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4" r:id="rId4"/>
    <p:sldId id="271" r:id="rId5"/>
    <p:sldId id="265" r:id="rId6"/>
    <p:sldId id="266" r:id="rId7"/>
    <p:sldId id="272" r:id="rId8"/>
    <p:sldId id="267" r:id="rId9"/>
    <p:sldId id="27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48"/>
    <a:srgbClr val="E4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8" autoAdjust="0"/>
  </p:normalViewPr>
  <p:slideViewPr>
    <p:cSldViewPr snapToGrid="0">
      <p:cViewPr>
        <p:scale>
          <a:sx n="66" d="100"/>
          <a:sy n="66" d="100"/>
        </p:scale>
        <p:origin x="663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8067-55C5-4779-8FF5-3AFF385326C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B00C-AFA1-4EB9-8CF5-539590C262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4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2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60C48-8459-886F-4791-CD61A863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C6F01F-8D36-8D90-834A-235613349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C9DFAB-0D5D-A16F-C1AE-0CC8CF532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B8C771-3C62-BE71-E14F-A2E086D45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2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4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75510-78EB-F887-F46A-3425F8E1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5165CB-22F9-F4D3-2FD2-74E5902CE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47F4A7-696C-0EEC-3419-8116C1F01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AD45E-C329-9080-5568-04DB45F77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4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2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7D05-CB1C-6F4B-E63E-0DD16956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73F47-6912-88E7-4179-A2BF6E25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2185-8AC3-4211-2478-C29EAB32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C607-2E96-4926-A184-B659B9D6396C}" type="datetime1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6474-84D0-95CB-4216-FE8FD74D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BACC-7D8A-F2D8-F46E-DA2A9929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9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034-D7FC-9835-50A0-E1ECFCBA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C96C-B18D-CCE5-3AB6-C7A0409C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AE70-76B4-A61D-1B51-1BF05F64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0215-99DF-4FA6-9682-4E20D0FAFFCA}" type="datetime1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6F3-39DB-40C1-884B-9915556C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0852-EDD2-BD95-717A-534BC4F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D48D-0FA0-070F-9EDE-3E2C7111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AAF75-1B4F-C8E6-689C-BC109C21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DCBA-AA08-2E74-CE98-610CCEF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0A5E-061F-4CD6-9E7D-12CC40E45E93}" type="datetime1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2AAE-56CD-36E3-5A05-3CAC247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423B-61CD-CBE4-A659-54B51384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D79-4D47-4ABE-93FD-0861E41E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45DE-8E7F-2E61-1744-8FE7C79A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3918-E7BB-203F-39DF-157B68C1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F7B1-CBC7-4CF2-90AE-B5CF4CB91CC5}" type="datetime1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3890-96FF-48A1-0DEB-DCE09FF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7EA1-ED46-CF6B-1EA1-F03CA4C2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2D33-4CC0-091B-58B2-A8C15C55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DC75-B9B7-73AF-5232-0D8FA303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5DB1-815D-456F-FD0F-44CEB2D8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B4B8-5230-4215-85A9-DEBB3F873D58}" type="datetime1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5E78-1448-D8A2-5EE0-377D4BBD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4F6A-3452-A14D-F166-39C79D8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EC50-3250-2D7D-1559-565F2DE4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CB1-5B8B-D094-6DC8-32F228B2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709A-09AA-C21C-25FB-8F38496E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6B86-F5FB-BBA6-37B7-953F1D6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EAE5-760C-43D0-8D09-9551749938F9}" type="datetime1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D9D3-64D9-0F4F-EB7B-8304A28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167A-4A5F-01B2-9808-8DA72CE9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8C89-21A1-7657-D908-3FC5AFE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911F-7490-5B5C-AD56-BC2F3FF3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A725B-F400-AD42-DD80-3175EEC8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D9088-1D2E-A755-D365-C16F0A5C2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10510-DE45-4A60-71CA-DEB7CB7B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5C8B0-65C6-9219-C620-F44E1DB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71AB-BF83-4198-8806-3D8CBB71A447}" type="datetime1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45D7B-15F9-954C-F533-4092D3A4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0847B-FB08-E73F-4526-8A884D7E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24CA-BA93-8813-E876-DF8AE031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C630A-7D10-476B-E4D9-A830B41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853A-C949-49B8-A98D-75A8856C3A3C}" type="datetime1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F0E23-F864-9963-D6FD-A3E45056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144CE-DACA-5D9A-0111-A61A26F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4D611-CFDC-72F2-2B26-5B1103F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6B33-7862-40D2-AC8D-E08F4F8ED7C6}" type="datetime1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61D67-98D8-D2CC-FDCD-425C01E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92EE4-2FEA-4EAC-2953-1A44BF3A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DB76-832E-162E-9D65-5247F1DE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4D24-4737-F3FF-0DFD-439A2EDE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CCAA9-469E-A17F-D553-B62C2801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231C-A8F7-86F3-8D4F-565413D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2571-D414-4EF8-9911-C4EF92DB7AC4}" type="datetime1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6827-B356-A1EF-2785-BABF23EA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FF10-5BB9-FE00-8179-E4DA03AA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7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1067-20BF-1F99-36D9-236B1B14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8DBBA-75FF-9342-03C7-74A53AE8F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5593-E70E-2916-7630-573AC315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2C8E-672F-9266-EAAC-74ACAD06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7861-F1A6-42AE-8F59-1F12920E7E26}" type="datetime1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206D-259E-8715-E82E-A496667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E7B6-4C6D-8B22-24BE-91F36983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FDAF-3061-C348-7C08-99B2D350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E71C-BFE5-854C-3668-D6887306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F91-F4EA-CDD5-09F1-E8C313968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DEA4-59E7-42DA-8206-38BE558A15B1}" type="datetime1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AAF9-77E4-CBAF-3261-9BE67D4B4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1F8A-2AA0-A016-8C45-5E93C7C8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90669"/>
            <a:ext cx="9144000" cy="33770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simulation of a </a:t>
            </a:r>
            <a:r>
              <a:rPr lang="en-GB" sz="5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 model </a:t>
            </a:r>
            <a:r>
              <a:rPr lang="en-GB" sz="5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5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translational control</a:t>
            </a:r>
            <a:br>
              <a:rPr lang="fr-FR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4400" b="0" i="0" dirty="0">
                <a:effectLst/>
              </a:rPr>
            </a:br>
            <a:endParaRPr lang="en-GB" sz="44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0" y="5499462"/>
            <a:ext cx="4946468" cy="145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latin typeface="+mj-lt"/>
              </a:rPr>
              <a:t>Supervisors</a:t>
            </a:r>
            <a:r>
              <a:rPr lang="en-GB" dirty="0">
                <a:latin typeface="+mj-lt"/>
              </a:rPr>
              <a:t>: Dr Edward Wallace</a:t>
            </a:r>
          </a:p>
          <a:p>
            <a:pPr algn="l"/>
            <a:r>
              <a:rPr lang="en-GB" dirty="0">
                <a:latin typeface="+mj-lt"/>
              </a:rPr>
              <a:t>	         Dr Ramon </a:t>
            </a:r>
            <a:r>
              <a:rPr lang="en-GB" dirty="0" err="1">
                <a:latin typeface="+mj-lt"/>
              </a:rPr>
              <a:t>Grima</a:t>
            </a:r>
            <a:endParaRPr lang="en-GB" dirty="0">
              <a:latin typeface="+mj-lt"/>
            </a:endParaRPr>
          </a:p>
          <a:p>
            <a:pPr algn="l"/>
            <a:r>
              <a:rPr lang="en-GB" b="1" dirty="0">
                <a:latin typeface="+mj-lt"/>
              </a:rPr>
              <a:t>Student: </a:t>
            </a:r>
            <a:r>
              <a:rPr lang="en-GB" dirty="0">
                <a:latin typeface="+mj-lt"/>
              </a:rPr>
              <a:t>Gabin Rousseau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5889F-C3E1-C08B-FB6E-88450B1BB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"/>
          <a:stretch/>
        </p:blipFill>
        <p:spPr>
          <a:xfrm>
            <a:off x="10838906" y="5567767"/>
            <a:ext cx="1095990" cy="1101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756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March 2024</a:t>
            </a:r>
          </a:p>
        </p:txBody>
      </p:sp>
    </p:spTree>
    <p:extLst>
      <p:ext uri="{BB962C8B-B14F-4D97-AF65-F5344CB8AC3E}">
        <p14:creationId xmlns:p14="http://schemas.microsoft.com/office/powerpoint/2010/main" val="147146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B64B9-411D-6985-FFF5-3B56DFE6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DD5922-E74B-984E-A114-8CC98555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10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0FCB9C0-3F37-4CBD-0F25-A7937D440C4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75FECA-9BC9-4A5E-BB8B-D085B27CAF2D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3CA47C-5B5C-DB31-E9F0-163509A5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99" y="0"/>
            <a:ext cx="3368619" cy="31132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01F80A6-479D-9BD1-9F5E-580C7B9D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99" y="3100600"/>
            <a:ext cx="3368619" cy="32287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C73E83-54C0-7C9A-F39D-F43762D0A152}"/>
              </a:ext>
            </a:extLst>
          </p:cNvPr>
          <p:cNvSpPr txBox="1"/>
          <p:nvPr/>
        </p:nvSpPr>
        <p:spPr>
          <a:xfrm>
            <a:off x="10443210" y="118728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COOP.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B22FB2-7D94-D8C1-85B3-4F2A09176D10}"/>
              </a:ext>
            </a:extLst>
          </p:cNvPr>
          <p:cNvSpPr txBox="1"/>
          <p:nvPr/>
        </p:nvSpPr>
        <p:spPr>
          <a:xfrm>
            <a:off x="10519268" y="4516012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95F2EB0-15E0-74FA-7C3C-6924C300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40" y="564008"/>
            <a:ext cx="5293134" cy="53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0533A-E287-B059-7432-5BBCCB46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628265"/>
            <a:ext cx="10515600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FB2C4-9E3B-68CE-FBA2-25EF86E2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9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70BEA-1C4F-4F02-B9D2-905D15B6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252439"/>
            <a:ext cx="10515600" cy="1325563"/>
          </a:xfrm>
        </p:spPr>
        <p:txBody>
          <a:bodyPr/>
          <a:lstStyle/>
          <a:p>
            <a:r>
              <a:rPr lang="fr-FR" dirty="0"/>
              <a:t>APPENDIX 1: Phase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31E2B-E57D-C5BA-F6A3-8EEB9BC9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12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01F31-B1C5-CA88-DE91-AA4D6EC6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1692302"/>
            <a:ext cx="11969750" cy="38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47CAD-0AA2-E9A5-CA15-4A2F996C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Translational</a:t>
            </a:r>
            <a:r>
              <a:rPr lang="fr-FR" dirty="0"/>
              <a:t> control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46114-E8CA-6F83-912F-EEB746B5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08DE81-73C2-A56C-51D5-645C06B30C67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30C2675-E81B-AE53-F5C1-254B8071FED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7F1E2C9-3EC5-A3B7-2EA6-0054FC699FE9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2A4485-236D-A6C8-E9B9-5D2BA24C3888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C31E3A-B063-E1D4-7BC9-714F4911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3" y="1524948"/>
            <a:ext cx="10726645" cy="380810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B22F14E-4F42-89C8-30D6-8EDD3E347A38}"/>
              </a:ext>
            </a:extLst>
          </p:cNvPr>
          <p:cNvSpPr txBox="1">
            <a:spLocks/>
          </p:cNvSpPr>
          <p:nvPr/>
        </p:nvSpPr>
        <p:spPr>
          <a:xfrm>
            <a:off x="370006" y="4403725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/>
              <a:t>mRNA</a:t>
            </a:r>
            <a:endParaRPr lang="fr-FR" sz="1800" b="1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52E3D43-C8CE-5FF0-CB47-48958DE1C536}"/>
              </a:ext>
            </a:extLst>
          </p:cNvPr>
          <p:cNvSpPr txBox="1">
            <a:spLocks/>
          </p:cNvSpPr>
          <p:nvPr/>
        </p:nvSpPr>
        <p:spPr>
          <a:xfrm>
            <a:off x="2473126" y="3245485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Polypeptide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36B7FD6-2785-80A2-7188-BA8A13924E39}"/>
              </a:ext>
            </a:extLst>
          </p:cNvPr>
          <p:cNvSpPr txBox="1">
            <a:spLocks/>
          </p:cNvSpPr>
          <p:nvPr/>
        </p:nvSpPr>
        <p:spPr>
          <a:xfrm>
            <a:off x="3486586" y="5285749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0070C0"/>
                </a:solidFill>
              </a:rPr>
              <a:t>Ribosome (</a:t>
            </a:r>
            <a:r>
              <a:rPr lang="fr-FR" sz="1800" b="1" dirty="0" err="1">
                <a:solidFill>
                  <a:srgbClr val="0070C0"/>
                </a:solidFill>
              </a:rPr>
              <a:t>elongating</a:t>
            </a:r>
            <a:r>
              <a:rPr lang="fr-FR" sz="1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375AC0F-9AEC-DB1D-A0DF-9F551A902355}"/>
              </a:ext>
            </a:extLst>
          </p:cNvPr>
          <p:cNvSpPr txBox="1">
            <a:spLocks/>
          </p:cNvSpPr>
          <p:nvPr/>
        </p:nvSpPr>
        <p:spPr>
          <a:xfrm>
            <a:off x="7452360" y="5129215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0070C0"/>
                </a:solidFill>
              </a:rPr>
              <a:t>Ribosome </a:t>
            </a:r>
          </a:p>
          <a:p>
            <a:r>
              <a:rPr lang="fr-FR" sz="1800" b="1" dirty="0">
                <a:solidFill>
                  <a:srgbClr val="0070C0"/>
                </a:solidFill>
              </a:rPr>
              <a:t>(</a:t>
            </a:r>
            <a:r>
              <a:rPr lang="fr-FR" sz="1800" b="1" dirty="0" err="1">
                <a:solidFill>
                  <a:srgbClr val="0070C0"/>
                </a:solidFill>
              </a:rPr>
              <a:t>stuck</a:t>
            </a:r>
            <a:r>
              <a:rPr lang="fr-FR" sz="1800" b="1" dirty="0">
                <a:solidFill>
                  <a:srgbClr val="0070C0"/>
                </a:solidFill>
              </a:rPr>
              <a:t> at scanning) </a:t>
            </a:r>
          </a:p>
        </p:txBody>
      </p:sp>
    </p:spTree>
    <p:extLst>
      <p:ext uri="{BB962C8B-B14F-4D97-AF65-F5344CB8AC3E}">
        <p14:creationId xmlns:p14="http://schemas.microsoft.com/office/powerpoint/2010/main" val="128153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F158B-0FEF-ACD3-E912-1F1D3D5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Ssd1, a </a:t>
            </a:r>
            <a:r>
              <a:rPr lang="fr-FR" dirty="0" err="1"/>
              <a:t>hypothetical</a:t>
            </a:r>
            <a:r>
              <a:rPr lang="fr-FR" dirty="0"/>
              <a:t> translation </a:t>
            </a:r>
            <a:r>
              <a:rPr lang="fr-FR" dirty="0" err="1"/>
              <a:t>roadblock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E0EE7-F2D4-7627-0924-871EA4A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3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6BEDD7-5742-17FF-2908-9A54EAF80921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0BF0A74-1F47-666F-0FEC-09F97F21919C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5903982-AFFF-344A-3C30-34317F58D37C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B98D39-599B-4083-0C16-A43011193E6C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934252-0463-9749-51D3-E548EFFC9A0E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5D7A8D-CFC2-3DA1-75FB-AA56C952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2204"/>
            <a:ext cx="4578428" cy="4927787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284775AE-099D-B3F3-0644-D306BCB058E3}"/>
              </a:ext>
            </a:extLst>
          </p:cNvPr>
          <p:cNvSpPr txBox="1">
            <a:spLocks/>
          </p:cNvSpPr>
          <p:nvPr/>
        </p:nvSpPr>
        <p:spPr>
          <a:xfrm>
            <a:off x="914400" y="4926834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C00000"/>
                </a:solidFill>
              </a:rPr>
              <a:t>Ssd1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D51A2DF-509A-EBA3-CE3A-B8F0E8F956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96560" y="1284415"/>
            <a:ext cx="5456300" cy="3956612"/>
          </a:xfrm>
          <a:prstGeom prst="rect">
            <a:avLst/>
          </a:prstGeom>
          <a:ln>
            <a:noFill/>
          </a:ln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A7CB7177-F39C-FC26-6EFC-61777A1EC313}"/>
              </a:ext>
            </a:extLst>
          </p:cNvPr>
          <p:cNvSpPr txBox="1">
            <a:spLocks/>
          </p:cNvSpPr>
          <p:nvPr/>
        </p:nvSpPr>
        <p:spPr>
          <a:xfrm>
            <a:off x="6248400" y="5243304"/>
            <a:ext cx="5943600" cy="1441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u="sng" dirty="0"/>
              <a:t>KEYNOTE:</a:t>
            </a:r>
            <a:r>
              <a:rPr lang="fr-FR" sz="1800" b="1" dirty="0"/>
              <a:t> 1 Ssd1 motif: ~</a:t>
            </a:r>
            <a:r>
              <a:rPr lang="fr-FR" sz="1800" b="1" dirty="0">
                <a:solidFill>
                  <a:schemeClr val="tx2"/>
                </a:solidFill>
              </a:rPr>
              <a:t>5% </a:t>
            </a:r>
            <a:r>
              <a:rPr lang="fr-FR" sz="1800" b="1" dirty="0" err="1">
                <a:solidFill>
                  <a:schemeClr val="tx2"/>
                </a:solidFill>
              </a:rPr>
              <a:t>protein</a:t>
            </a:r>
            <a:r>
              <a:rPr lang="fr-FR" sz="1800" b="1" dirty="0">
                <a:solidFill>
                  <a:schemeClr val="tx2"/>
                </a:solidFill>
              </a:rPr>
              <a:t> production </a:t>
            </a:r>
            <a:r>
              <a:rPr lang="fr-FR" sz="1800" b="1" dirty="0" err="1">
                <a:solidFill>
                  <a:schemeClr val="tx2"/>
                </a:solidFill>
              </a:rPr>
              <a:t>decrease</a:t>
            </a:r>
            <a:endParaRPr lang="fr-FR" sz="1800" b="1" dirty="0">
              <a:solidFill>
                <a:schemeClr val="tx2"/>
              </a:solidFill>
            </a:endParaRPr>
          </a:p>
          <a:p>
            <a:r>
              <a:rPr lang="fr-FR" sz="1800" b="1" dirty="0"/>
              <a:t>	2 Ssd1 motifs: </a:t>
            </a:r>
            <a:r>
              <a:rPr lang="fr-FR" sz="1800" b="1" dirty="0">
                <a:solidFill>
                  <a:srgbClr val="7030A0"/>
                </a:solidFill>
              </a:rPr>
              <a:t>~30% </a:t>
            </a:r>
            <a:r>
              <a:rPr lang="fr-FR" sz="1800" b="1" dirty="0" err="1">
                <a:solidFill>
                  <a:srgbClr val="7030A0"/>
                </a:solidFill>
              </a:rPr>
              <a:t>protein</a:t>
            </a:r>
            <a:r>
              <a:rPr lang="fr-FR" sz="1800" b="1" dirty="0">
                <a:solidFill>
                  <a:srgbClr val="7030A0"/>
                </a:solidFill>
              </a:rPr>
              <a:t> production </a:t>
            </a:r>
            <a:r>
              <a:rPr lang="fr-FR" sz="1800" b="1" dirty="0" err="1">
                <a:solidFill>
                  <a:srgbClr val="7030A0"/>
                </a:solidFill>
              </a:rPr>
              <a:t>decrease</a:t>
            </a:r>
            <a:endParaRPr lang="fr-FR" sz="1800" b="1" dirty="0">
              <a:solidFill>
                <a:srgbClr val="7030A0"/>
              </a:solidFill>
            </a:endParaRPr>
          </a:p>
          <a:p>
            <a:endParaRPr lang="fr-FR" sz="1800" b="1" dirty="0">
              <a:solidFill>
                <a:srgbClr val="C00000"/>
              </a:solidFill>
            </a:endParaRPr>
          </a:p>
          <a:p>
            <a:endParaRPr lang="fr-FR" sz="1800" b="1" i="1" dirty="0">
              <a:solidFill>
                <a:srgbClr val="C00000"/>
              </a:solidFill>
            </a:endParaRPr>
          </a:p>
        </p:txBody>
      </p:sp>
      <p:sp>
        <p:nvSpPr>
          <p:cNvPr id="15" name="Croix 14">
            <a:extLst>
              <a:ext uri="{FF2B5EF4-FFF2-40B4-BE49-F238E27FC236}">
                <a16:creationId xmlns:a16="http://schemas.microsoft.com/office/drawing/2014/main" id="{CF941F98-36E0-E12E-BB0C-925DAA46CE02}"/>
              </a:ext>
            </a:extLst>
          </p:cNvPr>
          <p:cNvSpPr/>
          <p:nvPr/>
        </p:nvSpPr>
        <p:spPr>
          <a:xfrm rot="2555312">
            <a:off x="10272986" y="6386906"/>
            <a:ext cx="303109" cy="286856"/>
          </a:xfrm>
          <a:prstGeom prst="plus">
            <a:avLst>
              <a:gd name="adj" fmla="val 3616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1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62F4-392D-7455-7A40-4A9E9C12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886DE-809E-FF7F-8375-B816CD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Ssd1, a </a:t>
            </a:r>
            <a:r>
              <a:rPr lang="fr-FR" dirty="0" err="1"/>
              <a:t>hypothetical</a:t>
            </a:r>
            <a:r>
              <a:rPr lang="fr-FR" dirty="0"/>
              <a:t> translation </a:t>
            </a:r>
            <a:r>
              <a:rPr lang="fr-FR" dirty="0" err="1"/>
              <a:t>roadblock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16CA10-D8EF-D36C-AB07-9F17388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4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EA4FD7F-C57B-F290-2E0B-97407E1B4492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A5A1665-CEBD-0A4C-F554-0C27CCDCD5CF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F912669-E412-C174-983C-D4517DAA277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86C737B-705B-F333-7340-D7616DE3771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5BB4F2-A0B5-F9C9-27E5-BDEFC72961B6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22BD06-3C1C-3103-3812-DFCF5A9E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2204"/>
            <a:ext cx="4578428" cy="4927787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64B24900-2B32-CAAD-69A4-8D3683C0E2FF}"/>
              </a:ext>
            </a:extLst>
          </p:cNvPr>
          <p:cNvSpPr txBox="1">
            <a:spLocks/>
          </p:cNvSpPr>
          <p:nvPr/>
        </p:nvSpPr>
        <p:spPr>
          <a:xfrm>
            <a:off x="914400" y="4926834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C00000"/>
                </a:solidFill>
              </a:rPr>
              <a:t>Ssd1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0E22CF-10E9-2591-88AB-34E3FA1BFC1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96560" y="1284415"/>
            <a:ext cx="5456300" cy="3956612"/>
          </a:xfrm>
          <a:prstGeom prst="rect">
            <a:avLst/>
          </a:prstGeom>
          <a:ln>
            <a:noFill/>
          </a:ln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1984FE89-72CC-2344-6827-DB906C1705F5}"/>
              </a:ext>
            </a:extLst>
          </p:cNvPr>
          <p:cNvSpPr txBox="1">
            <a:spLocks/>
          </p:cNvSpPr>
          <p:nvPr/>
        </p:nvSpPr>
        <p:spPr>
          <a:xfrm>
            <a:off x="6248400" y="5243304"/>
            <a:ext cx="5943600" cy="1441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u="sng" dirty="0"/>
              <a:t>KEYNOTE:</a:t>
            </a:r>
            <a:r>
              <a:rPr lang="fr-FR" sz="1800" b="1" dirty="0"/>
              <a:t> 1 Ssd1 motif: ~</a:t>
            </a:r>
            <a:r>
              <a:rPr lang="fr-FR" sz="1800" b="1" dirty="0">
                <a:solidFill>
                  <a:schemeClr val="tx2"/>
                </a:solidFill>
              </a:rPr>
              <a:t>5% </a:t>
            </a:r>
            <a:r>
              <a:rPr lang="fr-FR" sz="1800" b="1" dirty="0" err="1">
                <a:solidFill>
                  <a:schemeClr val="tx2"/>
                </a:solidFill>
              </a:rPr>
              <a:t>protein</a:t>
            </a:r>
            <a:r>
              <a:rPr lang="fr-FR" sz="1800" b="1" dirty="0">
                <a:solidFill>
                  <a:schemeClr val="tx2"/>
                </a:solidFill>
              </a:rPr>
              <a:t> production </a:t>
            </a:r>
            <a:r>
              <a:rPr lang="fr-FR" sz="1800" b="1" dirty="0" err="1">
                <a:solidFill>
                  <a:schemeClr val="tx2"/>
                </a:solidFill>
              </a:rPr>
              <a:t>decrease</a:t>
            </a:r>
            <a:endParaRPr lang="fr-FR" sz="1800" b="1" dirty="0">
              <a:solidFill>
                <a:schemeClr val="tx2"/>
              </a:solidFill>
            </a:endParaRPr>
          </a:p>
          <a:p>
            <a:r>
              <a:rPr lang="fr-FR" sz="1800" b="1" dirty="0"/>
              <a:t>	2 Ssd1 motifs: </a:t>
            </a:r>
            <a:r>
              <a:rPr lang="fr-FR" sz="1800" b="1" dirty="0">
                <a:solidFill>
                  <a:srgbClr val="7030A0"/>
                </a:solidFill>
              </a:rPr>
              <a:t>~30% </a:t>
            </a:r>
            <a:r>
              <a:rPr lang="fr-FR" sz="1800" b="1" dirty="0" err="1">
                <a:solidFill>
                  <a:srgbClr val="7030A0"/>
                </a:solidFill>
              </a:rPr>
              <a:t>protein</a:t>
            </a:r>
            <a:r>
              <a:rPr lang="fr-FR" sz="1800" b="1" dirty="0">
                <a:solidFill>
                  <a:srgbClr val="7030A0"/>
                </a:solidFill>
              </a:rPr>
              <a:t> production </a:t>
            </a:r>
            <a:r>
              <a:rPr lang="fr-FR" sz="1800" b="1" dirty="0" err="1">
                <a:solidFill>
                  <a:srgbClr val="7030A0"/>
                </a:solidFill>
              </a:rPr>
              <a:t>decrease</a:t>
            </a:r>
            <a:endParaRPr lang="fr-FR" sz="1800" b="1" dirty="0">
              <a:solidFill>
                <a:srgbClr val="7030A0"/>
              </a:solidFill>
            </a:endParaRPr>
          </a:p>
          <a:p>
            <a:endParaRPr lang="fr-FR" sz="1800" b="1" dirty="0">
              <a:solidFill>
                <a:srgbClr val="C00000"/>
              </a:solidFill>
            </a:endParaRPr>
          </a:p>
          <a:p>
            <a:endParaRPr lang="fr-FR" sz="1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2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9F35F-D944-DDEB-9887-D3DB117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5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EFFCE0E-C175-478B-6D6F-596061B74C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75FECA-9BC9-4A5E-BB8B-D085B27CAF2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AFDB4-119C-EFD6-CA0D-66A5311CF7D5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B63A639-2879-9F57-5539-C01F64A00510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05E38FD-BAF7-59C2-D73E-7CF6F87CEBC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209CAF-1A2C-5571-0E22-586D176FE387}"/>
              </a:ext>
            </a:extLst>
          </p:cNvPr>
          <p:cNvSpPr/>
          <p:nvPr/>
        </p:nvSpPr>
        <p:spPr>
          <a:xfrm>
            <a:off x="10378440" y="6472235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41D9E15-DD03-191D-E0AD-6E0445EB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fr-FR" dirty="0"/>
              <a:t>A modeling solution </a:t>
            </a:r>
            <a:r>
              <a:rPr lang="fr-FR" dirty="0" err="1"/>
              <a:t>with</a:t>
            </a:r>
            <a:r>
              <a:rPr lang="fr-FR" dirty="0"/>
              <a:t> TASEP?</a:t>
            </a:r>
            <a:br>
              <a:rPr lang="fr-FR" dirty="0"/>
            </a:br>
            <a:r>
              <a:rPr lang="fr-FR" sz="2800" dirty="0"/>
              <a:t>(</a:t>
            </a:r>
            <a:r>
              <a:rPr lang="fr-FR" sz="2800" b="1" dirty="0" err="1"/>
              <a:t>T</a:t>
            </a:r>
            <a:r>
              <a:rPr lang="fr-FR" sz="2800" dirty="0" err="1"/>
              <a:t>otally</a:t>
            </a:r>
            <a:r>
              <a:rPr lang="fr-FR" sz="2800" dirty="0"/>
              <a:t> </a:t>
            </a:r>
            <a:r>
              <a:rPr lang="fr-FR" sz="2800" b="1" dirty="0" err="1"/>
              <a:t>A</a:t>
            </a:r>
            <a:r>
              <a:rPr lang="fr-FR" sz="2800" dirty="0" err="1"/>
              <a:t>symmetric</a:t>
            </a:r>
            <a:r>
              <a:rPr lang="fr-FR" sz="2800" dirty="0"/>
              <a:t> </a:t>
            </a:r>
            <a:r>
              <a:rPr lang="fr-FR" sz="2800" b="1" dirty="0"/>
              <a:t>S</a:t>
            </a:r>
            <a:r>
              <a:rPr lang="fr-FR" sz="2800" dirty="0"/>
              <a:t>imple </a:t>
            </a:r>
            <a:r>
              <a:rPr lang="fr-FR" sz="2800" b="1" dirty="0"/>
              <a:t>E</a:t>
            </a:r>
            <a:r>
              <a:rPr lang="fr-FR" sz="2800" dirty="0"/>
              <a:t>xclusion </a:t>
            </a:r>
            <a:r>
              <a:rPr lang="fr-FR" sz="2800" b="1" dirty="0"/>
              <a:t>P</a:t>
            </a:r>
            <a:r>
              <a:rPr lang="fr-FR" sz="2800" dirty="0"/>
              <a:t>rocess)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DC80AE-3AD2-1A23-0D6D-389C655C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46" y="1228848"/>
            <a:ext cx="7650014" cy="50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6495-B06A-B55F-FB85-EAEE0477C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7E80A-1694-274F-4CAB-6C727655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9534"/>
            <a:ext cx="10515600" cy="1325563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parameters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EE485E-4776-536D-B536-4F2EC334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6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F92DB1-DE72-DA17-C84C-D27EC36BD663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4191CE7-BD03-A0ED-7224-6943C0609841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14CA804-2325-9CCD-7330-F142E0944B24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08D831-F0E8-7CC2-BFB1-3A1534264189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CBCD32-E284-2F7A-B3BB-7BC31960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07" y="1252498"/>
            <a:ext cx="8559086" cy="50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64E3C-A8F0-C0D1-0E31-5F1E00750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BFE2E-0D16-4C0F-7F21-D5285D3F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9534"/>
            <a:ext cx="10515600" cy="1325563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parameter</a:t>
            </a:r>
            <a:r>
              <a:rPr lang="fr-FR" dirty="0"/>
              <a:t>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3699E-75A2-6A68-E255-EECAF3D6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7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04C47B-84CD-6506-B771-3E6D9189F47B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A6EE7CB-1DD7-50B5-9BEE-4158F7D54289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1D1609-296D-1C1C-40D3-46FFCE55A35D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CB2B7BC-77C3-EAA8-245A-53D1BB27ECAD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DDD3B8-9AAF-C37E-3DF3-D653D755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51" y="1082601"/>
            <a:ext cx="8443299" cy="52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08F4A-2A21-1794-5FB2-FFA779DE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48F9C6-56CF-3054-9A80-A01496D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9F5A06C-A55B-DA8A-8048-5BE26AD61676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3635150-1AA2-2CAB-DC1E-FE35061BB8F0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0B89D02-5AAB-A54F-2FCA-ED652A36D39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EB2939B-7583-7505-0F83-D9C114EF909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FB89780-0448-DE10-0691-C70A790ED034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7EFB0E-175A-B7FB-9197-0619AE49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072"/>
            <a:ext cx="12192000" cy="68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7464B-7845-AF5D-9931-385571B48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EE85A4-BB8E-54E0-6E83-FB32051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5E6FEAF-FC24-E738-C9B0-81709267BC36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A6D817E-F50D-AFBC-43B2-F07AEED11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" y="1673348"/>
            <a:ext cx="5669291" cy="35113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FAB3B34-3D11-AC77-9017-B70A45A8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28" y="1673348"/>
            <a:ext cx="5669291" cy="351130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9860DD-DC86-E2B3-A498-DBB7F9A4E2AC}"/>
              </a:ext>
            </a:extLst>
          </p:cNvPr>
          <p:cNvSpPr txBox="1"/>
          <p:nvPr/>
        </p:nvSpPr>
        <p:spPr>
          <a:xfrm>
            <a:off x="1799771" y="594927"/>
            <a:ext cx="798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Over multiple runs, </a:t>
            </a:r>
            <a:r>
              <a:rPr lang="fr-FR" sz="2400" b="1" dirty="0" err="1"/>
              <a:t>what</a:t>
            </a:r>
            <a:r>
              <a:rPr lang="fr-FR" sz="2400" b="1" dirty="0"/>
              <a:t> is the </a:t>
            </a:r>
            <a:r>
              <a:rPr lang="fr-FR" sz="2400" b="1" dirty="0" err="1"/>
              <a:t>average</a:t>
            </a:r>
            <a:r>
              <a:rPr lang="fr-FR" sz="2400" b="1" dirty="0"/>
              <a:t> distribution of </a:t>
            </a:r>
            <a:r>
              <a:rPr lang="fr-FR" sz="2400" b="1" dirty="0" err="1"/>
              <a:t>particles</a:t>
            </a:r>
            <a:r>
              <a:rPr lang="fr-FR" sz="2400" b="1" dirty="0"/>
              <a:t> </a:t>
            </a:r>
            <a:r>
              <a:rPr lang="fr-FR" sz="2400" b="1" dirty="0" err="1"/>
              <a:t>along</a:t>
            </a:r>
            <a:r>
              <a:rPr lang="fr-FR" sz="2400" b="1" dirty="0"/>
              <a:t> the </a:t>
            </a:r>
            <a:r>
              <a:rPr lang="fr-FR" sz="2400" b="1" dirty="0" err="1"/>
              <a:t>lattice</a:t>
            </a:r>
            <a:r>
              <a:rPr lang="fr-FR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514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Grand écran</PresentationFormat>
  <Paragraphs>45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Computer simulation of a roadblock model of translational control  </vt:lpstr>
      <vt:lpstr>Translational control</vt:lpstr>
      <vt:lpstr>Ssd1, a hypothetical translation roadblock </vt:lpstr>
      <vt:lpstr>Ssd1, a hypothetical translation roadblock </vt:lpstr>
      <vt:lpstr>A modeling solution with TASEP? (Totally Asymmetric Simple Exclusion Process)</vt:lpstr>
      <vt:lpstr>The parameters</vt:lpstr>
      <vt:lpstr>The parameter values</vt:lpstr>
      <vt:lpstr>Présentation PowerPoint</vt:lpstr>
      <vt:lpstr>Présentation PowerPoint</vt:lpstr>
      <vt:lpstr>Présentation PowerPoint</vt:lpstr>
      <vt:lpstr>Thank you!</vt:lpstr>
      <vt:lpstr>APPENDIX 1: Phase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inducible protein degradation tool to manipulate DNA repair for improved gene editing in Chlamydomonas reinhardtii </dc:title>
  <dc:creator>Gabin Rousseau</dc:creator>
  <cp:lastModifiedBy>Gabin Rousseau</cp:lastModifiedBy>
  <cp:revision>56</cp:revision>
  <dcterms:created xsi:type="dcterms:W3CDTF">2023-08-28T22:29:49Z</dcterms:created>
  <dcterms:modified xsi:type="dcterms:W3CDTF">2024-03-07T10:10:47Z</dcterms:modified>
</cp:coreProperties>
</file>