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8" r:id="rId2"/>
    <p:sldId id="2147473497" r:id="rId3"/>
    <p:sldId id="2147473500" r:id="rId4"/>
    <p:sldId id="2147473503" r:id="rId5"/>
    <p:sldId id="2147473502" r:id="rId6"/>
    <p:sldId id="2147473507" r:id="rId7"/>
    <p:sldId id="2147473501" r:id="rId8"/>
    <p:sldId id="2147473505" r:id="rId9"/>
    <p:sldId id="2147473504" r:id="rId10"/>
    <p:sldId id="2147473510" r:id="rId11"/>
    <p:sldId id="21474735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33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AEA31-EA38-4E23-A3C4-6E1FC9258D37}" type="datetimeFigureOut">
              <a:rPr lang="en-US" smtClean="0"/>
              <a:t>12/22/2023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217AA-557A-4743-9CF6-4903131A5674}" type="slidenum">
              <a:rPr lang="en-US" smtClean="0"/>
              <a:t>‹#›</a:t>
            </a:fld>
            <a:endParaRPr lang="en-US"/>
          </a:p>
        </p:txBody>
      </p:sp>
    </p:spTree>
    <p:extLst>
      <p:ext uri="{BB962C8B-B14F-4D97-AF65-F5344CB8AC3E}">
        <p14:creationId xmlns:p14="http://schemas.microsoft.com/office/powerpoint/2010/main" val="95906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DEC3A-63BC-496C-8F8E-FDC273969337}" type="slidenum">
              <a:rPr lang="x-none" smtClean="0"/>
              <a:t>1</a:t>
            </a:fld>
            <a:endParaRPr lang="x-none"/>
          </a:p>
        </p:txBody>
      </p:sp>
    </p:spTree>
    <p:extLst>
      <p:ext uri="{BB962C8B-B14F-4D97-AF65-F5344CB8AC3E}">
        <p14:creationId xmlns:p14="http://schemas.microsoft.com/office/powerpoint/2010/main" val="221257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F1ADE2-3337-12F3-C3E8-9235EF85B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B07531C-8827-5208-0078-28E6B7326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69E5691-6F87-CEDF-A65A-3F38AD776F01}"/>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5" name="Footer Placeholder 4">
            <a:extLst>
              <a:ext uri="{FF2B5EF4-FFF2-40B4-BE49-F238E27FC236}">
                <a16:creationId xmlns="" xmlns:a16="http://schemas.microsoft.com/office/drawing/2014/main" id="{BE1D6033-798F-D1FE-26C5-B0E0AFE11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3194801-DB3E-EFB3-E409-28E448657868}"/>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98052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9FF0E-1595-8B13-DB78-FA2830465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24141E2-0A0D-E60E-8A85-C7D535CD26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1C2A5CF-BC57-52EF-484C-CE08E98A1C34}"/>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5" name="Footer Placeholder 4">
            <a:extLst>
              <a:ext uri="{FF2B5EF4-FFF2-40B4-BE49-F238E27FC236}">
                <a16:creationId xmlns="" xmlns:a16="http://schemas.microsoft.com/office/drawing/2014/main" id="{D394B156-A3A5-E9FE-8433-DA503E016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A464770-5A07-6EFF-8047-C2F35822A420}"/>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302631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F40E7BF-E850-0703-4FE6-4A43414140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DE872EF-A13E-62B0-FB81-6E63B8CAAE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2CA62A8-9EC0-22ED-80BF-CC80E5DA96AD}"/>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5" name="Footer Placeholder 4">
            <a:extLst>
              <a:ext uri="{FF2B5EF4-FFF2-40B4-BE49-F238E27FC236}">
                <a16:creationId xmlns="" xmlns:a16="http://schemas.microsoft.com/office/drawing/2014/main" id="{221AC254-F8C7-CDCB-0678-6A7CB713D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830A582-4F2F-095D-B39A-F10C81744AB7}"/>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257128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433452-48AE-DBB6-9B78-541BE2BF6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075EA70-5636-7BEC-891D-49C41C035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66DFD8D-100A-BB0F-733F-C965B0CED98C}"/>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5" name="Footer Placeholder 4">
            <a:extLst>
              <a:ext uri="{FF2B5EF4-FFF2-40B4-BE49-F238E27FC236}">
                <a16:creationId xmlns="" xmlns:a16="http://schemas.microsoft.com/office/drawing/2014/main" id="{E65464DC-224C-254D-9499-CB543720B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E936652-EE42-555A-CC51-5FCEED3D0A17}"/>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73064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696C35-95DF-B44F-F4FA-5AC919196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BCBD385-AA40-B555-4B13-77C4629CF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8D8960A-B257-A234-D5DC-45BF0025CA8B}"/>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5" name="Footer Placeholder 4">
            <a:extLst>
              <a:ext uri="{FF2B5EF4-FFF2-40B4-BE49-F238E27FC236}">
                <a16:creationId xmlns="" xmlns:a16="http://schemas.microsoft.com/office/drawing/2014/main" id="{1480A208-943D-B94B-4EB9-E50419531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AD0149-7765-ABE2-4D3C-9E793138BAFF}"/>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85901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8A124E-4045-A15E-BDD2-6EDE72F44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40418E0-CF09-6141-EA4B-1785C58130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18C437E-CC6B-BAE8-0843-E03AA3075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F1820FF-6307-7888-8F7D-AA82D62530D2}"/>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6" name="Footer Placeholder 5">
            <a:extLst>
              <a:ext uri="{FF2B5EF4-FFF2-40B4-BE49-F238E27FC236}">
                <a16:creationId xmlns="" xmlns:a16="http://schemas.microsoft.com/office/drawing/2014/main" id="{4EA1930B-642B-61F7-B9FC-EF220C426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C6D5816-3B19-FD59-E7B7-853CD009C037}"/>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90697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89597A-530B-AFAB-A3E0-BD26F65224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590BFAE-BAB3-97BF-906E-872A9A2C6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D4A8FC6-0066-1661-3823-904DEBF6F7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FABFCB1-9317-E19A-EB1F-805873EDF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BB2385A-FAA2-6DD5-999A-0EF3DCCE14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6FD71FD-FF6C-8A28-314B-46624820F5AC}"/>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8" name="Footer Placeholder 7">
            <a:extLst>
              <a:ext uri="{FF2B5EF4-FFF2-40B4-BE49-F238E27FC236}">
                <a16:creationId xmlns="" xmlns:a16="http://schemas.microsoft.com/office/drawing/2014/main" id="{D4B15430-9A53-C5DC-2BCE-02D1DAB514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68AF04D-E125-0068-7CA9-D63A2D95495B}"/>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35643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1BF9A7-51C1-319E-6444-59D0E7AC06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4967681-3B16-426C-4204-1792E653D952}"/>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4" name="Footer Placeholder 3">
            <a:extLst>
              <a:ext uri="{FF2B5EF4-FFF2-40B4-BE49-F238E27FC236}">
                <a16:creationId xmlns="" xmlns:a16="http://schemas.microsoft.com/office/drawing/2014/main" id="{533D3D74-7CD3-BB90-EDE0-378F77289F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60475A7-E351-119E-2FB0-D168CDE7A7D6}"/>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71120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E8FE577-D732-BDA3-73F9-449C8507FA8F}"/>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3" name="Footer Placeholder 2">
            <a:extLst>
              <a:ext uri="{FF2B5EF4-FFF2-40B4-BE49-F238E27FC236}">
                <a16:creationId xmlns="" xmlns:a16="http://schemas.microsoft.com/office/drawing/2014/main" id="{AF1FE94F-97D8-1E3D-3ABC-2E5BAAD7B1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C97AD6A-746F-9116-40EF-C9AF09421EEA}"/>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371311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FD7080-5BB6-30E3-592C-7E865F0C3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A8BC062-CC92-2ECE-B0CC-5225261C6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3776A62-B4A1-B009-9A8D-0959AB9B3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DF90451-265D-3F27-A70C-1A5207342C48}"/>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6" name="Footer Placeholder 5">
            <a:extLst>
              <a:ext uri="{FF2B5EF4-FFF2-40B4-BE49-F238E27FC236}">
                <a16:creationId xmlns="" xmlns:a16="http://schemas.microsoft.com/office/drawing/2014/main" id="{2422B2AC-D2A0-1137-04B4-65CA7D8A6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90BD268-ADD0-EAEC-0FF8-C1EBDF087319}"/>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27908433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9081C9-2FCE-ACA2-F37E-4847FA513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6199AC2-1E91-68CF-9E8C-B9B746CCA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3733C96-4B5D-C8F6-E61E-01AB7BC1A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1EBDDC5-7EE7-B787-A0B4-3EF45A21FA7A}"/>
              </a:ext>
            </a:extLst>
          </p:cNvPr>
          <p:cNvSpPr>
            <a:spLocks noGrp="1"/>
          </p:cNvSpPr>
          <p:nvPr>
            <p:ph type="dt" sz="half" idx="10"/>
          </p:nvPr>
        </p:nvSpPr>
        <p:spPr/>
        <p:txBody>
          <a:bodyPr/>
          <a:lstStyle/>
          <a:p>
            <a:fld id="{2F19D892-7212-4D42-B533-72D0C6E72CAE}" type="datetimeFigureOut">
              <a:rPr lang="en-US" smtClean="0"/>
              <a:t>12/22/2023</a:t>
            </a:fld>
            <a:endParaRPr lang="en-US"/>
          </a:p>
        </p:txBody>
      </p:sp>
      <p:sp>
        <p:nvSpPr>
          <p:cNvPr id="6" name="Footer Placeholder 5">
            <a:extLst>
              <a:ext uri="{FF2B5EF4-FFF2-40B4-BE49-F238E27FC236}">
                <a16:creationId xmlns="" xmlns:a16="http://schemas.microsoft.com/office/drawing/2014/main" id="{E9936A05-8CBA-C43A-3D50-46FF34B83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484FB1-0D3B-DFAC-6D5B-B545175DE90F}"/>
              </a:ext>
            </a:extLst>
          </p:cNvPr>
          <p:cNvSpPr>
            <a:spLocks noGrp="1"/>
          </p:cNvSpPr>
          <p:nvPr>
            <p:ph type="sldNum" sz="quarter" idx="12"/>
          </p:nvPr>
        </p:nvSpPr>
        <p:spPr/>
        <p:txBody>
          <a:bodyPr/>
          <a:lstStyle/>
          <a:p>
            <a:fld id="{D1AD9363-55C6-4C2A-92CF-E911E7D3EBE6}" type="slidenum">
              <a:rPr lang="en-US" smtClean="0"/>
              <a:t>‹#›</a:t>
            </a:fld>
            <a:endParaRPr lang="en-US"/>
          </a:p>
        </p:txBody>
      </p:sp>
    </p:spTree>
    <p:extLst>
      <p:ext uri="{BB962C8B-B14F-4D97-AF65-F5344CB8AC3E}">
        <p14:creationId xmlns:p14="http://schemas.microsoft.com/office/powerpoint/2010/main" val="198977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5BD1A2D-FF76-F792-10D9-89DE603C7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9A1C798-590C-48DC-4414-A41EB83B8F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98F4734-0516-37AA-72DE-2BA6D9944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9D892-7212-4D42-B533-72D0C6E72CAE}" type="datetimeFigureOut">
              <a:rPr lang="en-US" smtClean="0"/>
              <a:t>12/22/2023</a:t>
            </a:fld>
            <a:endParaRPr lang="en-US" dirty="0"/>
          </a:p>
        </p:txBody>
      </p:sp>
      <p:sp>
        <p:nvSpPr>
          <p:cNvPr id="5" name="Footer Placeholder 4">
            <a:extLst>
              <a:ext uri="{FF2B5EF4-FFF2-40B4-BE49-F238E27FC236}">
                <a16:creationId xmlns="" xmlns:a16="http://schemas.microsoft.com/office/drawing/2014/main" id="{6C6A3A5E-B802-31B2-EC90-B23A2FDF1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E023707-215F-F655-4017-1727A10A5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D9363-55C6-4C2A-92CF-E911E7D3EBE6}" type="slidenum">
              <a:rPr lang="en-US" smtClean="0"/>
              <a:t>‹#›</a:t>
            </a:fld>
            <a:endParaRPr lang="en-US" dirty="0"/>
          </a:p>
        </p:txBody>
      </p:sp>
      <p:sp>
        <p:nvSpPr>
          <p:cNvPr id="8" name="TextBox 7">
            <a:extLst>
              <a:ext uri="{FF2B5EF4-FFF2-40B4-BE49-F238E27FC236}">
                <a16:creationId xmlns="" xmlns:a16="http://schemas.microsoft.com/office/drawing/2014/main" id="{956CCF53-DD3B-99C7-1565-603AD9633D35}"/>
              </a:ext>
            </a:extLst>
          </p:cNvPr>
          <p:cNvSpPr txBox="1"/>
          <p:nvPr userDrawn="1">
            <p:extLst>
              <p:ext uri="{1162E1C5-73C7-4A58-AE30-91384D911F3F}">
                <p184:classification xmlns="" xmlns:p184="http://schemas.microsoft.com/office/powerpoint/2018/4/main" val="ftr"/>
              </p:ext>
            </p:extLst>
          </p:nvPr>
        </p:nvSpPr>
        <p:spPr>
          <a:xfrm>
            <a:off x="11017250" y="6705600"/>
            <a:ext cx="1203325" cy="152400"/>
          </a:xfrm>
          <a:prstGeom prst="rect">
            <a:avLst/>
          </a:prstGeom>
        </p:spPr>
        <p:txBody>
          <a:bodyPr horzOverflow="overflow" lIns="0" tIns="0" rIns="0" bIns="0">
            <a:spAutoFit/>
          </a:bodyPr>
          <a:lstStyle/>
          <a:p>
            <a:pPr algn="l"/>
            <a:r>
              <a:rPr lang="en-US" sz="1000" dirty="0">
                <a:solidFill>
                  <a:srgbClr val="000000"/>
                </a:solidFill>
                <a:latin typeface="Calibri" panose="020F0502020204030204" pitchFamily="34" charset="0"/>
                <a:cs typeface="Calibri" panose="020F0502020204030204" pitchFamily="34" charset="0"/>
              </a:rPr>
              <a:t>C2 - </a:t>
            </a:r>
            <a:r>
              <a:rPr lang="en-US" sz="1000" dirty="0" err="1">
                <a:solidFill>
                  <a:srgbClr val="000000"/>
                </a:solidFill>
                <a:latin typeface="Calibri" panose="020F0502020204030204" pitchFamily="34" charset="0"/>
                <a:cs typeface="Calibri" panose="020F0502020204030204" pitchFamily="34" charset="0"/>
              </a:rPr>
              <a:t>Safaricom</a:t>
            </a:r>
            <a:r>
              <a:rPr lang="en-US" sz="1000" dirty="0">
                <a:solidFill>
                  <a:srgbClr val="000000"/>
                </a:solidFill>
                <a:latin typeface="Calibri" panose="020F0502020204030204" pitchFamily="34" charset="0"/>
                <a:cs typeface="Calibri" panose="020F0502020204030204" pitchFamily="34" charset="0"/>
              </a:rPr>
              <a:t> Internal</a:t>
            </a:r>
          </a:p>
        </p:txBody>
      </p:sp>
    </p:spTree>
    <p:extLst>
      <p:ext uri="{BB962C8B-B14F-4D97-AF65-F5344CB8AC3E}">
        <p14:creationId xmlns:p14="http://schemas.microsoft.com/office/powerpoint/2010/main" val="148635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9258BE0-EC5C-0BA0-A1EA-E1E5B37FB40C}"/>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b="14122"/>
          <a:stretch/>
        </p:blipFill>
        <p:spPr bwMode="auto">
          <a:xfrm>
            <a:off x="-314324" y="0"/>
            <a:ext cx="12506324" cy="685800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 xmlns:a16="http://schemas.microsoft.com/office/drawing/2014/main" id="{B05B9A01-99CA-774C-4346-D012360A9E80}"/>
              </a:ext>
            </a:extLst>
          </p:cNvPr>
          <p:cNvSpPr txBox="1"/>
          <p:nvPr/>
        </p:nvSpPr>
        <p:spPr>
          <a:xfrm>
            <a:off x="1568720" y="0"/>
            <a:ext cx="7670284" cy="1200329"/>
          </a:xfrm>
          <a:prstGeom prst="rect">
            <a:avLst/>
          </a:prstGeom>
          <a:noFill/>
          <a:ln>
            <a:noFill/>
          </a:ln>
        </p:spPr>
        <p:txBody>
          <a:bodyPr wrap="square" rtlCol="0">
            <a:spAutoFit/>
          </a:bodyPr>
          <a:lstStyle/>
          <a:p>
            <a:pPr lvl="0" algn="ctr">
              <a:defRPr/>
            </a:pPr>
            <a:r>
              <a:rPr lang="en-US" sz="3600" b="1" dirty="0">
                <a:solidFill>
                  <a:srgbClr val="FF0000"/>
                </a:solidFill>
                <a:latin typeface="Tw Cen MT" panose="020B0602020104020603" pitchFamily="34" charset="0"/>
              </a:rPr>
              <a:t>CARDIOVASCULAR HEALTH HOSPITAL ADMISSION INSIGHTS</a:t>
            </a:r>
            <a:endParaRPr kumimoji="0" lang="en-US" sz="3600" b="1" i="0" u="none" strike="noStrike" kern="1200" cap="none" spc="0" normalizeH="0" baseline="0" noProof="0" dirty="0">
              <a:ln>
                <a:noFill/>
              </a:ln>
              <a:solidFill>
                <a:srgbClr val="FF0000"/>
              </a:solidFill>
              <a:effectLst/>
              <a:uLnTx/>
              <a:uFillTx/>
              <a:latin typeface="Tw Cen MT" panose="020B0602020104020603" pitchFamily="34" charset="0"/>
            </a:endParaRPr>
          </a:p>
        </p:txBody>
      </p:sp>
    </p:spTree>
    <p:extLst>
      <p:ext uri="{BB962C8B-B14F-4D97-AF65-F5344CB8AC3E}">
        <p14:creationId xmlns:p14="http://schemas.microsoft.com/office/powerpoint/2010/main" val="2906555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a16="http://schemas.microsoft.com/office/drawing/2014/main" xmlns=""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a16="http://schemas.microsoft.com/office/drawing/2014/main" xmlns=""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a16="http://schemas.microsoft.com/office/drawing/2014/main" xmlns=""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a16="http://schemas.microsoft.com/office/drawing/2014/main" xmlns=""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a16="http://schemas.microsoft.com/office/drawing/2014/main" xmlns=""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a16="http://schemas.microsoft.com/office/drawing/2014/main" xmlns=""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w Cen MT" panose="020B0602020104020603" pitchFamily="34" charset="0"/>
              </a:rPr>
              <a:t>Recommendations and Future work</a:t>
            </a:r>
          </a:p>
        </p:txBody>
      </p:sp>
      <p:sp>
        <p:nvSpPr>
          <p:cNvPr id="7" name="TextBox 6">
            <a:extLst>
              <a:ext uri="{FF2B5EF4-FFF2-40B4-BE49-F238E27FC236}">
                <a16:creationId xmlns:a16="http://schemas.microsoft.com/office/drawing/2014/main" xmlns="" id="{7954481F-D7D6-CBBB-7709-19392282C331}"/>
              </a:ext>
            </a:extLst>
          </p:cNvPr>
          <p:cNvSpPr txBox="1"/>
          <p:nvPr/>
        </p:nvSpPr>
        <p:spPr>
          <a:xfrm>
            <a:off x="137078" y="783688"/>
            <a:ext cx="12348482" cy="6001643"/>
          </a:xfrm>
          <a:prstGeom prst="rect">
            <a:avLst/>
          </a:prstGeom>
          <a:noFill/>
        </p:spPr>
        <p:txBody>
          <a:bodyPr wrap="square">
            <a:spAutoFit/>
          </a:bodyPr>
          <a:lstStyle/>
          <a:p>
            <a:r>
              <a:rPr lang="en-US" sz="1600" b="1" dirty="0">
                <a:solidFill>
                  <a:srgbClr val="00B050"/>
                </a:solidFill>
                <a:latin typeface="Tw Cen MT" panose="020B0602020104020603" pitchFamily="34" charset="0"/>
              </a:rPr>
              <a:t>1. Public health trends: {For Public and Research}</a:t>
            </a:r>
          </a:p>
          <a:p>
            <a:pPr marL="285750" indent="-285750">
              <a:buFont typeface="Arial" panose="020B0604020202020204" pitchFamily="34" charset="0"/>
              <a:buChar char="•"/>
            </a:pPr>
            <a:r>
              <a:rPr lang="en-US" sz="1600" dirty="0">
                <a:latin typeface="Tw Cen MT" panose="020B0602020104020603" pitchFamily="34" charset="0"/>
              </a:rPr>
              <a:t>Disease prevalence: Identifying the most common heat related reasons for admission can inform public health initiatives for prevention and treatment.</a:t>
            </a:r>
          </a:p>
          <a:p>
            <a:pPr marL="285750" indent="-285750">
              <a:buFont typeface="Arial" panose="020B0604020202020204" pitchFamily="34" charset="0"/>
              <a:buChar char="•"/>
            </a:pPr>
            <a:r>
              <a:rPr lang="en-US" sz="1600" dirty="0">
                <a:latin typeface="Tw Cen MT" panose="020B0602020104020603" pitchFamily="34" charset="0"/>
              </a:rPr>
              <a:t>Outbreak detection: Surveillance of admissions data can help detect potential outbreaks early and trigger rapid response measures.</a:t>
            </a:r>
          </a:p>
          <a:p>
            <a:pPr marL="285750" indent="-285750">
              <a:buFont typeface="Arial" panose="020B0604020202020204" pitchFamily="34" charset="0"/>
              <a:buChar char="•"/>
            </a:pPr>
            <a:r>
              <a:rPr lang="en-US" sz="1600" dirty="0">
                <a:latin typeface="Tw Cen MT" panose="020B0602020104020603" pitchFamily="34" charset="0"/>
              </a:rPr>
              <a:t>Seasonal patterns: Identifying seasonal trends in admissions can improve resource allocation and planning for anticipated fluctuations in demand.</a:t>
            </a:r>
          </a:p>
          <a:p>
            <a:r>
              <a:rPr lang="en-US" sz="1600" b="1" dirty="0">
                <a:solidFill>
                  <a:srgbClr val="00B050"/>
                </a:solidFill>
                <a:latin typeface="Tw Cen MT" panose="020B0602020104020603" pitchFamily="34" charset="0"/>
              </a:rPr>
              <a:t>2. Healthcare resource utilization: {Hospital Management}</a:t>
            </a:r>
          </a:p>
          <a:p>
            <a:pPr marL="285750" indent="-285750">
              <a:buFont typeface="Arial" panose="020B0604020202020204" pitchFamily="34" charset="0"/>
              <a:buChar char="•"/>
            </a:pPr>
            <a:r>
              <a:rPr lang="en-US" sz="1600" dirty="0">
                <a:latin typeface="Tw Cen MT" panose="020B0602020104020603" pitchFamily="34" charset="0"/>
              </a:rPr>
              <a:t>Bed occupancy and capacity: Admissions data can track bed utilization and identify potential shortages or inefficiencies in resource allocation.</a:t>
            </a:r>
          </a:p>
          <a:p>
            <a:pPr marL="285750" indent="-285750">
              <a:buFont typeface="Arial" panose="020B0604020202020204" pitchFamily="34" charset="0"/>
              <a:buChar char="•"/>
            </a:pPr>
            <a:r>
              <a:rPr lang="en-US" sz="1600" dirty="0">
                <a:latin typeface="Tw Cen MT" panose="020B0602020104020603" pitchFamily="34" charset="0"/>
              </a:rPr>
              <a:t>Length of stay: Analyzing average length of stay for different conditions can improve discharge planning and optimize resource utilization.</a:t>
            </a:r>
          </a:p>
          <a:p>
            <a:pPr marL="285750" indent="-285750">
              <a:buFont typeface="Arial" panose="020B0604020202020204" pitchFamily="34" charset="0"/>
              <a:buChar char="•"/>
            </a:pPr>
            <a:r>
              <a:rPr lang="en-US" sz="1600" dirty="0">
                <a:latin typeface="Tw Cen MT" panose="020B0602020104020603" pitchFamily="34" charset="0"/>
              </a:rPr>
              <a:t>Readmission rates: Identifying factors associated with readmissions can help improve patient care and reduce unnecessary readmissions, lowering costs.</a:t>
            </a:r>
          </a:p>
          <a:p>
            <a:r>
              <a:rPr lang="en-US" sz="1600" b="1" dirty="0">
                <a:solidFill>
                  <a:srgbClr val="00B050"/>
                </a:solidFill>
                <a:latin typeface="Tw Cen MT" panose="020B0602020104020603" pitchFamily="34" charset="0"/>
              </a:rPr>
              <a:t>3. Quality of care: {Improvements in Quality} Check for trends in expiries (deaths)</a:t>
            </a:r>
          </a:p>
          <a:p>
            <a:pPr marL="285750" indent="-285750">
              <a:buFont typeface="Arial" panose="020B0604020202020204" pitchFamily="34" charset="0"/>
              <a:buChar char="•"/>
            </a:pPr>
            <a:r>
              <a:rPr lang="en-US" sz="1600" dirty="0">
                <a:latin typeface="Tw Cen MT" panose="020B0602020104020603" pitchFamily="34" charset="0"/>
              </a:rPr>
              <a:t>Outcome analysis: Linking admissions data with treatment outcomes and mortality rates can identify improvement </a:t>
            </a:r>
            <a:r>
              <a:rPr lang="en-US" sz="1600" dirty="0" err="1">
                <a:latin typeface="Tw Cen MT" panose="020B0602020104020603" pitchFamily="34" charset="0"/>
              </a:rPr>
              <a:t>aeas</a:t>
            </a:r>
            <a:r>
              <a:rPr lang="en-US" sz="1600" dirty="0">
                <a:latin typeface="Tw Cen MT" panose="020B0602020104020603" pitchFamily="34" charset="0"/>
              </a:rPr>
              <a:t> in healthcare quality and patient safety.</a:t>
            </a:r>
          </a:p>
          <a:p>
            <a:pPr marL="285750" indent="-285750">
              <a:buFont typeface="Arial" panose="020B0604020202020204" pitchFamily="34" charset="0"/>
              <a:buChar char="•"/>
            </a:pPr>
            <a:r>
              <a:rPr lang="en-US" sz="1600" dirty="0">
                <a:latin typeface="Tw Cen MT" panose="020B0602020104020603" pitchFamily="34" charset="0"/>
              </a:rPr>
              <a:t>Patient satisfaction: Surveys integrated with admissions data can provide valuable insights into patient experiences and areas for improvement in patient satisfaction.</a:t>
            </a:r>
          </a:p>
          <a:p>
            <a:r>
              <a:rPr lang="en-US" sz="1600" b="1" dirty="0">
                <a:solidFill>
                  <a:srgbClr val="00B050"/>
                </a:solidFill>
                <a:latin typeface="Tw Cen MT" panose="020B0602020104020603" pitchFamily="34" charset="0"/>
              </a:rPr>
              <a:t>4. Demographic trends:</a:t>
            </a:r>
          </a:p>
          <a:p>
            <a:pPr marL="285750" indent="-285750">
              <a:buFont typeface="Arial" panose="020B0604020202020204" pitchFamily="34" charset="0"/>
              <a:buChar char="•"/>
            </a:pPr>
            <a:r>
              <a:rPr lang="en-US" sz="1600" dirty="0">
                <a:latin typeface="Tw Cen MT" panose="020B0602020104020603" pitchFamily="34" charset="0"/>
              </a:rPr>
              <a:t>Socioeconomic disparities: Admissions data can highlight inequities in access to healthcare and identify vulnerable populations at increased risk of certain conditions.</a:t>
            </a:r>
          </a:p>
          <a:p>
            <a:pPr marL="285750" indent="-285750">
              <a:buFont typeface="Arial" panose="020B0604020202020204" pitchFamily="34" charset="0"/>
              <a:buChar char="•"/>
            </a:pPr>
            <a:r>
              <a:rPr lang="en-US" sz="1600" dirty="0">
                <a:latin typeface="Tw Cen MT" panose="020B0602020104020603" pitchFamily="34" charset="0"/>
              </a:rPr>
              <a:t>Ageing population: Analyzing admissions data for older adults can inform policies and healthcare services tailored to their specific needs.</a:t>
            </a:r>
          </a:p>
          <a:p>
            <a:pPr marL="285750" indent="-285750">
              <a:buFont typeface="Arial" panose="020B0604020202020204" pitchFamily="34" charset="0"/>
              <a:buChar char="•"/>
            </a:pPr>
            <a:r>
              <a:rPr lang="en-US" sz="1600" dirty="0">
                <a:latin typeface="Tw Cen MT" panose="020B0602020104020603" pitchFamily="34" charset="0"/>
              </a:rPr>
              <a:t>Geographic variations: Identifying regional disparities in admission rates can guide resource allocation and public health interventions in underserved areas.</a:t>
            </a:r>
          </a:p>
          <a:p>
            <a:r>
              <a:rPr lang="en-US" sz="1600" b="1" dirty="0">
                <a:solidFill>
                  <a:srgbClr val="00B050"/>
                </a:solidFill>
                <a:latin typeface="Tw Cen MT" panose="020B0602020104020603" pitchFamily="34" charset="0"/>
              </a:rPr>
              <a:t>5. Cost analysis:</a:t>
            </a:r>
          </a:p>
          <a:p>
            <a:r>
              <a:rPr lang="en-US" sz="1600" dirty="0">
                <a:latin typeface="Tw Cen MT" panose="020B0602020104020603" pitchFamily="34" charset="0"/>
              </a:rPr>
              <a:t>Cost drivers: Linking admissions data with billing information can identify the most expensive conditions and treatments, informing cost-reduction strategies.</a:t>
            </a:r>
          </a:p>
        </p:txBody>
      </p:sp>
    </p:spTree>
    <p:extLst>
      <p:ext uri="{BB962C8B-B14F-4D97-AF65-F5344CB8AC3E}">
        <p14:creationId xmlns:p14="http://schemas.microsoft.com/office/powerpoint/2010/main" val="253630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Appendix</a:t>
            </a:r>
            <a:endParaRPr lang="en-US" b="1" dirty="0">
              <a:solidFill>
                <a:schemeClr val="bg1"/>
              </a:solidFill>
              <a:latin typeface="Tw Cen MT" panose="020B0602020104020603" pitchFamily="34" charset="0"/>
            </a:endParaRPr>
          </a:p>
        </p:txBody>
      </p:sp>
      <p:pic>
        <p:nvPicPr>
          <p:cNvPr id="5" name="Graphic 4" descr="Artificial Intelligence with solid fill">
            <a:extLst>
              <a:ext uri="{FF2B5EF4-FFF2-40B4-BE49-F238E27FC236}">
                <a16:creationId xmlns="" xmlns:a16="http://schemas.microsoft.com/office/drawing/2014/main" id="{65AF0F14-1C88-EC4F-FC93-6558A40FEB2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0075" y="4946180"/>
            <a:ext cx="914400" cy="914400"/>
          </a:xfrm>
          <a:prstGeom prst="rect">
            <a:avLst/>
          </a:prstGeom>
        </p:spPr>
      </p:pic>
      <p:sp>
        <p:nvSpPr>
          <p:cNvPr id="12" name="TextBox 11">
            <a:extLst>
              <a:ext uri="{FF2B5EF4-FFF2-40B4-BE49-F238E27FC236}">
                <a16:creationId xmlns="" xmlns:a16="http://schemas.microsoft.com/office/drawing/2014/main" id="{58203AB3-C5AF-4A89-16B3-075ED80FB692}"/>
              </a:ext>
            </a:extLst>
          </p:cNvPr>
          <p:cNvSpPr txBox="1"/>
          <p:nvPr/>
        </p:nvSpPr>
        <p:spPr>
          <a:xfrm>
            <a:off x="1051832" y="5237677"/>
            <a:ext cx="10763250" cy="1323439"/>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Tw Cen MT" panose="020B0602020104020603" pitchFamily="34" charset="0"/>
              </a:rPr>
              <a:t>Machine learning models can be used to predict in-hospital mortality, heart failure, and duration of stay using data available at the time of admission to a cardiac care unit. </a:t>
            </a:r>
          </a:p>
          <a:p>
            <a:endParaRPr lang="en-US" sz="1600" dirty="0">
              <a:latin typeface="Tw Cen MT" panose="020B0602020104020603" pitchFamily="34" charset="0"/>
            </a:endParaRPr>
          </a:p>
          <a:p>
            <a:pPr marL="285750" indent="-285750">
              <a:buFont typeface="Wingdings" panose="05000000000000000000" pitchFamily="2" charset="2"/>
              <a:buChar char="Ø"/>
            </a:pPr>
            <a:r>
              <a:rPr lang="en-US" sz="1600" dirty="0">
                <a:latin typeface="Tw Cen MT" panose="020B0602020104020603" pitchFamily="34" charset="0"/>
              </a:rPr>
              <a:t>Further, the algorithm can be enhanced to predict outcomes using all available parameters, including demographic and clinical parameters</a:t>
            </a:r>
          </a:p>
        </p:txBody>
      </p:sp>
      <p:sp>
        <p:nvSpPr>
          <p:cNvPr id="2" name="Rectangle 1"/>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B7CC5665-E415-3CEF-827C-B818DCC1D288}"/>
              </a:ext>
            </a:extLst>
          </p:cNvPr>
          <p:cNvSpPr txBox="1"/>
          <p:nvPr/>
        </p:nvSpPr>
        <p:spPr>
          <a:xfrm>
            <a:off x="57025" y="4430540"/>
            <a:ext cx="1514599" cy="338554"/>
          </a:xfrm>
          <a:prstGeom prst="rect">
            <a:avLst/>
          </a:prstGeom>
          <a:noFill/>
        </p:spPr>
        <p:txBody>
          <a:bodyPr wrap="square">
            <a:spAutoFit/>
          </a:bodyPr>
          <a:lstStyle/>
          <a:p>
            <a:r>
              <a:rPr lang="en-US" sz="1600" b="1" dirty="0" smtClean="0">
                <a:solidFill>
                  <a:srgbClr val="00B050"/>
                </a:solidFill>
                <a:latin typeface="Tw Cen MT" panose="020B0602020104020603" pitchFamily="34" charset="0"/>
              </a:rPr>
              <a:t>Future work</a:t>
            </a:r>
            <a:endParaRPr lang="en-US" sz="1600" b="1" dirty="0">
              <a:solidFill>
                <a:srgbClr val="00B050"/>
              </a:solidFill>
              <a:latin typeface="Tw Cen MT" panose="020B0602020104020603" pitchFamily="34" charset="0"/>
            </a:endParaRPr>
          </a:p>
        </p:txBody>
      </p:sp>
      <p:sp>
        <p:nvSpPr>
          <p:cNvPr id="13" name="TextBox 12">
            <a:extLst>
              <a:ext uri="{FF2B5EF4-FFF2-40B4-BE49-F238E27FC236}">
                <a16:creationId xmlns:a16="http://schemas.microsoft.com/office/drawing/2014/main" xmlns="" id="{7954481F-D7D6-CBBB-7709-19392282C331}"/>
              </a:ext>
            </a:extLst>
          </p:cNvPr>
          <p:cNvSpPr txBox="1"/>
          <p:nvPr/>
        </p:nvSpPr>
        <p:spPr>
          <a:xfrm>
            <a:off x="137078" y="783688"/>
            <a:ext cx="12348482" cy="2739211"/>
          </a:xfrm>
          <a:prstGeom prst="rect">
            <a:avLst/>
          </a:prstGeom>
          <a:noFill/>
        </p:spPr>
        <p:txBody>
          <a:bodyPr wrap="square">
            <a:spAutoFit/>
          </a:bodyPr>
          <a:lstStyle/>
          <a:p>
            <a:r>
              <a:rPr lang="en-US" sz="1600" b="1" dirty="0" smtClean="0">
                <a:solidFill>
                  <a:srgbClr val="00B050"/>
                </a:solidFill>
                <a:latin typeface="Tw Cen MT" panose="020B0602020104020603" pitchFamily="34" charset="0"/>
              </a:rPr>
              <a:t>Graphs used:</a:t>
            </a:r>
          </a:p>
          <a:p>
            <a:endParaRPr lang="en-US" sz="1600" b="1" dirty="0" smtClean="0">
              <a:solidFill>
                <a:srgbClr val="00B050"/>
              </a:solidFill>
              <a:latin typeface="Tw Cen MT" panose="020B0602020104020603" pitchFamily="34" charset="0"/>
            </a:endParaRPr>
          </a:p>
          <a:p>
            <a:pPr marL="342900" indent="-342900">
              <a:buFont typeface="+mj-lt"/>
              <a:buAutoNum type="arabicPeriod"/>
            </a:pPr>
            <a:r>
              <a:rPr lang="en-US" sz="1400" b="1" dirty="0">
                <a:latin typeface="Tw Cen MT" panose="020B0602020104020603" pitchFamily="34" charset="0"/>
              </a:rPr>
              <a:t>Bar Plots:</a:t>
            </a:r>
          </a:p>
          <a:p>
            <a:r>
              <a:rPr lang="en-US" sz="1400" dirty="0" smtClean="0">
                <a:latin typeface="Tw Cen MT" panose="020B0602020104020603" pitchFamily="34" charset="0"/>
              </a:rPr>
              <a:t>Bar plots were used for plotting duration of stay at the hospital after admission and either discharge or expiry. This is because bar graphs are used for comparing </a:t>
            </a:r>
            <a:r>
              <a:rPr lang="en-US" sz="1400" dirty="0">
                <a:latin typeface="Tw Cen MT" panose="020B0602020104020603" pitchFamily="34" charset="0"/>
              </a:rPr>
              <a:t>categorical data or discrete numerical values</a:t>
            </a:r>
            <a:r>
              <a:rPr lang="en-US" sz="1400" dirty="0" smtClean="0">
                <a:latin typeface="Tw Cen MT" panose="020B0602020104020603" pitchFamily="34" charset="0"/>
              </a:rPr>
              <a:t>. They were also used to display differences in admissions between different segments </a:t>
            </a:r>
            <a:r>
              <a:rPr lang="en-US" sz="1400" dirty="0" err="1" smtClean="0">
                <a:latin typeface="Tw Cen MT" panose="020B0602020104020603" pitchFamily="34" charset="0"/>
              </a:rPr>
              <a:t>e.g</a:t>
            </a:r>
            <a:r>
              <a:rPr lang="en-US" sz="1400" dirty="0" smtClean="0">
                <a:latin typeface="Tw Cen MT" panose="020B0602020104020603" pitchFamily="34" charset="0"/>
              </a:rPr>
              <a:t> gender and residential areas.</a:t>
            </a:r>
            <a:endParaRPr lang="en-US" sz="1400" dirty="0">
              <a:latin typeface="Tw Cen MT" panose="020B0602020104020603" pitchFamily="34" charset="0"/>
            </a:endParaRPr>
          </a:p>
          <a:p>
            <a:r>
              <a:rPr lang="en-US" sz="1400" b="1" dirty="0" smtClean="0">
                <a:latin typeface="Tw Cen MT" panose="020B0602020104020603" pitchFamily="34" charset="0"/>
              </a:rPr>
              <a:t>2.    Scatter </a:t>
            </a:r>
            <a:r>
              <a:rPr lang="en-US" sz="1400" b="1" dirty="0">
                <a:latin typeface="Tw Cen MT" panose="020B0602020104020603" pitchFamily="34" charset="0"/>
              </a:rPr>
              <a:t>Plots:</a:t>
            </a:r>
          </a:p>
          <a:p>
            <a:r>
              <a:rPr lang="en-US" sz="1400" dirty="0" smtClean="0">
                <a:latin typeface="Tw Cen MT" panose="020B0602020104020603" pitchFamily="34" charset="0"/>
              </a:rPr>
              <a:t>Scatter plots are best used for revealing </a:t>
            </a:r>
            <a:r>
              <a:rPr lang="en-US" sz="1400" dirty="0">
                <a:latin typeface="Tw Cen MT" panose="020B0602020104020603" pitchFamily="34" charset="0"/>
              </a:rPr>
              <a:t>relationships or patterns between two numerical </a:t>
            </a:r>
            <a:r>
              <a:rPr lang="en-US" sz="1400" dirty="0" smtClean="0">
                <a:latin typeface="Tw Cen MT" panose="020B0602020104020603" pitchFamily="34" charset="0"/>
              </a:rPr>
              <a:t>variables.. In this review they were used to show </a:t>
            </a:r>
            <a:r>
              <a:rPr lang="en-US" sz="1400" dirty="0">
                <a:latin typeface="Tw Cen MT" panose="020B0602020104020603" pitchFamily="34" charset="0"/>
              </a:rPr>
              <a:t>the correlation between </a:t>
            </a:r>
            <a:r>
              <a:rPr lang="en-US" sz="1400" dirty="0" smtClean="0">
                <a:latin typeface="Tw Cen MT" panose="020B0602020104020603" pitchFamily="34" charset="0"/>
              </a:rPr>
              <a:t>lab and triage health data and the length and duration of admission. </a:t>
            </a:r>
          </a:p>
          <a:p>
            <a:r>
              <a:rPr lang="en-US" sz="1400" b="1" dirty="0" smtClean="0">
                <a:latin typeface="Tw Cen MT" panose="020B0602020104020603" pitchFamily="34" charset="0"/>
              </a:rPr>
              <a:t>3.    Histograms</a:t>
            </a:r>
            <a:r>
              <a:rPr lang="en-US" sz="1400" b="1" dirty="0">
                <a:latin typeface="Tw Cen MT" panose="020B0602020104020603" pitchFamily="34" charset="0"/>
              </a:rPr>
              <a:t>:</a:t>
            </a:r>
          </a:p>
          <a:p>
            <a:r>
              <a:rPr lang="en-US" sz="1400" b="1" dirty="0" smtClean="0">
                <a:latin typeface="Tw Cen MT" panose="020B0602020104020603" pitchFamily="34" charset="0"/>
              </a:rPr>
              <a:t>Histograms were used to show distribution of age of patients admitted.</a:t>
            </a:r>
            <a:endParaRPr lang="en-US" sz="1400" b="1" dirty="0">
              <a:latin typeface="Tw Cen MT" panose="020B0602020104020603" pitchFamily="34" charset="0"/>
            </a:endParaRPr>
          </a:p>
          <a:p>
            <a:r>
              <a:rPr lang="en-US" sz="1400" dirty="0" smtClean="0">
                <a:latin typeface="Tw Cen MT" panose="020B0602020104020603" pitchFamily="34" charset="0"/>
              </a:rPr>
              <a:t>They were used because histograms are used for showing the </a:t>
            </a:r>
            <a:r>
              <a:rPr lang="en-US" sz="1400" dirty="0">
                <a:latin typeface="Tw Cen MT" panose="020B0602020104020603" pitchFamily="34" charset="0"/>
              </a:rPr>
              <a:t>distribution of a single numerical variable.</a:t>
            </a:r>
          </a:p>
          <a:p>
            <a:r>
              <a:rPr lang="en-US" sz="1400" b="1" dirty="0" smtClean="0">
                <a:latin typeface="Tw Cen MT" panose="020B0602020104020603" pitchFamily="34" charset="0"/>
              </a:rPr>
              <a:t>4.    Box </a:t>
            </a:r>
            <a:r>
              <a:rPr lang="en-US" sz="1400" b="1" dirty="0">
                <a:latin typeface="Tw Cen MT" panose="020B0602020104020603" pitchFamily="34" charset="0"/>
              </a:rPr>
              <a:t>Plots</a:t>
            </a:r>
            <a:r>
              <a:rPr lang="en-US" sz="1400" b="1" dirty="0" smtClean="0">
                <a:latin typeface="Tw Cen MT" panose="020B0602020104020603" pitchFamily="34" charset="0"/>
              </a:rPr>
              <a:t>:</a:t>
            </a:r>
            <a:endParaRPr lang="en-US" sz="1400" b="1" dirty="0">
              <a:latin typeface="Tw Cen MT" panose="020B0602020104020603" pitchFamily="34" charset="0"/>
            </a:endParaRPr>
          </a:p>
        </p:txBody>
      </p:sp>
    </p:spTree>
    <p:extLst>
      <p:ext uri="{BB962C8B-B14F-4D97-AF65-F5344CB8AC3E}">
        <p14:creationId xmlns:p14="http://schemas.microsoft.com/office/powerpoint/2010/main" val="97693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FDBAAD0-A562-EB66-645C-34E2148FF206}"/>
              </a:ext>
            </a:extLst>
          </p:cNvPr>
          <p:cNvSpPr txBox="1">
            <a:spLocks/>
          </p:cNvSpPr>
          <p:nvPr/>
        </p:nvSpPr>
        <p:spPr>
          <a:xfrm>
            <a:off x="1684062" y="1430408"/>
            <a:ext cx="3335691"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lang="en-US" sz="2000" kern="0" dirty="0">
                <a:latin typeface="Tw Cen MT" panose="020B0602020104020603" pitchFamily="34" charset="0"/>
              </a:rPr>
              <a:t>Problem Statement</a:t>
            </a:r>
            <a:endParaRPr kumimoji="0" lang="en-US" sz="2000" i="0" u="none" strike="noStrike" kern="0" cap="none" spc="0" normalizeH="0" baseline="0" noProof="0" dirty="0">
              <a:ln>
                <a:noFill/>
              </a:ln>
              <a:effectLst/>
              <a:uLnTx/>
              <a:uFillTx/>
            </a:endParaRPr>
          </a:p>
        </p:txBody>
      </p:sp>
      <p:sp>
        <p:nvSpPr>
          <p:cNvPr id="12" name="TextBox 11">
            <a:extLst>
              <a:ext uri="{FF2B5EF4-FFF2-40B4-BE49-F238E27FC236}">
                <a16:creationId xmlns="" xmlns:a16="http://schemas.microsoft.com/office/drawing/2014/main" id="{AEF011BB-0147-D301-7965-5FA0D002E293}"/>
              </a:ext>
            </a:extLst>
          </p:cNvPr>
          <p:cNvSpPr txBox="1">
            <a:spLocks/>
          </p:cNvSpPr>
          <p:nvPr/>
        </p:nvSpPr>
        <p:spPr>
          <a:xfrm>
            <a:off x="1641970" y="2420760"/>
            <a:ext cx="3410441"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lang="en-US" sz="2000" dirty="0">
                <a:latin typeface="Tw Cen MT" panose="020B0602020104020603" pitchFamily="34" charset="0"/>
                <a:cs typeface="Futura Medium" pitchFamily="34" charset="0"/>
              </a:rPr>
              <a:t>Business Value</a:t>
            </a:r>
          </a:p>
        </p:txBody>
      </p:sp>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1"/>
            <a:ext cx="2423687" cy="678244"/>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218473"/>
            <a:ext cx="3846720"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w Cen MT" panose="020B0602020104020603" pitchFamily="34" charset="0"/>
              </a:rPr>
              <a:t>Findings and Recommendations</a:t>
            </a:r>
            <a:endParaRPr lang="en-US" dirty="0">
              <a:solidFill>
                <a:schemeClr val="tx1"/>
              </a:solidFill>
              <a:latin typeface="Tw Cen MT" panose="020B0602020104020603" pitchFamily="34" charset="0"/>
            </a:endParaRPr>
          </a:p>
        </p:txBody>
      </p:sp>
      <p:sp>
        <p:nvSpPr>
          <p:cNvPr id="32" name="TextBox 31">
            <a:extLst>
              <a:ext uri="{FF2B5EF4-FFF2-40B4-BE49-F238E27FC236}">
                <a16:creationId xmlns="" xmlns:a16="http://schemas.microsoft.com/office/drawing/2014/main" id="{EAE11449-4141-C171-2AEC-197543FE04E1}"/>
              </a:ext>
            </a:extLst>
          </p:cNvPr>
          <p:cNvSpPr txBox="1">
            <a:spLocks/>
          </p:cNvSpPr>
          <p:nvPr/>
        </p:nvSpPr>
        <p:spPr>
          <a:xfrm>
            <a:off x="1641971" y="3296661"/>
            <a:ext cx="3377782"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lang="en-US" altLang="en-US" sz="2000" dirty="0">
                <a:latin typeface="Tw Cen MT" panose="020B0602020104020603" pitchFamily="34" charset="0"/>
                <a:cs typeface="Futura Medium" pitchFamily="34" charset="0"/>
              </a:rPr>
              <a:t>Methodology</a:t>
            </a:r>
            <a:endParaRPr kumimoji="0" lang="en-US" sz="2000" i="0" u="none" strike="noStrike" kern="0" cap="none" spc="0" normalizeH="0" baseline="0" noProof="0" dirty="0">
              <a:ln>
                <a:noFill/>
              </a:ln>
              <a:effectLst/>
              <a:uLnTx/>
              <a:uFillTx/>
            </a:endParaRPr>
          </a:p>
        </p:txBody>
      </p:sp>
      <p:pic>
        <p:nvPicPr>
          <p:cNvPr id="35" name="Graphic 34" descr="Radioactive outline">
            <a:extLst>
              <a:ext uri="{FF2B5EF4-FFF2-40B4-BE49-F238E27FC236}">
                <a16:creationId xmlns="" xmlns:a16="http://schemas.microsoft.com/office/drawing/2014/main" id="{45C670B3-6994-1136-590B-46DBCD24B5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86117" y="3273682"/>
            <a:ext cx="683553" cy="683553"/>
          </a:xfrm>
          <a:prstGeom prst="rect">
            <a:avLst/>
          </a:prstGeom>
        </p:spPr>
      </p:pic>
      <p:pic>
        <p:nvPicPr>
          <p:cNvPr id="41" name="Graphic 40" descr="Blog outline">
            <a:extLst>
              <a:ext uri="{FF2B5EF4-FFF2-40B4-BE49-F238E27FC236}">
                <a16:creationId xmlns="" xmlns:a16="http://schemas.microsoft.com/office/drawing/2014/main" id="{EE8F2092-2552-79DF-AD4E-F5BE3033C5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04427" y="2490734"/>
            <a:ext cx="704885" cy="704885"/>
          </a:xfrm>
          <a:prstGeom prst="rect">
            <a:avLst/>
          </a:prstGeom>
        </p:spPr>
      </p:pic>
      <p:pic>
        <p:nvPicPr>
          <p:cNvPr id="43" name="Graphic 42" descr="Hourglass 30% outline">
            <a:extLst>
              <a:ext uri="{FF2B5EF4-FFF2-40B4-BE49-F238E27FC236}">
                <a16:creationId xmlns="" xmlns:a16="http://schemas.microsoft.com/office/drawing/2014/main" id="{81C7FB49-0D65-310D-7ECA-D273380DD37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63448" y="4219062"/>
            <a:ext cx="586842" cy="586842"/>
          </a:xfrm>
          <a:prstGeom prst="rect">
            <a:avLst/>
          </a:prstGeom>
        </p:spPr>
      </p:pic>
      <p:pic>
        <p:nvPicPr>
          <p:cNvPr id="45" name="Graphic 44" descr="Bank outline">
            <a:extLst>
              <a:ext uri="{FF2B5EF4-FFF2-40B4-BE49-F238E27FC236}">
                <a16:creationId xmlns="" xmlns:a16="http://schemas.microsoft.com/office/drawing/2014/main" id="{10F78B2A-FF96-C12B-D864-638166D8FCC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851331" y="1476659"/>
            <a:ext cx="718339" cy="718339"/>
          </a:xfrm>
          <a:prstGeom prst="rect">
            <a:avLst/>
          </a:prstGeom>
        </p:spPr>
      </p:pic>
      <p:sp>
        <p:nvSpPr>
          <p:cNvPr id="2" name="TextBox 1">
            <a:extLst>
              <a:ext uri="{FF2B5EF4-FFF2-40B4-BE49-F238E27FC236}">
                <a16:creationId xmlns="" xmlns:a16="http://schemas.microsoft.com/office/drawing/2014/main" id="{23E78A8C-C9C6-3BB2-218C-000877032F46}"/>
              </a:ext>
            </a:extLst>
          </p:cNvPr>
          <p:cNvSpPr txBox="1">
            <a:spLocks/>
          </p:cNvSpPr>
          <p:nvPr/>
        </p:nvSpPr>
        <p:spPr>
          <a:xfrm>
            <a:off x="1600293" y="4123518"/>
            <a:ext cx="3419460"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i="0" u="none" strike="noStrike" kern="0" cap="none" spc="0" normalizeH="0" baseline="0" noProof="0" dirty="0" smtClean="0">
                <a:ln>
                  <a:noFill/>
                </a:ln>
                <a:effectLst/>
                <a:uLnTx/>
                <a:uFillTx/>
                <a:latin typeface="Tw Cen MT" panose="020B0602020104020603" pitchFamily="34" charset="0"/>
              </a:rPr>
              <a:t>Findings</a:t>
            </a:r>
            <a:r>
              <a:rPr kumimoji="0" lang="en-US" sz="2000" i="0" u="none" strike="noStrike" kern="0" cap="none" spc="0" normalizeH="0" noProof="0" dirty="0" smtClean="0">
                <a:ln>
                  <a:noFill/>
                </a:ln>
                <a:effectLst/>
                <a:uLnTx/>
                <a:uFillTx/>
                <a:latin typeface="Tw Cen MT" panose="020B0602020104020603" pitchFamily="34" charset="0"/>
              </a:rPr>
              <a:t> and </a:t>
            </a:r>
            <a:r>
              <a:rPr kumimoji="0" lang="en-US" sz="2000" i="0" u="none" strike="noStrike" kern="0" cap="none" spc="0" normalizeH="0" baseline="0" noProof="0" dirty="0" smtClean="0">
                <a:ln>
                  <a:noFill/>
                </a:ln>
                <a:effectLst/>
                <a:uLnTx/>
                <a:uFillTx/>
                <a:latin typeface="Tw Cen MT" panose="020B0602020104020603" pitchFamily="34" charset="0"/>
              </a:rPr>
              <a:t>Recommendations</a:t>
            </a:r>
            <a:endParaRPr kumimoji="0" lang="en-US" sz="2000" i="0" u="none" strike="noStrike" kern="0" cap="none" spc="0" normalizeH="0" baseline="0" noProof="0" dirty="0">
              <a:ln>
                <a:noFill/>
              </a:ln>
              <a:effectLst/>
              <a:uLnTx/>
              <a:uFillTx/>
            </a:endParaRPr>
          </a:p>
        </p:txBody>
      </p:sp>
      <p:sp>
        <p:nvSpPr>
          <p:cNvPr id="16" name="TextBox 15">
            <a:extLst>
              <a:ext uri="{FF2B5EF4-FFF2-40B4-BE49-F238E27FC236}">
                <a16:creationId xmlns="" xmlns:a16="http://schemas.microsoft.com/office/drawing/2014/main" id="{23E78A8C-C9C6-3BB2-218C-000877032F46}"/>
              </a:ext>
            </a:extLst>
          </p:cNvPr>
          <p:cNvSpPr txBox="1">
            <a:spLocks/>
          </p:cNvSpPr>
          <p:nvPr/>
        </p:nvSpPr>
        <p:spPr>
          <a:xfrm>
            <a:off x="1600293" y="5075960"/>
            <a:ext cx="3419460" cy="682386"/>
          </a:xfrm>
          <a:prstGeom prst="rect">
            <a:avLst/>
          </a:prstGeom>
          <a:solidFill>
            <a:sysClr val="window" lastClr="FFFFFF">
              <a:lumMod val="95000"/>
            </a:sysClr>
          </a:solidFill>
        </p:spPr>
        <p:txBody>
          <a:bodyPr wrap="square" lIns="54610" tIns="54610" rIns="54610" bIns="54610" rtlCol="0" anchor="ctr">
            <a:no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i="0" u="none" strike="noStrike" kern="0" cap="none" spc="0" normalizeH="0" baseline="0" noProof="0" dirty="0" smtClean="0">
                <a:ln>
                  <a:noFill/>
                </a:ln>
                <a:effectLst/>
                <a:uLnTx/>
                <a:uFillTx/>
                <a:latin typeface="Tw Cen MT" panose="020B0602020104020603" pitchFamily="34" charset="0"/>
              </a:rPr>
              <a:t>Future Work</a:t>
            </a:r>
            <a:endParaRPr kumimoji="0" lang="en-US" sz="2000" i="0" u="none" strike="noStrike" kern="0" cap="none" spc="0" normalizeH="0" baseline="0" noProof="0" dirty="0">
              <a:ln>
                <a:noFill/>
              </a:ln>
              <a:effectLst/>
              <a:uLnTx/>
              <a:uFillTx/>
            </a:endParaRPr>
          </a:p>
        </p:txBody>
      </p:sp>
      <p:pic>
        <p:nvPicPr>
          <p:cNvPr id="17" name="Graphic 34" descr="Radioactive outline">
            <a:extLst>
              <a:ext uri="{FF2B5EF4-FFF2-40B4-BE49-F238E27FC236}">
                <a16:creationId xmlns="" xmlns:a16="http://schemas.microsoft.com/office/drawing/2014/main" id="{45C670B3-6994-1136-590B-46DBCD24B5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1331" y="5075960"/>
            <a:ext cx="683553" cy="683553"/>
          </a:xfrm>
          <a:prstGeom prst="rect">
            <a:avLst/>
          </a:prstGeom>
        </p:spPr>
      </p:pic>
      <p:sp>
        <p:nvSpPr>
          <p:cNvPr id="18" name="Rectangle 17"/>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97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0"/>
            <a:ext cx="2563408" cy="678245"/>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218473"/>
            <a:ext cx="2423687" cy="459772"/>
          </a:xfrm>
          <a:prstGeom prst="round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218473"/>
            <a:ext cx="3846720"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Recommendations and Future work</a:t>
            </a:r>
          </a:p>
        </p:txBody>
      </p:sp>
      <p:sp>
        <p:nvSpPr>
          <p:cNvPr id="3" name="TextBox 2">
            <a:extLst>
              <a:ext uri="{FF2B5EF4-FFF2-40B4-BE49-F238E27FC236}">
                <a16:creationId xmlns="" xmlns:a16="http://schemas.microsoft.com/office/drawing/2014/main" id="{835D164E-E63A-0379-6193-EEBBE8C77CA7}"/>
              </a:ext>
            </a:extLst>
          </p:cNvPr>
          <p:cNvSpPr txBox="1"/>
          <p:nvPr/>
        </p:nvSpPr>
        <p:spPr>
          <a:xfrm>
            <a:off x="-135994" y="230084"/>
            <a:ext cx="12100834" cy="1754326"/>
          </a:xfrm>
          <a:prstGeom prst="rect">
            <a:avLst/>
          </a:prstGeom>
          <a:noFill/>
        </p:spPr>
        <p:txBody>
          <a:bodyPr wrap="square">
            <a:spAutoFit/>
          </a:bodyPr>
          <a:lstStyle/>
          <a:p>
            <a:endParaRPr lang="en-US" dirty="0">
              <a:solidFill>
                <a:srgbClr val="222222"/>
              </a:solidFill>
              <a:latin typeface="Arial" panose="020B0604020202020204" pitchFamily="34" charset="0"/>
            </a:endParaRPr>
          </a:p>
          <a:p>
            <a:endParaRPr lang="en-US" b="0" i="0" dirty="0">
              <a:solidFill>
                <a:srgbClr val="222222"/>
              </a:solidFill>
              <a:effectLst/>
              <a:latin typeface="Arial" panose="020B0604020202020204" pitchFamily="34" charset="0"/>
            </a:endParaRPr>
          </a:p>
          <a:p>
            <a:endParaRPr lang="en-US" b="0" i="0" dirty="0">
              <a:solidFill>
                <a:srgbClr val="222222"/>
              </a:solidFill>
              <a:effectLst/>
              <a:latin typeface="Arial" panose="020B0604020202020204" pitchFamily="34" charset="0"/>
            </a:endParaRPr>
          </a:p>
          <a:p>
            <a:endParaRPr lang="en-US" b="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dirty="0"/>
          </a:p>
        </p:txBody>
      </p:sp>
      <p:sp>
        <p:nvSpPr>
          <p:cNvPr id="4" name="Rectangle 3">
            <a:extLst>
              <a:ext uri="{FF2B5EF4-FFF2-40B4-BE49-F238E27FC236}">
                <a16:creationId xmlns="" xmlns:a16="http://schemas.microsoft.com/office/drawing/2014/main" id="{8FE8D3D6-84A3-F7F2-6469-57DF43D25F9F}"/>
              </a:ext>
            </a:extLst>
          </p:cNvPr>
          <p:cNvSpPr/>
          <p:nvPr/>
        </p:nvSpPr>
        <p:spPr>
          <a:xfrm>
            <a:off x="2073098" y="5211342"/>
            <a:ext cx="9590901" cy="1170408"/>
          </a:xfrm>
          <a:prstGeom prst="rect">
            <a:avLst/>
          </a:prstGeom>
          <a:ln w="12700">
            <a:solidFill>
              <a:srgbClr val="92D050"/>
            </a:solidFill>
          </a:ln>
        </p:spPr>
        <p:txBody>
          <a:bodyPr wrap="square" lIns="162000" tIns="54000" rIns="72000" bIns="54000" anchor="ctr">
            <a:noAutofit/>
          </a:bodyPr>
          <a:lstStyle/>
          <a:p>
            <a:r>
              <a:rPr lang="en-US" sz="1600" b="1" dirty="0">
                <a:solidFill>
                  <a:srgbClr val="222222"/>
                </a:solidFill>
                <a:effectLst/>
                <a:latin typeface="Tw Cen MT" panose="020B0602020104020603" pitchFamily="34" charset="0"/>
              </a:rPr>
              <a:t>Benefits:</a:t>
            </a:r>
          </a:p>
          <a:p>
            <a:r>
              <a:rPr lang="en-US" sz="1600" b="0" i="0" dirty="0">
                <a:solidFill>
                  <a:srgbClr val="222222"/>
                </a:solidFill>
                <a:effectLst/>
                <a:latin typeface="Tw Cen MT" panose="020B0602020104020603" pitchFamily="34" charset="0"/>
              </a:rPr>
              <a:t>Develop a data driven decision support system to:</a:t>
            </a:r>
          </a:p>
          <a:p>
            <a:pPr marL="342900" indent="-342900">
              <a:buFont typeface="+mj-lt"/>
              <a:buAutoNum type="arabicParenR"/>
            </a:pPr>
            <a:r>
              <a:rPr lang="en-US" sz="1600" dirty="0">
                <a:solidFill>
                  <a:srgbClr val="222222"/>
                </a:solidFill>
                <a:latin typeface="Tw Cen MT" panose="020B0602020104020603" pitchFamily="34" charset="0"/>
              </a:rPr>
              <a:t>Healthcare Benefit: A</a:t>
            </a:r>
            <a:r>
              <a:rPr lang="en-US" sz="1600" b="0" i="0" dirty="0">
                <a:solidFill>
                  <a:srgbClr val="222222"/>
                </a:solidFill>
                <a:effectLst/>
                <a:latin typeface="Tw Cen MT" panose="020B0602020104020603" pitchFamily="34" charset="0"/>
              </a:rPr>
              <a:t>ssist clinicians in assessing patient risk. </a:t>
            </a:r>
          </a:p>
          <a:p>
            <a:pPr marL="342900" indent="-342900">
              <a:buFont typeface="+mj-lt"/>
              <a:buAutoNum type="arabicParenR"/>
            </a:pPr>
            <a:r>
              <a:rPr lang="en-US" sz="1600" dirty="0">
                <a:solidFill>
                  <a:srgbClr val="222222"/>
                </a:solidFill>
                <a:latin typeface="Tw Cen MT" panose="020B0602020104020603" pitchFamily="34" charset="0"/>
              </a:rPr>
              <a:t>Business Benefit: P</a:t>
            </a:r>
            <a:r>
              <a:rPr lang="en-US" sz="1600" b="0" i="0" dirty="0">
                <a:solidFill>
                  <a:srgbClr val="222222"/>
                </a:solidFill>
                <a:effectLst/>
                <a:latin typeface="Tw Cen MT" panose="020B0602020104020603" pitchFamily="34" charset="0"/>
              </a:rPr>
              <a:t>roviding quality and timely care, </a:t>
            </a:r>
          </a:p>
          <a:p>
            <a:pPr lvl="3"/>
            <a:r>
              <a:rPr lang="en-US" sz="1600" dirty="0">
                <a:solidFill>
                  <a:srgbClr val="222222"/>
                </a:solidFill>
                <a:latin typeface="Tw Cen MT" panose="020B0602020104020603" pitchFamily="34" charset="0"/>
              </a:rPr>
              <a:t>     O</a:t>
            </a:r>
            <a:r>
              <a:rPr lang="en-US" sz="1600" b="0" i="0" dirty="0">
                <a:solidFill>
                  <a:srgbClr val="222222"/>
                </a:solidFill>
                <a:effectLst/>
                <a:latin typeface="Tw Cen MT" panose="020B0602020104020603" pitchFamily="34" charset="0"/>
              </a:rPr>
              <a:t>ptimize resource utilization.</a:t>
            </a:r>
          </a:p>
        </p:txBody>
      </p:sp>
      <p:sp>
        <p:nvSpPr>
          <p:cNvPr id="5" name="Oval 4">
            <a:extLst>
              <a:ext uri="{FF2B5EF4-FFF2-40B4-BE49-F238E27FC236}">
                <a16:creationId xmlns="" xmlns:a16="http://schemas.microsoft.com/office/drawing/2014/main" id="{5B3D5C40-E8C7-4672-3783-6D748C6FD1C8}"/>
              </a:ext>
            </a:extLst>
          </p:cNvPr>
          <p:cNvSpPr/>
          <p:nvPr/>
        </p:nvSpPr>
        <p:spPr bwMode="gray">
          <a:xfrm>
            <a:off x="1562778" y="5491989"/>
            <a:ext cx="548640" cy="548640"/>
          </a:xfrm>
          <a:prstGeom prst="ellipse">
            <a:avLst/>
          </a:prstGeom>
          <a:solidFill>
            <a:srgbClr val="00B050"/>
          </a:solidFill>
          <a:ln w="19050" algn="ctr">
            <a:noFill/>
            <a:miter lim="800000"/>
            <a:headEnd/>
            <a:tailEnd/>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IE" sz="1100" b="1" i="0" u="none" strike="noStrike" kern="1200" cap="none" spc="0" normalizeH="0" baseline="0" noProof="0" dirty="0">
                <a:ln>
                  <a:noFill/>
                </a:ln>
                <a:solidFill>
                  <a:prstClr val="white"/>
                </a:solidFill>
                <a:effectLst/>
                <a:uLnTx/>
                <a:uFillTx/>
                <a:latin typeface="Calibri"/>
                <a:ea typeface="Open Sans Semibold" panose="020B0706030804020204" pitchFamily="34" charset="0"/>
                <a:cs typeface="Open Sans Semibold" panose="020B0706030804020204" pitchFamily="34" charset="0"/>
              </a:rPr>
              <a:t>03</a:t>
            </a:r>
          </a:p>
        </p:txBody>
      </p:sp>
      <p:sp>
        <p:nvSpPr>
          <p:cNvPr id="6" name="Rectangle 5">
            <a:extLst>
              <a:ext uri="{FF2B5EF4-FFF2-40B4-BE49-F238E27FC236}">
                <a16:creationId xmlns="" xmlns:a16="http://schemas.microsoft.com/office/drawing/2014/main" id="{F35BB2EA-B606-2169-9F6B-9B6CF6CA59E8}"/>
              </a:ext>
            </a:extLst>
          </p:cNvPr>
          <p:cNvSpPr/>
          <p:nvPr/>
        </p:nvSpPr>
        <p:spPr>
          <a:xfrm>
            <a:off x="2073098" y="3586799"/>
            <a:ext cx="9590901" cy="1265658"/>
          </a:xfrm>
          <a:prstGeom prst="rect">
            <a:avLst/>
          </a:prstGeom>
          <a:ln w="12700">
            <a:solidFill>
              <a:srgbClr val="92D050"/>
            </a:solidFill>
          </a:ln>
        </p:spPr>
        <p:txBody>
          <a:bodyPr wrap="square" lIns="162000" tIns="54000" rIns="72000" bIns="54000" anchor="ctr">
            <a:noAutofit/>
          </a:bodyPr>
          <a:lstStyle/>
          <a:p>
            <a:endParaRPr lang="en-US" sz="1600" b="1" i="0" dirty="0">
              <a:solidFill>
                <a:srgbClr val="222222"/>
              </a:solidFill>
              <a:effectLst/>
              <a:latin typeface="Tw Cen MT" panose="020B0602020104020603" pitchFamily="34" charset="0"/>
            </a:endParaRPr>
          </a:p>
          <a:p>
            <a:r>
              <a:rPr lang="en-US" sz="1600" b="1" i="0" dirty="0">
                <a:solidFill>
                  <a:srgbClr val="222222"/>
                </a:solidFill>
                <a:effectLst/>
                <a:latin typeface="Tw Cen MT" panose="020B0602020104020603" pitchFamily="34" charset="0"/>
              </a:rPr>
              <a:t>Proposed Solution: </a:t>
            </a:r>
          </a:p>
          <a:p>
            <a:r>
              <a:rPr lang="en-US" sz="1600" i="0" dirty="0">
                <a:solidFill>
                  <a:srgbClr val="222222"/>
                </a:solidFill>
                <a:effectLst/>
                <a:latin typeface="Tw Cen MT" panose="020B0602020104020603" pitchFamily="34" charset="0"/>
              </a:rPr>
              <a:t>In this project, we aim at building insights on this population (heart patients) by </a:t>
            </a:r>
            <a:r>
              <a:rPr lang="en-US" sz="1600" i="0" dirty="0" smtClean="0">
                <a:solidFill>
                  <a:srgbClr val="222222"/>
                </a:solidFill>
                <a:effectLst/>
                <a:latin typeface="Tw Cen MT" panose="020B0602020104020603" pitchFamily="34" charset="0"/>
              </a:rPr>
              <a:t>analyzing and </a:t>
            </a:r>
            <a:r>
              <a:rPr lang="en-US" sz="1600" dirty="0" smtClean="0">
                <a:solidFill>
                  <a:srgbClr val="222222"/>
                </a:solidFill>
                <a:latin typeface="Tw Cen MT" panose="020B0602020104020603" pitchFamily="34" charset="0"/>
              </a:rPr>
              <a:t>correlating data collected from the triage and labs (blood pressure, hemoglobin, creatinine), pre-existing conditions such as diabetes and other factors such as residential areas (rural/urban) with </a:t>
            </a:r>
            <a:r>
              <a:rPr lang="en-US" sz="1600" i="0" dirty="0" smtClean="0">
                <a:solidFill>
                  <a:srgbClr val="222222"/>
                </a:solidFill>
                <a:effectLst/>
                <a:latin typeface="Tw Cen MT" panose="020B0602020104020603" pitchFamily="34" charset="0"/>
              </a:rPr>
              <a:t>multiple </a:t>
            </a:r>
            <a:r>
              <a:rPr lang="en-US" sz="1600" i="0" dirty="0">
                <a:solidFill>
                  <a:srgbClr val="222222"/>
                </a:solidFill>
                <a:effectLst/>
                <a:latin typeface="Tw Cen MT" panose="020B0602020104020603" pitchFamily="34" charset="0"/>
              </a:rPr>
              <a:t>clinical outcomes </a:t>
            </a:r>
            <a:r>
              <a:rPr lang="en-US" sz="1600" dirty="0" smtClean="0">
                <a:solidFill>
                  <a:srgbClr val="222222"/>
                </a:solidFill>
                <a:latin typeface="Tw Cen MT" panose="020B0602020104020603" pitchFamily="34" charset="0"/>
              </a:rPr>
              <a:t>such as duration of admission, deaths etc.</a:t>
            </a:r>
            <a:r>
              <a:rPr lang="en-US" sz="1600" i="0" dirty="0" smtClean="0">
                <a:solidFill>
                  <a:srgbClr val="222222"/>
                </a:solidFill>
                <a:effectLst/>
                <a:latin typeface="Tw Cen MT" panose="020B0602020104020603" pitchFamily="34" charset="0"/>
              </a:rPr>
              <a:t> </a:t>
            </a:r>
            <a:endParaRPr lang="en-US" sz="1600" i="0" dirty="0">
              <a:solidFill>
                <a:srgbClr val="222222"/>
              </a:solidFill>
              <a:effectLst/>
              <a:latin typeface="Tw Cen MT" panose="020B0602020104020603" pitchFamily="34" charset="0"/>
            </a:endParaRPr>
          </a:p>
          <a:p>
            <a:endParaRPr lang="en-US" sz="1100" dirty="0">
              <a:solidFill>
                <a:srgbClr val="222222"/>
              </a:solidFill>
              <a:latin typeface="Arial" panose="020B0604020202020204" pitchFamily="34" charset="0"/>
            </a:endParaRPr>
          </a:p>
        </p:txBody>
      </p:sp>
      <p:sp>
        <p:nvSpPr>
          <p:cNvPr id="7" name="Oval 6">
            <a:extLst>
              <a:ext uri="{FF2B5EF4-FFF2-40B4-BE49-F238E27FC236}">
                <a16:creationId xmlns="" xmlns:a16="http://schemas.microsoft.com/office/drawing/2014/main" id="{882E4A56-0AB9-6BC8-C744-E08050F87C48}"/>
              </a:ext>
            </a:extLst>
          </p:cNvPr>
          <p:cNvSpPr/>
          <p:nvPr/>
        </p:nvSpPr>
        <p:spPr bwMode="gray">
          <a:xfrm>
            <a:off x="1562778" y="3865580"/>
            <a:ext cx="548640" cy="548640"/>
          </a:xfrm>
          <a:prstGeom prst="ellipse">
            <a:avLst/>
          </a:prstGeom>
          <a:solidFill>
            <a:srgbClr val="00B050"/>
          </a:solidFill>
          <a:ln w="19050" algn="ctr">
            <a:noFill/>
            <a:miter lim="800000"/>
            <a:headEnd/>
            <a:tailEnd/>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IE" sz="1100" b="1" i="0" u="none" strike="noStrike" kern="1200" cap="none" spc="0" normalizeH="0" baseline="0" noProof="0" dirty="0">
                <a:ln>
                  <a:noFill/>
                </a:ln>
                <a:solidFill>
                  <a:prstClr val="white"/>
                </a:solidFill>
                <a:effectLst/>
                <a:uLnTx/>
                <a:uFillTx/>
                <a:latin typeface="Calibri"/>
                <a:ea typeface="Open Sans Semibold" panose="020B0706030804020204" pitchFamily="34" charset="0"/>
                <a:cs typeface="Open Sans Semibold" panose="020B0706030804020204" pitchFamily="34" charset="0"/>
              </a:rPr>
              <a:t>02</a:t>
            </a:r>
          </a:p>
        </p:txBody>
      </p:sp>
      <p:sp>
        <p:nvSpPr>
          <p:cNvPr id="8" name="Rectangle 7">
            <a:extLst>
              <a:ext uri="{FF2B5EF4-FFF2-40B4-BE49-F238E27FC236}">
                <a16:creationId xmlns="" xmlns:a16="http://schemas.microsoft.com/office/drawing/2014/main" id="{287DD434-5647-B342-9BDB-6BCABD2EC853}"/>
              </a:ext>
            </a:extLst>
          </p:cNvPr>
          <p:cNvSpPr/>
          <p:nvPr/>
        </p:nvSpPr>
        <p:spPr>
          <a:xfrm>
            <a:off x="2073098" y="1875264"/>
            <a:ext cx="9590901" cy="1415626"/>
          </a:xfrm>
          <a:prstGeom prst="rect">
            <a:avLst/>
          </a:prstGeom>
          <a:ln w="12700">
            <a:solidFill>
              <a:srgbClr val="92D050"/>
            </a:solidFill>
          </a:ln>
        </p:spPr>
        <p:txBody>
          <a:bodyPr wrap="square" lIns="162000" tIns="54000" rIns="72000" bIns="54000" anchor="ctr">
            <a:noAutofit/>
          </a:bodyPr>
          <a:lstStyle/>
          <a:p>
            <a:r>
              <a:rPr lang="en-US" sz="1600" b="1" dirty="0">
                <a:solidFill>
                  <a:srgbClr val="222222"/>
                </a:solidFill>
                <a:latin typeface="Tw Cen MT" panose="020B0602020104020603" pitchFamily="34" charset="0"/>
              </a:rPr>
              <a:t>Objective</a:t>
            </a:r>
            <a:r>
              <a:rPr lang="en-US" sz="1600" b="1" i="0" dirty="0">
                <a:solidFill>
                  <a:srgbClr val="222222"/>
                </a:solidFill>
                <a:effectLst/>
                <a:latin typeface="Tw Cen MT" panose="020B0602020104020603" pitchFamily="34" charset="0"/>
              </a:rPr>
              <a:t>: </a:t>
            </a:r>
          </a:p>
          <a:p>
            <a:r>
              <a:rPr lang="en-US" sz="1600" b="0" i="0" dirty="0">
                <a:solidFill>
                  <a:srgbClr val="222222"/>
                </a:solidFill>
                <a:effectLst/>
                <a:latin typeface="Tw Cen MT" panose="020B0602020104020603" pitchFamily="34" charset="0"/>
              </a:rPr>
              <a:t>Patients with diverse cardiovascular diseases are usually admitted through the emergency departments, into wards, or to the cardiac care units depending on whether they are acutely sick or being admitted for further evaluation. In general, at each stage, patients are triaged by clinical professionals to provide timely care. At the same time, a large set of demographic and clinical parameters are being recorded for each patient</a:t>
            </a:r>
            <a:r>
              <a:rPr lang="en-US" sz="1600" dirty="0">
                <a:solidFill>
                  <a:srgbClr val="222222"/>
                </a:solidFill>
                <a:latin typeface="Tw Cen MT" panose="020B0602020104020603" pitchFamily="34" charset="0"/>
              </a:rPr>
              <a:t>. </a:t>
            </a:r>
            <a:endParaRPr lang="en-US" sz="1600" b="0" i="0" dirty="0">
              <a:solidFill>
                <a:srgbClr val="222222"/>
              </a:solidFill>
              <a:effectLst/>
              <a:latin typeface="Tw Cen MT" panose="020B0602020104020603" pitchFamily="34" charset="0"/>
            </a:endParaRPr>
          </a:p>
          <a:p>
            <a:r>
              <a:rPr lang="en-US" sz="1600" b="1" dirty="0">
                <a:solidFill>
                  <a:srgbClr val="222222"/>
                </a:solidFill>
                <a:latin typeface="Tw Cen MT" panose="020B0602020104020603" pitchFamily="34" charset="0"/>
              </a:rPr>
              <a:t>Problem: </a:t>
            </a:r>
            <a:r>
              <a:rPr lang="en-US" sz="1600" dirty="0">
                <a:solidFill>
                  <a:srgbClr val="222222"/>
                </a:solidFill>
                <a:latin typeface="Tw Cen MT" panose="020B0602020104020603" pitchFamily="34" charset="0"/>
              </a:rPr>
              <a:t>M</a:t>
            </a:r>
            <a:r>
              <a:rPr lang="en-US" sz="1600" b="0" i="0" dirty="0">
                <a:solidFill>
                  <a:srgbClr val="222222"/>
                </a:solidFill>
                <a:effectLst/>
                <a:latin typeface="Tw Cen MT" panose="020B0602020104020603" pitchFamily="34" charset="0"/>
              </a:rPr>
              <a:t>anually analyzing and synthesizing information from all these variables proves to be challenging. </a:t>
            </a:r>
          </a:p>
        </p:txBody>
      </p:sp>
      <p:sp>
        <p:nvSpPr>
          <p:cNvPr id="9" name="Oval 8">
            <a:extLst>
              <a:ext uri="{FF2B5EF4-FFF2-40B4-BE49-F238E27FC236}">
                <a16:creationId xmlns="" xmlns:a16="http://schemas.microsoft.com/office/drawing/2014/main" id="{5F72257E-D8FF-9AED-7D40-72DFA01F0788}"/>
              </a:ext>
            </a:extLst>
          </p:cNvPr>
          <p:cNvSpPr/>
          <p:nvPr/>
        </p:nvSpPr>
        <p:spPr bwMode="gray">
          <a:xfrm>
            <a:off x="1562778" y="2240177"/>
            <a:ext cx="548640" cy="548640"/>
          </a:xfrm>
          <a:prstGeom prst="ellipse">
            <a:avLst/>
          </a:prstGeom>
          <a:solidFill>
            <a:srgbClr val="00B050"/>
          </a:solidFill>
          <a:ln w="19050" algn="ctr">
            <a:noFill/>
            <a:miter lim="800000"/>
            <a:headEnd/>
            <a:tailEnd/>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IE" sz="1100" b="1" i="0" u="none" strike="noStrike" kern="1200" cap="none" spc="0" normalizeH="0" baseline="0" noProof="0" dirty="0">
                <a:ln>
                  <a:noFill/>
                </a:ln>
                <a:solidFill>
                  <a:prstClr val="white"/>
                </a:solidFill>
                <a:effectLst/>
                <a:uLnTx/>
                <a:uFillTx/>
                <a:latin typeface="Calibri"/>
                <a:ea typeface="Open Sans Semibold" panose="020B0706030804020204" pitchFamily="34" charset="0"/>
                <a:cs typeface="Open Sans Semibold" panose="020B0706030804020204" pitchFamily="34" charset="0"/>
              </a:rPr>
              <a:t>01</a:t>
            </a:r>
          </a:p>
        </p:txBody>
      </p:sp>
      <p:grpSp>
        <p:nvGrpSpPr>
          <p:cNvPr id="10" name="Group 360">
            <a:extLst>
              <a:ext uri="{FF2B5EF4-FFF2-40B4-BE49-F238E27FC236}">
                <a16:creationId xmlns="" xmlns:a16="http://schemas.microsoft.com/office/drawing/2014/main" id="{3F4F6DB1-7407-8AA1-65A4-7F56F4585ADC}"/>
              </a:ext>
            </a:extLst>
          </p:cNvPr>
          <p:cNvGrpSpPr>
            <a:grpSpLocks/>
          </p:cNvGrpSpPr>
          <p:nvPr/>
        </p:nvGrpSpPr>
        <p:grpSpPr bwMode="auto">
          <a:xfrm>
            <a:off x="642900" y="1105758"/>
            <a:ext cx="640080" cy="640080"/>
            <a:chOff x="1935" y="1199"/>
            <a:chExt cx="341" cy="340"/>
          </a:xfrm>
          <a:solidFill>
            <a:srgbClr val="00B050"/>
          </a:solidFill>
        </p:grpSpPr>
        <p:sp>
          <p:nvSpPr>
            <p:cNvPr id="11" name="Freeform 361">
              <a:extLst>
                <a:ext uri="{FF2B5EF4-FFF2-40B4-BE49-F238E27FC236}">
                  <a16:creationId xmlns="" xmlns:a16="http://schemas.microsoft.com/office/drawing/2014/main" id="{DCD30FFC-79FF-E02A-8C8B-2F26DD4A9EE7}"/>
                </a:ext>
              </a:extLst>
            </p:cNvPr>
            <p:cNvSpPr>
              <a:spLocks noEditPoints="1"/>
            </p:cNvSpPr>
            <p:nvPr/>
          </p:nvSpPr>
          <p:spPr bwMode="auto">
            <a:xfrm>
              <a:off x="1998" y="1263"/>
              <a:ext cx="214" cy="206"/>
            </a:xfrm>
            <a:custGeom>
              <a:avLst/>
              <a:gdLst>
                <a:gd name="T0" fmla="*/ 257 w 321"/>
                <a:gd name="T1" fmla="*/ 309 h 310"/>
                <a:gd name="T2" fmla="*/ 251 w 321"/>
                <a:gd name="T3" fmla="*/ 308 h 310"/>
                <a:gd name="T4" fmla="*/ 161 w 321"/>
                <a:gd name="T5" fmla="*/ 257 h 310"/>
                <a:gd name="T6" fmla="*/ 70 w 321"/>
                <a:gd name="T7" fmla="*/ 308 h 310"/>
                <a:gd name="T8" fmla="*/ 58 w 321"/>
                <a:gd name="T9" fmla="*/ 307 h 310"/>
                <a:gd name="T10" fmla="*/ 54 w 321"/>
                <a:gd name="T11" fmla="*/ 296 h 310"/>
                <a:gd name="T12" fmla="*/ 74 w 321"/>
                <a:gd name="T13" fmla="*/ 195 h 310"/>
                <a:gd name="T14" fmla="*/ 4 w 321"/>
                <a:gd name="T15" fmla="*/ 125 h 310"/>
                <a:gd name="T16" fmla="*/ 1 w 321"/>
                <a:gd name="T17" fmla="*/ 113 h 310"/>
                <a:gd name="T18" fmla="*/ 10 w 321"/>
                <a:gd name="T19" fmla="*/ 106 h 310"/>
                <a:gd name="T20" fmla="*/ 111 w 321"/>
                <a:gd name="T21" fmla="*/ 96 h 310"/>
                <a:gd name="T22" fmla="*/ 151 w 321"/>
                <a:gd name="T23" fmla="*/ 6 h 310"/>
                <a:gd name="T24" fmla="*/ 161 w 321"/>
                <a:gd name="T25" fmla="*/ 0 h 310"/>
                <a:gd name="T26" fmla="*/ 170 w 321"/>
                <a:gd name="T27" fmla="*/ 6 h 310"/>
                <a:gd name="T28" fmla="*/ 211 w 321"/>
                <a:gd name="T29" fmla="*/ 96 h 310"/>
                <a:gd name="T30" fmla="*/ 311 w 321"/>
                <a:gd name="T31" fmla="*/ 106 h 310"/>
                <a:gd name="T32" fmla="*/ 320 w 321"/>
                <a:gd name="T33" fmla="*/ 113 h 310"/>
                <a:gd name="T34" fmla="*/ 318 w 321"/>
                <a:gd name="T35" fmla="*/ 125 h 310"/>
                <a:gd name="T36" fmla="*/ 247 w 321"/>
                <a:gd name="T37" fmla="*/ 195 h 310"/>
                <a:gd name="T38" fmla="*/ 267 w 321"/>
                <a:gd name="T39" fmla="*/ 296 h 310"/>
                <a:gd name="T40" fmla="*/ 263 w 321"/>
                <a:gd name="T41" fmla="*/ 307 h 310"/>
                <a:gd name="T42" fmla="*/ 257 w 321"/>
                <a:gd name="T43" fmla="*/ 309 h 310"/>
                <a:gd name="T44" fmla="*/ 161 w 321"/>
                <a:gd name="T45" fmla="*/ 234 h 310"/>
                <a:gd name="T46" fmla="*/ 166 w 321"/>
                <a:gd name="T47" fmla="*/ 236 h 310"/>
                <a:gd name="T48" fmla="*/ 242 w 321"/>
                <a:gd name="T49" fmla="*/ 278 h 310"/>
                <a:gd name="T50" fmla="*/ 225 w 321"/>
                <a:gd name="T51" fmla="*/ 194 h 310"/>
                <a:gd name="T52" fmla="*/ 228 w 321"/>
                <a:gd name="T53" fmla="*/ 184 h 310"/>
                <a:gd name="T54" fmla="*/ 287 w 321"/>
                <a:gd name="T55" fmla="*/ 125 h 310"/>
                <a:gd name="T56" fmla="*/ 202 w 321"/>
                <a:gd name="T57" fmla="*/ 117 h 310"/>
                <a:gd name="T58" fmla="*/ 194 w 321"/>
                <a:gd name="T59" fmla="*/ 111 h 310"/>
                <a:gd name="T60" fmla="*/ 161 w 321"/>
                <a:gd name="T61" fmla="*/ 37 h 310"/>
                <a:gd name="T62" fmla="*/ 128 w 321"/>
                <a:gd name="T63" fmla="*/ 111 h 310"/>
                <a:gd name="T64" fmla="*/ 119 w 321"/>
                <a:gd name="T65" fmla="*/ 117 h 310"/>
                <a:gd name="T66" fmla="*/ 35 w 321"/>
                <a:gd name="T67" fmla="*/ 125 h 310"/>
                <a:gd name="T68" fmla="*/ 94 w 321"/>
                <a:gd name="T69" fmla="*/ 184 h 310"/>
                <a:gd name="T70" fmla="*/ 96 w 321"/>
                <a:gd name="T71" fmla="*/ 194 h 310"/>
                <a:gd name="T72" fmla="*/ 80 w 321"/>
                <a:gd name="T73" fmla="*/ 278 h 310"/>
                <a:gd name="T74" fmla="*/ 155 w 321"/>
                <a:gd name="T75" fmla="*/ 236 h 310"/>
                <a:gd name="T76" fmla="*/ 161 w 321"/>
                <a:gd name="T77" fmla="*/ 23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1" h="310">
                  <a:moveTo>
                    <a:pt x="257" y="309"/>
                  </a:moveTo>
                  <a:cubicBezTo>
                    <a:pt x="255" y="309"/>
                    <a:pt x="253" y="309"/>
                    <a:pt x="251" y="308"/>
                  </a:cubicBezTo>
                  <a:cubicBezTo>
                    <a:pt x="161" y="257"/>
                    <a:pt x="161" y="257"/>
                    <a:pt x="161" y="257"/>
                  </a:cubicBezTo>
                  <a:cubicBezTo>
                    <a:pt x="70" y="308"/>
                    <a:pt x="70" y="308"/>
                    <a:pt x="70" y="308"/>
                  </a:cubicBezTo>
                  <a:cubicBezTo>
                    <a:pt x="66" y="310"/>
                    <a:pt x="62" y="309"/>
                    <a:pt x="58" y="307"/>
                  </a:cubicBezTo>
                  <a:cubicBezTo>
                    <a:pt x="55" y="305"/>
                    <a:pt x="53" y="300"/>
                    <a:pt x="54" y="296"/>
                  </a:cubicBezTo>
                  <a:cubicBezTo>
                    <a:pt x="74" y="195"/>
                    <a:pt x="74" y="195"/>
                    <a:pt x="74" y="195"/>
                  </a:cubicBezTo>
                  <a:cubicBezTo>
                    <a:pt x="4" y="125"/>
                    <a:pt x="4" y="125"/>
                    <a:pt x="4" y="125"/>
                  </a:cubicBezTo>
                  <a:cubicBezTo>
                    <a:pt x="1" y="122"/>
                    <a:pt x="0" y="117"/>
                    <a:pt x="1" y="113"/>
                  </a:cubicBezTo>
                  <a:cubicBezTo>
                    <a:pt x="3" y="110"/>
                    <a:pt x="6" y="107"/>
                    <a:pt x="10" y="106"/>
                  </a:cubicBezTo>
                  <a:cubicBezTo>
                    <a:pt x="111" y="96"/>
                    <a:pt x="111" y="96"/>
                    <a:pt x="111" y="96"/>
                  </a:cubicBezTo>
                  <a:cubicBezTo>
                    <a:pt x="151" y="6"/>
                    <a:pt x="151" y="6"/>
                    <a:pt x="151" y="6"/>
                  </a:cubicBezTo>
                  <a:cubicBezTo>
                    <a:pt x="153" y="2"/>
                    <a:pt x="156" y="0"/>
                    <a:pt x="161" y="0"/>
                  </a:cubicBezTo>
                  <a:cubicBezTo>
                    <a:pt x="165" y="0"/>
                    <a:pt x="169" y="2"/>
                    <a:pt x="170" y="6"/>
                  </a:cubicBezTo>
                  <a:cubicBezTo>
                    <a:pt x="211" y="96"/>
                    <a:pt x="211" y="96"/>
                    <a:pt x="211" y="96"/>
                  </a:cubicBezTo>
                  <a:cubicBezTo>
                    <a:pt x="311" y="106"/>
                    <a:pt x="311" y="106"/>
                    <a:pt x="311" y="106"/>
                  </a:cubicBezTo>
                  <a:cubicBezTo>
                    <a:pt x="315" y="107"/>
                    <a:pt x="319" y="110"/>
                    <a:pt x="320" y="113"/>
                  </a:cubicBezTo>
                  <a:cubicBezTo>
                    <a:pt x="321" y="117"/>
                    <a:pt x="320" y="122"/>
                    <a:pt x="318" y="125"/>
                  </a:cubicBezTo>
                  <a:cubicBezTo>
                    <a:pt x="247" y="195"/>
                    <a:pt x="247" y="195"/>
                    <a:pt x="247" y="195"/>
                  </a:cubicBezTo>
                  <a:cubicBezTo>
                    <a:pt x="267" y="296"/>
                    <a:pt x="267" y="296"/>
                    <a:pt x="267" y="296"/>
                  </a:cubicBezTo>
                  <a:cubicBezTo>
                    <a:pt x="268" y="300"/>
                    <a:pt x="266" y="305"/>
                    <a:pt x="263" y="307"/>
                  </a:cubicBezTo>
                  <a:cubicBezTo>
                    <a:pt x="261" y="308"/>
                    <a:pt x="259" y="309"/>
                    <a:pt x="257" y="309"/>
                  </a:cubicBezTo>
                  <a:close/>
                  <a:moveTo>
                    <a:pt x="161" y="234"/>
                  </a:moveTo>
                  <a:cubicBezTo>
                    <a:pt x="162" y="234"/>
                    <a:pt x="164" y="235"/>
                    <a:pt x="166" y="236"/>
                  </a:cubicBezTo>
                  <a:cubicBezTo>
                    <a:pt x="242" y="278"/>
                    <a:pt x="242" y="278"/>
                    <a:pt x="242" y="278"/>
                  </a:cubicBezTo>
                  <a:cubicBezTo>
                    <a:pt x="225" y="194"/>
                    <a:pt x="225" y="194"/>
                    <a:pt x="225" y="194"/>
                  </a:cubicBezTo>
                  <a:cubicBezTo>
                    <a:pt x="224" y="190"/>
                    <a:pt x="225" y="187"/>
                    <a:pt x="228" y="184"/>
                  </a:cubicBezTo>
                  <a:cubicBezTo>
                    <a:pt x="287" y="125"/>
                    <a:pt x="287" y="125"/>
                    <a:pt x="287" y="125"/>
                  </a:cubicBezTo>
                  <a:cubicBezTo>
                    <a:pt x="202" y="117"/>
                    <a:pt x="202" y="117"/>
                    <a:pt x="202" y="117"/>
                  </a:cubicBezTo>
                  <a:cubicBezTo>
                    <a:pt x="198" y="117"/>
                    <a:pt x="195" y="114"/>
                    <a:pt x="194" y="111"/>
                  </a:cubicBezTo>
                  <a:cubicBezTo>
                    <a:pt x="161" y="37"/>
                    <a:pt x="161" y="37"/>
                    <a:pt x="161" y="37"/>
                  </a:cubicBezTo>
                  <a:cubicBezTo>
                    <a:pt x="128" y="111"/>
                    <a:pt x="128" y="111"/>
                    <a:pt x="128" y="111"/>
                  </a:cubicBezTo>
                  <a:cubicBezTo>
                    <a:pt x="126" y="114"/>
                    <a:pt x="123" y="117"/>
                    <a:pt x="119" y="117"/>
                  </a:cubicBezTo>
                  <a:cubicBezTo>
                    <a:pt x="35" y="125"/>
                    <a:pt x="35" y="125"/>
                    <a:pt x="35" y="125"/>
                  </a:cubicBezTo>
                  <a:cubicBezTo>
                    <a:pt x="94" y="184"/>
                    <a:pt x="94" y="184"/>
                    <a:pt x="94" y="184"/>
                  </a:cubicBezTo>
                  <a:cubicBezTo>
                    <a:pt x="96" y="187"/>
                    <a:pt x="97" y="190"/>
                    <a:pt x="96" y="194"/>
                  </a:cubicBezTo>
                  <a:cubicBezTo>
                    <a:pt x="80" y="278"/>
                    <a:pt x="80" y="278"/>
                    <a:pt x="80" y="278"/>
                  </a:cubicBezTo>
                  <a:cubicBezTo>
                    <a:pt x="155" y="236"/>
                    <a:pt x="155" y="236"/>
                    <a:pt x="155" y="236"/>
                  </a:cubicBezTo>
                  <a:cubicBezTo>
                    <a:pt x="157" y="235"/>
                    <a:pt x="159" y="234"/>
                    <a:pt x="161" y="234"/>
                  </a:cubicBezTo>
                  <a:close/>
                </a:path>
              </a:pathLst>
            </a:custGeom>
            <a:grpFill/>
            <a:ln>
              <a:solidFill>
                <a:schemeClr val="tx1">
                  <a:lumMod val="95000"/>
                  <a:lumOff val="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12" name="Freeform 362">
              <a:extLst>
                <a:ext uri="{FF2B5EF4-FFF2-40B4-BE49-F238E27FC236}">
                  <a16:creationId xmlns="" xmlns:a16="http://schemas.microsoft.com/office/drawing/2014/main" id="{466C358C-FCD5-534F-B922-24B0059DAF62}"/>
                </a:ext>
              </a:extLst>
            </p:cNvPr>
            <p:cNvSpPr>
              <a:spLocks noEditPoints="1"/>
            </p:cNvSpPr>
            <p:nvPr/>
          </p:nvSpPr>
          <p:spPr bwMode="auto">
            <a:xfrm>
              <a:off x="1935" y="1199"/>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tx1">
                  <a:lumMod val="95000"/>
                  <a:lumOff val="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Light"/>
                <a:ea typeface="+mn-ea"/>
                <a:cs typeface="+mn-cs"/>
              </a:endParaRPr>
            </a:p>
          </p:txBody>
        </p:sp>
      </p:grpSp>
      <p:sp>
        <p:nvSpPr>
          <p:cNvPr id="13" name="Rectangle 12">
            <a:extLst>
              <a:ext uri="{FF2B5EF4-FFF2-40B4-BE49-F238E27FC236}">
                <a16:creationId xmlns="" xmlns:a16="http://schemas.microsoft.com/office/drawing/2014/main" id="{EE99485D-3B2F-57EE-C05C-3134DF85D72F}"/>
              </a:ext>
            </a:extLst>
          </p:cNvPr>
          <p:cNvSpPr/>
          <p:nvPr/>
        </p:nvSpPr>
        <p:spPr>
          <a:xfrm>
            <a:off x="1562778" y="1383772"/>
            <a:ext cx="5748535" cy="289438"/>
          </a:xfrm>
          <a:prstGeom prst="rect">
            <a:avLst/>
          </a:prstGeom>
        </p:spPr>
        <p:txBody>
          <a:bodyPr wrap="square" lIns="0" tIns="0" rIns="0" bIns="0">
            <a:spAutoFit/>
          </a:bodyPr>
          <a:lstStyle/>
          <a:p>
            <a:pPr lvl="0">
              <a:lnSpc>
                <a:spcPct val="110000"/>
              </a:lnSpc>
            </a:pPr>
            <a:r>
              <a:rPr lang="en-IE" b="1" dirty="0">
                <a:latin typeface="Calibri" panose="020F0502020204030204" pitchFamily="34" charset="0"/>
                <a:ea typeface="Open Sans Semibold" panose="020B0706030804020204" pitchFamily="34" charset="0"/>
                <a:cs typeface="Calibri" panose="020F0502020204030204" pitchFamily="34" charset="0"/>
              </a:rPr>
              <a:t>Problem Statement </a:t>
            </a:r>
          </a:p>
        </p:txBody>
      </p:sp>
      <p:cxnSp>
        <p:nvCxnSpPr>
          <p:cNvPr id="14" name="Straight Connector 13">
            <a:extLst>
              <a:ext uri="{FF2B5EF4-FFF2-40B4-BE49-F238E27FC236}">
                <a16:creationId xmlns="" xmlns:a16="http://schemas.microsoft.com/office/drawing/2014/main" id="{A90F149A-F75D-D270-CE27-6CDD9C24DD09}"/>
              </a:ext>
            </a:extLst>
          </p:cNvPr>
          <p:cNvCxnSpPr>
            <a:cxnSpLocks/>
          </p:cNvCxnSpPr>
          <p:nvPr/>
        </p:nvCxnSpPr>
        <p:spPr>
          <a:xfrm>
            <a:off x="940867" y="1742955"/>
            <a:ext cx="0" cy="410121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A78666-3196-B033-9CBA-6587E79D1520}"/>
              </a:ext>
            </a:extLst>
          </p:cNvPr>
          <p:cNvCxnSpPr/>
          <p:nvPr/>
        </p:nvCxnSpPr>
        <p:spPr>
          <a:xfrm>
            <a:off x="940867" y="2585357"/>
            <a:ext cx="6219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E5F4E05E-6EC5-E26E-2005-CD2D67F0DD92}"/>
              </a:ext>
            </a:extLst>
          </p:cNvPr>
          <p:cNvCxnSpPr/>
          <p:nvPr/>
        </p:nvCxnSpPr>
        <p:spPr>
          <a:xfrm>
            <a:off x="940867" y="4201825"/>
            <a:ext cx="6219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38A88E02-B5BF-FF44-07C7-6118D2AB722B}"/>
              </a:ext>
            </a:extLst>
          </p:cNvPr>
          <p:cNvCxnSpPr/>
          <p:nvPr/>
        </p:nvCxnSpPr>
        <p:spPr>
          <a:xfrm>
            <a:off x="940867" y="5834889"/>
            <a:ext cx="6219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923813" y="6472052"/>
            <a:ext cx="2268187" cy="385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752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1"/>
            <a:ext cx="1724025" cy="674103"/>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b="1" dirty="0">
                <a:solidFill>
                  <a:schemeClr val="bg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218473"/>
            <a:ext cx="2423687" cy="459772"/>
          </a:xfrm>
          <a:prstGeom prst="round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218473"/>
            <a:ext cx="3846720"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Recommendations and Future work</a:t>
            </a:r>
          </a:p>
        </p:txBody>
      </p:sp>
      <p:grpSp>
        <p:nvGrpSpPr>
          <p:cNvPr id="4" name="Group 3">
            <a:extLst>
              <a:ext uri="{FF2B5EF4-FFF2-40B4-BE49-F238E27FC236}">
                <a16:creationId xmlns="" xmlns:a16="http://schemas.microsoft.com/office/drawing/2014/main" id="{D12753D0-858C-3B04-64A9-5A3E6E5D350F}"/>
              </a:ext>
            </a:extLst>
          </p:cNvPr>
          <p:cNvGrpSpPr/>
          <p:nvPr/>
        </p:nvGrpSpPr>
        <p:grpSpPr>
          <a:xfrm>
            <a:off x="578999" y="1764000"/>
            <a:ext cx="10468563" cy="4442400"/>
            <a:chOff x="579000" y="1764000"/>
            <a:chExt cx="8748600" cy="3712523"/>
          </a:xfrm>
        </p:grpSpPr>
        <p:grpSp>
          <p:nvGrpSpPr>
            <p:cNvPr id="5" name="グループ化 34">
              <a:extLst>
                <a:ext uri="{FF2B5EF4-FFF2-40B4-BE49-F238E27FC236}">
                  <a16:creationId xmlns="" xmlns:a16="http://schemas.microsoft.com/office/drawing/2014/main" id="{667244B1-78FD-8129-3638-93C3A3BB552B}"/>
                </a:ext>
              </a:extLst>
            </p:cNvPr>
            <p:cNvGrpSpPr/>
            <p:nvPr/>
          </p:nvGrpSpPr>
          <p:grpSpPr>
            <a:xfrm>
              <a:off x="579600" y="1764000"/>
              <a:ext cx="8748000" cy="1124561"/>
              <a:chOff x="579600" y="1764000"/>
              <a:chExt cx="8748000" cy="1124561"/>
            </a:xfrm>
          </p:grpSpPr>
          <p:sp>
            <p:nvSpPr>
              <p:cNvPr id="12" name="フリーフォーム 17">
                <a:extLst>
                  <a:ext uri="{FF2B5EF4-FFF2-40B4-BE49-F238E27FC236}">
                    <a16:creationId xmlns="" xmlns:a16="http://schemas.microsoft.com/office/drawing/2014/main" id="{EF1240B6-1680-3035-CB4D-E2F18EE60819}"/>
                  </a:ext>
                </a:extLst>
              </p:cNvPr>
              <p:cNvSpPr/>
              <p:nvPr/>
            </p:nvSpPr>
            <p:spPr bwMode="gray">
              <a:xfrm>
                <a:off x="579600" y="1764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rgbClr val="86BC25"/>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defTabSz="914400" eaLnBrk="1" fontAlgn="auto" latinLnBrk="0" hangingPunct="1">
                  <a:lnSpc>
                    <a:spcPct val="100000"/>
                  </a:lnSpc>
                  <a:spcBef>
                    <a:spcPts val="0"/>
                  </a:spcBef>
                  <a:spcAft>
                    <a:spcPts val="0"/>
                  </a:spcAft>
                  <a:buClrTx/>
                  <a:buSzTx/>
                  <a:buFont typeface="Wingdings 2" pitchFamily="18" charset="2"/>
                  <a:buNone/>
                  <a:tabLst/>
                  <a:defRPr/>
                </a:pPr>
                <a:r>
                  <a:rPr kumimoji="1" lang="en-US" altLang="ja-JP" sz="1800" b="1" i="0" u="none" strike="noStrike" kern="0" cap="none" spc="0" normalizeH="0" baseline="0" noProof="0" dirty="0">
                    <a:ln>
                      <a:noFill/>
                    </a:ln>
                    <a:solidFill>
                      <a:prstClr val="white"/>
                    </a:solidFill>
                    <a:effectLst/>
                    <a:uLnTx/>
                    <a:uFillTx/>
                  </a:rPr>
                  <a:t>  Patient Risk Assessment</a:t>
                </a:r>
                <a:endParaRPr kumimoji="1" lang="ja-JP" altLang="en-US" sz="1800" b="1" i="0" u="none" strike="noStrike" kern="0" cap="none" spc="0" normalizeH="0" baseline="0" noProof="0" dirty="0">
                  <a:ln>
                    <a:noFill/>
                  </a:ln>
                  <a:solidFill>
                    <a:prstClr val="white"/>
                  </a:solidFill>
                  <a:effectLst/>
                  <a:uLnTx/>
                  <a:uFillTx/>
                </a:endParaRPr>
              </a:p>
            </p:txBody>
          </p:sp>
          <p:grpSp>
            <p:nvGrpSpPr>
              <p:cNvPr id="13" name="Group 897">
                <a:extLst>
                  <a:ext uri="{FF2B5EF4-FFF2-40B4-BE49-F238E27FC236}">
                    <a16:creationId xmlns="" xmlns:a16="http://schemas.microsoft.com/office/drawing/2014/main" id="{D8C3FA20-E0BD-B3EB-FEE7-690385EC6626}"/>
                  </a:ext>
                </a:extLst>
              </p:cNvPr>
              <p:cNvGrpSpPr>
                <a:grpSpLocks noChangeAspect="1"/>
              </p:cNvGrpSpPr>
              <p:nvPr/>
            </p:nvGrpSpPr>
            <p:grpSpPr bwMode="gray">
              <a:xfrm>
                <a:off x="651600" y="1836000"/>
                <a:ext cx="864000" cy="864000"/>
                <a:chOff x="3891" y="3455"/>
                <a:chExt cx="340" cy="340"/>
              </a:xfrm>
              <a:solidFill>
                <a:sysClr val="window" lastClr="FFFFFF"/>
              </a:solidFill>
            </p:grpSpPr>
            <p:sp>
              <p:nvSpPr>
                <p:cNvPr id="15" name="Freeform 898">
                  <a:extLst>
                    <a:ext uri="{FF2B5EF4-FFF2-40B4-BE49-F238E27FC236}">
                      <a16:creationId xmlns="" xmlns:a16="http://schemas.microsoft.com/office/drawing/2014/main" id="{2848FDA1-67C7-DE99-D6E0-41024F2723DA}"/>
                    </a:ext>
                  </a:extLst>
                </p:cNvPr>
                <p:cNvSpPr>
                  <a:spLocks noEditPoints="1"/>
                </p:cNvSpPr>
                <p:nvPr/>
              </p:nvSpPr>
              <p:spPr bwMode="gray">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p:txBody>
            </p:sp>
            <p:sp>
              <p:nvSpPr>
                <p:cNvPr id="16" name="Oval 899">
                  <a:extLst>
                    <a:ext uri="{FF2B5EF4-FFF2-40B4-BE49-F238E27FC236}">
                      <a16:creationId xmlns="" xmlns:a16="http://schemas.microsoft.com/office/drawing/2014/main" id="{B50BF0BB-8B67-9F6A-A516-8AE8FA9F35EA}"/>
                    </a:ext>
                  </a:extLst>
                </p:cNvPr>
                <p:cNvSpPr>
                  <a:spLocks noChangeArrowheads="1"/>
                </p:cNvSpPr>
                <p:nvPr/>
              </p:nvSpPr>
              <p:spPr bwMode="gray">
                <a:xfrm>
                  <a:off x="3969" y="3533"/>
                  <a:ext cx="113" cy="11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p:txBody>
            </p:sp>
          </p:grpSp>
          <p:sp>
            <p:nvSpPr>
              <p:cNvPr id="14" name="正方形/長方形 23">
                <a:extLst>
                  <a:ext uri="{FF2B5EF4-FFF2-40B4-BE49-F238E27FC236}">
                    <a16:creationId xmlns="" xmlns:a16="http://schemas.microsoft.com/office/drawing/2014/main" id="{29B592FE-EB08-10D6-4896-64351CED1E5C}"/>
                  </a:ext>
                </a:extLst>
              </p:cNvPr>
              <p:cNvSpPr/>
              <p:nvPr/>
            </p:nvSpPr>
            <p:spPr bwMode="gray">
              <a:xfrm>
                <a:off x="1767000" y="2312561"/>
                <a:ext cx="7560000" cy="576000"/>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600" kern="0" dirty="0">
                    <a:solidFill>
                      <a:prstClr val="black"/>
                    </a:solidFill>
                    <a:latin typeface="Tw Cen MT" panose="020B0602020104020603" pitchFamily="34" charset="0"/>
                  </a:rPr>
                  <a:t>Prediction of mortality</a:t>
                </a:r>
                <a:endParaRPr kumimoji="1" lang="en-US" altLang="ja-JP" sz="1600" b="0" i="0" u="none" strike="noStrike" kern="0" cap="none" spc="0" normalizeH="0" baseline="0" noProof="0" dirty="0">
                  <a:ln>
                    <a:noFill/>
                  </a:ln>
                  <a:solidFill>
                    <a:prstClr val="black"/>
                  </a:solidFill>
                  <a:effectLst/>
                  <a:uLnTx/>
                  <a:uFillTx/>
                  <a:latin typeface="Tw Cen MT" panose="020B0602020104020603"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600" b="0" i="0" u="none" strike="noStrike" kern="0" cap="none" spc="0" normalizeH="0" baseline="0" noProof="0" dirty="0">
                    <a:ln>
                      <a:noFill/>
                    </a:ln>
                    <a:solidFill>
                      <a:prstClr val="black"/>
                    </a:solidFill>
                    <a:effectLst/>
                    <a:uLnTx/>
                    <a:uFillTx/>
                    <a:latin typeface="Tw Cen MT" panose="020B0602020104020603" pitchFamily="34" charset="0"/>
                  </a:rPr>
                  <a:t>Duration of stay</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600" kern="0" dirty="0">
                    <a:solidFill>
                      <a:prstClr val="black"/>
                    </a:solidFill>
                    <a:latin typeface="Tw Cen MT" panose="020B0602020104020603" pitchFamily="34" charset="0"/>
                  </a:rPr>
                  <a:t>Frequency of occurrence of heart </a:t>
                </a:r>
                <a:r>
                  <a:rPr kumimoji="1" lang="en-US" altLang="ja-JP" sz="1600" kern="0" dirty="0" smtClean="0">
                    <a:solidFill>
                      <a:prstClr val="black"/>
                    </a:solidFill>
                    <a:latin typeface="Tw Cen MT" panose="020B0602020104020603" pitchFamily="34" charset="0"/>
                  </a:rPr>
                  <a:t>failure</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600" b="0" i="0" u="none" strike="noStrike" kern="0" cap="none" spc="0" normalizeH="0" baseline="0" noProof="0" dirty="0" smtClean="0">
                    <a:ln>
                      <a:noFill/>
                    </a:ln>
                    <a:solidFill>
                      <a:prstClr val="black"/>
                    </a:solidFill>
                    <a:effectLst/>
                    <a:uLnTx/>
                    <a:uFillTx/>
                    <a:latin typeface="Tw Cen MT" panose="020B0602020104020603" pitchFamily="34" charset="0"/>
                  </a:rPr>
                  <a:t>Identification of risk factors such as age.</a:t>
                </a:r>
                <a:endParaRPr kumimoji="1" lang="ja-JP" altLang="en-US" sz="1600" b="0" i="0" u="none" strike="noStrike" kern="0" cap="none" spc="0" normalizeH="0" baseline="0" noProof="0" dirty="0">
                  <a:ln>
                    <a:noFill/>
                  </a:ln>
                  <a:solidFill>
                    <a:prstClr val="black"/>
                  </a:solidFill>
                  <a:effectLst/>
                  <a:uLnTx/>
                  <a:uFillTx/>
                  <a:latin typeface="Tw Cen MT" panose="020B0602020104020603" pitchFamily="34" charset="0"/>
                </a:endParaRPr>
              </a:p>
            </p:txBody>
          </p:sp>
        </p:grpSp>
        <p:grpSp>
          <p:nvGrpSpPr>
            <p:cNvPr id="6" name="グループ化 28">
              <a:extLst>
                <a:ext uri="{FF2B5EF4-FFF2-40B4-BE49-F238E27FC236}">
                  <a16:creationId xmlns="" xmlns:a16="http://schemas.microsoft.com/office/drawing/2014/main" id="{828D3717-5A35-CBD7-DBC7-B7F251C960A0}"/>
                </a:ext>
              </a:extLst>
            </p:cNvPr>
            <p:cNvGrpSpPr/>
            <p:nvPr/>
          </p:nvGrpSpPr>
          <p:grpSpPr>
            <a:xfrm>
              <a:off x="579000" y="3116261"/>
              <a:ext cx="8748000" cy="1008000"/>
              <a:chOff x="579600" y="2916000"/>
              <a:chExt cx="8748000" cy="1008000"/>
            </a:xfrm>
          </p:grpSpPr>
          <p:sp>
            <p:nvSpPr>
              <p:cNvPr id="10" name="フリーフォーム 15">
                <a:extLst>
                  <a:ext uri="{FF2B5EF4-FFF2-40B4-BE49-F238E27FC236}">
                    <a16:creationId xmlns="" xmlns:a16="http://schemas.microsoft.com/office/drawing/2014/main" id="{34E4D08A-608C-2E4F-4909-8A627531C5AB}"/>
                  </a:ext>
                </a:extLst>
              </p:cNvPr>
              <p:cNvSpPr/>
              <p:nvPr/>
            </p:nvSpPr>
            <p:spPr bwMode="gray">
              <a:xfrm>
                <a:off x="579600" y="2916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rgbClr val="43B02A"/>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defTabSz="914400" eaLnBrk="1" fontAlgn="auto" latinLnBrk="0" hangingPunct="1">
                  <a:lnSpc>
                    <a:spcPct val="100000"/>
                  </a:lnSpc>
                  <a:spcBef>
                    <a:spcPts val="0"/>
                  </a:spcBef>
                  <a:spcAft>
                    <a:spcPts val="0"/>
                  </a:spcAft>
                  <a:buClrTx/>
                  <a:buSzTx/>
                  <a:buFont typeface="Wingdings 2" pitchFamily="18" charset="2"/>
                  <a:buNone/>
                  <a:tabLst/>
                  <a:defRPr/>
                </a:pPr>
                <a:r>
                  <a:rPr kumimoji="1" lang="en-US" altLang="ja-JP" sz="1800" b="1" i="0" u="none" strike="noStrike" kern="0" cap="none" spc="0" normalizeH="0" baseline="0" noProof="0" dirty="0">
                    <a:ln>
                      <a:noFill/>
                    </a:ln>
                    <a:solidFill>
                      <a:srgbClr val="FFFFFF"/>
                    </a:solidFill>
                    <a:effectLst/>
                    <a:uLnTx/>
                    <a:uFillTx/>
                  </a:rPr>
                  <a:t>   Quality and Timely care giving</a:t>
                </a:r>
                <a:endParaRPr kumimoji="1" lang="ja-JP" altLang="en-US" sz="1800" b="1" i="0" u="none" strike="noStrike" kern="0" cap="none" spc="0" normalizeH="0" baseline="0" noProof="0" dirty="0">
                  <a:ln>
                    <a:noFill/>
                  </a:ln>
                  <a:solidFill>
                    <a:prstClr val="white"/>
                  </a:solidFill>
                  <a:effectLst/>
                  <a:uLnTx/>
                  <a:uFillTx/>
                </a:endParaRPr>
              </a:p>
            </p:txBody>
          </p:sp>
          <p:sp>
            <p:nvSpPr>
              <p:cNvPr id="11" name="Freeform 242">
                <a:extLst>
                  <a:ext uri="{FF2B5EF4-FFF2-40B4-BE49-F238E27FC236}">
                    <a16:creationId xmlns="" xmlns:a16="http://schemas.microsoft.com/office/drawing/2014/main" id="{269151FD-DCF9-D096-0DFF-753AB34E1636}"/>
                  </a:ext>
                </a:extLst>
              </p:cNvPr>
              <p:cNvSpPr>
                <a:spLocks noChangeAspect="1" noEditPoints="1"/>
              </p:cNvSpPr>
              <p:nvPr/>
            </p:nvSpPr>
            <p:spPr bwMode="gray">
              <a:xfrm>
                <a:off x="651600" y="2988000"/>
                <a:ext cx="864000" cy="864000"/>
              </a:xfrm>
              <a:custGeom>
                <a:avLst/>
                <a:gdLst>
                  <a:gd name="T0" fmla="*/ 117 w 512"/>
                  <a:gd name="T1" fmla="*/ 160 h 512"/>
                  <a:gd name="T2" fmla="*/ 266 w 512"/>
                  <a:gd name="T3" fmla="*/ 160 h 512"/>
                  <a:gd name="T4" fmla="*/ 266 w 512"/>
                  <a:gd name="T5" fmla="*/ 245 h 512"/>
                  <a:gd name="T6" fmla="*/ 181 w 512"/>
                  <a:gd name="T7" fmla="*/ 245 h 512"/>
                  <a:gd name="T8" fmla="*/ 173 w 512"/>
                  <a:gd name="T9" fmla="*/ 248 h 512"/>
                  <a:gd name="T10" fmla="*/ 149 w 512"/>
                  <a:gd name="T11" fmla="*/ 273 h 512"/>
                  <a:gd name="T12" fmla="*/ 149 w 512"/>
                  <a:gd name="T13" fmla="*/ 256 h 512"/>
                  <a:gd name="T14" fmla="*/ 138 w 512"/>
                  <a:gd name="T15" fmla="*/ 245 h 512"/>
                  <a:gd name="T16" fmla="*/ 117 w 512"/>
                  <a:gd name="T17" fmla="*/ 245 h 512"/>
                  <a:gd name="T18" fmla="*/ 117 w 512"/>
                  <a:gd name="T19" fmla="*/ 160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85 w 512"/>
                  <a:gd name="T31" fmla="*/ 266 h 512"/>
                  <a:gd name="T32" fmla="*/ 277 w 512"/>
                  <a:gd name="T33" fmla="*/ 266 h 512"/>
                  <a:gd name="T34" fmla="*/ 288 w 512"/>
                  <a:gd name="T35" fmla="*/ 256 h 512"/>
                  <a:gd name="T36" fmla="*/ 288 w 512"/>
                  <a:gd name="T37" fmla="*/ 149 h 512"/>
                  <a:gd name="T38" fmla="*/ 277 w 512"/>
                  <a:gd name="T39" fmla="*/ 138 h 512"/>
                  <a:gd name="T40" fmla="*/ 106 w 512"/>
                  <a:gd name="T41" fmla="*/ 138 h 512"/>
                  <a:gd name="T42" fmla="*/ 96 w 512"/>
                  <a:gd name="T43" fmla="*/ 149 h 512"/>
                  <a:gd name="T44" fmla="*/ 96 w 512"/>
                  <a:gd name="T45" fmla="*/ 256 h 512"/>
                  <a:gd name="T46" fmla="*/ 106 w 512"/>
                  <a:gd name="T47" fmla="*/ 266 h 512"/>
                  <a:gd name="T48" fmla="*/ 128 w 512"/>
                  <a:gd name="T49" fmla="*/ 266 h 512"/>
                  <a:gd name="T50" fmla="*/ 128 w 512"/>
                  <a:gd name="T51" fmla="*/ 298 h 512"/>
                  <a:gd name="T52" fmla="*/ 134 w 512"/>
                  <a:gd name="T53" fmla="*/ 308 h 512"/>
                  <a:gd name="T54" fmla="*/ 138 w 512"/>
                  <a:gd name="T55" fmla="*/ 309 h 512"/>
                  <a:gd name="T56" fmla="*/ 146 w 512"/>
                  <a:gd name="T57" fmla="*/ 306 h 512"/>
                  <a:gd name="T58" fmla="*/ 185 w 512"/>
                  <a:gd name="T59" fmla="*/ 266 h 512"/>
                  <a:gd name="T60" fmla="*/ 416 w 512"/>
                  <a:gd name="T61" fmla="*/ 234 h 512"/>
                  <a:gd name="T62" fmla="*/ 405 w 512"/>
                  <a:gd name="T63" fmla="*/ 224 h 512"/>
                  <a:gd name="T64" fmla="*/ 320 w 512"/>
                  <a:gd name="T65" fmla="*/ 224 h 512"/>
                  <a:gd name="T66" fmla="*/ 309 w 512"/>
                  <a:gd name="T67" fmla="*/ 234 h 512"/>
                  <a:gd name="T68" fmla="*/ 320 w 512"/>
                  <a:gd name="T69" fmla="*/ 245 h 512"/>
                  <a:gd name="T70" fmla="*/ 394 w 512"/>
                  <a:gd name="T71" fmla="*/ 245 h 512"/>
                  <a:gd name="T72" fmla="*/ 394 w 512"/>
                  <a:gd name="T73" fmla="*/ 352 h 512"/>
                  <a:gd name="T74" fmla="*/ 362 w 512"/>
                  <a:gd name="T75" fmla="*/ 352 h 512"/>
                  <a:gd name="T76" fmla="*/ 352 w 512"/>
                  <a:gd name="T77" fmla="*/ 362 h 512"/>
                  <a:gd name="T78" fmla="*/ 352 w 512"/>
                  <a:gd name="T79" fmla="*/ 379 h 512"/>
                  <a:gd name="T80" fmla="*/ 327 w 512"/>
                  <a:gd name="T81" fmla="*/ 355 h 512"/>
                  <a:gd name="T82" fmla="*/ 320 w 512"/>
                  <a:gd name="T83" fmla="*/ 352 h 512"/>
                  <a:gd name="T84" fmla="*/ 245 w 512"/>
                  <a:gd name="T85" fmla="*/ 352 h 512"/>
                  <a:gd name="T86" fmla="*/ 245 w 512"/>
                  <a:gd name="T87" fmla="*/ 298 h 512"/>
                  <a:gd name="T88" fmla="*/ 234 w 512"/>
                  <a:gd name="T89" fmla="*/ 288 h 512"/>
                  <a:gd name="T90" fmla="*/ 224 w 512"/>
                  <a:gd name="T91" fmla="*/ 298 h 512"/>
                  <a:gd name="T92" fmla="*/ 224 w 512"/>
                  <a:gd name="T93" fmla="*/ 362 h 512"/>
                  <a:gd name="T94" fmla="*/ 234 w 512"/>
                  <a:gd name="T95" fmla="*/ 373 h 512"/>
                  <a:gd name="T96" fmla="*/ 315 w 512"/>
                  <a:gd name="T97" fmla="*/ 373 h 512"/>
                  <a:gd name="T98" fmla="*/ 355 w 512"/>
                  <a:gd name="T99" fmla="*/ 413 h 512"/>
                  <a:gd name="T100" fmla="*/ 362 w 512"/>
                  <a:gd name="T101" fmla="*/ 416 h 512"/>
                  <a:gd name="T102" fmla="*/ 366 w 512"/>
                  <a:gd name="T103" fmla="*/ 415 h 512"/>
                  <a:gd name="T104" fmla="*/ 373 w 512"/>
                  <a:gd name="T105" fmla="*/ 405 h 512"/>
                  <a:gd name="T106" fmla="*/ 373 w 512"/>
                  <a:gd name="T107" fmla="*/ 373 h 512"/>
                  <a:gd name="T108" fmla="*/ 405 w 512"/>
                  <a:gd name="T109" fmla="*/ 373 h 512"/>
                  <a:gd name="T110" fmla="*/ 416 w 512"/>
                  <a:gd name="T111" fmla="*/ 362 h 512"/>
                  <a:gd name="T112" fmla="*/ 416 w 512"/>
                  <a:gd name="T113"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117" y="160"/>
                    </a:moveTo>
                    <a:cubicBezTo>
                      <a:pt x="266" y="160"/>
                      <a:pt x="266" y="160"/>
                      <a:pt x="266" y="160"/>
                    </a:cubicBezTo>
                    <a:cubicBezTo>
                      <a:pt x="266" y="245"/>
                      <a:pt x="266" y="245"/>
                      <a:pt x="266" y="245"/>
                    </a:cubicBezTo>
                    <a:cubicBezTo>
                      <a:pt x="181" y="245"/>
                      <a:pt x="181" y="245"/>
                      <a:pt x="181" y="245"/>
                    </a:cubicBezTo>
                    <a:cubicBezTo>
                      <a:pt x="178" y="245"/>
                      <a:pt x="175" y="246"/>
                      <a:pt x="173" y="248"/>
                    </a:cubicBezTo>
                    <a:cubicBezTo>
                      <a:pt x="149" y="273"/>
                      <a:pt x="149" y="273"/>
                      <a:pt x="149" y="273"/>
                    </a:cubicBezTo>
                    <a:cubicBezTo>
                      <a:pt x="149" y="256"/>
                      <a:pt x="149" y="256"/>
                      <a:pt x="149" y="256"/>
                    </a:cubicBezTo>
                    <a:cubicBezTo>
                      <a:pt x="149" y="250"/>
                      <a:pt x="144" y="245"/>
                      <a:pt x="138" y="245"/>
                    </a:cubicBezTo>
                    <a:cubicBezTo>
                      <a:pt x="117" y="245"/>
                      <a:pt x="117" y="245"/>
                      <a:pt x="117" y="245"/>
                    </a:cubicBezTo>
                    <a:lnTo>
                      <a:pt x="117"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85" y="266"/>
                    </a:moveTo>
                    <a:cubicBezTo>
                      <a:pt x="277" y="266"/>
                      <a:pt x="277" y="266"/>
                      <a:pt x="277" y="266"/>
                    </a:cubicBezTo>
                    <a:cubicBezTo>
                      <a:pt x="283" y="266"/>
                      <a:pt x="288" y="262"/>
                      <a:pt x="288" y="256"/>
                    </a:cubicBezTo>
                    <a:cubicBezTo>
                      <a:pt x="288" y="149"/>
                      <a:pt x="288" y="149"/>
                      <a:pt x="288" y="149"/>
                    </a:cubicBezTo>
                    <a:cubicBezTo>
                      <a:pt x="288" y="143"/>
                      <a:pt x="283" y="138"/>
                      <a:pt x="277" y="138"/>
                    </a:cubicBezTo>
                    <a:cubicBezTo>
                      <a:pt x="106" y="138"/>
                      <a:pt x="106" y="138"/>
                      <a:pt x="106" y="138"/>
                    </a:cubicBezTo>
                    <a:cubicBezTo>
                      <a:pt x="100" y="138"/>
                      <a:pt x="96" y="143"/>
                      <a:pt x="96" y="149"/>
                    </a:cubicBezTo>
                    <a:cubicBezTo>
                      <a:pt x="96" y="256"/>
                      <a:pt x="96" y="256"/>
                      <a:pt x="96" y="256"/>
                    </a:cubicBezTo>
                    <a:cubicBezTo>
                      <a:pt x="96" y="262"/>
                      <a:pt x="100" y="266"/>
                      <a:pt x="106" y="266"/>
                    </a:cubicBezTo>
                    <a:cubicBezTo>
                      <a:pt x="128" y="266"/>
                      <a:pt x="128" y="266"/>
                      <a:pt x="128" y="266"/>
                    </a:cubicBezTo>
                    <a:cubicBezTo>
                      <a:pt x="128" y="298"/>
                      <a:pt x="128" y="298"/>
                      <a:pt x="128" y="298"/>
                    </a:cubicBezTo>
                    <a:cubicBezTo>
                      <a:pt x="128" y="303"/>
                      <a:pt x="130" y="307"/>
                      <a:pt x="134" y="308"/>
                    </a:cubicBezTo>
                    <a:cubicBezTo>
                      <a:pt x="136" y="309"/>
                      <a:pt x="137" y="309"/>
                      <a:pt x="138" y="309"/>
                    </a:cubicBezTo>
                    <a:cubicBezTo>
                      <a:pt x="141" y="309"/>
                      <a:pt x="144" y="308"/>
                      <a:pt x="146" y="306"/>
                    </a:cubicBezTo>
                    <a:lnTo>
                      <a:pt x="185" y="266"/>
                    </a:lnTo>
                    <a:close/>
                    <a:moveTo>
                      <a:pt x="416" y="234"/>
                    </a:moveTo>
                    <a:cubicBezTo>
                      <a:pt x="416" y="228"/>
                      <a:pt x="411" y="224"/>
                      <a:pt x="405" y="224"/>
                    </a:cubicBezTo>
                    <a:cubicBezTo>
                      <a:pt x="320" y="224"/>
                      <a:pt x="320" y="224"/>
                      <a:pt x="320" y="224"/>
                    </a:cubicBezTo>
                    <a:cubicBezTo>
                      <a:pt x="314" y="224"/>
                      <a:pt x="309" y="228"/>
                      <a:pt x="309" y="234"/>
                    </a:cubicBezTo>
                    <a:cubicBezTo>
                      <a:pt x="309" y="240"/>
                      <a:pt x="314" y="245"/>
                      <a:pt x="320" y="245"/>
                    </a:cubicBezTo>
                    <a:cubicBezTo>
                      <a:pt x="394" y="245"/>
                      <a:pt x="394" y="245"/>
                      <a:pt x="394" y="245"/>
                    </a:cubicBezTo>
                    <a:cubicBezTo>
                      <a:pt x="394" y="352"/>
                      <a:pt x="394" y="352"/>
                      <a:pt x="394" y="352"/>
                    </a:cubicBezTo>
                    <a:cubicBezTo>
                      <a:pt x="362" y="352"/>
                      <a:pt x="362" y="352"/>
                      <a:pt x="362" y="352"/>
                    </a:cubicBezTo>
                    <a:cubicBezTo>
                      <a:pt x="356" y="352"/>
                      <a:pt x="352" y="356"/>
                      <a:pt x="352" y="362"/>
                    </a:cubicBezTo>
                    <a:cubicBezTo>
                      <a:pt x="352" y="379"/>
                      <a:pt x="352" y="379"/>
                      <a:pt x="352" y="379"/>
                    </a:cubicBezTo>
                    <a:cubicBezTo>
                      <a:pt x="327" y="355"/>
                      <a:pt x="327" y="355"/>
                      <a:pt x="327" y="355"/>
                    </a:cubicBezTo>
                    <a:cubicBezTo>
                      <a:pt x="325" y="353"/>
                      <a:pt x="322" y="352"/>
                      <a:pt x="320" y="352"/>
                    </a:cubicBezTo>
                    <a:cubicBezTo>
                      <a:pt x="245" y="352"/>
                      <a:pt x="245" y="352"/>
                      <a:pt x="245" y="352"/>
                    </a:cubicBezTo>
                    <a:cubicBezTo>
                      <a:pt x="245" y="298"/>
                      <a:pt x="245" y="298"/>
                      <a:pt x="245" y="298"/>
                    </a:cubicBezTo>
                    <a:cubicBezTo>
                      <a:pt x="245" y="292"/>
                      <a:pt x="240" y="288"/>
                      <a:pt x="234" y="288"/>
                    </a:cubicBezTo>
                    <a:cubicBezTo>
                      <a:pt x="228" y="288"/>
                      <a:pt x="224" y="292"/>
                      <a:pt x="224" y="298"/>
                    </a:cubicBezTo>
                    <a:cubicBezTo>
                      <a:pt x="224" y="362"/>
                      <a:pt x="224" y="362"/>
                      <a:pt x="224" y="362"/>
                    </a:cubicBezTo>
                    <a:cubicBezTo>
                      <a:pt x="224" y="368"/>
                      <a:pt x="228" y="373"/>
                      <a:pt x="234" y="373"/>
                    </a:cubicBezTo>
                    <a:cubicBezTo>
                      <a:pt x="315" y="373"/>
                      <a:pt x="315" y="373"/>
                      <a:pt x="315" y="373"/>
                    </a:cubicBezTo>
                    <a:cubicBezTo>
                      <a:pt x="355" y="413"/>
                      <a:pt x="355" y="413"/>
                      <a:pt x="355" y="413"/>
                    </a:cubicBezTo>
                    <a:cubicBezTo>
                      <a:pt x="357" y="415"/>
                      <a:pt x="360" y="416"/>
                      <a:pt x="362" y="416"/>
                    </a:cubicBezTo>
                    <a:cubicBezTo>
                      <a:pt x="364" y="416"/>
                      <a:pt x="365" y="415"/>
                      <a:pt x="366" y="415"/>
                    </a:cubicBezTo>
                    <a:cubicBezTo>
                      <a:pt x="370" y="413"/>
                      <a:pt x="373" y="409"/>
                      <a:pt x="373" y="405"/>
                    </a:cubicBezTo>
                    <a:cubicBezTo>
                      <a:pt x="373" y="373"/>
                      <a:pt x="373" y="373"/>
                      <a:pt x="373" y="373"/>
                    </a:cubicBezTo>
                    <a:cubicBezTo>
                      <a:pt x="405" y="373"/>
                      <a:pt x="405" y="373"/>
                      <a:pt x="405" y="373"/>
                    </a:cubicBezTo>
                    <a:cubicBezTo>
                      <a:pt x="411" y="373"/>
                      <a:pt x="416" y="368"/>
                      <a:pt x="416" y="362"/>
                    </a:cubicBezTo>
                    <a:lnTo>
                      <a:pt x="416" y="234"/>
                    </a:lnTo>
                    <a:close/>
                  </a:path>
                </a:pathLst>
              </a:custGeom>
              <a:solidFill>
                <a:sysClr val="window" lastClr="FFFFFF"/>
              </a:solidFill>
              <a:ln>
                <a:noFill/>
              </a:ln>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p:txBody>
          </p:sp>
        </p:grpSp>
        <p:grpSp>
          <p:nvGrpSpPr>
            <p:cNvPr id="7" name="グループ化 27">
              <a:extLst>
                <a:ext uri="{FF2B5EF4-FFF2-40B4-BE49-F238E27FC236}">
                  <a16:creationId xmlns="" xmlns:a16="http://schemas.microsoft.com/office/drawing/2014/main" id="{F51FE0D3-B4FF-B898-0217-275A57EC6401}"/>
                </a:ext>
              </a:extLst>
            </p:cNvPr>
            <p:cNvGrpSpPr/>
            <p:nvPr/>
          </p:nvGrpSpPr>
          <p:grpSpPr>
            <a:xfrm>
              <a:off x="579000" y="4468523"/>
              <a:ext cx="8748000" cy="1008000"/>
              <a:chOff x="579600" y="4068000"/>
              <a:chExt cx="8748000" cy="1008000"/>
            </a:xfrm>
          </p:grpSpPr>
          <p:sp>
            <p:nvSpPr>
              <p:cNvPr id="8" name="フリーフォーム 16">
                <a:extLst>
                  <a:ext uri="{FF2B5EF4-FFF2-40B4-BE49-F238E27FC236}">
                    <a16:creationId xmlns="" xmlns:a16="http://schemas.microsoft.com/office/drawing/2014/main" id="{438C3F69-DA95-8922-4137-BB850BC50C2B}"/>
                  </a:ext>
                </a:extLst>
              </p:cNvPr>
              <p:cNvSpPr/>
              <p:nvPr/>
            </p:nvSpPr>
            <p:spPr bwMode="gray">
              <a:xfrm>
                <a:off x="579600" y="4068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rgbClr val="26890D"/>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defTabSz="914400" eaLnBrk="1" fontAlgn="auto" latinLnBrk="0" hangingPunct="1">
                  <a:lnSpc>
                    <a:spcPct val="100000"/>
                  </a:lnSpc>
                  <a:spcBef>
                    <a:spcPts val="0"/>
                  </a:spcBef>
                  <a:spcAft>
                    <a:spcPts val="0"/>
                  </a:spcAft>
                  <a:buClrTx/>
                  <a:buSzTx/>
                  <a:buFont typeface="Wingdings 2" pitchFamily="18" charset="2"/>
                  <a:buNone/>
                  <a:tabLst/>
                  <a:defRPr/>
                </a:pPr>
                <a:r>
                  <a:rPr kumimoji="1" lang="en-US" altLang="ja-JP" sz="1800" b="1" i="0" u="none" strike="noStrike" kern="0" cap="none" spc="0" normalizeH="0" baseline="0" noProof="0" dirty="0">
                    <a:ln>
                      <a:noFill/>
                    </a:ln>
                    <a:solidFill>
                      <a:srgbClr val="FFFFFF"/>
                    </a:solidFill>
                    <a:effectLst/>
                    <a:uLnTx/>
                    <a:uFillTx/>
                  </a:rPr>
                  <a:t>  3 Resource Optimization</a:t>
                </a:r>
                <a:endParaRPr kumimoji="1" lang="ja-JP" altLang="en-US" sz="1800" b="1" i="0" u="none" strike="noStrike" kern="0" cap="none" spc="0" normalizeH="0" baseline="0" noProof="0" dirty="0">
                  <a:ln>
                    <a:noFill/>
                  </a:ln>
                  <a:solidFill>
                    <a:prstClr val="white"/>
                  </a:solidFill>
                  <a:effectLst/>
                  <a:uLnTx/>
                  <a:uFillTx/>
                </a:endParaRPr>
              </a:p>
            </p:txBody>
          </p:sp>
          <p:sp>
            <p:nvSpPr>
              <p:cNvPr id="9" name="Freeform 59">
                <a:extLst>
                  <a:ext uri="{FF2B5EF4-FFF2-40B4-BE49-F238E27FC236}">
                    <a16:creationId xmlns="" xmlns:a16="http://schemas.microsoft.com/office/drawing/2014/main" id="{6C356736-F31E-FD81-C2EE-BC0B4554E2E7}"/>
                  </a:ext>
                </a:extLst>
              </p:cNvPr>
              <p:cNvSpPr>
                <a:spLocks noChangeAspect="1" noEditPoints="1"/>
              </p:cNvSpPr>
              <p:nvPr/>
            </p:nvSpPr>
            <p:spPr bwMode="gray">
              <a:xfrm>
                <a:off x="651600" y="4140000"/>
                <a:ext cx="864000" cy="864000"/>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ysClr val="window" lastClr="FFFFFF"/>
              </a:solidFill>
              <a:ln>
                <a:noFill/>
              </a:ln>
            </p:spPr>
            <p:txBody>
              <a:bodyPr vert="horz" wrap="none" lIns="0" tIns="0" rIns="0" bIns="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p:txBody>
          </p:sp>
        </p:grpSp>
      </p:grpSp>
      <p:sp>
        <p:nvSpPr>
          <p:cNvPr id="17" name="正方形/長方形 23">
            <a:extLst>
              <a:ext uri="{FF2B5EF4-FFF2-40B4-BE49-F238E27FC236}">
                <a16:creationId xmlns="" xmlns:a16="http://schemas.microsoft.com/office/drawing/2014/main" id="{098CE33C-6A3A-8715-0556-D8689B1177DA}"/>
              </a:ext>
            </a:extLst>
          </p:cNvPr>
          <p:cNvSpPr/>
          <p:nvPr/>
        </p:nvSpPr>
        <p:spPr bwMode="gray">
          <a:xfrm>
            <a:off x="2000558" y="4048468"/>
            <a:ext cx="9046286" cy="689241"/>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600" kern="0" dirty="0">
                <a:solidFill>
                  <a:prstClr val="black"/>
                </a:solidFill>
                <a:latin typeface="Tw Cen MT" panose="020B0602020104020603" pitchFamily="34" charset="0"/>
              </a:rPr>
              <a:t>A risk factor assigned to a patient will ensure the right care is provided in good time.</a:t>
            </a:r>
            <a:endParaRPr kumimoji="1" lang="en-US" altLang="ja-JP" sz="1600" b="0" i="0" u="none" strike="noStrike" kern="0" cap="none" spc="0" normalizeH="0" baseline="0" noProof="0" dirty="0">
              <a:ln>
                <a:noFill/>
              </a:ln>
              <a:solidFill>
                <a:prstClr val="black"/>
              </a:solidFill>
              <a:effectLst/>
              <a:uLnTx/>
              <a:uFillTx/>
              <a:latin typeface="Tw Cen MT" panose="020B0602020104020603" pitchFamily="34" charset="0"/>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600" b="0" i="0" u="none" strike="noStrike" kern="0" cap="none" spc="0" normalizeH="0" baseline="0" noProof="0" dirty="0">
                <a:ln>
                  <a:noFill/>
                </a:ln>
                <a:solidFill>
                  <a:prstClr val="black"/>
                </a:solidFill>
                <a:effectLst/>
                <a:uLnTx/>
                <a:uFillTx/>
                <a:latin typeface="Tw Cen MT" panose="020B0602020104020603" pitchFamily="34" charset="0"/>
              </a:rPr>
              <a:t>Adoption of preventive care based on insights from data analytics</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600" kern="0" dirty="0">
                <a:solidFill>
                  <a:prstClr val="black"/>
                </a:solidFill>
                <a:latin typeface="Tw Cen MT" panose="020B0602020104020603" pitchFamily="34" charset="0"/>
              </a:rPr>
              <a:t>Policy guidance for health management e.g. trends or rural vs urban living on cardiovascular health</a:t>
            </a:r>
            <a:endParaRPr kumimoji="1" lang="ja-JP" altLang="en-US" sz="1600" b="0" i="0" u="none" strike="noStrike" kern="0" cap="none" spc="0" normalizeH="0" baseline="0" noProof="0" dirty="0">
              <a:ln>
                <a:noFill/>
              </a:ln>
              <a:solidFill>
                <a:prstClr val="black"/>
              </a:solidFill>
              <a:effectLst/>
              <a:uLnTx/>
              <a:uFillTx/>
              <a:latin typeface="Tw Cen MT" panose="020B0602020104020603" pitchFamily="34" charset="0"/>
            </a:endParaRPr>
          </a:p>
        </p:txBody>
      </p:sp>
      <p:sp>
        <p:nvSpPr>
          <p:cNvPr id="18" name="正方形/長方形 23">
            <a:extLst>
              <a:ext uri="{FF2B5EF4-FFF2-40B4-BE49-F238E27FC236}">
                <a16:creationId xmlns="" xmlns:a16="http://schemas.microsoft.com/office/drawing/2014/main" id="{67233E87-D343-DE71-3588-1F75561BD9C1}"/>
              </a:ext>
            </a:extLst>
          </p:cNvPr>
          <p:cNvSpPr/>
          <p:nvPr/>
        </p:nvSpPr>
        <p:spPr bwMode="gray">
          <a:xfrm>
            <a:off x="2000558" y="5481819"/>
            <a:ext cx="9046286" cy="689241"/>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600" b="0" i="0" u="none" strike="noStrike" kern="0" cap="none" spc="0" normalizeH="0" baseline="0" noProof="0" dirty="0">
                <a:ln>
                  <a:noFill/>
                </a:ln>
                <a:solidFill>
                  <a:prstClr val="black"/>
                </a:solidFill>
                <a:effectLst/>
                <a:uLnTx/>
                <a:uFillTx/>
                <a:latin typeface="Tw Cen MT" panose="020B0602020104020603" pitchFamily="34" charset="0"/>
              </a:rPr>
              <a:t>Risk stratification of patients to aid in resourcing of heart patients’ medication and specialists </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altLang="ja-JP" sz="1600" kern="0" dirty="0">
                <a:solidFill>
                  <a:prstClr val="black"/>
                </a:solidFill>
                <a:latin typeface="Tw Cen MT" panose="020B0602020104020603" pitchFamily="34" charset="0"/>
              </a:rPr>
              <a:t>Prediction of patients’ duration of stay can help in managing and allocating resources</a:t>
            </a:r>
            <a:endParaRPr kumimoji="1" lang="ja-JP" altLang="en-US" sz="1600" b="0" i="0" u="none" strike="noStrike" kern="0" cap="none" spc="0" normalizeH="0" baseline="0" noProof="0" dirty="0">
              <a:ln>
                <a:noFill/>
              </a:ln>
              <a:solidFill>
                <a:prstClr val="black"/>
              </a:solidFill>
              <a:effectLst/>
              <a:uLnTx/>
              <a:uFillTx/>
              <a:latin typeface="Tw Cen MT" panose="020B0602020104020603" pitchFamily="34" charset="0"/>
            </a:endParaRPr>
          </a:p>
        </p:txBody>
      </p:sp>
      <p:sp>
        <p:nvSpPr>
          <p:cNvPr id="23" name="Rectangle 22"/>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542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0"/>
            <a:ext cx="153889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218473"/>
            <a:ext cx="2423687" cy="459772"/>
          </a:xfrm>
          <a:prstGeom prst="round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218473"/>
            <a:ext cx="3846720"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Recommendations and Future work</a:t>
            </a:r>
          </a:p>
        </p:txBody>
      </p:sp>
      <p:sp>
        <p:nvSpPr>
          <p:cNvPr id="3" name="TextBox 2">
            <a:extLst>
              <a:ext uri="{FF2B5EF4-FFF2-40B4-BE49-F238E27FC236}">
                <a16:creationId xmlns="" xmlns:a16="http://schemas.microsoft.com/office/drawing/2014/main" id="{B7CC5665-E415-3CEF-827C-B818DCC1D288}"/>
              </a:ext>
            </a:extLst>
          </p:cNvPr>
          <p:cNvSpPr txBox="1"/>
          <p:nvPr/>
        </p:nvSpPr>
        <p:spPr>
          <a:xfrm>
            <a:off x="1181100" y="4194328"/>
            <a:ext cx="10973991" cy="830997"/>
          </a:xfrm>
          <a:prstGeom prst="rect">
            <a:avLst/>
          </a:prstGeom>
          <a:noFill/>
        </p:spPr>
        <p:txBody>
          <a:bodyPr wrap="square">
            <a:spAutoFit/>
          </a:bodyPr>
          <a:lstStyle/>
          <a:p>
            <a:r>
              <a:rPr lang="en-US" sz="1600" b="1" dirty="0">
                <a:solidFill>
                  <a:srgbClr val="00B050"/>
                </a:solidFill>
                <a:latin typeface="Tw Cen MT" panose="020B0602020104020603" pitchFamily="34" charset="0"/>
              </a:rPr>
              <a:t>Data Limitations:</a:t>
            </a:r>
          </a:p>
          <a:p>
            <a:r>
              <a:rPr lang="en-US" sz="1600" dirty="0">
                <a:latin typeface="Tw Cen MT" panose="020B0602020104020603" pitchFamily="34" charset="0"/>
              </a:rPr>
              <a:t>Only two years of data from a single center; therefore, the generalizability of resulting models across multiple centers and multiple years must be investigated.</a:t>
            </a:r>
          </a:p>
        </p:txBody>
      </p:sp>
      <p:pic>
        <p:nvPicPr>
          <p:cNvPr id="5" name="Graphic 4" descr="Sad face outline with solid fill">
            <a:extLst>
              <a:ext uri="{FF2B5EF4-FFF2-40B4-BE49-F238E27FC236}">
                <a16:creationId xmlns="" xmlns:a16="http://schemas.microsoft.com/office/drawing/2014/main" id="{7B7FA595-594E-0717-7A16-5BA753329EB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66700" y="4077362"/>
            <a:ext cx="914400" cy="914400"/>
          </a:xfrm>
          <a:prstGeom prst="rect">
            <a:avLst/>
          </a:prstGeom>
        </p:spPr>
      </p:pic>
      <p:pic>
        <p:nvPicPr>
          <p:cNvPr id="12" name="Graphic 11" descr="Bar chart with solid fill">
            <a:extLst>
              <a:ext uri="{FF2B5EF4-FFF2-40B4-BE49-F238E27FC236}">
                <a16:creationId xmlns="" xmlns:a16="http://schemas.microsoft.com/office/drawing/2014/main" id="{B4AFA87A-8538-C401-1A8D-44E1AF6F375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33350" y="678244"/>
            <a:ext cx="914400" cy="914400"/>
          </a:xfrm>
          <a:prstGeom prst="rect">
            <a:avLst/>
          </a:prstGeom>
        </p:spPr>
      </p:pic>
      <p:sp>
        <p:nvSpPr>
          <p:cNvPr id="14" name="TextBox 13">
            <a:extLst>
              <a:ext uri="{FF2B5EF4-FFF2-40B4-BE49-F238E27FC236}">
                <a16:creationId xmlns="" xmlns:a16="http://schemas.microsoft.com/office/drawing/2014/main" id="{DB8E0FAF-B5C7-9597-B62F-7944A223F6CB}"/>
              </a:ext>
            </a:extLst>
          </p:cNvPr>
          <p:cNvSpPr txBox="1"/>
          <p:nvPr/>
        </p:nvSpPr>
        <p:spPr>
          <a:xfrm>
            <a:off x="1181100" y="1035903"/>
            <a:ext cx="11430000" cy="2800767"/>
          </a:xfrm>
          <a:prstGeom prst="rect">
            <a:avLst/>
          </a:prstGeom>
          <a:noFill/>
        </p:spPr>
        <p:txBody>
          <a:bodyPr wrap="square">
            <a:spAutoFit/>
          </a:bodyPr>
          <a:lstStyle/>
          <a:p>
            <a:r>
              <a:rPr lang="en-US" sz="1600" b="1" dirty="0">
                <a:solidFill>
                  <a:srgbClr val="00B050"/>
                </a:solidFill>
                <a:latin typeface="Tw Cen MT" panose="020B0602020104020603" pitchFamily="34" charset="0"/>
              </a:rPr>
              <a:t>Data Collection and Analysis:</a:t>
            </a:r>
          </a:p>
          <a:p>
            <a:pPr marL="285750" indent="-285750">
              <a:buFont typeface="Arial" panose="020B0604020202020204" pitchFamily="34" charset="0"/>
              <a:buChar char="•"/>
            </a:pPr>
            <a:r>
              <a:rPr lang="en-US" sz="1600" dirty="0">
                <a:latin typeface="Tw Cen MT" panose="020B0602020104020603" pitchFamily="34" charset="0"/>
              </a:rPr>
              <a:t>Data was collected retrospectively on patients admitted over a period of two years (1 April 2017 to 31 March 2019) at Hero Dayanand Medical College Heart Institute Unit of Dayanand Medical College and Hospital, Ludhiana, Punjab, India.</a:t>
            </a:r>
          </a:p>
          <a:p>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During the data collection period, the cardiology unit had 14,845 admissions corresponding to 12,258 patients. For 1921 patients who had multiple admissions, the analysis only considered the data from their last admission for accuracy.</a:t>
            </a:r>
          </a:p>
          <a:p>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I760 patients who got discharged against medical advice (DAMA) were also excluded from the analysis. </a:t>
            </a:r>
          </a:p>
          <a:p>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Records from the remaining 11,498 patients were used to obtain features and outcomes. We used the admission records to obtain parameters related to demographics, admission details, lab measurements, and comorbidities.</a:t>
            </a:r>
          </a:p>
        </p:txBody>
      </p:sp>
      <p:sp>
        <p:nvSpPr>
          <p:cNvPr id="13" name="Rectangle 12"/>
          <p:cNvSpPr/>
          <p:nvPr/>
        </p:nvSpPr>
        <p:spPr>
          <a:xfrm>
            <a:off x="9923813" y="6264233"/>
            <a:ext cx="2268187" cy="593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094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Findings and Recommendations</a:t>
            </a:r>
            <a:endParaRPr lang="en-US" b="1" dirty="0">
              <a:solidFill>
                <a:schemeClr val="bg1"/>
              </a:solidFill>
              <a:latin typeface="Tw Cen MT" panose="020B0602020104020603" pitchFamily="34" charset="0"/>
            </a:endParaRPr>
          </a:p>
        </p:txBody>
      </p:sp>
      <p:sp>
        <p:nvSpPr>
          <p:cNvPr id="11" name="TextBox 10">
            <a:extLst>
              <a:ext uri="{FF2B5EF4-FFF2-40B4-BE49-F238E27FC236}">
                <a16:creationId xmlns="" xmlns:a16="http://schemas.microsoft.com/office/drawing/2014/main" id="{DB8E0FAF-B5C7-9597-B62F-7944A223F6CB}"/>
              </a:ext>
            </a:extLst>
          </p:cNvPr>
          <p:cNvSpPr txBox="1"/>
          <p:nvPr/>
        </p:nvSpPr>
        <p:spPr>
          <a:xfrm>
            <a:off x="199423" y="853800"/>
            <a:ext cx="11430000" cy="1077218"/>
          </a:xfrm>
          <a:prstGeom prst="rect">
            <a:avLst/>
          </a:prstGeom>
          <a:noFill/>
        </p:spPr>
        <p:txBody>
          <a:bodyPr wrap="square">
            <a:spAutoFit/>
          </a:bodyPr>
          <a:lstStyle/>
          <a:p>
            <a:pPr marL="285750" indent="-285750">
              <a:buFont typeface="Wingdings" panose="05000000000000000000" pitchFamily="2" charset="2"/>
              <a:buChar char="v"/>
            </a:pPr>
            <a:r>
              <a:rPr lang="en-US" sz="1600" b="1" dirty="0" smtClean="0">
                <a:solidFill>
                  <a:srgbClr val="00B050"/>
                </a:solidFill>
                <a:latin typeface="Tw Cen MT" panose="020B0602020104020603" pitchFamily="34" charset="0"/>
              </a:rPr>
              <a:t>Coronary artery disease and Hypertension are the leading causes of admission for heart patients.</a:t>
            </a:r>
          </a:p>
          <a:p>
            <a:pPr marL="285750" indent="-285750">
              <a:buFont typeface="Wingdings" panose="05000000000000000000" pitchFamily="2" charset="2"/>
              <a:buChar char="v"/>
            </a:pPr>
            <a:r>
              <a:rPr lang="en-US" sz="1600" b="1" dirty="0" smtClean="0">
                <a:solidFill>
                  <a:srgbClr val="00B050"/>
                </a:solidFill>
                <a:latin typeface="Tw Cen MT" panose="020B0602020104020603" pitchFamily="34" charset="0"/>
              </a:rPr>
              <a:t>On average, patients admitted with heart conditions fall between the ages of 40 and 90. </a:t>
            </a:r>
          </a:p>
          <a:p>
            <a:pPr marL="285750" indent="-285750">
              <a:buFont typeface="Wingdings" panose="05000000000000000000" pitchFamily="2" charset="2"/>
              <a:buChar char="v"/>
            </a:pPr>
            <a:r>
              <a:rPr lang="en-US" sz="1600" b="1" dirty="0" smtClean="0">
                <a:solidFill>
                  <a:srgbClr val="00B050"/>
                </a:solidFill>
                <a:latin typeface="Tw Cen MT" panose="020B0602020104020603" pitchFamily="34" charset="0"/>
              </a:rPr>
              <a:t>The median age is however between 60 and 70.</a:t>
            </a:r>
          </a:p>
          <a:p>
            <a:r>
              <a:rPr lang="en-US" sz="1600" dirty="0" smtClean="0">
                <a:latin typeface="Tw Cen MT" panose="020B0602020104020603" pitchFamily="34" charset="0"/>
              </a:rPr>
              <a:t> </a:t>
            </a:r>
            <a:endParaRPr lang="en-US" sz="1600" dirty="0">
              <a:latin typeface="Tw Cen MT" panose="020B0602020104020603"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6924"/>
            <a:ext cx="5385827" cy="4702629"/>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634" y="1523131"/>
            <a:ext cx="6056025" cy="4996422"/>
          </a:xfrm>
          <a:prstGeom prst="rect">
            <a:avLst/>
          </a:prstGeom>
        </p:spPr>
      </p:pic>
      <p:sp>
        <p:nvSpPr>
          <p:cNvPr id="14" name="Rectangle 13"/>
          <p:cNvSpPr/>
          <p:nvPr/>
        </p:nvSpPr>
        <p:spPr>
          <a:xfrm>
            <a:off x="9923813" y="6519553"/>
            <a:ext cx="2268187" cy="33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359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w Cen MT" panose="020B0602020104020603" pitchFamily="34" charset="0"/>
              </a:rPr>
              <a:t>Findings and Recommendations</a:t>
            </a:r>
            <a:endParaRPr lang="en-US" b="1" dirty="0">
              <a:solidFill>
                <a:schemeClr val="bg1"/>
              </a:solidFill>
              <a:latin typeface="Tw Cen MT" panose="020B0602020104020603"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3" y="712902"/>
            <a:ext cx="6054037" cy="328303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45" y="704297"/>
            <a:ext cx="5957454" cy="330024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129" y="3983189"/>
            <a:ext cx="5940007" cy="2821371"/>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1942" y="3870416"/>
            <a:ext cx="5810057" cy="2987584"/>
          </a:xfrm>
          <a:prstGeom prst="rect">
            <a:avLst/>
          </a:prstGeom>
        </p:spPr>
      </p:pic>
    </p:spTree>
    <p:extLst>
      <p:ext uri="{BB962C8B-B14F-4D97-AF65-F5344CB8AC3E}">
        <p14:creationId xmlns:p14="http://schemas.microsoft.com/office/powerpoint/2010/main" val="3497467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w Cen MT" panose="020B0602020104020603" pitchFamily="34" charset="0"/>
              </a:rPr>
              <a:t>Findings and Recommendations</a:t>
            </a:r>
          </a:p>
        </p:txBody>
      </p:sp>
      <p:sp>
        <p:nvSpPr>
          <p:cNvPr id="16" name="TextBox 15">
            <a:extLst>
              <a:ext uri="{FF2B5EF4-FFF2-40B4-BE49-F238E27FC236}">
                <a16:creationId xmlns="" xmlns:a16="http://schemas.microsoft.com/office/drawing/2014/main" id="{DB8E0FAF-B5C7-9597-B62F-7944A223F6CB}"/>
              </a:ext>
            </a:extLst>
          </p:cNvPr>
          <p:cNvSpPr txBox="1"/>
          <p:nvPr/>
        </p:nvSpPr>
        <p:spPr>
          <a:xfrm>
            <a:off x="199423" y="853800"/>
            <a:ext cx="11430000" cy="830997"/>
          </a:xfrm>
          <a:prstGeom prst="rect">
            <a:avLst/>
          </a:prstGeom>
          <a:noFill/>
        </p:spPr>
        <p:txBody>
          <a:bodyPr wrap="square">
            <a:spAutoFit/>
          </a:bodyPr>
          <a:lstStyle/>
          <a:p>
            <a:pPr marL="285750" indent="-285750">
              <a:buFont typeface="Wingdings" panose="05000000000000000000" pitchFamily="2" charset="2"/>
              <a:buChar char="v"/>
            </a:pPr>
            <a:r>
              <a:rPr lang="en-US" sz="1600" b="1" dirty="0" smtClean="0">
                <a:solidFill>
                  <a:srgbClr val="00B050"/>
                </a:solidFill>
                <a:latin typeface="Tw Cen MT" panose="020B0602020104020603" pitchFamily="34" charset="0"/>
              </a:rPr>
              <a:t>The longer the stay in hospital outside the ICU, probability of expiry(death) increases while that of discharge reduces.</a:t>
            </a:r>
          </a:p>
          <a:p>
            <a:pPr marL="285750" indent="-285750">
              <a:buFont typeface="Wingdings" panose="05000000000000000000" pitchFamily="2" charset="2"/>
              <a:buChar char="v"/>
            </a:pPr>
            <a:r>
              <a:rPr lang="en-US" sz="1600" b="1" dirty="0" smtClean="0">
                <a:solidFill>
                  <a:srgbClr val="00B050"/>
                </a:solidFill>
                <a:latin typeface="Tw Cen MT" panose="020B0602020104020603" pitchFamily="34" charset="0"/>
              </a:rPr>
              <a:t>However, the longer the stay in ICU, </a:t>
            </a:r>
            <a:r>
              <a:rPr lang="en-US" sz="1600" b="1" dirty="0">
                <a:solidFill>
                  <a:srgbClr val="00B050"/>
                </a:solidFill>
                <a:latin typeface="Tw Cen MT" panose="020B0602020104020603" pitchFamily="34" charset="0"/>
              </a:rPr>
              <a:t>probability of expiry(death) </a:t>
            </a:r>
            <a:r>
              <a:rPr lang="en-US" sz="1600" b="1" dirty="0" smtClean="0">
                <a:solidFill>
                  <a:srgbClr val="00B050"/>
                </a:solidFill>
                <a:latin typeface="Tw Cen MT" panose="020B0602020104020603" pitchFamily="34" charset="0"/>
              </a:rPr>
              <a:t>decreases </a:t>
            </a:r>
            <a:r>
              <a:rPr lang="en-US" sz="1600" b="1" dirty="0">
                <a:solidFill>
                  <a:srgbClr val="00B050"/>
                </a:solidFill>
                <a:latin typeface="Tw Cen MT" panose="020B0602020104020603" pitchFamily="34" charset="0"/>
              </a:rPr>
              <a:t>while that of discharge </a:t>
            </a:r>
            <a:r>
              <a:rPr lang="en-US" sz="1600" b="1" dirty="0" smtClean="0">
                <a:solidFill>
                  <a:srgbClr val="00B050"/>
                </a:solidFill>
                <a:latin typeface="Tw Cen MT" panose="020B0602020104020603" pitchFamily="34" charset="0"/>
              </a:rPr>
              <a:t>increases.</a:t>
            </a:r>
          </a:p>
          <a:p>
            <a:r>
              <a:rPr lang="en-US" sz="1600" b="1" dirty="0" smtClean="0">
                <a:solidFill>
                  <a:srgbClr val="00B050"/>
                </a:solidFill>
                <a:latin typeface="Tw Cen MT" panose="020B0602020104020603" pitchFamily="34" charset="0"/>
              </a:rPr>
              <a:t>The insight is that the earlier the patient is elevated into ICU, the higher the chances of discharge. </a:t>
            </a:r>
            <a:endParaRPr lang="en-US" sz="1600" b="1" dirty="0">
              <a:solidFill>
                <a:srgbClr val="00B050"/>
              </a:solidFill>
              <a:latin typeface="Tw Cen MT" panose="020B0602020104020603"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8864"/>
            <a:ext cx="6388442" cy="481913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442" y="2063577"/>
            <a:ext cx="5868457" cy="4819136"/>
          </a:xfrm>
          <a:prstGeom prst="rect">
            <a:avLst/>
          </a:prstGeom>
        </p:spPr>
      </p:pic>
    </p:spTree>
    <p:extLst>
      <p:ext uri="{BB962C8B-B14F-4D97-AF65-F5344CB8AC3E}">
        <p14:creationId xmlns:p14="http://schemas.microsoft.com/office/powerpoint/2010/main" val="3934408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Top Corners Rounded 27">
            <a:extLst>
              <a:ext uri="{FF2B5EF4-FFF2-40B4-BE49-F238E27FC236}">
                <a16:creationId xmlns="" xmlns:a16="http://schemas.microsoft.com/office/drawing/2014/main" id="{1CE2ED4F-4BB8-71A1-53D8-A231DAD03F47}"/>
              </a:ext>
            </a:extLst>
          </p:cNvPr>
          <p:cNvSpPr/>
          <p:nvPr/>
        </p:nvSpPr>
        <p:spPr>
          <a:xfrm>
            <a:off x="2456345" y="222617"/>
            <a:ext cx="2563408"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Problem Statement</a:t>
            </a:r>
          </a:p>
        </p:txBody>
      </p:sp>
      <p:sp>
        <p:nvSpPr>
          <p:cNvPr id="29" name="Rectangle: Top Corners Rounded 28">
            <a:extLst>
              <a:ext uri="{FF2B5EF4-FFF2-40B4-BE49-F238E27FC236}">
                <a16:creationId xmlns="" xmlns:a16="http://schemas.microsoft.com/office/drawing/2014/main" id="{4DE34873-AEF6-7BE4-7709-258D0B911A0A}"/>
              </a:ext>
            </a:extLst>
          </p:cNvPr>
          <p:cNvSpPr/>
          <p:nvPr/>
        </p:nvSpPr>
        <p:spPr>
          <a:xfrm>
            <a:off x="5052411" y="218475"/>
            <a:ext cx="1724025"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600"/>
              </a:spcAft>
              <a:buClrTx/>
              <a:buSzTx/>
              <a:buFontTx/>
              <a:buNone/>
              <a:tabLst/>
              <a:defRPr/>
            </a:pPr>
            <a:r>
              <a:rPr lang="en-US" sz="1800" dirty="0">
                <a:solidFill>
                  <a:schemeClr val="tx1"/>
                </a:solidFill>
                <a:latin typeface="Tw Cen MT" panose="020B0602020104020603" pitchFamily="34" charset="0"/>
                <a:cs typeface="Futura Medium" pitchFamily="34" charset="0"/>
              </a:rPr>
              <a:t>Business Value</a:t>
            </a:r>
          </a:p>
        </p:txBody>
      </p:sp>
      <p:sp>
        <p:nvSpPr>
          <p:cNvPr id="30" name="Rectangle: Top Corners Rounded 29">
            <a:extLst>
              <a:ext uri="{FF2B5EF4-FFF2-40B4-BE49-F238E27FC236}">
                <a16:creationId xmlns="" xmlns:a16="http://schemas.microsoft.com/office/drawing/2014/main" id="{EABD930E-EC4D-FC87-DE51-1755E8A451FF}"/>
              </a:ext>
            </a:extLst>
          </p:cNvPr>
          <p:cNvSpPr/>
          <p:nvPr/>
        </p:nvSpPr>
        <p:spPr>
          <a:xfrm>
            <a:off x="6839049" y="218474"/>
            <a:ext cx="1476276" cy="45562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Methodology</a:t>
            </a:r>
          </a:p>
        </p:txBody>
      </p:sp>
      <p:sp>
        <p:nvSpPr>
          <p:cNvPr id="31" name="Rectangle: Top Corners Rounded 30">
            <a:extLst>
              <a:ext uri="{FF2B5EF4-FFF2-40B4-BE49-F238E27FC236}">
                <a16:creationId xmlns="" xmlns:a16="http://schemas.microsoft.com/office/drawing/2014/main" id="{251E5167-E325-521D-7B14-EDE8C2470DB4}"/>
              </a:ext>
            </a:extLst>
          </p:cNvPr>
          <p:cNvSpPr/>
          <p:nvPr/>
        </p:nvSpPr>
        <p:spPr>
          <a:xfrm>
            <a:off x="0" y="218473"/>
            <a:ext cx="2423687" cy="459772"/>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0"/>
              </a:rPr>
              <a:t>Agenda</a:t>
            </a:r>
          </a:p>
        </p:txBody>
      </p:sp>
      <p:cxnSp>
        <p:nvCxnSpPr>
          <p:cNvPr id="33" name="Straight Connector 32">
            <a:extLst>
              <a:ext uri="{FF2B5EF4-FFF2-40B4-BE49-F238E27FC236}">
                <a16:creationId xmlns="" xmlns:a16="http://schemas.microsoft.com/office/drawing/2014/main" id="{C892D952-6FFB-3691-344D-2591A3ACD780}"/>
              </a:ext>
            </a:extLst>
          </p:cNvPr>
          <p:cNvCxnSpPr/>
          <p:nvPr/>
        </p:nvCxnSpPr>
        <p:spPr>
          <a:xfrm>
            <a:off x="0" y="674100"/>
            <a:ext cx="121920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Top Corners Rounded 33">
            <a:extLst>
              <a:ext uri="{FF2B5EF4-FFF2-40B4-BE49-F238E27FC236}">
                <a16:creationId xmlns="" xmlns:a16="http://schemas.microsoft.com/office/drawing/2014/main" id="{F0F32C19-08B7-4E12-DAA0-93B362DC1729}"/>
              </a:ext>
            </a:extLst>
          </p:cNvPr>
          <p:cNvSpPr/>
          <p:nvPr/>
        </p:nvSpPr>
        <p:spPr>
          <a:xfrm>
            <a:off x="8377939" y="-1"/>
            <a:ext cx="3846720" cy="67410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w Cen MT" panose="020B0602020104020603" pitchFamily="34" charset="0"/>
              </a:rPr>
              <a:t>Recommendations and Future work</a:t>
            </a:r>
          </a:p>
        </p:txBody>
      </p:sp>
      <p:sp>
        <p:nvSpPr>
          <p:cNvPr id="12" name="TextBox 11">
            <a:extLst>
              <a:ext uri="{FF2B5EF4-FFF2-40B4-BE49-F238E27FC236}">
                <a16:creationId xmlns="" xmlns:a16="http://schemas.microsoft.com/office/drawing/2014/main" id="{58203AB3-C5AF-4A89-16B3-075ED80FB692}"/>
              </a:ext>
            </a:extLst>
          </p:cNvPr>
          <p:cNvSpPr txBox="1"/>
          <p:nvPr/>
        </p:nvSpPr>
        <p:spPr>
          <a:xfrm>
            <a:off x="120608" y="790060"/>
            <a:ext cx="10763250" cy="1569660"/>
          </a:xfrm>
          <a:prstGeom prst="rect">
            <a:avLst/>
          </a:prstGeom>
          <a:noFill/>
        </p:spPr>
        <p:txBody>
          <a:bodyPr wrap="square">
            <a:spAutoFit/>
          </a:bodyPr>
          <a:lstStyle/>
          <a:p>
            <a:pPr marL="285750" indent="-285750">
              <a:buFont typeface="Wingdings" panose="05000000000000000000" pitchFamily="2" charset="2"/>
              <a:buChar char="Ø"/>
            </a:pPr>
            <a:r>
              <a:rPr lang="en-US" sz="1600" b="1" dirty="0" smtClean="0">
                <a:solidFill>
                  <a:srgbClr val="00B050"/>
                </a:solidFill>
                <a:latin typeface="Tw Cen MT" panose="020B0602020104020603" pitchFamily="34" charset="0"/>
              </a:rPr>
              <a:t>Of all admissions with </a:t>
            </a:r>
            <a:r>
              <a:rPr lang="en-US" sz="1600" b="1" dirty="0" smtClean="0">
                <a:solidFill>
                  <a:srgbClr val="00B050"/>
                </a:solidFill>
                <a:latin typeface="Tw Cen MT" panose="020B0602020104020603" pitchFamily="34" charset="0"/>
              </a:rPr>
              <a:t>heart </a:t>
            </a:r>
            <a:r>
              <a:rPr lang="en-US" sz="1600" b="1" dirty="0" smtClean="0">
                <a:solidFill>
                  <a:srgbClr val="00B050"/>
                </a:solidFill>
                <a:latin typeface="Tw Cen MT" panose="020B0602020104020603" pitchFamily="34" charset="0"/>
              </a:rPr>
              <a:t>problems, 63% are male while 37% are women. </a:t>
            </a:r>
          </a:p>
          <a:p>
            <a:pPr marL="285750" indent="-285750">
              <a:buFont typeface="Wingdings" panose="05000000000000000000" pitchFamily="2" charset="2"/>
              <a:buChar char="Ø"/>
            </a:pPr>
            <a:r>
              <a:rPr lang="en-US" sz="1600" b="1" dirty="0" smtClean="0">
                <a:solidFill>
                  <a:srgbClr val="00B050"/>
                </a:solidFill>
                <a:latin typeface="Tw Cen MT" panose="020B0602020104020603" pitchFamily="34" charset="0"/>
              </a:rPr>
              <a:t>77% live in urban areas while 23% are rural residents.</a:t>
            </a:r>
          </a:p>
          <a:p>
            <a:pPr marL="285750" indent="-285750">
              <a:buFont typeface="Wingdings" panose="05000000000000000000" pitchFamily="2" charset="2"/>
              <a:buChar char="Ø"/>
            </a:pPr>
            <a:r>
              <a:rPr lang="en-US" sz="1600" b="1" dirty="0" smtClean="0">
                <a:solidFill>
                  <a:srgbClr val="00B050"/>
                </a:solidFill>
                <a:latin typeface="Tw Cen MT" panose="020B0602020104020603" pitchFamily="34" charset="0"/>
              </a:rPr>
              <a:t>77% are between the ages of 51-75, 19% are over 75, 3% are between 18 and 35 while less than 1% are below 18years</a:t>
            </a:r>
          </a:p>
          <a:p>
            <a:pPr marL="285750" indent="-285750">
              <a:buFont typeface="Wingdings" panose="05000000000000000000" pitchFamily="2" charset="2"/>
              <a:buChar char="Ø"/>
            </a:pPr>
            <a:r>
              <a:rPr lang="en-US" sz="1600" b="1" dirty="0" smtClean="0">
                <a:solidFill>
                  <a:srgbClr val="00B050"/>
                </a:solidFill>
                <a:latin typeface="Tw Cen MT" panose="020B0602020104020603" pitchFamily="34" charset="0"/>
              </a:rPr>
              <a:t>Further</a:t>
            </a:r>
            <a:r>
              <a:rPr lang="en-US" sz="1600" b="1" dirty="0">
                <a:solidFill>
                  <a:srgbClr val="00B050"/>
                </a:solidFill>
                <a:latin typeface="Tw Cen MT" panose="020B0602020104020603" pitchFamily="34" charset="0"/>
              </a:rPr>
              <a:t>, the algorithm can be enhanced to predict outcomes using all available parameters, including demographic and clinical parameters</a:t>
            </a:r>
          </a:p>
        </p:txBody>
      </p:sp>
      <p:pic>
        <p:nvPicPr>
          <p:cNvPr id="4" name="Picture 3"/>
          <p:cNvPicPr>
            <a:picLocks noChangeAspect="1"/>
          </p:cNvPicPr>
          <p:nvPr/>
        </p:nvPicPr>
        <p:blipFill>
          <a:blip r:embed="rId2"/>
          <a:stretch>
            <a:fillRect/>
          </a:stretch>
        </p:blipFill>
        <p:spPr>
          <a:xfrm>
            <a:off x="177590" y="2471535"/>
            <a:ext cx="5736833" cy="3987130"/>
          </a:xfrm>
          <a:prstGeom prst="rect">
            <a:avLst/>
          </a:prstGeom>
        </p:spPr>
      </p:pic>
      <p:pic>
        <p:nvPicPr>
          <p:cNvPr id="6" name="Picture 5"/>
          <p:cNvPicPr>
            <a:picLocks noChangeAspect="1"/>
          </p:cNvPicPr>
          <p:nvPr/>
        </p:nvPicPr>
        <p:blipFill>
          <a:blip r:embed="rId3"/>
          <a:stretch>
            <a:fillRect/>
          </a:stretch>
        </p:blipFill>
        <p:spPr>
          <a:xfrm>
            <a:off x="6008914" y="2471535"/>
            <a:ext cx="5438899" cy="3993226"/>
          </a:xfrm>
          <a:prstGeom prst="rect">
            <a:avLst/>
          </a:prstGeom>
        </p:spPr>
      </p:pic>
      <p:sp>
        <p:nvSpPr>
          <p:cNvPr id="16" name="Rectangle 15"/>
          <p:cNvSpPr/>
          <p:nvPr/>
        </p:nvSpPr>
        <p:spPr>
          <a:xfrm>
            <a:off x="9923813" y="6576576"/>
            <a:ext cx="2268187" cy="281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1684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1271</Words>
  <Application>Microsoft Office PowerPoint</Application>
  <PresentationFormat>Widescreen</PresentationFormat>
  <Paragraphs>140</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游ゴシック</vt:lpstr>
      <vt:lpstr>Arial</vt:lpstr>
      <vt:lpstr>Calibri</vt:lpstr>
      <vt:lpstr>Calibri Light</vt:lpstr>
      <vt:lpstr>Futura Medium</vt:lpstr>
      <vt:lpstr>Open Sans Semibold</vt:lpstr>
      <vt:lpstr>Tw Cen MT</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Gabin Omanga</dc:creator>
  <cp:lastModifiedBy>DELL</cp:lastModifiedBy>
  <cp:revision>21</cp:revision>
  <dcterms:created xsi:type="dcterms:W3CDTF">2023-12-20T09:20:05Z</dcterms:created>
  <dcterms:modified xsi:type="dcterms:W3CDTF">2023-12-22T17:19:19Z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26a360-01f4-41de-a997-796697102599_Enabled">
    <vt:lpwstr>true</vt:lpwstr>
  </property>
  <property fmtid="{D5CDD505-2E9C-101B-9397-08002B2CF9AE}" pid="3" name="MSIP_Label_6926a360-01f4-41de-a997-796697102599_SetDate">
    <vt:lpwstr>2023-12-20T10:59:46Z</vt:lpwstr>
  </property>
  <property fmtid="{D5CDD505-2E9C-101B-9397-08002B2CF9AE}" pid="4" name="MSIP_Label_6926a360-01f4-41de-a997-796697102599_Method">
    <vt:lpwstr>Standard</vt:lpwstr>
  </property>
  <property fmtid="{D5CDD505-2E9C-101B-9397-08002B2CF9AE}" pid="5" name="MSIP_Label_6926a360-01f4-41de-a997-796697102599_Name">
    <vt:lpwstr>6926a360-01f4-41de-a997-796697102599</vt:lpwstr>
  </property>
  <property fmtid="{D5CDD505-2E9C-101B-9397-08002B2CF9AE}" pid="6" name="MSIP_Label_6926a360-01f4-41de-a997-796697102599_SiteId">
    <vt:lpwstr>19a4db07-607d-475f-a518-0e3b699ac7d0</vt:lpwstr>
  </property>
  <property fmtid="{D5CDD505-2E9C-101B-9397-08002B2CF9AE}" pid="7" name="MSIP_Label_6926a360-01f4-41de-a997-796697102599_ActionId">
    <vt:lpwstr>8855c872-de4d-4829-b8a3-b51712832cbc</vt:lpwstr>
  </property>
  <property fmtid="{D5CDD505-2E9C-101B-9397-08002B2CF9AE}" pid="8" name="MSIP_Label_6926a360-01f4-41de-a997-796697102599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C2 - Safaricom Internal</vt:lpwstr>
  </property>
</Properties>
</file>