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8" r:id="rId2"/>
    <p:sldId id="2147473497" r:id="rId3"/>
    <p:sldId id="2147473500" r:id="rId4"/>
    <p:sldId id="2147473503" r:id="rId5"/>
    <p:sldId id="2147473502" r:id="rId6"/>
    <p:sldId id="2147473507" r:id="rId7"/>
    <p:sldId id="2147473501" r:id="rId8"/>
    <p:sldId id="2147473505" r:id="rId9"/>
    <p:sldId id="2147473514" r:id="rId10"/>
    <p:sldId id="2147473515" r:id="rId11"/>
    <p:sldId id="2147473516" r:id="rId12"/>
    <p:sldId id="2147473504" r:id="rId13"/>
    <p:sldId id="2147473510" r:id="rId14"/>
    <p:sldId id="2147473511" r:id="rId15"/>
    <p:sldId id="214747351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3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3AEA31-EA38-4E23-A3C4-6E1FC9258D37}" type="datetimeFigureOut">
              <a:rPr lang="en-US" smtClean="0"/>
              <a:t>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D217AA-557A-4743-9CF6-4903131A5674}" type="slidenum">
              <a:rPr lang="en-US" smtClean="0"/>
              <a:t>‹#›</a:t>
            </a:fld>
            <a:endParaRPr lang="en-US"/>
          </a:p>
        </p:txBody>
      </p:sp>
    </p:spTree>
    <p:extLst>
      <p:ext uri="{BB962C8B-B14F-4D97-AF65-F5344CB8AC3E}">
        <p14:creationId xmlns:p14="http://schemas.microsoft.com/office/powerpoint/2010/main" val="959066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ADEC3A-63BC-496C-8F8E-FDC273969337}" type="slidenum">
              <a:rPr lang="x-none" smtClean="0"/>
              <a:t>1</a:t>
            </a:fld>
            <a:endParaRPr lang="x-none"/>
          </a:p>
        </p:txBody>
      </p:sp>
    </p:spTree>
    <p:extLst>
      <p:ext uri="{BB962C8B-B14F-4D97-AF65-F5344CB8AC3E}">
        <p14:creationId xmlns:p14="http://schemas.microsoft.com/office/powerpoint/2010/main" val="2212579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F1ADE2-3337-12F3-C3E8-9235EF85B3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1B07531C-8827-5208-0078-28E6B73263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D69E5691-6F87-CEDF-A65A-3F38AD776F01}"/>
              </a:ext>
            </a:extLst>
          </p:cNvPr>
          <p:cNvSpPr>
            <a:spLocks noGrp="1"/>
          </p:cNvSpPr>
          <p:nvPr>
            <p:ph type="dt" sz="half" idx="10"/>
          </p:nvPr>
        </p:nvSpPr>
        <p:spPr/>
        <p:txBody>
          <a:bodyPr/>
          <a:lstStyle/>
          <a:p>
            <a:fld id="{2F19D892-7212-4D42-B533-72D0C6E72CAE}" type="datetimeFigureOut">
              <a:rPr lang="en-US" smtClean="0"/>
              <a:t>1/5/2024</a:t>
            </a:fld>
            <a:endParaRPr lang="en-US"/>
          </a:p>
        </p:txBody>
      </p:sp>
      <p:sp>
        <p:nvSpPr>
          <p:cNvPr id="5" name="Footer Placeholder 4">
            <a:extLst>
              <a:ext uri="{FF2B5EF4-FFF2-40B4-BE49-F238E27FC236}">
                <a16:creationId xmlns:a16="http://schemas.microsoft.com/office/drawing/2014/main" xmlns="" id="{BE1D6033-798F-D1FE-26C5-B0E0AFE119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3194801-DB3E-EFB3-E409-28E448657868}"/>
              </a:ext>
            </a:extLst>
          </p:cNvPr>
          <p:cNvSpPr>
            <a:spLocks noGrp="1"/>
          </p:cNvSpPr>
          <p:nvPr>
            <p:ph type="sldNum" sz="quarter" idx="12"/>
          </p:nvPr>
        </p:nvSpPr>
        <p:spPr/>
        <p:txBody>
          <a:bodyPr/>
          <a:lstStyle/>
          <a:p>
            <a:fld id="{D1AD9363-55C6-4C2A-92CF-E911E7D3EBE6}" type="slidenum">
              <a:rPr lang="en-US" smtClean="0"/>
              <a:t>‹#›</a:t>
            </a:fld>
            <a:endParaRPr lang="en-US"/>
          </a:p>
        </p:txBody>
      </p:sp>
    </p:spTree>
    <p:extLst>
      <p:ext uri="{BB962C8B-B14F-4D97-AF65-F5344CB8AC3E}">
        <p14:creationId xmlns:p14="http://schemas.microsoft.com/office/powerpoint/2010/main" val="1980522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99FF0E-1595-8B13-DB78-FA2830465B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124141E2-0A0D-E60E-8A85-C7D535CD26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1C2A5CF-BC57-52EF-484C-CE08E98A1C34}"/>
              </a:ext>
            </a:extLst>
          </p:cNvPr>
          <p:cNvSpPr>
            <a:spLocks noGrp="1"/>
          </p:cNvSpPr>
          <p:nvPr>
            <p:ph type="dt" sz="half" idx="10"/>
          </p:nvPr>
        </p:nvSpPr>
        <p:spPr/>
        <p:txBody>
          <a:bodyPr/>
          <a:lstStyle/>
          <a:p>
            <a:fld id="{2F19D892-7212-4D42-B533-72D0C6E72CAE}" type="datetimeFigureOut">
              <a:rPr lang="en-US" smtClean="0"/>
              <a:t>1/5/2024</a:t>
            </a:fld>
            <a:endParaRPr lang="en-US"/>
          </a:p>
        </p:txBody>
      </p:sp>
      <p:sp>
        <p:nvSpPr>
          <p:cNvPr id="5" name="Footer Placeholder 4">
            <a:extLst>
              <a:ext uri="{FF2B5EF4-FFF2-40B4-BE49-F238E27FC236}">
                <a16:creationId xmlns:a16="http://schemas.microsoft.com/office/drawing/2014/main" xmlns="" id="{D394B156-A3A5-E9FE-8433-DA503E0165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A464770-5A07-6EFF-8047-C2F35822A420}"/>
              </a:ext>
            </a:extLst>
          </p:cNvPr>
          <p:cNvSpPr>
            <a:spLocks noGrp="1"/>
          </p:cNvSpPr>
          <p:nvPr>
            <p:ph type="sldNum" sz="quarter" idx="12"/>
          </p:nvPr>
        </p:nvSpPr>
        <p:spPr/>
        <p:txBody>
          <a:bodyPr/>
          <a:lstStyle/>
          <a:p>
            <a:fld id="{D1AD9363-55C6-4C2A-92CF-E911E7D3EBE6}" type="slidenum">
              <a:rPr lang="en-US" smtClean="0"/>
              <a:t>‹#›</a:t>
            </a:fld>
            <a:endParaRPr lang="en-US"/>
          </a:p>
        </p:txBody>
      </p:sp>
    </p:spTree>
    <p:extLst>
      <p:ext uri="{BB962C8B-B14F-4D97-AF65-F5344CB8AC3E}">
        <p14:creationId xmlns:p14="http://schemas.microsoft.com/office/powerpoint/2010/main" val="3026315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F40E7BF-E850-0703-4FE6-4A43414140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ADE872EF-A13E-62B0-FB81-6E63B8CAAE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2CA62A8-9EC0-22ED-80BF-CC80E5DA96AD}"/>
              </a:ext>
            </a:extLst>
          </p:cNvPr>
          <p:cNvSpPr>
            <a:spLocks noGrp="1"/>
          </p:cNvSpPr>
          <p:nvPr>
            <p:ph type="dt" sz="half" idx="10"/>
          </p:nvPr>
        </p:nvSpPr>
        <p:spPr/>
        <p:txBody>
          <a:bodyPr/>
          <a:lstStyle/>
          <a:p>
            <a:fld id="{2F19D892-7212-4D42-B533-72D0C6E72CAE}" type="datetimeFigureOut">
              <a:rPr lang="en-US" smtClean="0"/>
              <a:t>1/5/2024</a:t>
            </a:fld>
            <a:endParaRPr lang="en-US"/>
          </a:p>
        </p:txBody>
      </p:sp>
      <p:sp>
        <p:nvSpPr>
          <p:cNvPr id="5" name="Footer Placeholder 4">
            <a:extLst>
              <a:ext uri="{FF2B5EF4-FFF2-40B4-BE49-F238E27FC236}">
                <a16:creationId xmlns:a16="http://schemas.microsoft.com/office/drawing/2014/main" xmlns="" id="{221AC254-F8C7-CDCB-0678-6A7CB713DE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830A582-4F2F-095D-B39A-F10C81744AB7}"/>
              </a:ext>
            </a:extLst>
          </p:cNvPr>
          <p:cNvSpPr>
            <a:spLocks noGrp="1"/>
          </p:cNvSpPr>
          <p:nvPr>
            <p:ph type="sldNum" sz="quarter" idx="12"/>
          </p:nvPr>
        </p:nvSpPr>
        <p:spPr/>
        <p:txBody>
          <a:bodyPr/>
          <a:lstStyle/>
          <a:p>
            <a:fld id="{D1AD9363-55C6-4C2A-92CF-E911E7D3EBE6}" type="slidenum">
              <a:rPr lang="en-US" smtClean="0"/>
              <a:t>‹#›</a:t>
            </a:fld>
            <a:endParaRPr lang="en-US"/>
          </a:p>
        </p:txBody>
      </p:sp>
    </p:spTree>
    <p:extLst>
      <p:ext uri="{BB962C8B-B14F-4D97-AF65-F5344CB8AC3E}">
        <p14:creationId xmlns:p14="http://schemas.microsoft.com/office/powerpoint/2010/main" val="2571286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433452-48AE-DBB6-9B78-541BE2BF60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075EA70-5636-7BEC-891D-49C41C035D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66DFD8D-100A-BB0F-733F-C965B0CED98C}"/>
              </a:ext>
            </a:extLst>
          </p:cNvPr>
          <p:cNvSpPr>
            <a:spLocks noGrp="1"/>
          </p:cNvSpPr>
          <p:nvPr>
            <p:ph type="dt" sz="half" idx="10"/>
          </p:nvPr>
        </p:nvSpPr>
        <p:spPr/>
        <p:txBody>
          <a:bodyPr/>
          <a:lstStyle/>
          <a:p>
            <a:fld id="{2F19D892-7212-4D42-B533-72D0C6E72CAE}" type="datetimeFigureOut">
              <a:rPr lang="en-US" smtClean="0"/>
              <a:t>1/5/2024</a:t>
            </a:fld>
            <a:endParaRPr lang="en-US"/>
          </a:p>
        </p:txBody>
      </p:sp>
      <p:sp>
        <p:nvSpPr>
          <p:cNvPr id="5" name="Footer Placeholder 4">
            <a:extLst>
              <a:ext uri="{FF2B5EF4-FFF2-40B4-BE49-F238E27FC236}">
                <a16:creationId xmlns:a16="http://schemas.microsoft.com/office/drawing/2014/main" xmlns="" id="{E65464DC-224C-254D-9499-CB543720BB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E936652-EE42-555A-CC51-5FCEED3D0A17}"/>
              </a:ext>
            </a:extLst>
          </p:cNvPr>
          <p:cNvSpPr>
            <a:spLocks noGrp="1"/>
          </p:cNvSpPr>
          <p:nvPr>
            <p:ph type="sldNum" sz="quarter" idx="12"/>
          </p:nvPr>
        </p:nvSpPr>
        <p:spPr/>
        <p:txBody>
          <a:bodyPr/>
          <a:lstStyle/>
          <a:p>
            <a:fld id="{D1AD9363-55C6-4C2A-92CF-E911E7D3EBE6}" type="slidenum">
              <a:rPr lang="en-US" smtClean="0"/>
              <a:t>‹#›</a:t>
            </a:fld>
            <a:endParaRPr lang="en-US"/>
          </a:p>
        </p:txBody>
      </p:sp>
    </p:spTree>
    <p:extLst>
      <p:ext uri="{BB962C8B-B14F-4D97-AF65-F5344CB8AC3E}">
        <p14:creationId xmlns:p14="http://schemas.microsoft.com/office/powerpoint/2010/main" val="1730647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696C35-95DF-B44F-F4FA-5AC9191963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FBCBD385-AA40-B555-4B13-77C4629CF9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8D8960A-B257-A234-D5DC-45BF0025CA8B}"/>
              </a:ext>
            </a:extLst>
          </p:cNvPr>
          <p:cNvSpPr>
            <a:spLocks noGrp="1"/>
          </p:cNvSpPr>
          <p:nvPr>
            <p:ph type="dt" sz="half" idx="10"/>
          </p:nvPr>
        </p:nvSpPr>
        <p:spPr/>
        <p:txBody>
          <a:bodyPr/>
          <a:lstStyle/>
          <a:p>
            <a:fld id="{2F19D892-7212-4D42-B533-72D0C6E72CAE}" type="datetimeFigureOut">
              <a:rPr lang="en-US" smtClean="0"/>
              <a:t>1/5/2024</a:t>
            </a:fld>
            <a:endParaRPr lang="en-US"/>
          </a:p>
        </p:txBody>
      </p:sp>
      <p:sp>
        <p:nvSpPr>
          <p:cNvPr id="5" name="Footer Placeholder 4">
            <a:extLst>
              <a:ext uri="{FF2B5EF4-FFF2-40B4-BE49-F238E27FC236}">
                <a16:creationId xmlns:a16="http://schemas.microsoft.com/office/drawing/2014/main" xmlns="" id="{1480A208-943D-B94B-4EB9-E50419531A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7AD0149-7765-ABE2-4D3C-9E793138BAFF}"/>
              </a:ext>
            </a:extLst>
          </p:cNvPr>
          <p:cNvSpPr>
            <a:spLocks noGrp="1"/>
          </p:cNvSpPr>
          <p:nvPr>
            <p:ph type="sldNum" sz="quarter" idx="12"/>
          </p:nvPr>
        </p:nvSpPr>
        <p:spPr/>
        <p:txBody>
          <a:bodyPr/>
          <a:lstStyle/>
          <a:p>
            <a:fld id="{D1AD9363-55C6-4C2A-92CF-E911E7D3EBE6}" type="slidenum">
              <a:rPr lang="en-US" smtClean="0"/>
              <a:t>‹#›</a:t>
            </a:fld>
            <a:endParaRPr lang="en-US"/>
          </a:p>
        </p:txBody>
      </p:sp>
    </p:spTree>
    <p:extLst>
      <p:ext uri="{BB962C8B-B14F-4D97-AF65-F5344CB8AC3E}">
        <p14:creationId xmlns:p14="http://schemas.microsoft.com/office/powerpoint/2010/main" val="1859018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8A124E-4045-A15E-BDD2-6EDE72F444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40418E0-CF09-6141-EA4B-1785C58130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C18C437E-CC6B-BAE8-0843-E03AA3075E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F1820FF-6307-7888-8F7D-AA82D62530D2}"/>
              </a:ext>
            </a:extLst>
          </p:cNvPr>
          <p:cNvSpPr>
            <a:spLocks noGrp="1"/>
          </p:cNvSpPr>
          <p:nvPr>
            <p:ph type="dt" sz="half" idx="10"/>
          </p:nvPr>
        </p:nvSpPr>
        <p:spPr/>
        <p:txBody>
          <a:bodyPr/>
          <a:lstStyle/>
          <a:p>
            <a:fld id="{2F19D892-7212-4D42-B533-72D0C6E72CAE}" type="datetimeFigureOut">
              <a:rPr lang="en-US" smtClean="0"/>
              <a:t>1/5/2024</a:t>
            </a:fld>
            <a:endParaRPr lang="en-US"/>
          </a:p>
        </p:txBody>
      </p:sp>
      <p:sp>
        <p:nvSpPr>
          <p:cNvPr id="6" name="Footer Placeholder 5">
            <a:extLst>
              <a:ext uri="{FF2B5EF4-FFF2-40B4-BE49-F238E27FC236}">
                <a16:creationId xmlns:a16="http://schemas.microsoft.com/office/drawing/2014/main" xmlns="" id="{4EA1930B-642B-61F7-B9FC-EF220C426C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C6D5816-3B19-FD59-E7B7-853CD009C037}"/>
              </a:ext>
            </a:extLst>
          </p:cNvPr>
          <p:cNvSpPr>
            <a:spLocks noGrp="1"/>
          </p:cNvSpPr>
          <p:nvPr>
            <p:ph type="sldNum" sz="quarter" idx="12"/>
          </p:nvPr>
        </p:nvSpPr>
        <p:spPr/>
        <p:txBody>
          <a:bodyPr/>
          <a:lstStyle/>
          <a:p>
            <a:fld id="{D1AD9363-55C6-4C2A-92CF-E911E7D3EBE6}" type="slidenum">
              <a:rPr lang="en-US" smtClean="0"/>
              <a:t>‹#›</a:t>
            </a:fld>
            <a:endParaRPr lang="en-US"/>
          </a:p>
        </p:txBody>
      </p:sp>
    </p:spTree>
    <p:extLst>
      <p:ext uri="{BB962C8B-B14F-4D97-AF65-F5344CB8AC3E}">
        <p14:creationId xmlns:p14="http://schemas.microsoft.com/office/powerpoint/2010/main" val="1906977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89597A-530B-AFAB-A3E0-BD26F65224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A590BFAE-BAB3-97BF-906E-872A9A2C67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D4A8FC6-0066-1661-3823-904DEBF6F7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FFABFCB1-9317-E19A-EB1F-805873EDF0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BB2385A-FAA2-6DD5-999A-0EF3DCCE14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6FD71FD-FF6C-8A28-314B-46624820F5AC}"/>
              </a:ext>
            </a:extLst>
          </p:cNvPr>
          <p:cNvSpPr>
            <a:spLocks noGrp="1"/>
          </p:cNvSpPr>
          <p:nvPr>
            <p:ph type="dt" sz="half" idx="10"/>
          </p:nvPr>
        </p:nvSpPr>
        <p:spPr/>
        <p:txBody>
          <a:bodyPr/>
          <a:lstStyle/>
          <a:p>
            <a:fld id="{2F19D892-7212-4D42-B533-72D0C6E72CAE}" type="datetimeFigureOut">
              <a:rPr lang="en-US" smtClean="0"/>
              <a:t>1/5/2024</a:t>
            </a:fld>
            <a:endParaRPr lang="en-US"/>
          </a:p>
        </p:txBody>
      </p:sp>
      <p:sp>
        <p:nvSpPr>
          <p:cNvPr id="8" name="Footer Placeholder 7">
            <a:extLst>
              <a:ext uri="{FF2B5EF4-FFF2-40B4-BE49-F238E27FC236}">
                <a16:creationId xmlns:a16="http://schemas.microsoft.com/office/drawing/2014/main" xmlns="" id="{D4B15430-9A53-C5DC-2BCE-02D1DAB514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D68AF04D-E125-0068-7CA9-D63A2D95495B}"/>
              </a:ext>
            </a:extLst>
          </p:cNvPr>
          <p:cNvSpPr>
            <a:spLocks noGrp="1"/>
          </p:cNvSpPr>
          <p:nvPr>
            <p:ph type="sldNum" sz="quarter" idx="12"/>
          </p:nvPr>
        </p:nvSpPr>
        <p:spPr/>
        <p:txBody>
          <a:bodyPr/>
          <a:lstStyle/>
          <a:p>
            <a:fld id="{D1AD9363-55C6-4C2A-92CF-E911E7D3EBE6}" type="slidenum">
              <a:rPr lang="en-US" smtClean="0"/>
              <a:t>‹#›</a:t>
            </a:fld>
            <a:endParaRPr lang="en-US"/>
          </a:p>
        </p:txBody>
      </p:sp>
    </p:spTree>
    <p:extLst>
      <p:ext uri="{BB962C8B-B14F-4D97-AF65-F5344CB8AC3E}">
        <p14:creationId xmlns:p14="http://schemas.microsoft.com/office/powerpoint/2010/main" val="356430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1BF9A7-51C1-319E-6444-59D0E7AC06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74967681-3B16-426C-4204-1792E653D952}"/>
              </a:ext>
            </a:extLst>
          </p:cNvPr>
          <p:cNvSpPr>
            <a:spLocks noGrp="1"/>
          </p:cNvSpPr>
          <p:nvPr>
            <p:ph type="dt" sz="half" idx="10"/>
          </p:nvPr>
        </p:nvSpPr>
        <p:spPr/>
        <p:txBody>
          <a:bodyPr/>
          <a:lstStyle/>
          <a:p>
            <a:fld id="{2F19D892-7212-4D42-B533-72D0C6E72CAE}" type="datetimeFigureOut">
              <a:rPr lang="en-US" smtClean="0"/>
              <a:t>1/5/2024</a:t>
            </a:fld>
            <a:endParaRPr lang="en-US"/>
          </a:p>
        </p:txBody>
      </p:sp>
      <p:sp>
        <p:nvSpPr>
          <p:cNvPr id="4" name="Footer Placeholder 3">
            <a:extLst>
              <a:ext uri="{FF2B5EF4-FFF2-40B4-BE49-F238E27FC236}">
                <a16:creationId xmlns:a16="http://schemas.microsoft.com/office/drawing/2014/main" xmlns="" id="{533D3D74-7CD3-BB90-EDE0-378F77289F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60475A7-E351-119E-2FB0-D168CDE7A7D6}"/>
              </a:ext>
            </a:extLst>
          </p:cNvPr>
          <p:cNvSpPr>
            <a:spLocks noGrp="1"/>
          </p:cNvSpPr>
          <p:nvPr>
            <p:ph type="sldNum" sz="quarter" idx="12"/>
          </p:nvPr>
        </p:nvSpPr>
        <p:spPr/>
        <p:txBody>
          <a:bodyPr/>
          <a:lstStyle/>
          <a:p>
            <a:fld id="{D1AD9363-55C6-4C2A-92CF-E911E7D3EBE6}" type="slidenum">
              <a:rPr lang="en-US" smtClean="0"/>
              <a:t>‹#›</a:t>
            </a:fld>
            <a:endParaRPr lang="en-US"/>
          </a:p>
        </p:txBody>
      </p:sp>
    </p:spTree>
    <p:extLst>
      <p:ext uri="{BB962C8B-B14F-4D97-AF65-F5344CB8AC3E}">
        <p14:creationId xmlns:p14="http://schemas.microsoft.com/office/powerpoint/2010/main" val="1711200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E8FE577-D732-BDA3-73F9-449C8507FA8F}"/>
              </a:ext>
            </a:extLst>
          </p:cNvPr>
          <p:cNvSpPr>
            <a:spLocks noGrp="1"/>
          </p:cNvSpPr>
          <p:nvPr>
            <p:ph type="dt" sz="half" idx="10"/>
          </p:nvPr>
        </p:nvSpPr>
        <p:spPr/>
        <p:txBody>
          <a:bodyPr/>
          <a:lstStyle/>
          <a:p>
            <a:fld id="{2F19D892-7212-4D42-B533-72D0C6E72CAE}" type="datetimeFigureOut">
              <a:rPr lang="en-US" smtClean="0"/>
              <a:t>1/5/2024</a:t>
            </a:fld>
            <a:endParaRPr lang="en-US"/>
          </a:p>
        </p:txBody>
      </p:sp>
      <p:sp>
        <p:nvSpPr>
          <p:cNvPr id="3" name="Footer Placeholder 2">
            <a:extLst>
              <a:ext uri="{FF2B5EF4-FFF2-40B4-BE49-F238E27FC236}">
                <a16:creationId xmlns:a16="http://schemas.microsoft.com/office/drawing/2014/main" xmlns="" id="{AF1FE94F-97D8-1E3D-3ABC-2E5BAAD7B1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8C97AD6A-746F-9116-40EF-C9AF09421EEA}"/>
              </a:ext>
            </a:extLst>
          </p:cNvPr>
          <p:cNvSpPr>
            <a:spLocks noGrp="1"/>
          </p:cNvSpPr>
          <p:nvPr>
            <p:ph type="sldNum" sz="quarter" idx="12"/>
          </p:nvPr>
        </p:nvSpPr>
        <p:spPr/>
        <p:txBody>
          <a:bodyPr/>
          <a:lstStyle/>
          <a:p>
            <a:fld id="{D1AD9363-55C6-4C2A-92CF-E911E7D3EBE6}" type="slidenum">
              <a:rPr lang="en-US" smtClean="0"/>
              <a:t>‹#›</a:t>
            </a:fld>
            <a:endParaRPr lang="en-US"/>
          </a:p>
        </p:txBody>
      </p:sp>
    </p:spTree>
    <p:extLst>
      <p:ext uri="{BB962C8B-B14F-4D97-AF65-F5344CB8AC3E}">
        <p14:creationId xmlns:p14="http://schemas.microsoft.com/office/powerpoint/2010/main" val="3713112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FD7080-5BB6-30E3-592C-7E865F0C33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BA8BC062-CC92-2ECE-B0CC-5225261C61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C3776A62-B4A1-B009-9A8D-0959AB9B31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DF90451-265D-3F27-A70C-1A5207342C48}"/>
              </a:ext>
            </a:extLst>
          </p:cNvPr>
          <p:cNvSpPr>
            <a:spLocks noGrp="1"/>
          </p:cNvSpPr>
          <p:nvPr>
            <p:ph type="dt" sz="half" idx="10"/>
          </p:nvPr>
        </p:nvSpPr>
        <p:spPr/>
        <p:txBody>
          <a:bodyPr/>
          <a:lstStyle/>
          <a:p>
            <a:fld id="{2F19D892-7212-4D42-B533-72D0C6E72CAE}" type="datetimeFigureOut">
              <a:rPr lang="en-US" smtClean="0"/>
              <a:t>1/5/2024</a:t>
            </a:fld>
            <a:endParaRPr lang="en-US"/>
          </a:p>
        </p:txBody>
      </p:sp>
      <p:sp>
        <p:nvSpPr>
          <p:cNvPr id="6" name="Footer Placeholder 5">
            <a:extLst>
              <a:ext uri="{FF2B5EF4-FFF2-40B4-BE49-F238E27FC236}">
                <a16:creationId xmlns:a16="http://schemas.microsoft.com/office/drawing/2014/main" xmlns="" id="{2422B2AC-D2A0-1137-04B4-65CA7D8A62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90BD268-ADD0-EAEC-0FF8-C1EBDF087319}"/>
              </a:ext>
            </a:extLst>
          </p:cNvPr>
          <p:cNvSpPr>
            <a:spLocks noGrp="1"/>
          </p:cNvSpPr>
          <p:nvPr>
            <p:ph type="sldNum" sz="quarter" idx="12"/>
          </p:nvPr>
        </p:nvSpPr>
        <p:spPr/>
        <p:txBody>
          <a:bodyPr/>
          <a:lstStyle/>
          <a:p>
            <a:fld id="{D1AD9363-55C6-4C2A-92CF-E911E7D3EBE6}" type="slidenum">
              <a:rPr lang="en-US" smtClean="0"/>
              <a:t>‹#›</a:t>
            </a:fld>
            <a:endParaRPr lang="en-US"/>
          </a:p>
        </p:txBody>
      </p:sp>
    </p:spTree>
    <p:extLst>
      <p:ext uri="{BB962C8B-B14F-4D97-AF65-F5344CB8AC3E}">
        <p14:creationId xmlns:p14="http://schemas.microsoft.com/office/powerpoint/2010/main" val="279084332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9081C9-2FCE-ACA2-F37E-4847FA513D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B6199AC2-1E91-68CF-9E8C-B9B746CCA4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D3733C96-4B5D-C8F6-E61E-01AB7BC1A3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1EBDDC5-7EE7-B787-A0B4-3EF45A21FA7A}"/>
              </a:ext>
            </a:extLst>
          </p:cNvPr>
          <p:cNvSpPr>
            <a:spLocks noGrp="1"/>
          </p:cNvSpPr>
          <p:nvPr>
            <p:ph type="dt" sz="half" idx="10"/>
          </p:nvPr>
        </p:nvSpPr>
        <p:spPr/>
        <p:txBody>
          <a:bodyPr/>
          <a:lstStyle/>
          <a:p>
            <a:fld id="{2F19D892-7212-4D42-B533-72D0C6E72CAE}" type="datetimeFigureOut">
              <a:rPr lang="en-US" smtClean="0"/>
              <a:t>1/5/2024</a:t>
            </a:fld>
            <a:endParaRPr lang="en-US"/>
          </a:p>
        </p:txBody>
      </p:sp>
      <p:sp>
        <p:nvSpPr>
          <p:cNvPr id="6" name="Footer Placeholder 5">
            <a:extLst>
              <a:ext uri="{FF2B5EF4-FFF2-40B4-BE49-F238E27FC236}">
                <a16:creationId xmlns:a16="http://schemas.microsoft.com/office/drawing/2014/main" xmlns="" id="{E9936A05-8CBA-C43A-3D50-46FF34B834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5484FB1-0D3B-DFAC-6D5B-B545175DE90F}"/>
              </a:ext>
            </a:extLst>
          </p:cNvPr>
          <p:cNvSpPr>
            <a:spLocks noGrp="1"/>
          </p:cNvSpPr>
          <p:nvPr>
            <p:ph type="sldNum" sz="quarter" idx="12"/>
          </p:nvPr>
        </p:nvSpPr>
        <p:spPr/>
        <p:txBody>
          <a:bodyPr/>
          <a:lstStyle/>
          <a:p>
            <a:fld id="{D1AD9363-55C6-4C2A-92CF-E911E7D3EBE6}" type="slidenum">
              <a:rPr lang="en-US" smtClean="0"/>
              <a:t>‹#›</a:t>
            </a:fld>
            <a:endParaRPr lang="en-US"/>
          </a:p>
        </p:txBody>
      </p:sp>
    </p:spTree>
    <p:extLst>
      <p:ext uri="{BB962C8B-B14F-4D97-AF65-F5344CB8AC3E}">
        <p14:creationId xmlns:p14="http://schemas.microsoft.com/office/powerpoint/2010/main" val="1989777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5BD1A2D-FF76-F792-10D9-89DE603C74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9A1C798-590C-48DC-4414-A41EB83B8F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98F4734-0516-37AA-72DE-2BA6D99440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19D892-7212-4D42-B533-72D0C6E72CAE}" type="datetimeFigureOut">
              <a:rPr lang="en-US" smtClean="0"/>
              <a:t>1/5/2024</a:t>
            </a:fld>
            <a:endParaRPr lang="en-US" dirty="0"/>
          </a:p>
        </p:txBody>
      </p:sp>
      <p:sp>
        <p:nvSpPr>
          <p:cNvPr id="5" name="Footer Placeholder 4">
            <a:extLst>
              <a:ext uri="{FF2B5EF4-FFF2-40B4-BE49-F238E27FC236}">
                <a16:creationId xmlns:a16="http://schemas.microsoft.com/office/drawing/2014/main" xmlns="" id="{6C6A3A5E-B802-31B2-EC90-B23A2FDF15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FE023707-215F-F655-4017-1727A10A5B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D9363-55C6-4C2A-92CF-E911E7D3EBE6}" type="slidenum">
              <a:rPr lang="en-US" smtClean="0"/>
              <a:t>‹#›</a:t>
            </a:fld>
            <a:endParaRPr lang="en-US" dirty="0"/>
          </a:p>
        </p:txBody>
      </p:sp>
      <p:sp>
        <p:nvSpPr>
          <p:cNvPr id="8" name="TextBox 7">
            <a:extLst>
              <a:ext uri="{FF2B5EF4-FFF2-40B4-BE49-F238E27FC236}">
                <a16:creationId xmlns:a16="http://schemas.microsoft.com/office/drawing/2014/main" xmlns="" id="{956CCF53-DD3B-99C7-1565-603AD9633D35}"/>
              </a:ext>
            </a:extLst>
          </p:cNvPr>
          <p:cNvSpPr txBox="1"/>
          <p:nvPr userDrawn="1">
            <p:extLst>
              <p:ext uri="{1162E1C5-73C7-4A58-AE30-91384D911F3F}">
                <p184:classification xmlns:p184="http://schemas.microsoft.com/office/powerpoint/2018/4/main" xmlns="" val="ftr"/>
              </p:ext>
            </p:extLst>
          </p:nvPr>
        </p:nvSpPr>
        <p:spPr>
          <a:xfrm>
            <a:off x="11017250" y="6705600"/>
            <a:ext cx="1203325" cy="152400"/>
          </a:xfrm>
          <a:prstGeom prst="rect">
            <a:avLst/>
          </a:prstGeom>
        </p:spPr>
        <p:txBody>
          <a:bodyPr horzOverflow="overflow" lIns="0" tIns="0" rIns="0" bIns="0">
            <a:spAutoFit/>
          </a:bodyPr>
          <a:lstStyle/>
          <a:p>
            <a:pPr algn="l"/>
            <a:r>
              <a:rPr lang="en-US" sz="1000" dirty="0">
                <a:solidFill>
                  <a:srgbClr val="000000"/>
                </a:solidFill>
                <a:latin typeface="Calibri" panose="020F0502020204030204" pitchFamily="34" charset="0"/>
                <a:cs typeface="Calibri" panose="020F0502020204030204" pitchFamily="34" charset="0"/>
              </a:rPr>
              <a:t>C2 - </a:t>
            </a:r>
            <a:r>
              <a:rPr lang="en-US" sz="1000" dirty="0" err="1">
                <a:solidFill>
                  <a:srgbClr val="000000"/>
                </a:solidFill>
                <a:latin typeface="Calibri" panose="020F0502020204030204" pitchFamily="34" charset="0"/>
                <a:cs typeface="Calibri" panose="020F0502020204030204" pitchFamily="34" charset="0"/>
              </a:rPr>
              <a:t>Safaricom</a:t>
            </a:r>
            <a:r>
              <a:rPr lang="en-US" sz="1000" dirty="0">
                <a:solidFill>
                  <a:srgbClr val="000000"/>
                </a:solidFill>
                <a:latin typeface="Calibri" panose="020F0502020204030204" pitchFamily="34" charset="0"/>
                <a:cs typeface="Calibri" panose="020F0502020204030204" pitchFamily="34" charset="0"/>
              </a:rPr>
              <a:t> Internal</a:t>
            </a:r>
          </a:p>
        </p:txBody>
      </p:sp>
    </p:spTree>
    <p:extLst>
      <p:ext uri="{BB962C8B-B14F-4D97-AF65-F5344CB8AC3E}">
        <p14:creationId xmlns:p14="http://schemas.microsoft.com/office/powerpoint/2010/main" val="1486357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13.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99258BE0-EC5C-0BA0-A1EA-E1E5B37FB40C}"/>
              </a:ext>
            </a:extLst>
          </p:cNvPr>
          <p:cNvPicPr>
            <a:picLocks noChangeAspect="1"/>
          </p:cNvPicPr>
          <p:nvPr/>
        </p:nvPicPr>
        <p:blipFill rotWithShape="1">
          <a:blip r:embed="rId3" cstate="screen">
            <a:extLst>
              <a:ext uri="{28A0092B-C50C-407E-A947-70E740481C1C}">
                <a14:useLocalDpi xmlns:a14="http://schemas.microsoft.com/office/drawing/2010/main" val="0"/>
              </a:ext>
            </a:extLst>
          </a:blip>
          <a:srcRect b="14122"/>
          <a:stretch/>
        </p:blipFill>
        <p:spPr bwMode="auto">
          <a:xfrm>
            <a:off x="-314324" y="0"/>
            <a:ext cx="12506324" cy="6858000"/>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xmlns="" id="{B05B9A01-99CA-774C-4346-D012360A9E80}"/>
              </a:ext>
            </a:extLst>
          </p:cNvPr>
          <p:cNvSpPr txBox="1"/>
          <p:nvPr/>
        </p:nvSpPr>
        <p:spPr>
          <a:xfrm>
            <a:off x="1568720" y="0"/>
            <a:ext cx="7670284" cy="1200329"/>
          </a:xfrm>
          <a:prstGeom prst="rect">
            <a:avLst/>
          </a:prstGeom>
          <a:noFill/>
          <a:ln>
            <a:noFill/>
          </a:ln>
        </p:spPr>
        <p:txBody>
          <a:bodyPr wrap="square" rtlCol="0">
            <a:spAutoFit/>
          </a:bodyPr>
          <a:lstStyle/>
          <a:p>
            <a:pPr lvl="0" algn="ctr">
              <a:defRPr/>
            </a:pPr>
            <a:r>
              <a:rPr lang="en-US" sz="3600" b="1" dirty="0">
                <a:solidFill>
                  <a:srgbClr val="FF0000"/>
                </a:solidFill>
                <a:latin typeface="Tw Cen MT" panose="020B0602020104020603" pitchFamily="34" charset="0"/>
              </a:rPr>
              <a:t>CARDIOVASCULAR HEALTH HOSPITAL ADMISSION INSIGHTS</a:t>
            </a:r>
            <a:endParaRPr kumimoji="0" lang="en-US" sz="3600" b="1" i="0" u="none" strike="noStrike" kern="1200" cap="none" spc="0" normalizeH="0" baseline="0" noProof="0" dirty="0">
              <a:ln>
                <a:noFill/>
              </a:ln>
              <a:solidFill>
                <a:srgbClr val="FF0000"/>
              </a:solidFill>
              <a:effectLst/>
              <a:uLnTx/>
              <a:uFillTx/>
              <a:latin typeface="Tw Cen MT" panose="020B0602020104020603" pitchFamily="34" charset="0"/>
            </a:endParaRPr>
          </a:p>
        </p:txBody>
      </p:sp>
    </p:spTree>
    <p:extLst>
      <p:ext uri="{BB962C8B-B14F-4D97-AF65-F5344CB8AC3E}">
        <p14:creationId xmlns:p14="http://schemas.microsoft.com/office/powerpoint/2010/main" val="29065555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Top Corners Rounded 27">
            <a:extLst>
              <a:ext uri="{FF2B5EF4-FFF2-40B4-BE49-F238E27FC236}">
                <a16:creationId xmlns:a16="http://schemas.microsoft.com/office/drawing/2014/main" xmlns="" id="{1CE2ED4F-4BB8-71A1-53D8-A231DAD03F47}"/>
              </a:ext>
            </a:extLst>
          </p:cNvPr>
          <p:cNvSpPr/>
          <p:nvPr/>
        </p:nvSpPr>
        <p:spPr>
          <a:xfrm>
            <a:off x="2456345" y="222617"/>
            <a:ext cx="2563408"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Problem Statement</a:t>
            </a:r>
          </a:p>
        </p:txBody>
      </p:sp>
      <p:sp>
        <p:nvSpPr>
          <p:cNvPr id="29" name="Rectangle: Top Corners Rounded 28">
            <a:extLst>
              <a:ext uri="{FF2B5EF4-FFF2-40B4-BE49-F238E27FC236}">
                <a16:creationId xmlns:a16="http://schemas.microsoft.com/office/drawing/2014/main" xmlns="" id="{4DE34873-AEF6-7BE4-7709-258D0B911A0A}"/>
              </a:ext>
            </a:extLst>
          </p:cNvPr>
          <p:cNvSpPr/>
          <p:nvPr/>
        </p:nvSpPr>
        <p:spPr>
          <a:xfrm>
            <a:off x="5052411" y="218475"/>
            <a:ext cx="1724025"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600"/>
              </a:spcAft>
              <a:buClrTx/>
              <a:buSzTx/>
              <a:buFontTx/>
              <a:buNone/>
              <a:tabLst/>
              <a:defRPr/>
            </a:pPr>
            <a:r>
              <a:rPr lang="en-US" sz="1800" dirty="0">
                <a:solidFill>
                  <a:schemeClr val="tx1"/>
                </a:solidFill>
                <a:latin typeface="Tw Cen MT" panose="020B0602020104020603" pitchFamily="34" charset="0"/>
                <a:cs typeface="Futura Medium" pitchFamily="34" charset="0"/>
              </a:rPr>
              <a:t>Business Value</a:t>
            </a:r>
          </a:p>
        </p:txBody>
      </p:sp>
      <p:sp>
        <p:nvSpPr>
          <p:cNvPr id="30" name="Rectangle: Top Corners Rounded 29">
            <a:extLst>
              <a:ext uri="{FF2B5EF4-FFF2-40B4-BE49-F238E27FC236}">
                <a16:creationId xmlns:a16="http://schemas.microsoft.com/office/drawing/2014/main" xmlns="" id="{EABD930E-EC4D-FC87-DE51-1755E8A451FF}"/>
              </a:ext>
            </a:extLst>
          </p:cNvPr>
          <p:cNvSpPr/>
          <p:nvPr/>
        </p:nvSpPr>
        <p:spPr>
          <a:xfrm>
            <a:off x="6839049" y="218474"/>
            <a:ext cx="1476276"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Methodology</a:t>
            </a:r>
          </a:p>
        </p:txBody>
      </p:sp>
      <p:sp>
        <p:nvSpPr>
          <p:cNvPr id="31" name="Rectangle: Top Corners Rounded 30">
            <a:extLst>
              <a:ext uri="{FF2B5EF4-FFF2-40B4-BE49-F238E27FC236}">
                <a16:creationId xmlns:a16="http://schemas.microsoft.com/office/drawing/2014/main" xmlns="" id="{251E5167-E325-521D-7B14-EDE8C2470DB4}"/>
              </a:ext>
            </a:extLst>
          </p:cNvPr>
          <p:cNvSpPr/>
          <p:nvPr/>
        </p:nvSpPr>
        <p:spPr>
          <a:xfrm>
            <a:off x="0" y="218473"/>
            <a:ext cx="2423687" cy="459772"/>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Agenda</a:t>
            </a:r>
          </a:p>
        </p:txBody>
      </p:sp>
      <p:cxnSp>
        <p:nvCxnSpPr>
          <p:cNvPr id="33" name="Straight Connector 32">
            <a:extLst>
              <a:ext uri="{FF2B5EF4-FFF2-40B4-BE49-F238E27FC236}">
                <a16:creationId xmlns:a16="http://schemas.microsoft.com/office/drawing/2014/main" xmlns="" id="{C892D952-6FFB-3691-344D-2591A3ACD780}"/>
              </a:ext>
            </a:extLst>
          </p:cNvPr>
          <p:cNvCxnSpPr/>
          <p:nvPr/>
        </p:nvCxnSpPr>
        <p:spPr>
          <a:xfrm>
            <a:off x="0" y="674100"/>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34" name="Rectangle: Top Corners Rounded 33">
            <a:extLst>
              <a:ext uri="{FF2B5EF4-FFF2-40B4-BE49-F238E27FC236}">
                <a16:creationId xmlns:a16="http://schemas.microsoft.com/office/drawing/2014/main" xmlns="" id="{F0F32C19-08B7-4E12-DAA0-93B362DC1729}"/>
              </a:ext>
            </a:extLst>
          </p:cNvPr>
          <p:cNvSpPr/>
          <p:nvPr/>
        </p:nvSpPr>
        <p:spPr>
          <a:xfrm>
            <a:off x="8377939" y="-1"/>
            <a:ext cx="3846720" cy="674101"/>
          </a:xfrm>
          <a:prstGeom prst="round2Same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Tw Cen MT" panose="020B0602020104020603" pitchFamily="34" charset="0"/>
              </a:rPr>
              <a:t>Findings</a:t>
            </a:r>
            <a:endParaRPr lang="en-US" b="1" dirty="0">
              <a:solidFill>
                <a:schemeClr val="bg1"/>
              </a:solidFill>
              <a:latin typeface="Tw Cen MT" panose="020B06020201040206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86" y="863754"/>
            <a:ext cx="9093240" cy="4931404"/>
          </a:xfrm>
          <a:prstGeom prst="rect">
            <a:avLst/>
          </a:prstGeom>
        </p:spPr>
      </p:pic>
      <p:sp>
        <p:nvSpPr>
          <p:cNvPr id="6" name="Rectangle 5"/>
          <p:cNvSpPr/>
          <p:nvPr/>
        </p:nvSpPr>
        <p:spPr>
          <a:xfrm>
            <a:off x="9037122" y="1028933"/>
            <a:ext cx="3154878" cy="1384995"/>
          </a:xfrm>
          <a:prstGeom prst="rect">
            <a:avLst/>
          </a:prstGeom>
        </p:spPr>
        <p:txBody>
          <a:bodyPr wrap="square">
            <a:spAutoFit/>
          </a:bodyPr>
          <a:lstStyle/>
          <a:p>
            <a:pPr marL="285750" indent="-285750">
              <a:buFont typeface="Arial" panose="020B0604020202020204" pitchFamily="34" charset="0"/>
              <a:buChar char="•"/>
            </a:pPr>
            <a:r>
              <a:rPr lang="en-US" sz="1400" b="1" dirty="0">
                <a:solidFill>
                  <a:srgbClr val="00B050"/>
                </a:solidFill>
                <a:latin typeface="Tw Cen MT" panose="020B0602020104020603" pitchFamily="34" charset="0"/>
              </a:rPr>
              <a:t>Heart failure, AKI, ACS, and SHOCK </a:t>
            </a:r>
            <a:r>
              <a:rPr lang="en-US" sz="1400" b="1" dirty="0" smtClean="0">
                <a:solidFill>
                  <a:srgbClr val="00B050"/>
                </a:solidFill>
                <a:latin typeface="Tw Cen MT" panose="020B0602020104020603" pitchFamily="34" charset="0"/>
              </a:rPr>
              <a:t>were the risk factors with the </a:t>
            </a:r>
            <a:r>
              <a:rPr lang="en-US" sz="1400" b="1" dirty="0">
                <a:solidFill>
                  <a:srgbClr val="00B050"/>
                </a:solidFill>
                <a:latin typeface="Tw Cen MT" panose="020B0602020104020603" pitchFamily="34" charset="0"/>
              </a:rPr>
              <a:t>highest number of </a:t>
            </a:r>
            <a:r>
              <a:rPr lang="en-US" sz="1400" b="1" dirty="0" smtClean="0">
                <a:solidFill>
                  <a:srgbClr val="00B050"/>
                </a:solidFill>
                <a:latin typeface="Tw Cen MT" panose="020B0602020104020603" pitchFamily="34" charset="0"/>
              </a:rPr>
              <a:t>deaths.</a:t>
            </a:r>
          </a:p>
          <a:p>
            <a:pPr marL="285750" indent="-285750">
              <a:buFont typeface="Arial" panose="020B0604020202020204" pitchFamily="34" charset="0"/>
              <a:buChar char="•"/>
            </a:pPr>
            <a:r>
              <a:rPr lang="en-US" sz="1400" b="1" dirty="0" smtClean="0">
                <a:solidFill>
                  <a:srgbClr val="00B050"/>
                </a:solidFill>
                <a:latin typeface="Tw Cen MT" panose="020B0602020104020603" pitchFamily="34" charset="0"/>
              </a:rPr>
              <a:t>More men by an average of 50% than women with the risk factors above died  </a:t>
            </a:r>
            <a:endParaRPr lang="en-US" sz="1400" b="1" dirty="0">
              <a:solidFill>
                <a:srgbClr val="00B050"/>
              </a:solidFill>
              <a:latin typeface="Tw Cen MT" panose="020B0602020104020603" pitchFamily="34" charset="0"/>
            </a:endParaRPr>
          </a:p>
        </p:txBody>
      </p:sp>
      <p:sp>
        <p:nvSpPr>
          <p:cNvPr id="10" name="Rectangle 9"/>
          <p:cNvSpPr/>
          <p:nvPr/>
        </p:nvSpPr>
        <p:spPr>
          <a:xfrm>
            <a:off x="9923813" y="6264233"/>
            <a:ext cx="2268187" cy="5937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9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Top Corners Rounded 27">
            <a:extLst>
              <a:ext uri="{FF2B5EF4-FFF2-40B4-BE49-F238E27FC236}">
                <a16:creationId xmlns:a16="http://schemas.microsoft.com/office/drawing/2014/main" xmlns="" id="{1CE2ED4F-4BB8-71A1-53D8-A231DAD03F47}"/>
              </a:ext>
            </a:extLst>
          </p:cNvPr>
          <p:cNvSpPr/>
          <p:nvPr/>
        </p:nvSpPr>
        <p:spPr>
          <a:xfrm>
            <a:off x="2456345" y="222617"/>
            <a:ext cx="2563408"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Problem Statement</a:t>
            </a:r>
          </a:p>
        </p:txBody>
      </p:sp>
      <p:sp>
        <p:nvSpPr>
          <p:cNvPr id="29" name="Rectangle: Top Corners Rounded 28">
            <a:extLst>
              <a:ext uri="{FF2B5EF4-FFF2-40B4-BE49-F238E27FC236}">
                <a16:creationId xmlns:a16="http://schemas.microsoft.com/office/drawing/2014/main" xmlns="" id="{4DE34873-AEF6-7BE4-7709-258D0B911A0A}"/>
              </a:ext>
            </a:extLst>
          </p:cNvPr>
          <p:cNvSpPr/>
          <p:nvPr/>
        </p:nvSpPr>
        <p:spPr>
          <a:xfrm>
            <a:off x="5052411" y="218475"/>
            <a:ext cx="1724025"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600"/>
              </a:spcAft>
              <a:buClrTx/>
              <a:buSzTx/>
              <a:buFontTx/>
              <a:buNone/>
              <a:tabLst/>
              <a:defRPr/>
            </a:pPr>
            <a:r>
              <a:rPr lang="en-US" sz="1800" dirty="0">
                <a:solidFill>
                  <a:schemeClr val="tx1"/>
                </a:solidFill>
                <a:latin typeface="Tw Cen MT" panose="020B0602020104020603" pitchFamily="34" charset="0"/>
                <a:cs typeface="Futura Medium" pitchFamily="34" charset="0"/>
              </a:rPr>
              <a:t>Business Value</a:t>
            </a:r>
          </a:p>
        </p:txBody>
      </p:sp>
      <p:sp>
        <p:nvSpPr>
          <p:cNvPr id="30" name="Rectangle: Top Corners Rounded 29">
            <a:extLst>
              <a:ext uri="{FF2B5EF4-FFF2-40B4-BE49-F238E27FC236}">
                <a16:creationId xmlns:a16="http://schemas.microsoft.com/office/drawing/2014/main" xmlns="" id="{EABD930E-EC4D-FC87-DE51-1755E8A451FF}"/>
              </a:ext>
            </a:extLst>
          </p:cNvPr>
          <p:cNvSpPr/>
          <p:nvPr/>
        </p:nvSpPr>
        <p:spPr>
          <a:xfrm>
            <a:off x="6839049" y="218474"/>
            <a:ext cx="1476276"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Methodology</a:t>
            </a:r>
          </a:p>
        </p:txBody>
      </p:sp>
      <p:sp>
        <p:nvSpPr>
          <p:cNvPr id="31" name="Rectangle: Top Corners Rounded 30">
            <a:extLst>
              <a:ext uri="{FF2B5EF4-FFF2-40B4-BE49-F238E27FC236}">
                <a16:creationId xmlns:a16="http://schemas.microsoft.com/office/drawing/2014/main" xmlns="" id="{251E5167-E325-521D-7B14-EDE8C2470DB4}"/>
              </a:ext>
            </a:extLst>
          </p:cNvPr>
          <p:cNvSpPr/>
          <p:nvPr/>
        </p:nvSpPr>
        <p:spPr>
          <a:xfrm>
            <a:off x="0" y="218473"/>
            <a:ext cx="2423687" cy="459772"/>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Agenda</a:t>
            </a:r>
          </a:p>
        </p:txBody>
      </p:sp>
      <p:cxnSp>
        <p:nvCxnSpPr>
          <p:cNvPr id="33" name="Straight Connector 32">
            <a:extLst>
              <a:ext uri="{FF2B5EF4-FFF2-40B4-BE49-F238E27FC236}">
                <a16:creationId xmlns:a16="http://schemas.microsoft.com/office/drawing/2014/main" xmlns="" id="{C892D952-6FFB-3691-344D-2591A3ACD780}"/>
              </a:ext>
            </a:extLst>
          </p:cNvPr>
          <p:cNvCxnSpPr/>
          <p:nvPr/>
        </p:nvCxnSpPr>
        <p:spPr>
          <a:xfrm>
            <a:off x="0" y="674100"/>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34" name="Rectangle: Top Corners Rounded 33">
            <a:extLst>
              <a:ext uri="{FF2B5EF4-FFF2-40B4-BE49-F238E27FC236}">
                <a16:creationId xmlns:a16="http://schemas.microsoft.com/office/drawing/2014/main" xmlns="" id="{F0F32C19-08B7-4E12-DAA0-93B362DC1729}"/>
              </a:ext>
            </a:extLst>
          </p:cNvPr>
          <p:cNvSpPr/>
          <p:nvPr/>
        </p:nvSpPr>
        <p:spPr>
          <a:xfrm>
            <a:off x="8377939" y="-1"/>
            <a:ext cx="3846720" cy="674101"/>
          </a:xfrm>
          <a:prstGeom prst="round2Same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Tw Cen MT" panose="020B0602020104020603" pitchFamily="34" charset="0"/>
              </a:rPr>
              <a:t>Findings</a:t>
            </a:r>
            <a:endParaRPr lang="en-US" b="1" dirty="0">
              <a:solidFill>
                <a:schemeClr val="bg1"/>
              </a:solidFill>
              <a:latin typeface="Tw Cen MT" panose="020B06020201040206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418" y="708285"/>
            <a:ext cx="9956472" cy="5477267"/>
          </a:xfrm>
          <a:prstGeom prst="rect">
            <a:avLst/>
          </a:prstGeom>
        </p:spPr>
      </p:pic>
      <p:sp>
        <p:nvSpPr>
          <p:cNvPr id="2" name="Rectangle 1"/>
          <p:cNvSpPr/>
          <p:nvPr/>
        </p:nvSpPr>
        <p:spPr>
          <a:xfrm>
            <a:off x="95003" y="6185552"/>
            <a:ext cx="10474036" cy="584775"/>
          </a:xfrm>
          <a:prstGeom prst="rect">
            <a:avLst/>
          </a:prstGeom>
        </p:spPr>
        <p:txBody>
          <a:bodyPr wrap="square">
            <a:spAutoFit/>
          </a:bodyPr>
          <a:lstStyle/>
          <a:p>
            <a:pPr marL="285750" indent="-285750">
              <a:buFont typeface="Wingdings" panose="05000000000000000000" pitchFamily="2" charset="2"/>
              <a:buChar char="v"/>
            </a:pPr>
            <a:r>
              <a:rPr lang="en-US" sz="1600" b="1" dirty="0">
                <a:solidFill>
                  <a:srgbClr val="00B050"/>
                </a:solidFill>
                <a:latin typeface="Tw Cen MT" panose="020B0602020104020603" pitchFamily="34" charset="0"/>
              </a:rPr>
              <a:t>CAD mostly affected people aged 61-80, HTN with heart failure mostly affected those aged 81 and above, and ACS mostly affected individuals aged 41-60.</a:t>
            </a:r>
          </a:p>
        </p:txBody>
      </p:sp>
      <p:sp>
        <p:nvSpPr>
          <p:cNvPr id="10" name="Rectangle 9"/>
          <p:cNvSpPr/>
          <p:nvPr/>
        </p:nvSpPr>
        <p:spPr>
          <a:xfrm>
            <a:off x="9923813" y="6483927"/>
            <a:ext cx="2268187" cy="3740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40307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Top Corners Rounded 27">
            <a:extLst>
              <a:ext uri="{FF2B5EF4-FFF2-40B4-BE49-F238E27FC236}">
                <a16:creationId xmlns:a16="http://schemas.microsoft.com/office/drawing/2014/main" xmlns="" id="{1CE2ED4F-4BB8-71A1-53D8-A231DAD03F47}"/>
              </a:ext>
            </a:extLst>
          </p:cNvPr>
          <p:cNvSpPr/>
          <p:nvPr/>
        </p:nvSpPr>
        <p:spPr>
          <a:xfrm>
            <a:off x="2456345" y="222617"/>
            <a:ext cx="2563408"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Problem Statement</a:t>
            </a:r>
          </a:p>
        </p:txBody>
      </p:sp>
      <p:sp>
        <p:nvSpPr>
          <p:cNvPr id="29" name="Rectangle: Top Corners Rounded 28">
            <a:extLst>
              <a:ext uri="{FF2B5EF4-FFF2-40B4-BE49-F238E27FC236}">
                <a16:creationId xmlns:a16="http://schemas.microsoft.com/office/drawing/2014/main" xmlns="" id="{4DE34873-AEF6-7BE4-7709-258D0B911A0A}"/>
              </a:ext>
            </a:extLst>
          </p:cNvPr>
          <p:cNvSpPr/>
          <p:nvPr/>
        </p:nvSpPr>
        <p:spPr>
          <a:xfrm>
            <a:off x="5052411" y="218475"/>
            <a:ext cx="1724025"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600"/>
              </a:spcAft>
              <a:buClrTx/>
              <a:buSzTx/>
              <a:buFontTx/>
              <a:buNone/>
              <a:tabLst/>
              <a:defRPr/>
            </a:pPr>
            <a:r>
              <a:rPr lang="en-US" sz="1800" dirty="0">
                <a:solidFill>
                  <a:schemeClr val="tx1"/>
                </a:solidFill>
                <a:latin typeface="Tw Cen MT" panose="020B0602020104020603" pitchFamily="34" charset="0"/>
                <a:cs typeface="Futura Medium" pitchFamily="34" charset="0"/>
              </a:rPr>
              <a:t>Business Value</a:t>
            </a:r>
          </a:p>
        </p:txBody>
      </p:sp>
      <p:sp>
        <p:nvSpPr>
          <p:cNvPr id="30" name="Rectangle: Top Corners Rounded 29">
            <a:extLst>
              <a:ext uri="{FF2B5EF4-FFF2-40B4-BE49-F238E27FC236}">
                <a16:creationId xmlns:a16="http://schemas.microsoft.com/office/drawing/2014/main" xmlns="" id="{EABD930E-EC4D-FC87-DE51-1755E8A451FF}"/>
              </a:ext>
            </a:extLst>
          </p:cNvPr>
          <p:cNvSpPr/>
          <p:nvPr/>
        </p:nvSpPr>
        <p:spPr>
          <a:xfrm>
            <a:off x="6839049" y="218474"/>
            <a:ext cx="1476276"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Methodology</a:t>
            </a:r>
          </a:p>
        </p:txBody>
      </p:sp>
      <p:sp>
        <p:nvSpPr>
          <p:cNvPr id="31" name="Rectangle: Top Corners Rounded 30">
            <a:extLst>
              <a:ext uri="{FF2B5EF4-FFF2-40B4-BE49-F238E27FC236}">
                <a16:creationId xmlns:a16="http://schemas.microsoft.com/office/drawing/2014/main" xmlns="" id="{251E5167-E325-521D-7B14-EDE8C2470DB4}"/>
              </a:ext>
            </a:extLst>
          </p:cNvPr>
          <p:cNvSpPr/>
          <p:nvPr/>
        </p:nvSpPr>
        <p:spPr>
          <a:xfrm>
            <a:off x="0" y="218473"/>
            <a:ext cx="2423687" cy="459772"/>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Agenda</a:t>
            </a:r>
          </a:p>
        </p:txBody>
      </p:sp>
      <p:cxnSp>
        <p:nvCxnSpPr>
          <p:cNvPr id="33" name="Straight Connector 32">
            <a:extLst>
              <a:ext uri="{FF2B5EF4-FFF2-40B4-BE49-F238E27FC236}">
                <a16:creationId xmlns:a16="http://schemas.microsoft.com/office/drawing/2014/main" xmlns="" id="{C892D952-6FFB-3691-344D-2591A3ACD780}"/>
              </a:ext>
            </a:extLst>
          </p:cNvPr>
          <p:cNvCxnSpPr/>
          <p:nvPr/>
        </p:nvCxnSpPr>
        <p:spPr>
          <a:xfrm>
            <a:off x="0" y="674100"/>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34" name="Rectangle: Top Corners Rounded 33">
            <a:extLst>
              <a:ext uri="{FF2B5EF4-FFF2-40B4-BE49-F238E27FC236}">
                <a16:creationId xmlns:a16="http://schemas.microsoft.com/office/drawing/2014/main" xmlns="" id="{F0F32C19-08B7-4E12-DAA0-93B362DC1729}"/>
              </a:ext>
            </a:extLst>
          </p:cNvPr>
          <p:cNvSpPr/>
          <p:nvPr/>
        </p:nvSpPr>
        <p:spPr>
          <a:xfrm>
            <a:off x="8377939" y="-1"/>
            <a:ext cx="3846720" cy="674101"/>
          </a:xfrm>
          <a:prstGeom prst="round2Same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Tw Cen MT" panose="020B0602020104020603" pitchFamily="34" charset="0"/>
              </a:rPr>
              <a:t>Findings</a:t>
            </a:r>
            <a:endParaRPr lang="en-US" b="1" dirty="0">
              <a:solidFill>
                <a:schemeClr val="bg1"/>
              </a:solidFill>
              <a:latin typeface="Tw Cen MT" panose="020B0602020104020603" pitchFamily="34" charset="0"/>
            </a:endParaRPr>
          </a:p>
        </p:txBody>
      </p:sp>
      <p:sp>
        <p:nvSpPr>
          <p:cNvPr id="12" name="TextBox 11">
            <a:extLst>
              <a:ext uri="{FF2B5EF4-FFF2-40B4-BE49-F238E27FC236}">
                <a16:creationId xmlns:a16="http://schemas.microsoft.com/office/drawing/2014/main" xmlns="" id="{58203AB3-C5AF-4A89-16B3-075ED80FB692}"/>
              </a:ext>
            </a:extLst>
          </p:cNvPr>
          <p:cNvSpPr txBox="1"/>
          <p:nvPr/>
        </p:nvSpPr>
        <p:spPr>
          <a:xfrm>
            <a:off x="120608" y="790060"/>
            <a:ext cx="10763250" cy="1169551"/>
          </a:xfrm>
          <a:prstGeom prst="rect">
            <a:avLst/>
          </a:prstGeom>
          <a:noFill/>
        </p:spPr>
        <p:txBody>
          <a:bodyPr wrap="square">
            <a:spAutoFit/>
          </a:bodyPr>
          <a:lstStyle/>
          <a:p>
            <a:pPr marL="285750" indent="-285750">
              <a:buFont typeface="Wingdings" panose="05000000000000000000" pitchFamily="2" charset="2"/>
              <a:buChar char="Ø"/>
            </a:pPr>
            <a:r>
              <a:rPr lang="en-US" sz="1400" b="1" dirty="0" smtClean="0">
                <a:solidFill>
                  <a:srgbClr val="00B050"/>
                </a:solidFill>
                <a:latin typeface="Tw Cen MT" panose="020B0602020104020603" pitchFamily="34" charset="0"/>
              </a:rPr>
              <a:t>Of all admissions with heart problems, 63% are male while 37% are women. </a:t>
            </a:r>
          </a:p>
          <a:p>
            <a:pPr marL="285750" indent="-285750">
              <a:buFont typeface="Wingdings" panose="05000000000000000000" pitchFamily="2" charset="2"/>
              <a:buChar char="Ø"/>
            </a:pPr>
            <a:r>
              <a:rPr lang="en-US" sz="1400" b="1" dirty="0" smtClean="0">
                <a:solidFill>
                  <a:srgbClr val="00B050"/>
                </a:solidFill>
                <a:latin typeface="Tw Cen MT" panose="020B0602020104020603" pitchFamily="34" charset="0"/>
              </a:rPr>
              <a:t>77% live in urban areas while 23% are rural residents.</a:t>
            </a:r>
          </a:p>
          <a:p>
            <a:pPr marL="285750" indent="-285750">
              <a:buFont typeface="Wingdings" panose="05000000000000000000" pitchFamily="2" charset="2"/>
              <a:buChar char="Ø"/>
            </a:pPr>
            <a:r>
              <a:rPr lang="en-US" sz="1400" b="1" dirty="0" smtClean="0">
                <a:solidFill>
                  <a:srgbClr val="00B050"/>
                </a:solidFill>
                <a:latin typeface="Tw Cen MT" panose="020B0602020104020603" pitchFamily="34" charset="0"/>
              </a:rPr>
              <a:t>77% are between the ages of 51-75, 19% are over 75, 3% are between 18 and 35 while less than 1% are below 18years</a:t>
            </a:r>
          </a:p>
          <a:p>
            <a:pPr marL="285750" indent="-285750">
              <a:buFont typeface="Wingdings" panose="05000000000000000000" pitchFamily="2" charset="2"/>
              <a:buChar char="Ø"/>
            </a:pPr>
            <a:r>
              <a:rPr lang="en-US" sz="1400" b="1" dirty="0" smtClean="0">
                <a:solidFill>
                  <a:srgbClr val="00B050"/>
                </a:solidFill>
                <a:latin typeface="Tw Cen MT" panose="020B0602020104020603" pitchFamily="34" charset="0"/>
              </a:rPr>
              <a:t>Further</a:t>
            </a:r>
            <a:r>
              <a:rPr lang="en-US" sz="1400" b="1" dirty="0">
                <a:solidFill>
                  <a:srgbClr val="00B050"/>
                </a:solidFill>
                <a:latin typeface="Tw Cen MT" panose="020B0602020104020603" pitchFamily="34" charset="0"/>
              </a:rPr>
              <a:t>, the algorithm can be enhanced to predict outcomes using all available parameters, including demographic and clinical </a:t>
            </a:r>
            <a:r>
              <a:rPr lang="en-US" sz="1400" b="1" dirty="0" smtClean="0">
                <a:solidFill>
                  <a:srgbClr val="00B050"/>
                </a:solidFill>
                <a:latin typeface="Tw Cen MT" panose="020B0602020104020603" pitchFamily="34" charset="0"/>
              </a:rPr>
              <a:t>parameters.</a:t>
            </a:r>
          </a:p>
          <a:p>
            <a:pPr marL="285750" indent="-285750">
              <a:buFont typeface="Wingdings" panose="05000000000000000000" pitchFamily="2" charset="2"/>
              <a:buChar char="Ø"/>
            </a:pPr>
            <a:r>
              <a:rPr lang="en-US" sz="1400" b="1" dirty="0">
                <a:solidFill>
                  <a:srgbClr val="00B050"/>
                </a:solidFill>
                <a:latin typeface="Tw Cen MT" panose="020B0602020104020603" pitchFamily="34" charset="0"/>
              </a:rPr>
              <a:t>Heart failure, AKI, ACS, and SHOCK had the highest number of deaths, with </a:t>
            </a:r>
            <a:r>
              <a:rPr lang="en-US" sz="1400" b="1" dirty="0" smtClean="0">
                <a:solidFill>
                  <a:srgbClr val="00B050"/>
                </a:solidFill>
                <a:latin typeface="Tw Cen MT" panose="020B0602020104020603" pitchFamily="34" charset="0"/>
              </a:rPr>
              <a:t>more men </a:t>
            </a:r>
            <a:r>
              <a:rPr lang="en-US" sz="1400" b="1" dirty="0">
                <a:solidFill>
                  <a:srgbClr val="00B050"/>
                </a:solidFill>
                <a:latin typeface="Tw Cen MT" panose="020B0602020104020603" pitchFamily="34" charset="0"/>
              </a:rPr>
              <a:t>leading across </a:t>
            </a:r>
            <a:r>
              <a:rPr lang="en-US" sz="1400" b="1" dirty="0" smtClean="0">
                <a:solidFill>
                  <a:srgbClr val="00B050"/>
                </a:solidFill>
                <a:latin typeface="Tw Cen MT" panose="020B0602020104020603" pitchFamily="34" charset="0"/>
              </a:rPr>
              <a:t>the causes of death.</a:t>
            </a:r>
            <a:endParaRPr lang="en-US" sz="1400" b="1" dirty="0">
              <a:solidFill>
                <a:srgbClr val="00B050"/>
              </a:solidFill>
              <a:latin typeface="Tw Cen MT" panose="020B0602020104020603" pitchFamily="34" charset="0"/>
            </a:endParaRPr>
          </a:p>
        </p:txBody>
      </p:sp>
      <p:sp>
        <p:nvSpPr>
          <p:cNvPr id="16" name="Rectangle 15"/>
          <p:cNvSpPr/>
          <p:nvPr/>
        </p:nvSpPr>
        <p:spPr>
          <a:xfrm>
            <a:off x="9923813" y="6576576"/>
            <a:ext cx="2268187" cy="2814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08" y="2071426"/>
            <a:ext cx="6451480" cy="4652880"/>
          </a:xfrm>
          <a:prstGeom prst="rect">
            <a:avLst/>
          </a:prstGeom>
        </p:spPr>
      </p:pic>
    </p:spTree>
    <p:extLst>
      <p:ext uri="{BB962C8B-B14F-4D97-AF65-F5344CB8AC3E}">
        <p14:creationId xmlns:p14="http://schemas.microsoft.com/office/powerpoint/2010/main" val="8216848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Top Corners Rounded 27">
            <a:extLst>
              <a:ext uri="{FF2B5EF4-FFF2-40B4-BE49-F238E27FC236}">
                <a16:creationId xmlns="" xmlns:a16="http://schemas.microsoft.com/office/drawing/2014/main" id="{1CE2ED4F-4BB8-71A1-53D8-A231DAD03F47}"/>
              </a:ext>
            </a:extLst>
          </p:cNvPr>
          <p:cNvSpPr/>
          <p:nvPr/>
        </p:nvSpPr>
        <p:spPr>
          <a:xfrm>
            <a:off x="2456345" y="222617"/>
            <a:ext cx="2563408"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Problem Statement</a:t>
            </a:r>
          </a:p>
        </p:txBody>
      </p:sp>
      <p:sp>
        <p:nvSpPr>
          <p:cNvPr id="29" name="Rectangle: Top Corners Rounded 28">
            <a:extLst>
              <a:ext uri="{FF2B5EF4-FFF2-40B4-BE49-F238E27FC236}">
                <a16:creationId xmlns="" xmlns:a16="http://schemas.microsoft.com/office/drawing/2014/main" id="{4DE34873-AEF6-7BE4-7709-258D0B911A0A}"/>
              </a:ext>
            </a:extLst>
          </p:cNvPr>
          <p:cNvSpPr/>
          <p:nvPr/>
        </p:nvSpPr>
        <p:spPr>
          <a:xfrm>
            <a:off x="5052411" y="218475"/>
            <a:ext cx="1724025"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600"/>
              </a:spcAft>
              <a:buClrTx/>
              <a:buSzTx/>
              <a:buFontTx/>
              <a:buNone/>
              <a:tabLst/>
              <a:defRPr/>
            </a:pPr>
            <a:r>
              <a:rPr lang="en-US" sz="1800" dirty="0">
                <a:solidFill>
                  <a:schemeClr val="tx1"/>
                </a:solidFill>
                <a:latin typeface="Tw Cen MT" panose="020B0602020104020603" pitchFamily="34" charset="0"/>
                <a:cs typeface="Futura Medium" pitchFamily="34" charset="0"/>
              </a:rPr>
              <a:t>Business Value</a:t>
            </a:r>
          </a:p>
        </p:txBody>
      </p:sp>
      <p:sp>
        <p:nvSpPr>
          <p:cNvPr id="30" name="Rectangle: Top Corners Rounded 29">
            <a:extLst>
              <a:ext uri="{FF2B5EF4-FFF2-40B4-BE49-F238E27FC236}">
                <a16:creationId xmlns="" xmlns:a16="http://schemas.microsoft.com/office/drawing/2014/main" id="{EABD930E-EC4D-FC87-DE51-1755E8A451FF}"/>
              </a:ext>
            </a:extLst>
          </p:cNvPr>
          <p:cNvSpPr/>
          <p:nvPr/>
        </p:nvSpPr>
        <p:spPr>
          <a:xfrm>
            <a:off x="6839049" y="218474"/>
            <a:ext cx="1476276"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Methodology</a:t>
            </a:r>
          </a:p>
        </p:txBody>
      </p:sp>
      <p:sp>
        <p:nvSpPr>
          <p:cNvPr id="31" name="Rectangle: Top Corners Rounded 30">
            <a:extLst>
              <a:ext uri="{FF2B5EF4-FFF2-40B4-BE49-F238E27FC236}">
                <a16:creationId xmlns="" xmlns:a16="http://schemas.microsoft.com/office/drawing/2014/main" id="{251E5167-E325-521D-7B14-EDE8C2470DB4}"/>
              </a:ext>
            </a:extLst>
          </p:cNvPr>
          <p:cNvSpPr/>
          <p:nvPr/>
        </p:nvSpPr>
        <p:spPr>
          <a:xfrm>
            <a:off x="0" y="218473"/>
            <a:ext cx="2423687" cy="459772"/>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Agenda</a:t>
            </a:r>
          </a:p>
        </p:txBody>
      </p:sp>
      <p:cxnSp>
        <p:nvCxnSpPr>
          <p:cNvPr id="33" name="Straight Connector 32">
            <a:extLst>
              <a:ext uri="{FF2B5EF4-FFF2-40B4-BE49-F238E27FC236}">
                <a16:creationId xmlns="" xmlns:a16="http://schemas.microsoft.com/office/drawing/2014/main" id="{C892D952-6FFB-3691-344D-2591A3ACD780}"/>
              </a:ext>
            </a:extLst>
          </p:cNvPr>
          <p:cNvCxnSpPr/>
          <p:nvPr/>
        </p:nvCxnSpPr>
        <p:spPr>
          <a:xfrm>
            <a:off x="0" y="674100"/>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34" name="Rectangle: Top Corners Rounded 33">
            <a:extLst>
              <a:ext uri="{FF2B5EF4-FFF2-40B4-BE49-F238E27FC236}">
                <a16:creationId xmlns="" xmlns:a16="http://schemas.microsoft.com/office/drawing/2014/main" id="{F0F32C19-08B7-4E12-DAA0-93B362DC1729}"/>
              </a:ext>
            </a:extLst>
          </p:cNvPr>
          <p:cNvSpPr/>
          <p:nvPr/>
        </p:nvSpPr>
        <p:spPr>
          <a:xfrm>
            <a:off x="8377939" y="-1"/>
            <a:ext cx="3846720" cy="674101"/>
          </a:xfrm>
          <a:prstGeom prst="round2Same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Tw Cen MT" panose="020B0602020104020603" pitchFamily="34" charset="0"/>
              </a:rPr>
              <a:t>Recommendations</a:t>
            </a:r>
            <a:endParaRPr lang="en-US" b="1" dirty="0">
              <a:solidFill>
                <a:schemeClr val="bg1"/>
              </a:solidFill>
              <a:latin typeface="Tw Cen MT" panose="020B0602020104020603" pitchFamily="34" charset="0"/>
            </a:endParaRPr>
          </a:p>
        </p:txBody>
      </p:sp>
      <p:sp>
        <p:nvSpPr>
          <p:cNvPr id="7" name="TextBox 6">
            <a:extLst>
              <a:ext uri="{FF2B5EF4-FFF2-40B4-BE49-F238E27FC236}">
                <a16:creationId xmlns="" xmlns:a16="http://schemas.microsoft.com/office/drawing/2014/main" id="{7954481F-D7D6-CBBB-7709-19392282C331}"/>
              </a:ext>
            </a:extLst>
          </p:cNvPr>
          <p:cNvSpPr txBox="1"/>
          <p:nvPr/>
        </p:nvSpPr>
        <p:spPr>
          <a:xfrm>
            <a:off x="0" y="792853"/>
            <a:ext cx="12348482" cy="4031873"/>
          </a:xfrm>
          <a:prstGeom prst="rect">
            <a:avLst/>
          </a:prstGeom>
          <a:noFill/>
        </p:spPr>
        <p:txBody>
          <a:bodyPr wrap="square">
            <a:spAutoFit/>
          </a:bodyPr>
          <a:lstStyle/>
          <a:p>
            <a:r>
              <a:rPr lang="en-US" sz="1600" dirty="0" smtClean="0">
                <a:latin typeface="Tw Cen MT" panose="020B0602020104020603" pitchFamily="34" charset="0"/>
              </a:rPr>
              <a:t>From the admissions </a:t>
            </a:r>
            <a:r>
              <a:rPr lang="en-US" sz="1600" dirty="0" smtClean="0">
                <a:latin typeface="Tw Cen MT" panose="020B0602020104020603" pitchFamily="34" charset="0"/>
              </a:rPr>
              <a:t>data:</a:t>
            </a:r>
          </a:p>
          <a:p>
            <a:pPr marL="342900" indent="-342900">
              <a:buAutoNum type="arabicPeriod"/>
            </a:pPr>
            <a:r>
              <a:rPr lang="en-US" sz="1600" dirty="0" smtClean="0">
                <a:latin typeface="Tw Cen MT" panose="020B0602020104020603" pitchFamily="34" charset="0"/>
              </a:rPr>
              <a:t>The </a:t>
            </a:r>
            <a:r>
              <a:rPr lang="en-US" sz="1600" dirty="0" smtClean="0">
                <a:latin typeface="Tw Cen MT" panose="020B0602020104020603" pitchFamily="34" charset="0"/>
              </a:rPr>
              <a:t>following should be considered as a risky population when diagnosed with heart </a:t>
            </a:r>
            <a:r>
              <a:rPr lang="en-US" sz="1600" dirty="0" smtClean="0">
                <a:latin typeface="Tw Cen MT" panose="020B0602020104020603" pitchFamily="34" charset="0"/>
              </a:rPr>
              <a:t>conditions:</a:t>
            </a:r>
          </a:p>
          <a:p>
            <a:pPr marL="285750" indent="-285750">
              <a:buFont typeface="Wingdings" panose="05000000000000000000" pitchFamily="2" charset="2"/>
              <a:buChar char="Ø"/>
            </a:pPr>
            <a:r>
              <a:rPr lang="en-US" sz="1600" dirty="0" smtClean="0">
                <a:latin typeface="Tw Cen MT" panose="020B0602020104020603" pitchFamily="34" charset="0"/>
              </a:rPr>
              <a:t>Males </a:t>
            </a:r>
            <a:r>
              <a:rPr lang="en-US" sz="1600" dirty="0" smtClean="0">
                <a:latin typeface="Tw Cen MT" panose="020B0602020104020603" pitchFamily="34" charset="0"/>
              </a:rPr>
              <a:t>aged over 60 are at a higher risk of long-term admission and death. </a:t>
            </a:r>
          </a:p>
          <a:p>
            <a:pPr marL="285750" indent="-285750">
              <a:buFont typeface="Wingdings" panose="05000000000000000000" pitchFamily="2" charset="2"/>
              <a:buChar char="Ø"/>
            </a:pPr>
            <a:r>
              <a:rPr lang="en-US" sz="1600" dirty="0">
                <a:latin typeface="Tw Cen MT" panose="020B0602020104020603" pitchFamily="34" charset="0"/>
              </a:rPr>
              <a:t>Populations with heart conditions with pre-existing conditions like diabetes, chronic kidney disease are equally at a higher risk of death and long-term admission.</a:t>
            </a:r>
          </a:p>
          <a:p>
            <a:r>
              <a:rPr lang="en-US" sz="1600" dirty="0" smtClean="0">
                <a:latin typeface="Tw Cen MT" panose="020B0602020104020603" pitchFamily="34" charset="0"/>
              </a:rPr>
              <a:t>These </a:t>
            </a:r>
            <a:r>
              <a:rPr lang="en-US" sz="1600" dirty="0">
                <a:latin typeface="Tw Cen MT" panose="020B0602020104020603" pitchFamily="34" charset="0"/>
              </a:rPr>
              <a:t>populations should engage in regular preventive checks to reduce risk.</a:t>
            </a:r>
          </a:p>
          <a:p>
            <a:pPr marL="342900" indent="-342900">
              <a:buAutoNum type="arabicPeriod" startAt="2"/>
            </a:pPr>
            <a:r>
              <a:rPr lang="en-US" sz="1600" dirty="0" smtClean="0">
                <a:latin typeface="Tw Cen MT" panose="020B0602020104020603" pitchFamily="34" charset="0"/>
              </a:rPr>
              <a:t>Early </a:t>
            </a:r>
            <a:r>
              <a:rPr lang="en-US" sz="1600" dirty="0">
                <a:latin typeface="Tw Cen MT" panose="020B0602020104020603" pitchFamily="34" charset="0"/>
              </a:rPr>
              <a:t>intensive care leads to lower chances of death. </a:t>
            </a:r>
            <a:endParaRPr lang="en-US" sz="1600" dirty="0" smtClean="0">
              <a:latin typeface="Tw Cen MT" panose="020B0602020104020603" pitchFamily="34" charset="0"/>
            </a:endParaRPr>
          </a:p>
          <a:p>
            <a:pPr marL="285750" indent="-285750">
              <a:buFont typeface="Wingdings" panose="05000000000000000000" pitchFamily="2" charset="2"/>
              <a:buChar char="Ø"/>
            </a:pPr>
            <a:r>
              <a:rPr lang="en-US" sz="1600" dirty="0">
                <a:latin typeface="Tw Cen MT" panose="020B0602020104020603" pitchFamily="34" charset="0"/>
              </a:rPr>
              <a:t>Populations with heart conditions </a:t>
            </a:r>
            <a:r>
              <a:rPr lang="en-US" sz="1600" dirty="0">
                <a:latin typeface="Tw Cen MT" panose="020B0602020104020603" pitchFamily="34" charset="0"/>
              </a:rPr>
              <a:t>should seek medical help in good time. This will lead to reduced deaths from heart conditions, more so if the patient has pre-existing conditions.</a:t>
            </a:r>
          </a:p>
          <a:p>
            <a:pPr marL="342900" indent="-342900">
              <a:buAutoNum type="arabicPeriod" startAt="3"/>
            </a:pPr>
            <a:r>
              <a:rPr lang="en-US" sz="1600" dirty="0" smtClean="0">
                <a:latin typeface="Tw Cen MT" panose="020B0602020104020603" pitchFamily="34" charset="0"/>
              </a:rPr>
              <a:t>There was a steady decrease in deaths from heart conditions in 2019. There was equally a similar drop in admissions in 2019 compared to the previous years showing that the cause was not related to medical services. A review should be done on what caused the downward drift and policy be aligned to it. </a:t>
            </a:r>
          </a:p>
          <a:p>
            <a:pPr marL="342900" indent="-342900">
              <a:buAutoNum type="arabicPeriod" startAt="3"/>
            </a:pPr>
            <a:r>
              <a:rPr lang="en-US" sz="1600" dirty="0" smtClean="0">
                <a:latin typeface="Tw Cen MT" panose="020B0602020104020603" pitchFamily="34" charset="0"/>
              </a:rPr>
              <a:t>Medical service practitioners and hospitals should ensure that heart patients are elevated to intensive care immediately there is need. The data shows that the </a:t>
            </a:r>
            <a:r>
              <a:rPr lang="en-US" sz="1600" dirty="0">
                <a:latin typeface="Tw Cen MT" panose="020B0602020104020603" pitchFamily="34" charset="0"/>
              </a:rPr>
              <a:t>earlier the patient is elevated into ICU, the higher the chances of </a:t>
            </a:r>
            <a:r>
              <a:rPr lang="en-US" sz="1600" dirty="0" smtClean="0">
                <a:latin typeface="Tw Cen MT" panose="020B0602020104020603" pitchFamily="34" charset="0"/>
              </a:rPr>
              <a:t>discharge and the lower the chances of death. </a:t>
            </a:r>
          </a:p>
          <a:p>
            <a:pPr marL="342900" indent="-342900">
              <a:buAutoNum type="arabicPeriod" startAt="2"/>
            </a:pPr>
            <a:endParaRPr lang="en-US" sz="1600" dirty="0">
              <a:latin typeface="Tw Cen MT" panose="020B0602020104020603" pitchFamily="34" charset="0"/>
            </a:endParaRPr>
          </a:p>
          <a:p>
            <a:endParaRPr lang="en-US" sz="1600" dirty="0">
              <a:latin typeface="Tw Cen MT" panose="020B0602020104020603" pitchFamily="34" charset="0"/>
            </a:endParaRPr>
          </a:p>
        </p:txBody>
      </p:sp>
      <p:sp>
        <p:nvSpPr>
          <p:cNvPr id="9" name="Rectangle 8"/>
          <p:cNvSpPr/>
          <p:nvPr/>
        </p:nvSpPr>
        <p:spPr>
          <a:xfrm>
            <a:off x="9923813" y="6264233"/>
            <a:ext cx="2268187" cy="5937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6308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Top Corners Rounded 27">
            <a:extLst>
              <a:ext uri="{FF2B5EF4-FFF2-40B4-BE49-F238E27FC236}">
                <a16:creationId xmlns:a16="http://schemas.microsoft.com/office/drawing/2014/main" xmlns="" id="{1CE2ED4F-4BB8-71A1-53D8-A231DAD03F47}"/>
              </a:ext>
            </a:extLst>
          </p:cNvPr>
          <p:cNvSpPr/>
          <p:nvPr/>
        </p:nvSpPr>
        <p:spPr>
          <a:xfrm>
            <a:off x="2456345" y="222617"/>
            <a:ext cx="2563408"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Problem Statement</a:t>
            </a:r>
          </a:p>
        </p:txBody>
      </p:sp>
      <p:sp>
        <p:nvSpPr>
          <p:cNvPr id="29" name="Rectangle: Top Corners Rounded 28">
            <a:extLst>
              <a:ext uri="{FF2B5EF4-FFF2-40B4-BE49-F238E27FC236}">
                <a16:creationId xmlns:a16="http://schemas.microsoft.com/office/drawing/2014/main" xmlns="" id="{4DE34873-AEF6-7BE4-7709-258D0B911A0A}"/>
              </a:ext>
            </a:extLst>
          </p:cNvPr>
          <p:cNvSpPr/>
          <p:nvPr/>
        </p:nvSpPr>
        <p:spPr>
          <a:xfrm>
            <a:off x="5052411" y="218475"/>
            <a:ext cx="1724025"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600"/>
              </a:spcAft>
              <a:buClrTx/>
              <a:buSzTx/>
              <a:buFontTx/>
              <a:buNone/>
              <a:tabLst/>
              <a:defRPr/>
            </a:pPr>
            <a:r>
              <a:rPr lang="en-US" sz="1800" dirty="0">
                <a:solidFill>
                  <a:schemeClr val="tx1"/>
                </a:solidFill>
                <a:latin typeface="Tw Cen MT" panose="020B0602020104020603" pitchFamily="34" charset="0"/>
                <a:cs typeface="Futura Medium" pitchFamily="34" charset="0"/>
              </a:rPr>
              <a:t>Business Value</a:t>
            </a:r>
          </a:p>
        </p:txBody>
      </p:sp>
      <p:sp>
        <p:nvSpPr>
          <p:cNvPr id="30" name="Rectangle: Top Corners Rounded 29">
            <a:extLst>
              <a:ext uri="{FF2B5EF4-FFF2-40B4-BE49-F238E27FC236}">
                <a16:creationId xmlns:a16="http://schemas.microsoft.com/office/drawing/2014/main" xmlns="" id="{EABD930E-EC4D-FC87-DE51-1755E8A451FF}"/>
              </a:ext>
            </a:extLst>
          </p:cNvPr>
          <p:cNvSpPr/>
          <p:nvPr/>
        </p:nvSpPr>
        <p:spPr>
          <a:xfrm>
            <a:off x="6839049" y="218474"/>
            <a:ext cx="1476276"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Methodology</a:t>
            </a:r>
          </a:p>
        </p:txBody>
      </p:sp>
      <p:sp>
        <p:nvSpPr>
          <p:cNvPr id="31" name="Rectangle: Top Corners Rounded 30">
            <a:extLst>
              <a:ext uri="{FF2B5EF4-FFF2-40B4-BE49-F238E27FC236}">
                <a16:creationId xmlns:a16="http://schemas.microsoft.com/office/drawing/2014/main" xmlns="" id="{251E5167-E325-521D-7B14-EDE8C2470DB4}"/>
              </a:ext>
            </a:extLst>
          </p:cNvPr>
          <p:cNvSpPr/>
          <p:nvPr/>
        </p:nvSpPr>
        <p:spPr>
          <a:xfrm>
            <a:off x="0" y="218473"/>
            <a:ext cx="2423687" cy="459772"/>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Agenda</a:t>
            </a:r>
          </a:p>
        </p:txBody>
      </p:sp>
      <p:cxnSp>
        <p:nvCxnSpPr>
          <p:cNvPr id="33" name="Straight Connector 32">
            <a:extLst>
              <a:ext uri="{FF2B5EF4-FFF2-40B4-BE49-F238E27FC236}">
                <a16:creationId xmlns:a16="http://schemas.microsoft.com/office/drawing/2014/main" xmlns="" id="{C892D952-6FFB-3691-344D-2591A3ACD780}"/>
              </a:ext>
            </a:extLst>
          </p:cNvPr>
          <p:cNvCxnSpPr/>
          <p:nvPr/>
        </p:nvCxnSpPr>
        <p:spPr>
          <a:xfrm>
            <a:off x="0" y="674100"/>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34" name="Rectangle: Top Corners Rounded 33">
            <a:extLst>
              <a:ext uri="{FF2B5EF4-FFF2-40B4-BE49-F238E27FC236}">
                <a16:creationId xmlns:a16="http://schemas.microsoft.com/office/drawing/2014/main" xmlns="" id="{F0F32C19-08B7-4E12-DAA0-93B362DC1729}"/>
              </a:ext>
            </a:extLst>
          </p:cNvPr>
          <p:cNvSpPr/>
          <p:nvPr/>
        </p:nvSpPr>
        <p:spPr>
          <a:xfrm>
            <a:off x="8377939" y="-1"/>
            <a:ext cx="3846720" cy="674101"/>
          </a:xfrm>
          <a:prstGeom prst="round2Same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Tw Cen MT" panose="020B0602020104020603" pitchFamily="34" charset="0"/>
              </a:rPr>
              <a:t>Appendix</a:t>
            </a:r>
            <a:endParaRPr lang="en-US" b="1" dirty="0">
              <a:solidFill>
                <a:schemeClr val="bg1"/>
              </a:solidFill>
              <a:latin typeface="Tw Cen MT" panose="020B0602020104020603" pitchFamily="34" charset="0"/>
            </a:endParaRPr>
          </a:p>
        </p:txBody>
      </p:sp>
      <p:pic>
        <p:nvPicPr>
          <p:cNvPr id="5" name="Graphic 4" descr="Artificial Intelligence with solid fill">
            <a:extLst>
              <a:ext uri="{FF2B5EF4-FFF2-40B4-BE49-F238E27FC236}">
                <a16:creationId xmlns:a16="http://schemas.microsoft.com/office/drawing/2014/main" xmlns="" id="{65AF0F14-1C88-EC4F-FC93-6558A40FEB2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0" y="4544088"/>
            <a:ext cx="914400" cy="914400"/>
          </a:xfrm>
          <a:prstGeom prst="rect">
            <a:avLst/>
          </a:prstGeom>
        </p:spPr>
      </p:pic>
      <p:sp>
        <p:nvSpPr>
          <p:cNvPr id="12" name="TextBox 11">
            <a:extLst>
              <a:ext uri="{FF2B5EF4-FFF2-40B4-BE49-F238E27FC236}">
                <a16:creationId xmlns:a16="http://schemas.microsoft.com/office/drawing/2014/main" xmlns="" id="{58203AB3-C5AF-4A89-16B3-075ED80FB692}"/>
              </a:ext>
            </a:extLst>
          </p:cNvPr>
          <p:cNvSpPr txBox="1"/>
          <p:nvPr/>
        </p:nvSpPr>
        <p:spPr>
          <a:xfrm>
            <a:off x="1211843" y="4641766"/>
            <a:ext cx="10763250" cy="954107"/>
          </a:xfrm>
          <a:prstGeom prst="rect">
            <a:avLst/>
          </a:prstGeom>
          <a:noFill/>
        </p:spPr>
        <p:txBody>
          <a:bodyPr wrap="square">
            <a:spAutoFit/>
          </a:bodyPr>
          <a:lstStyle/>
          <a:p>
            <a:pPr marL="285750" indent="-285750">
              <a:buFont typeface="Wingdings" panose="05000000000000000000" pitchFamily="2" charset="2"/>
              <a:buChar char="Ø"/>
            </a:pPr>
            <a:r>
              <a:rPr lang="en-US" sz="1400" dirty="0" smtClean="0">
                <a:latin typeface="Tw Cen MT" panose="020B0602020104020603" pitchFamily="34" charset="0"/>
              </a:rPr>
              <a:t>Based on the data and insights from this work, Machine Learning </a:t>
            </a:r>
            <a:r>
              <a:rPr lang="en-US" sz="1400" dirty="0">
                <a:latin typeface="Tw Cen MT" panose="020B0602020104020603" pitchFamily="34" charset="0"/>
              </a:rPr>
              <a:t>models can be used to predict in-hospital </a:t>
            </a:r>
            <a:r>
              <a:rPr lang="en-US" sz="1400" dirty="0" smtClean="0">
                <a:latin typeface="Tw Cen MT" panose="020B0602020104020603" pitchFamily="34" charset="0"/>
              </a:rPr>
              <a:t>mortality rates, </a:t>
            </a:r>
            <a:r>
              <a:rPr lang="en-US" sz="1400" dirty="0">
                <a:latin typeface="Tw Cen MT" panose="020B0602020104020603" pitchFamily="34" charset="0"/>
              </a:rPr>
              <a:t>heart failure, and duration of stay using data available at the time of admission to a cardiac care unit. </a:t>
            </a:r>
          </a:p>
          <a:p>
            <a:endParaRPr lang="en-US" sz="1400" dirty="0">
              <a:latin typeface="Tw Cen MT" panose="020B0602020104020603" pitchFamily="34" charset="0"/>
            </a:endParaRPr>
          </a:p>
          <a:p>
            <a:pPr marL="285750" indent="-285750">
              <a:buFont typeface="Wingdings" panose="05000000000000000000" pitchFamily="2" charset="2"/>
              <a:buChar char="Ø"/>
            </a:pPr>
            <a:r>
              <a:rPr lang="en-US" sz="1400" dirty="0">
                <a:latin typeface="Tw Cen MT" panose="020B0602020104020603" pitchFamily="34" charset="0"/>
              </a:rPr>
              <a:t>Further, the algorithm can be enhanced to predict outcomes using all available parameters, including demographic and clinical </a:t>
            </a:r>
            <a:r>
              <a:rPr lang="en-US" sz="1400" dirty="0" smtClean="0">
                <a:latin typeface="Tw Cen MT" panose="020B0602020104020603" pitchFamily="34" charset="0"/>
              </a:rPr>
              <a:t>parameters.</a:t>
            </a:r>
            <a:endParaRPr lang="en-US" sz="1400" dirty="0">
              <a:latin typeface="Tw Cen MT" panose="020B0602020104020603" pitchFamily="34" charset="0"/>
            </a:endParaRPr>
          </a:p>
        </p:txBody>
      </p:sp>
      <p:sp>
        <p:nvSpPr>
          <p:cNvPr id="2" name="Rectangle 1"/>
          <p:cNvSpPr/>
          <p:nvPr/>
        </p:nvSpPr>
        <p:spPr>
          <a:xfrm>
            <a:off x="9923813" y="6264233"/>
            <a:ext cx="2268187" cy="5937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xmlns="" id="{B7CC5665-E415-3CEF-827C-B818DCC1D288}"/>
              </a:ext>
            </a:extLst>
          </p:cNvPr>
          <p:cNvSpPr txBox="1"/>
          <p:nvPr/>
        </p:nvSpPr>
        <p:spPr>
          <a:xfrm>
            <a:off x="0" y="4201390"/>
            <a:ext cx="1514599" cy="338554"/>
          </a:xfrm>
          <a:prstGeom prst="rect">
            <a:avLst/>
          </a:prstGeom>
          <a:noFill/>
        </p:spPr>
        <p:txBody>
          <a:bodyPr wrap="square">
            <a:spAutoFit/>
          </a:bodyPr>
          <a:lstStyle/>
          <a:p>
            <a:r>
              <a:rPr lang="en-US" sz="1600" b="1" dirty="0" smtClean="0">
                <a:solidFill>
                  <a:srgbClr val="00B050"/>
                </a:solidFill>
                <a:latin typeface="Tw Cen MT" panose="020B0602020104020603" pitchFamily="34" charset="0"/>
              </a:rPr>
              <a:t>Future work</a:t>
            </a:r>
            <a:endParaRPr lang="en-US" sz="1600" b="1" dirty="0">
              <a:solidFill>
                <a:srgbClr val="00B050"/>
              </a:solidFill>
              <a:latin typeface="Tw Cen MT" panose="020B0602020104020603" pitchFamily="34" charset="0"/>
            </a:endParaRPr>
          </a:p>
        </p:txBody>
      </p:sp>
      <p:sp>
        <p:nvSpPr>
          <p:cNvPr id="13" name="TextBox 12">
            <a:extLst>
              <a:ext uri="{FF2B5EF4-FFF2-40B4-BE49-F238E27FC236}">
                <a16:creationId xmlns="" xmlns:a16="http://schemas.microsoft.com/office/drawing/2014/main" id="{7954481F-D7D6-CBBB-7709-19392282C331}"/>
              </a:ext>
            </a:extLst>
          </p:cNvPr>
          <p:cNvSpPr txBox="1"/>
          <p:nvPr/>
        </p:nvSpPr>
        <p:spPr>
          <a:xfrm>
            <a:off x="137078" y="783688"/>
            <a:ext cx="12348482" cy="2954655"/>
          </a:xfrm>
          <a:prstGeom prst="rect">
            <a:avLst/>
          </a:prstGeom>
          <a:noFill/>
        </p:spPr>
        <p:txBody>
          <a:bodyPr wrap="square">
            <a:spAutoFit/>
          </a:bodyPr>
          <a:lstStyle/>
          <a:p>
            <a:r>
              <a:rPr lang="en-US" sz="1600" b="1" dirty="0" smtClean="0">
                <a:solidFill>
                  <a:srgbClr val="00B050"/>
                </a:solidFill>
                <a:latin typeface="Tw Cen MT" panose="020B0602020104020603" pitchFamily="34" charset="0"/>
              </a:rPr>
              <a:t>Graphs used:</a:t>
            </a:r>
          </a:p>
          <a:p>
            <a:endParaRPr lang="en-US" sz="1600" b="1" dirty="0" smtClean="0">
              <a:solidFill>
                <a:srgbClr val="00B050"/>
              </a:solidFill>
              <a:latin typeface="Tw Cen MT" panose="020B0602020104020603" pitchFamily="34" charset="0"/>
            </a:endParaRPr>
          </a:p>
          <a:p>
            <a:pPr marL="342900" indent="-342900">
              <a:buFont typeface="+mj-lt"/>
              <a:buAutoNum type="arabicPeriod"/>
            </a:pPr>
            <a:r>
              <a:rPr lang="en-US" sz="1400" b="1" dirty="0">
                <a:latin typeface="Tw Cen MT" panose="020B0602020104020603" pitchFamily="34" charset="0"/>
              </a:rPr>
              <a:t>Bar Plots:</a:t>
            </a:r>
          </a:p>
          <a:p>
            <a:r>
              <a:rPr lang="en-US" sz="1400" dirty="0" smtClean="0">
                <a:latin typeface="Tw Cen MT" panose="020B0602020104020603" pitchFamily="34" charset="0"/>
              </a:rPr>
              <a:t>Bar plots were used for plotting duration of stay at the hospital after admission and either discharge or expiry. This is because bar graphs are used for comparing </a:t>
            </a:r>
            <a:r>
              <a:rPr lang="en-US" sz="1400" dirty="0">
                <a:latin typeface="Tw Cen MT" panose="020B0602020104020603" pitchFamily="34" charset="0"/>
              </a:rPr>
              <a:t>categorical data or discrete numerical values</a:t>
            </a:r>
            <a:r>
              <a:rPr lang="en-US" sz="1400" dirty="0" smtClean="0">
                <a:latin typeface="Tw Cen MT" panose="020B0602020104020603" pitchFamily="34" charset="0"/>
              </a:rPr>
              <a:t>. They were also used to display differences in admissions between different segments </a:t>
            </a:r>
            <a:r>
              <a:rPr lang="en-US" sz="1400" dirty="0" err="1" smtClean="0">
                <a:latin typeface="Tw Cen MT" panose="020B0602020104020603" pitchFamily="34" charset="0"/>
              </a:rPr>
              <a:t>e.g</a:t>
            </a:r>
            <a:r>
              <a:rPr lang="en-US" sz="1400" dirty="0" smtClean="0">
                <a:latin typeface="Tw Cen MT" panose="020B0602020104020603" pitchFamily="34" charset="0"/>
              </a:rPr>
              <a:t> gender and residential areas.</a:t>
            </a:r>
            <a:endParaRPr lang="en-US" sz="1400" dirty="0">
              <a:latin typeface="Tw Cen MT" panose="020B0602020104020603" pitchFamily="34" charset="0"/>
            </a:endParaRPr>
          </a:p>
          <a:p>
            <a:r>
              <a:rPr lang="en-US" sz="1400" b="1" dirty="0" smtClean="0">
                <a:latin typeface="Tw Cen MT" panose="020B0602020104020603" pitchFamily="34" charset="0"/>
              </a:rPr>
              <a:t>2.    Scatter </a:t>
            </a:r>
            <a:r>
              <a:rPr lang="en-US" sz="1400" b="1" dirty="0">
                <a:latin typeface="Tw Cen MT" panose="020B0602020104020603" pitchFamily="34" charset="0"/>
              </a:rPr>
              <a:t>Plots:</a:t>
            </a:r>
          </a:p>
          <a:p>
            <a:r>
              <a:rPr lang="en-US" sz="1400" dirty="0" smtClean="0">
                <a:latin typeface="Tw Cen MT" panose="020B0602020104020603" pitchFamily="34" charset="0"/>
              </a:rPr>
              <a:t>Scatter plots are best used for revealing </a:t>
            </a:r>
            <a:r>
              <a:rPr lang="en-US" sz="1400" dirty="0">
                <a:latin typeface="Tw Cen MT" panose="020B0602020104020603" pitchFamily="34" charset="0"/>
              </a:rPr>
              <a:t>relationships or patterns between two numerical </a:t>
            </a:r>
            <a:r>
              <a:rPr lang="en-US" sz="1400" dirty="0" smtClean="0">
                <a:latin typeface="Tw Cen MT" panose="020B0602020104020603" pitchFamily="34" charset="0"/>
              </a:rPr>
              <a:t>variables.. In this review they were used to show </a:t>
            </a:r>
            <a:r>
              <a:rPr lang="en-US" sz="1400" dirty="0">
                <a:latin typeface="Tw Cen MT" panose="020B0602020104020603" pitchFamily="34" charset="0"/>
              </a:rPr>
              <a:t>the correlation between </a:t>
            </a:r>
            <a:r>
              <a:rPr lang="en-US" sz="1400" dirty="0" smtClean="0">
                <a:latin typeface="Tw Cen MT" panose="020B0602020104020603" pitchFamily="34" charset="0"/>
              </a:rPr>
              <a:t>lab and triage health data and the length and duration of admission. </a:t>
            </a:r>
          </a:p>
          <a:p>
            <a:r>
              <a:rPr lang="en-US" sz="1400" b="1" dirty="0" smtClean="0">
                <a:latin typeface="Tw Cen MT" panose="020B0602020104020603" pitchFamily="34" charset="0"/>
              </a:rPr>
              <a:t>3.    Histograms</a:t>
            </a:r>
            <a:r>
              <a:rPr lang="en-US" sz="1400" b="1" dirty="0">
                <a:latin typeface="Tw Cen MT" panose="020B0602020104020603" pitchFamily="34" charset="0"/>
              </a:rPr>
              <a:t>:</a:t>
            </a:r>
          </a:p>
          <a:p>
            <a:r>
              <a:rPr lang="en-US" sz="1400" b="1" dirty="0" smtClean="0">
                <a:latin typeface="Tw Cen MT" panose="020B0602020104020603" pitchFamily="34" charset="0"/>
              </a:rPr>
              <a:t>Histograms were used to show distribution of age of patients admitted.</a:t>
            </a:r>
            <a:endParaRPr lang="en-US" sz="1400" b="1" dirty="0">
              <a:latin typeface="Tw Cen MT" panose="020B0602020104020603" pitchFamily="34" charset="0"/>
            </a:endParaRPr>
          </a:p>
          <a:p>
            <a:r>
              <a:rPr lang="en-US" sz="1400" dirty="0" smtClean="0">
                <a:latin typeface="Tw Cen MT" panose="020B0602020104020603" pitchFamily="34" charset="0"/>
              </a:rPr>
              <a:t>They were used because histograms are used for showing the </a:t>
            </a:r>
            <a:r>
              <a:rPr lang="en-US" sz="1400" dirty="0">
                <a:latin typeface="Tw Cen MT" panose="020B0602020104020603" pitchFamily="34" charset="0"/>
              </a:rPr>
              <a:t>distribution of a single numerical variable.</a:t>
            </a:r>
          </a:p>
          <a:p>
            <a:pPr marL="342900" indent="-342900">
              <a:buAutoNum type="arabicPeriod" startAt="4"/>
            </a:pPr>
            <a:r>
              <a:rPr lang="en-US" sz="1400" b="1" dirty="0" smtClean="0">
                <a:latin typeface="Tw Cen MT" panose="020B0602020104020603" pitchFamily="34" charset="0"/>
              </a:rPr>
              <a:t>Heatmaps: </a:t>
            </a:r>
            <a:r>
              <a:rPr lang="en-US" sz="1400" dirty="0" smtClean="0">
                <a:latin typeface="Tw Cen MT" panose="020B0602020104020603" pitchFamily="34" charset="0"/>
              </a:rPr>
              <a:t>Heatmaps were used to uncover patterns, identify trends and identify insights from complex datasets. </a:t>
            </a:r>
          </a:p>
          <a:p>
            <a:pPr marL="342900" indent="-342900">
              <a:buAutoNum type="arabicPeriod" startAt="4"/>
            </a:pPr>
            <a:r>
              <a:rPr lang="en-US" sz="1400" b="1" dirty="0" smtClean="0">
                <a:latin typeface="Tw Cen MT" panose="020B0602020104020603" pitchFamily="34" charset="0"/>
              </a:rPr>
              <a:t>Line graph: Line graphs were used to convey trends specifically on number of deaths in the period under review.</a:t>
            </a:r>
            <a:endParaRPr lang="en-US" sz="1400" b="1" dirty="0">
              <a:latin typeface="Tw Cen MT" panose="020B0602020104020603" pitchFamily="34" charset="0"/>
            </a:endParaRPr>
          </a:p>
        </p:txBody>
      </p:sp>
    </p:spTree>
    <p:extLst>
      <p:ext uri="{BB962C8B-B14F-4D97-AF65-F5344CB8AC3E}">
        <p14:creationId xmlns:p14="http://schemas.microsoft.com/office/powerpoint/2010/main" val="9769314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520889"/>
          </a:xfrm>
          <a:noFill/>
          <a:ln>
            <a:solidFill>
              <a:srgbClr val="00B050"/>
            </a:solidFill>
          </a:ln>
        </p:spPr>
        <p:txBody>
          <a:bodyPr/>
          <a:lstStyle/>
          <a:p>
            <a:r>
              <a:rPr lang="en-US" b="1" dirty="0" smtClean="0"/>
              <a:t>THANK YOU</a:t>
            </a:r>
            <a:endParaRPr lang="en-US" b="1" dirty="0"/>
          </a:p>
        </p:txBody>
      </p:sp>
    </p:spTree>
    <p:extLst>
      <p:ext uri="{BB962C8B-B14F-4D97-AF65-F5344CB8AC3E}">
        <p14:creationId xmlns:p14="http://schemas.microsoft.com/office/powerpoint/2010/main" val="1579807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FDBAAD0-A562-EB66-645C-34E2148FF206}"/>
              </a:ext>
            </a:extLst>
          </p:cNvPr>
          <p:cNvSpPr txBox="1">
            <a:spLocks/>
          </p:cNvSpPr>
          <p:nvPr/>
        </p:nvSpPr>
        <p:spPr>
          <a:xfrm>
            <a:off x="1684062" y="1430408"/>
            <a:ext cx="3335691" cy="682386"/>
          </a:xfrm>
          <a:prstGeom prst="rect">
            <a:avLst/>
          </a:prstGeom>
          <a:solidFill>
            <a:sysClr val="window" lastClr="FFFFFF">
              <a:lumMod val="95000"/>
            </a:sysClr>
          </a:solidFill>
        </p:spPr>
        <p:txBody>
          <a:bodyPr wrap="square" lIns="54610" tIns="54610" rIns="54610" bIns="54610" rtlCol="0" anchor="ctr">
            <a:noAutofit/>
          </a:bodyPr>
          <a:lstStyle/>
          <a:p>
            <a:pPr marL="0" marR="0" lvl="0" indent="0" defTabSz="914400" eaLnBrk="1" fontAlgn="auto" latinLnBrk="0" hangingPunct="1">
              <a:lnSpc>
                <a:spcPct val="100000"/>
              </a:lnSpc>
              <a:spcBef>
                <a:spcPts val="0"/>
              </a:spcBef>
              <a:spcAft>
                <a:spcPts val="600"/>
              </a:spcAft>
              <a:buClrTx/>
              <a:buSzTx/>
              <a:buFontTx/>
              <a:buNone/>
              <a:tabLst/>
              <a:defRPr/>
            </a:pPr>
            <a:r>
              <a:rPr lang="en-US" sz="2000" kern="0" dirty="0">
                <a:latin typeface="Tw Cen MT" panose="020B0602020104020603" pitchFamily="34" charset="0"/>
              </a:rPr>
              <a:t>Problem Statement</a:t>
            </a:r>
            <a:endParaRPr kumimoji="0" lang="en-US" sz="2000" i="0" u="none" strike="noStrike" kern="0" cap="none" spc="0" normalizeH="0" baseline="0" noProof="0" dirty="0">
              <a:ln>
                <a:noFill/>
              </a:ln>
              <a:effectLst/>
              <a:uLnTx/>
              <a:uFillTx/>
            </a:endParaRPr>
          </a:p>
        </p:txBody>
      </p:sp>
      <p:sp>
        <p:nvSpPr>
          <p:cNvPr id="12" name="TextBox 11">
            <a:extLst>
              <a:ext uri="{FF2B5EF4-FFF2-40B4-BE49-F238E27FC236}">
                <a16:creationId xmlns:a16="http://schemas.microsoft.com/office/drawing/2014/main" xmlns="" id="{AEF011BB-0147-D301-7965-5FA0D002E293}"/>
              </a:ext>
            </a:extLst>
          </p:cNvPr>
          <p:cNvSpPr txBox="1">
            <a:spLocks/>
          </p:cNvSpPr>
          <p:nvPr/>
        </p:nvSpPr>
        <p:spPr>
          <a:xfrm>
            <a:off x="1641970" y="2420760"/>
            <a:ext cx="3410441" cy="682386"/>
          </a:xfrm>
          <a:prstGeom prst="rect">
            <a:avLst/>
          </a:prstGeom>
          <a:solidFill>
            <a:sysClr val="window" lastClr="FFFFFF">
              <a:lumMod val="95000"/>
            </a:sysClr>
          </a:solidFill>
        </p:spPr>
        <p:txBody>
          <a:bodyPr wrap="square" lIns="54610" tIns="54610" rIns="54610" bIns="54610" rtlCol="0" anchor="ctr">
            <a:noAutofit/>
          </a:bodyPr>
          <a:lstStyle/>
          <a:p>
            <a:pPr marL="0" marR="0" lvl="0" indent="0" defTabSz="914400" eaLnBrk="1" fontAlgn="auto" latinLnBrk="0" hangingPunct="1">
              <a:lnSpc>
                <a:spcPct val="100000"/>
              </a:lnSpc>
              <a:spcBef>
                <a:spcPts val="0"/>
              </a:spcBef>
              <a:spcAft>
                <a:spcPts val="600"/>
              </a:spcAft>
              <a:buClrTx/>
              <a:buSzTx/>
              <a:buFontTx/>
              <a:buNone/>
              <a:tabLst/>
              <a:defRPr/>
            </a:pPr>
            <a:r>
              <a:rPr lang="en-US" sz="2000" dirty="0">
                <a:latin typeface="Tw Cen MT" panose="020B0602020104020603" pitchFamily="34" charset="0"/>
                <a:cs typeface="Futura Medium" pitchFamily="34" charset="0"/>
              </a:rPr>
              <a:t>Business Value</a:t>
            </a:r>
          </a:p>
        </p:txBody>
      </p:sp>
      <p:sp>
        <p:nvSpPr>
          <p:cNvPr id="28" name="Rectangle: Top Corners Rounded 27">
            <a:extLst>
              <a:ext uri="{FF2B5EF4-FFF2-40B4-BE49-F238E27FC236}">
                <a16:creationId xmlns:a16="http://schemas.microsoft.com/office/drawing/2014/main" xmlns="" id="{1CE2ED4F-4BB8-71A1-53D8-A231DAD03F47}"/>
              </a:ext>
            </a:extLst>
          </p:cNvPr>
          <p:cNvSpPr/>
          <p:nvPr/>
        </p:nvSpPr>
        <p:spPr>
          <a:xfrm>
            <a:off x="2456345" y="222617"/>
            <a:ext cx="2563408"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Problem Statement</a:t>
            </a:r>
          </a:p>
        </p:txBody>
      </p:sp>
      <p:sp>
        <p:nvSpPr>
          <p:cNvPr id="29" name="Rectangle: Top Corners Rounded 28">
            <a:extLst>
              <a:ext uri="{FF2B5EF4-FFF2-40B4-BE49-F238E27FC236}">
                <a16:creationId xmlns:a16="http://schemas.microsoft.com/office/drawing/2014/main" xmlns="" id="{4DE34873-AEF6-7BE4-7709-258D0B911A0A}"/>
              </a:ext>
            </a:extLst>
          </p:cNvPr>
          <p:cNvSpPr/>
          <p:nvPr/>
        </p:nvSpPr>
        <p:spPr>
          <a:xfrm>
            <a:off x="5052411" y="218475"/>
            <a:ext cx="1724025"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600"/>
              </a:spcAft>
              <a:buClrTx/>
              <a:buSzTx/>
              <a:buFontTx/>
              <a:buNone/>
              <a:tabLst/>
              <a:defRPr/>
            </a:pPr>
            <a:r>
              <a:rPr lang="en-US" sz="1800" dirty="0">
                <a:solidFill>
                  <a:schemeClr val="tx1"/>
                </a:solidFill>
                <a:latin typeface="Tw Cen MT" panose="020B0602020104020603" pitchFamily="34" charset="0"/>
                <a:cs typeface="Futura Medium" pitchFamily="34" charset="0"/>
              </a:rPr>
              <a:t>Business Value</a:t>
            </a:r>
          </a:p>
        </p:txBody>
      </p:sp>
      <p:sp>
        <p:nvSpPr>
          <p:cNvPr id="30" name="Rectangle: Top Corners Rounded 29">
            <a:extLst>
              <a:ext uri="{FF2B5EF4-FFF2-40B4-BE49-F238E27FC236}">
                <a16:creationId xmlns:a16="http://schemas.microsoft.com/office/drawing/2014/main" xmlns="" id="{EABD930E-EC4D-FC87-DE51-1755E8A451FF}"/>
              </a:ext>
            </a:extLst>
          </p:cNvPr>
          <p:cNvSpPr/>
          <p:nvPr/>
        </p:nvSpPr>
        <p:spPr>
          <a:xfrm>
            <a:off x="6839049" y="218474"/>
            <a:ext cx="1476276"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Methodology</a:t>
            </a:r>
          </a:p>
        </p:txBody>
      </p:sp>
      <p:sp>
        <p:nvSpPr>
          <p:cNvPr id="31" name="Rectangle: Top Corners Rounded 30">
            <a:extLst>
              <a:ext uri="{FF2B5EF4-FFF2-40B4-BE49-F238E27FC236}">
                <a16:creationId xmlns:a16="http://schemas.microsoft.com/office/drawing/2014/main" xmlns="" id="{251E5167-E325-521D-7B14-EDE8C2470DB4}"/>
              </a:ext>
            </a:extLst>
          </p:cNvPr>
          <p:cNvSpPr/>
          <p:nvPr/>
        </p:nvSpPr>
        <p:spPr>
          <a:xfrm>
            <a:off x="0" y="1"/>
            <a:ext cx="2423687" cy="678244"/>
          </a:xfrm>
          <a:prstGeom prst="round2Same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w Cen MT" panose="020B0602020104020603" pitchFamily="34" charset="0"/>
              </a:rPr>
              <a:t>Agenda</a:t>
            </a:r>
          </a:p>
        </p:txBody>
      </p:sp>
      <p:cxnSp>
        <p:nvCxnSpPr>
          <p:cNvPr id="33" name="Straight Connector 32">
            <a:extLst>
              <a:ext uri="{FF2B5EF4-FFF2-40B4-BE49-F238E27FC236}">
                <a16:creationId xmlns:a16="http://schemas.microsoft.com/office/drawing/2014/main" xmlns="" id="{C892D952-6FFB-3691-344D-2591A3ACD780}"/>
              </a:ext>
            </a:extLst>
          </p:cNvPr>
          <p:cNvCxnSpPr/>
          <p:nvPr/>
        </p:nvCxnSpPr>
        <p:spPr>
          <a:xfrm>
            <a:off x="0" y="674100"/>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34" name="Rectangle: Top Corners Rounded 33">
            <a:extLst>
              <a:ext uri="{FF2B5EF4-FFF2-40B4-BE49-F238E27FC236}">
                <a16:creationId xmlns:a16="http://schemas.microsoft.com/office/drawing/2014/main" xmlns="" id="{F0F32C19-08B7-4E12-DAA0-93B362DC1729}"/>
              </a:ext>
            </a:extLst>
          </p:cNvPr>
          <p:cNvSpPr/>
          <p:nvPr/>
        </p:nvSpPr>
        <p:spPr>
          <a:xfrm>
            <a:off x="8377939" y="218473"/>
            <a:ext cx="3846720"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w Cen MT" panose="020B0602020104020603" pitchFamily="34" charset="0"/>
              </a:rPr>
              <a:t>Findings and Recommendations</a:t>
            </a:r>
            <a:endParaRPr lang="en-US" dirty="0">
              <a:solidFill>
                <a:schemeClr val="tx1"/>
              </a:solidFill>
              <a:latin typeface="Tw Cen MT" panose="020B0602020104020603" pitchFamily="34" charset="0"/>
            </a:endParaRPr>
          </a:p>
        </p:txBody>
      </p:sp>
      <p:sp>
        <p:nvSpPr>
          <p:cNvPr id="32" name="TextBox 31">
            <a:extLst>
              <a:ext uri="{FF2B5EF4-FFF2-40B4-BE49-F238E27FC236}">
                <a16:creationId xmlns:a16="http://schemas.microsoft.com/office/drawing/2014/main" xmlns="" id="{EAE11449-4141-C171-2AEC-197543FE04E1}"/>
              </a:ext>
            </a:extLst>
          </p:cNvPr>
          <p:cNvSpPr txBox="1">
            <a:spLocks/>
          </p:cNvSpPr>
          <p:nvPr/>
        </p:nvSpPr>
        <p:spPr>
          <a:xfrm>
            <a:off x="1641971" y="3296661"/>
            <a:ext cx="3377782" cy="682386"/>
          </a:xfrm>
          <a:prstGeom prst="rect">
            <a:avLst/>
          </a:prstGeom>
          <a:solidFill>
            <a:sysClr val="window" lastClr="FFFFFF">
              <a:lumMod val="95000"/>
            </a:sysClr>
          </a:solidFill>
        </p:spPr>
        <p:txBody>
          <a:bodyPr wrap="square" lIns="54610" tIns="54610" rIns="54610" bIns="54610" rtlCol="0" anchor="ctr">
            <a:noAutofit/>
          </a:bodyPr>
          <a:lstStyle/>
          <a:p>
            <a:pPr marL="0" marR="0" lvl="0" indent="0" defTabSz="914400" eaLnBrk="1" fontAlgn="auto" latinLnBrk="0" hangingPunct="1">
              <a:lnSpc>
                <a:spcPct val="100000"/>
              </a:lnSpc>
              <a:spcBef>
                <a:spcPts val="0"/>
              </a:spcBef>
              <a:spcAft>
                <a:spcPts val="600"/>
              </a:spcAft>
              <a:buClrTx/>
              <a:buSzTx/>
              <a:buFontTx/>
              <a:buNone/>
              <a:tabLst/>
              <a:defRPr/>
            </a:pPr>
            <a:r>
              <a:rPr lang="en-US" altLang="en-US" sz="2000" dirty="0">
                <a:latin typeface="Tw Cen MT" panose="020B0602020104020603" pitchFamily="34" charset="0"/>
                <a:cs typeface="Futura Medium" pitchFamily="34" charset="0"/>
              </a:rPr>
              <a:t>Methodology</a:t>
            </a:r>
            <a:endParaRPr kumimoji="0" lang="en-US" sz="2000" i="0" u="none" strike="noStrike" kern="0" cap="none" spc="0" normalizeH="0" baseline="0" noProof="0" dirty="0">
              <a:ln>
                <a:noFill/>
              </a:ln>
              <a:effectLst/>
              <a:uLnTx/>
              <a:uFillTx/>
            </a:endParaRPr>
          </a:p>
        </p:txBody>
      </p:sp>
      <p:pic>
        <p:nvPicPr>
          <p:cNvPr id="35" name="Graphic 34" descr="Radioactive outline">
            <a:extLst>
              <a:ext uri="{FF2B5EF4-FFF2-40B4-BE49-F238E27FC236}">
                <a16:creationId xmlns:a16="http://schemas.microsoft.com/office/drawing/2014/main" xmlns="" id="{45C670B3-6994-1136-590B-46DBCD24B5C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86117" y="3273682"/>
            <a:ext cx="683553" cy="683553"/>
          </a:xfrm>
          <a:prstGeom prst="rect">
            <a:avLst/>
          </a:prstGeom>
        </p:spPr>
      </p:pic>
      <p:pic>
        <p:nvPicPr>
          <p:cNvPr id="41" name="Graphic 40" descr="Blog outline">
            <a:extLst>
              <a:ext uri="{FF2B5EF4-FFF2-40B4-BE49-F238E27FC236}">
                <a16:creationId xmlns:a16="http://schemas.microsoft.com/office/drawing/2014/main" xmlns="" id="{EE8F2092-2552-79DF-AD4E-F5BE3033C53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904427" y="2490734"/>
            <a:ext cx="704885" cy="704885"/>
          </a:xfrm>
          <a:prstGeom prst="rect">
            <a:avLst/>
          </a:prstGeom>
        </p:spPr>
      </p:pic>
      <p:pic>
        <p:nvPicPr>
          <p:cNvPr id="43" name="Graphic 42" descr="Hourglass 30% outline">
            <a:extLst>
              <a:ext uri="{FF2B5EF4-FFF2-40B4-BE49-F238E27FC236}">
                <a16:creationId xmlns:a16="http://schemas.microsoft.com/office/drawing/2014/main" xmlns="" id="{81C7FB49-0D65-310D-7ECA-D273380DD37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63448" y="4219062"/>
            <a:ext cx="586842" cy="586842"/>
          </a:xfrm>
          <a:prstGeom prst="rect">
            <a:avLst/>
          </a:prstGeom>
        </p:spPr>
      </p:pic>
      <p:pic>
        <p:nvPicPr>
          <p:cNvPr id="45" name="Graphic 44" descr="Bank outline">
            <a:extLst>
              <a:ext uri="{FF2B5EF4-FFF2-40B4-BE49-F238E27FC236}">
                <a16:creationId xmlns:a16="http://schemas.microsoft.com/office/drawing/2014/main" xmlns="" id="{10F78B2A-FF96-C12B-D864-638166D8FCCD}"/>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851331" y="1476659"/>
            <a:ext cx="718339" cy="718339"/>
          </a:xfrm>
          <a:prstGeom prst="rect">
            <a:avLst/>
          </a:prstGeom>
        </p:spPr>
      </p:pic>
      <p:sp>
        <p:nvSpPr>
          <p:cNvPr id="2" name="TextBox 1">
            <a:extLst>
              <a:ext uri="{FF2B5EF4-FFF2-40B4-BE49-F238E27FC236}">
                <a16:creationId xmlns:a16="http://schemas.microsoft.com/office/drawing/2014/main" xmlns="" id="{23E78A8C-C9C6-3BB2-218C-000877032F46}"/>
              </a:ext>
            </a:extLst>
          </p:cNvPr>
          <p:cNvSpPr txBox="1">
            <a:spLocks/>
          </p:cNvSpPr>
          <p:nvPr/>
        </p:nvSpPr>
        <p:spPr>
          <a:xfrm>
            <a:off x="1600293" y="4123518"/>
            <a:ext cx="3419460" cy="682386"/>
          </a:xfrm>
          <a:prstGeom prst="rect">
            <a:avLst/>
          </a:prstGeom>
          <a:solidFill>
            <a:sysClr val="window" lastClr="FFFFFF">
              <a:lumMod val="95000"/>
            </a:sysClr>
          </a:solidFill>
        </p:spPr>
        <p:txBody>
          <a:bodyPr wrap="square" lIns="54610" tIns="54610" rIns="54610" bIns="54610" rtlCol="0" anchor="ctr">
            <a:no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sz="2000" i="0" u="none" strike="noStrike" kern="0" cap="none" spc="0" normalizeH="0" baseline="0" noProof="0" dirty="0" smtClean="0">
                <a:ln>
                  <a:noFill/>
                </a:ln>
                <a:effectLst/>
                <a:uLnTx/>
                <a:uFillTx/>
                <a:latin typeface="Tw Cen MT" panose="020B0602020104020603" pitchFamily="34" charset="0"/>
              </a:rPr>
              <a:t>Findings</a:t>
            </a:r>
            <a:r>
              <a:rPr kumimoji="0" lang="en-US" sz="2000" i="0" u="none" strike="noStrike" kern="0" cap="none" spc="0" normalizeH="0" noProof="0" dirty="0" smtClean="0">
                <a:ln>
                  <a:noFill/>
                </a:ln>
                <a:effectLst/>
                <a:uLnTx/>
                <a:uFillTx/>
                <a:latin typeface="Tw Cen MT" panose="020B0602020104020603" pitchFamily="34" charset="0"/>
              </a:rPr>
              <a:t> and </a:t>
            </a:r>
            <a:r>
              <a:rPr kumimoji="0" lang="en-US" sz="2000" i="0" u="none" strike="noStrike" kern="0" cap="none" spc="0" normalizeH="0" baseline="0" noProof="0" dirty="0" smtClean="0">
                <a:ln>
                  <a:noFill/>
                </a:ln>
                <a:effectLst/>
                <a:uLnTx/>
                <a:uFillTx/>
                <a:latin typeface="Tw Cen MT" panose="020B0602020104020603" pitchFamily="34" charset="0"/>
              </a:rPr>
              <a:t>Recommendations</a:t>
            </a:r>
            <a:endParaRPr kumimoji="0" lang="en-US" sz="2000" i="0" u="none" strike="noStrike" kern="0" cap="none" spc="0" normalizeH="0" baseline="0" noProof="0" dirty="0">
              <a:ln>
                <a:noFill/>
              </a:ln>
              <a:effectLst/>
              <a:uLnTx/>
              <a:uFillTx/>
            </a:endParaRPr>
          </a:p>
        </p:txBody>
      </p:sp>
      <p:sp>
        <p:nvSpPr>
          <p:cNvPr id="16" name="TextBox 15">
            <a:extLst>
              <a:ext uri="{FF2B5EF4-FFF2-40B4-BE49-F238E27FC236}">
                <a16:creationId xmlns:a16="http://schemas.microsoft.com/office/drawing/2014/main" xmlns="" id="{23E78A8C-C9C6-3BB2-218C-000877032F46}"/>
              </a:ext>
            </a:extLst>
          </p:cNvPr>
          <p:cNvSpPr txBox="1">
            <a:spLocks/>
          </p:cNvSpPr>
          <p:nvPr/>
        </p:nvSpPr>
        <p:spPr>
          <a:xfrm>
            <a:off x="1600293" y="5075960"/>
            <a:ext cx="3419460" cy="682386"/>
          </a:xfrm>
          <a:prstGeom prst="rect">
            <a:avLst/>
          </a:prstGeom>
          <a:solidFill>
            <a:sysClr val="window" lastClr="FFFFFF">
              <a:lumMod val="95000"/>
            </a:sysClr>
          </a:solidFill>
        </p:spPr>
        <p:txBody>
          <a:bodyPr wrap="square" lIns="54610" tIns="54610" rIns="54610" bIns="54610" rtlCol="0" anchor="ctr">
            <a:no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sz="2000" i="0" u="none" strike="noStrike" kern="0" cap="none" spc="0" normalizeH="0" baseline="0" noProof="0" dirty="0" smtClean="0">
                <a:ln>
                  <a:noFill/>
                </a:ln>
                <a:effectLst/>
                <a:uLnTx/>
                <a:uFillTx/>
                <a:latin typeface="Tw Cen MT" panose="020B0602020104020603" pitchFamily="34" charset="0"/>
              </a:rPr>
              <a:t>Future Work</a:t>
            </a:r>
            <a:endParaRPr kumimoji="0" lang="en-US" sz="2000" i="0" u="none" strike="noStrike" kern="0" cap="none" spc="0" normalizeH="0" baseline="0" noProof="0" dirty="0">
              <a:ln>
                <a:noFill/>
              </a:ln>
              <a:effectLst/>
              <a:uLnTx/>
              <a:uFillTx/>
            </a:endParaRPr>
          </a:p>
        </p:txBody>
      </p:sp>
      <p:pic>
        <p:nvPicPr>
          <p:cNvPr id="17" name="Graphic 34" descr="Radioactive outline">
            <a:extLst>
              <a:ext uri="{FF2B5EF4-FFF2-40B4-BE49-F238E27FC236}">
                <a16:creationId xmlns:a16="http://schemas.microsoft.com/office/drawing/2014/main" xmlns="" id="{45C670B3-6994-1136-590B-46DBCD24B5C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51331" y="5075960"/>
            <a:ext cx="683553" cy="683553"/>
          </a:xfrm>
          <a:prstGeom prst="rect">
            <a:avLst/>
          </a:prstGeom>
        </p:spPr>
      </p:pic>
      <p:sp>
        <p:nvSpPr>
          <p:cNvPr id="18" name="Rectangle 17"/>
          <p:cNvSpPr/>
          <p:nvPr/>
        </p:nvSpPr>
        <p:spPr>
          <a:xfrm>
            <a:off x="9923813" y="6264233"/>
            <a:ext cx="2268187" cy="5937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3979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Top Corners Rounded 27">
            <a:extLst>
              <a:ext uri="{FF2B5EF4-FFF2-40B4-BE49-F238E27FC236}">
                <a16:creationId xmlns:a16="http://schemas.microsoft.com/office/drawing/2014/main" xmlns="" id="{1CE2ED4F-4BB8-71A1-53D8-A231DAD03F47}"/>
              </a:ext>
            </a:extLst>
          </p:cNvPr>
          <p:cNvSpPr/>
          <p:nvPr/>
        </p:nvSpPr>
        <p:spPr>
          <a:xfrm>
            <a:off x="2456345" y="0"/>
            <a:ext cx="2563408" cy="678245"/>
          </a:xfrm>
          <a:prstGeom prst="round2Same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w Cen MT" panose="020B0602020104020603" pitchFamily="34" charset="0"/>
              </a:rPr>
              <a:t>Problem Statement</a:t>
            </a:r>
          </a:p>
        </p:txBody>
      </p:sp>
      <p:sp>
        <p:nvSpPr>
          <p:cNvPr id="29" name="Rectangle: Top Corners Rounded 28">
            <a:extLst>
              <a:ext uri="{FF2B5EF4-FFF2-40B4-BE49-F238E27FC236}">
                <a16:creationId xmlns:a16="http://schemas.microsoft.com/office/drawing/2014/main" xmlns="" id="{4DE34873-AEF6-7BE4-7709-258D0B911A0A}"/>
              </a:ext>
            </a:extLst>
          </p:cNvPr>
          <p:cNvSpPr/>
          <p:nvPr/>
        </p:nvSpPr>
        <p:spPr>
          <a:xfrm>
            <a:off x="5052411" y="218475"/>
            <a:ext cx="1724025"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600"/>
              </a:spcAft>
              <a:buClrTx/>
              <a:buSzTx/>
              <a:buFontTx/>
              <a:buNone/>
              <a:tabLst/>
              <a:defRPr/>
            </a:pPr>
            <a:r>
              <a:rPr lang="en-US" sz="1800" dirty="0">
                <a:solidFill>
                  <a:schemeClr val="tx1"/>
                </a:solidFill>
                <a:latin typeface="Tw Cen MT" panose="020B0602020104020603" pitchFamily="34" charset="0"/>
                <a:cs typeface="Futura Medium" pitchFamily="34" charset="0"/>
              </a:rPr>
              <a:t>Business Value</a:t>
            </a:r>
          </a:p>
        </p:txBody>
      </p:sp>
      <p:sp>
        <p:nvSpPr>
          <p:cNvPr id="30" name="Rectangle: Top Corners Rounded 29">
            <a:extLst>
              <a:ext uri="{FF2B5EF4-FFF2-40B4-BE49-F238E27FC236}">
                <a16:creationId xmlns:a16="http://schemas.microsoft.com/office/drawing/2014/main" xmlns="" id="{EABD930E-EC4D-FC87-DE51-1755E8A451FF}"/>
              </a:ext>
            </a:extLst>
          </p:cNvPr>
          <p:cNvSpPr/>
          <p:nvPr/>
        </p:nvSpPr>
        <p:spPr>
          <a:xfrm>
            <a:off x="6839049" y="218474"/>
            <a:ext cx="1476276"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Methodology</a:t>
            </a:r>
          </a:p>
        </p:txBody>
      </p:sp>
      <p:sp>
        <p:nvSpPr>
          <p:cNvPr id="31" name="Rectangle: Top Corners Rounded 30">
            <a:extLst>
              <a:ext uri="{FF2B5EF4-FFF2-40B4-BE49-F238E27FC236}">
                <a16:creationId xmlns:a16="http://schemas.microsoft.com/office/drawing/2014/main" xmlns="" id="{251E5167-E325-521D-7B14-EDE8C2470DB4}"/>
              </a:ext>
            </a:extLst>
          </p:cNvPr>
          <p:cNvSpPr/>
          <p:nvPr/>
        </p:nvSpPr>
        <p:spPr>
          <a:xfrm>
            <a:off x="0" y="218473"/>
            <a:ext cx="2423687" cy="459772"/>
          </a:xfrm>
          <a:prstGeom prst="round2Same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Agenda</a:t>
            </a:r>
          </a:p>
        </p:txBody>
      </p:sp>
      <p:cxnSp>
        <p:nvCxnSpPr>
          <p:cNvPr id="33" name="Straight Connector 32">
            <a:extLst>
              <a:ext uri="{FF2B5EF4-FFF2-40B4-BE49-F238E27FC236}">
                <a16:creationId xmlns:a16="http://schemas.microsoft.com/office/drawing/2014/main" xmlns="" id="{C892D952-6FFB-3691-344D-2591A3ACD780}"/>
              </a:ext>
            </a:extLst>
          </p:cNvPr>
          <p:cNvCxnSpPr/>
          <p:nvPr/>
        </p:nvCxnSpPr>
        <p:spPr>
          <a:xfrm>
            <a:off x="0" y="674100"/>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34" name="Rectangle: Top Corners Rounded 33">
            <a:extLst>
              <a:ext uri="{FF2B5EF4-FFF2-40B4-BE49-F238E27FC236}">
                <a16:creationId xmlns:a16="http://schemas.microsoft.com/office/drawing/2014/main" xmlns="" id="{F0F32C19-08B7-4E12-DAA0-93B362DC1729}"/>
              </a:ext>
            </a:extLst>
          </p:cNvPr>
          <p:cNvSpPr/>
          <p:nvPr/>
        </p:nvSpPr>
        <p:spPr>
          <a:xfrm>
            <a:off x="8377939" y="218473"/>
            <a:ext cx="3846720"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Recommendations and Future work</a:t>
            </a:r>
          </a:p>
        </p:txBody>
      </p:sp>
      <p:sp>
        <p:nvSpPr>
          <p:cNvPr id="3" name="TextBox 2">
            <a:extLst>
              <a:ext uri="{FF2B5EF4-FFF2-40B4-BE49-F238E27FC236}">
                <a16:creationId xmlns:a16="http://schemas.microsoft.com/office/drawing/2014/main" xmlns="" id="{835D164E-E63A-0379-6193-EEBBE8C77CA7}"/>
              </a:ext>
            </a:extLst>
          </p:cNvPr>
          <p:cNvSpPr txBox="1"/>
          <p:nvPr/>
        </p:nvSpPr>
        <p:spPr>
          <a:xfrm>
            <a:off x="-32659" y="241214"/>
            <a:ext cx="12100834" cy="1754326"/>
          </a:xfrm>
          <a:prstGeom prst="rect">
            <a:avLst/>
          </a:prstGeom>
          <a:noFill/>
        </p:spPr>
        <p:txBody>
          <a:bodyPr wrap="square">
            <a:spAutoFit/>
          </a:bodyPr>
          <a:lstStyle/>
          <a:p>
            <a:endParaRPr lang="en-US" dirty="0">
              <a:solidFill>
                <a:srgbClr val="222222"/>
              </a:solidFill>
              <a:latin typeface="Arial" panose="020B0604020202020204" pitchFamily="34" charset="0"/>
            </a:endParaRPr>
          </a:p>
          <a:p>
            <a:endParaRPr lang="en-US" b="0" i="0" dirty="0">
              <a:solidFill>
                <a:srgbClr val="222222"/>
              </a:solidFill>
              <a:effectLst/>
              <a:latin typeface="Arial" panose="020B0604020202020204" pitchFamily="34" charset="0"/>
            </a:endParaRPr>
          </a:p>
          <a:p>
            <a:endParaRPr lang="en-US" b="0" i="0" dirty="0">
              <a:solidFill>
                <a:srgbClr val="222222"/>
              </a:solidFill>
              <a:effectLst/>
              <a:latin typeface="Arial" panose="020B0604020202020204" pitchFamily="34" charset="0"/>
            </a:endParaRPr>
          </a:p>
          <a:p>
            <a:endParaRPr lang="en-US" b="0" i="0" dirty="0">
              <a:solidFill>
                <a:srgbClr val="222222"/>
              </a:solidFill>
              <a:effectLst/>
              <a:latin typeface="Arial" panose="020B0604020202020204" pitchFamily="34" charset="0"/>
            </a:endParaRPr>
          </a:p>
          <a:p>
            <a:endParaRPr lang="en-US" dirty="0">
              <a:solidFill>
                <a:srgbClr val="222222"/>
              </a:solidFill>
              <a:latin typeface="Arial" panose="020B0604020202020204" pitchFamily="34" charset="0"/>
            </a:endParaRPr>
          </a:p>
          <a:p>
            <a:endParaRPr lang="en-US" dirty="0"/>
          </a:p>
        </p:txBody>
      </p:sp>
      <p:sp>
        <p:nvSpPr>
          <p:cNvPr id="4" name="Rectangle 3">
            <a:extLst>
              <a:ext uri="{FF2B5EF4-FFF2-40B4-BE49-F238E27FC236}">
                <a16:creationId xmlns:a16="http://schemas.microsoft.com/office/drawing/2014/main" xmlns="" id="{8FE8D3D6-84A3-F7F2-6469-57DF43D25F9F}"/>
              </a:ext>
            </a:extLst>
          </p:cNvPr>
          <p:cNvSpPr/>
          <p:nvPr/>
        </p:nvSpPr>
        <p:spPr>
          <a:xfrm>
            <a:off x="2107091" y="5181105"/>
            <a:ext cx="9590901" cy="1170408"/>
          </a:xfrm>
          <a:prstGeom prst="rect">
            <a:avLst/>
          </a:prstGeom>
          <a:ln w="12700">
            <a:solidFill>
              <a:srgbClr val="92D050"/>
            </a:solidFill>
          </a:ln>
        </p:spPr>
        <p:txBody>
          <a:bodyPr wrap="square" lIns="162000" tIns="54000" rIns="72000" bIns="54000" anchor="ctr">
            <a:noAutofit/>
          </a:bodyPr>
          <a:lstStyle/>
          <a:p>
            <a:r>
              <a:rPr lang="en-US" sz="1400" b="1" dirty="0">
                <a:solidFill>
                  <a:srgbClr val="00B050"/>
                </a:solidFill>
                <a:effectLst/>
                <a:latin typeface="Tw Cen MT" panose="020B0602020104020603" pitchFamily="34" charset="0"/>
              </a:rPr>
              <a:t>Benefits:</a:t>
            </a:r>
          </a:p>
          <a:p>
            <a:r>
              <a:rPr lang="en-US" sz="1400" b="0" i="0" dirty="0">
                <a:solidFill>
                  <a:srgbClr val="222222"/>
                </a:solidFill>
                <a:effectLst/>
                <a:latin typeface="Tw Cen MT" panose="020B0602020104020603" pitchFamily="34" charset="0"/>
              </a:rPr>
              <a:t>Develop a data driven decision support system to:</a:t>
            </a:r>
          </a:p>
          <a:p>
            <a:pPr marL="342900" indent="-342900">
              <a:buFont typeface="+mj-lt"/>
              <a:buAutoNum type="arabicParenR"/>
            </a:pPr>
            <a:r>
              <a:rPr lang="en-US" sz="1400" dirty="0">
                <a:solidFill>
                  <a:srgbClr val="222222"/>
                </a:solidFill>
                <a:latin typeface="Tw Cen MT" panose="020B0602020104020603" pitchFamily="34" charset="0"/>
              </a:rPr>
              <a:t>Healthcare Benefit: A</a:t>
            </a:r>
            <a:r>
              <a:rPr lang="en-US" sz="1400" b="0" i="0" dirty="0">
                <a:solidFill>
                  <a:srgbClr val="222222"/>
                </a:solidFill>
                <a:effectLst/>
                <a:latin typeface="Tw Cen MT" panose="020B0602020104020603" pitchFamily="34" charset="0"/>
              </a:rPr>
              <a:t>ssist clinicians in assessing patient risk. </a:t>
            </a:r>
          </a:p>
          <a:p>
            <a:pPr marL="342900" indent="-342900">
              <a:buFont typeface="+mj-lt"/>
              <a:buAutoNum type="arabicParenR"/>
            </a:pPr>
            <a:r>
              <a:rPr lang="en-US" sz="1400" dirty="0">
                <a:solidFill>
                  <a:srgbClr val="222222"/>
                </a:solidFill>
                <a:latin typeface="Tw Cen MT" panose="020B0602020104020603" pitchFamily="34" charset="0"/>
              </a:rPr>
              <a:t>Business Benefit: P</a:t>
            </a:r>
            <a:r>
              <a:rPr lang="en-US" sz="1400" b="0" i="0" dirty="0">
                <a:solidFill>
                  <a:srgbClr val="222222"/>
                </a:solidFill>
                <a:effectLst/>
                <a:latin typeface="Tw Cen MT" panose="020B0602020104020603" pitchFamily="34" charset="0"/>
              </a:rPr>
              <a:t>roviding quality and timely care, </a:t>
            </a:r>
          </a:p>
          <a:p>
            <a:pPr lvl="3"/>
            <a:r>
              <a:rPr lang="en-US" sz="1400" dirty="0">
                <a:solidFill>
                  <a:srgbClr val="222222"/>
                </a:solidFill>
                <a:latin typeface="Tw Cen MT" panose="020B0602020104020603" pitchFamily="34" charset="0"/>
              </a:rPr>
              <a:t>     O</a:t>
            </a:r>
            <a:r>
              <a:rPr lang="en-US" sz="1400" b="0" i="0" dirty="0">
                <a:solidFill>
                  <a:srgbClr val="222222"/>
                </a:solidFill>
                <a:effectLst/>
                <a:latin typeface="Tw Cen MT" panose="020B0602020104020603" pitchFamily="34" charset="0"/>
              </a:rPr>
              <a:t>ptimize resource utilization.</a:t>
            </a:r>
          </a:p>
        </p:txBody>
      </p:sp>
      <p:sp>
        <p:nvSpPr>
          <p:cNvPr id="5" name="Oval 4">
            <a:extLst>
              <a:ext uri="{FF2B5EF4-FFF2-40B4-BE49-F238E27FC236}">
                <a16:creationId xmlns:a16="http://schemas.microsoft.com/office/drawing/2014/main" xmlns="" id="{5B3D5C40-E8C7-4672-3783-6D748C6FD1C8}"/>
              </a:ext>
            </a:extLst>
          </p:cNvPr>
          <p:cNvSpPr/>
          <p:nvPr/>
        </p:nvSpPr>
        <p:spPr bwMode="gray">
          <a:xfrm>
            <a:off x="1562778" y="5491989"/>
            <a:ext cx="548640" cy="548640"/>
          </a:xfrm>
          <a:prstGeom prst="ellipse">
            <a:avLst/>
          </a:prstGeom>
          <a:solidFill>
            <a:srgbClr val="00B050"/>
          </a:solidFill>
          <a:ln w="19050" algn="ctr">
            <a:noFill/>
            <a:miter lim="800000"/>
            <a:headEnd/>
            <a:tailEnd/>
          </a:ln>
        </p:spPr>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r>
              <a:rPr kumimoji="0" lang="en-IE" sz="1100" b="1" i="0" u="none" strike="noStrike" kern="1200" cap="none" spc="0" normalizeH="0" baseline="0" noProof="0" dirty="0">
                <a:ln>
                  <a:noFill/>
                </a:ln>
                <a:solidFill>
                  <a:prstClr val="white"/>
                </a:solidFill>
                <a:effectLst/>
                <a:uLnTx/>
                <a:uFillTx/>
                <a:latin typeface="Calibri"/>
                <a:ea typeface="Open Sans Semibold" panose="020B0706030804020204" pitchFamily="34" charset="0"/>
                <a:cs typeface="Open Sans Semibold" panose="020B0706030804020204" pitchFamily="34" charset="0"/>
              </a:rPr>
              <a:t>03</a:t>
            </a:r>
          </a:p>
        </p:txBody>
      </p:sp>
      <p:sp>
        <p:nvSpPr>
          <p:cNvPr id="6" name="Rectangle 5">
            <a:extLst>
              <a:ext uri="{FF2B5EF4-FFF2-40B4-BE49-F238E27FC236}">
                <a16:creationId xmlns:a16="http://schemas.microsoft.com/office/drawing/2014/main" xmlns="" id="{F35BB2EA-B606-2169-9F6B-9B6CF6CA59E8}"/>
              </a:ext>
            </a:extLst>
          </p:cNvPr>
          <p:cNvSpPr/>
          <p:nvPr/>
        </p:nvSpPr>
        <p:spPr>
          <a:xfrm>
            <a:off x="2107092" y="3687447"/>
            <a:ext cx="9590901" cy="1265658"/>
          </a:xfrm>
          <a:prstGeom prst="rect">
            <a:avLst/>
          </a:prstGeom>
          <a:ln w="12700">
            <a:solidFill>
              <a:srgbClr val="92D050"/>
            </a:solidFill>
          </a:ln>
        </p:spPr>
        <p:txBody>
          <a:bodyPr wrap="square" lIns="162000" tIns="54000" rIns="72000" bIns="54000" anchor="ctr">
            <a:noAutofit/>
          </a:bodyPr>
          <a:lstStyle/>
          <a:p>
            <a:r>
              <a:rPr lang="en-US" sz="1400" b="1" i="0" dirty="0" smtClean="0">
                <a:solidFill>
                  <a:srgbClr val="00B050"/>
                </a:solidFill>
                <a:effectLst/>
                <a:latin typeface="Tw Cen MT" panose="020B0602020104020603" pitchFamily="34" charset="0"/>
              </a:rPr>
              <a:t>Proposed </a:t>
            </a:r>
            <a:r>
              <a:rPr lang="en-US" sz="1400" b="1" i="0" dirty="0">
                <a:solidFill>
                  <a:srgbClr val="00B050"/>
                </a:solidFill>
                <a:effectLst/>
                <a:latin typeface="Tw Cen MT" panose="020B0602020104020603" pitchFamily="34" charset="0"/>
              </a:rPr>
              <a:t>Solution: </a:t>
            </a:r>
          </a:p>
          <a:p>
            <a:r>
              <a:rPr lang="en-US" sz="1400" i="0" dirty="0">
                <a:solidFill>
                  <a:srgbClr val="222222"/>
                </a:solidFill>
                <a:effectLst/>
                <a:latin typeface="Tw Cen MT" panose="020B0602020104020603" pitchFamily="34" charset="0"/>
              </a:rPr>
              <a:t>In this project, we </a:t>
            </a:r>
            <a:r>
              <a:rPr lang="en-US" sz="1400" i="0" dirty="0" smtClean="0">
                <a:solidFill>
                  <a:srgbClr val="222222"/>
                </a:solidFill>
                <a:effectLst/>
                <a:latin typeface="Tw Cen MT" panose="020B0602020104020603" pitchFamily="34" charset="0"/>
              </a:rPr>
              <a:t>used the data collected from the heart patients to build insights. This was done through analysis and </a:t>
            </a:r>
            <a:r>
              <a:rPr lang="en-US" sz="1400" dirty="0" smtClean="0">
                <a:solidFill>
                  <a:srgbClr val="222222"/>
                </a:solidFill>
                <a:latin typeface="Tw Cen MT" panose="020B0602020104020603" pitchFamily="34" charset="0"/>
              </a:rPr>
              <a:t>correlating data collected from the triage (risk factors such as tobacco and alcohol use, blood pressure, gender) and labs (platelets, hemoglobin, creatinine), pre-existing conditions such as diabetes and other factors such as the patient’s residence (rural/urban). The study also sought trends and patterns in the data collected.</a:t>
            </a:r>
            <a:endParaRPr lang="en-US" sz="1400" i="0" dirty="0">
              <a:solidFill>
                <a:srgbClr val="222222"/>
              </a:solidFill>
              <a:effectLst/>
              <a:latin typeface="Tw Cen MT" panose="020B0602020104020603" pitchFamily="34" charset="0"/>
            </a:endParaRPr>
          </a:p>
        </p:txBody>
      </p:sp>
      <p:sp>
        <p:nvSpPr>
          <p:cNvPr id="7" name="Oval 6">
            <a:extLst>
              <a:ext uri="{FF2B5EF4-FFF2-40B4-BE49-F238E27FC236}">
                <a16:creationId xmlns:a16="http://schemas.microsoft.com/office/drawing/2014/main" xmlns="" id="{882E4A56-0AB9-6BC8-C744-E08050F87C48}"/>
              </a:ext>
            </a:extLst>
          </p:cNvPr>
          <p:cNvSpPr/>
          <p:nvPr/>
        </p:nvSpPr>
        <p:spPr bwMode="gray">
          <a:xfrm>
            <a:off x="1562778" y="3865580"/>
            <a:ext cx="548640" cy="548640"/>
          </a:xfrm>
          <a:prstGeom prst="ellipse">
            <a:avLst/>
          </a:prstGeom>
          <a:solidFill>
            <a:srgbClr val="00B050"/>
          </a:solidFill>
          <a:ln w="19050" algn="ctr">
            <a:noFill/>
            <a:miter lim="800000"/>
            <a:headEnd/>
            <a:tailEnd/>
          </a:ln>
        </p:spPr>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r>
              <a:rPr kumimoji="0" lang="en-IE" sz="1100" b="1" i="0" u="none" strike="noStrike" kern="1200" cap="none" spc="0" normalizeH="0" baseline="0" noProof="0" dirty="0">
                <a:ln>
                  <a:noFill/>
                </a:ln>
                <a:solidFill>
                  <a:prstClr val="white"/>
                </a:solidFill>
                <a:effectLst/>
                <a:uLnTx/>
                <a:uFillTx/>
                <a:latin typeface="Calibri"/>
                <a:ea typeface="Open Sans Semibold" panose="020B0706030804020204" pitchFamily="34" charset="0"/>
                <a:cs typeface="Open Sans Semibold" panose="020B0706030804020204" pitchFamily="34" charset="0"/>
              </a:rPr>
              <a:t>02</a:t>
            </a:r>
          </a:p>
        </p:txBody>
      </p:sp>
      <p:sp>
        <p:nvSpPr>
          <p:cNvPr id="8" name="Rectangle 7">
            <a:extLst>
              <a:ext uri="{FF2B5EF4-FFF2-40B4-BE49-F238E27FC236}">
                <a16:creationId xmlns:a16="http://schemas.microsoft.com/office/drawing/2014/main" xmlns="" id="{287DD434-5647-B342-9BDB-6BCABD2EC853}"/>
              </a:ext>
            </a:extLst>
          </p:cNvPr>
          <p:cNvSpPr/>
          <p:nvPr/>
        </p:nvSpPr>
        <p:spPr>
          <a:xfrm>
            <a:off x="2107092" y="1707547"/>
            <a:ext cx="9891742" cy="1676833"/>
          </a:xfrm>
          <a:prstGeom prst="rect">
            <a:avLst/>
          </a:prstGeom>
          <a:ln w="12700">
            <a:solidFill>
              <a:srgbClr val="92D050"/>
            </a:solidFill>
          </a:ln>
        </p:spPr>
        <p:txBody>
          <a:bodyPr wrap="square" lIns="162000" tIns="54000" rIns="72000" bIns="54000" anchor="ctr">
            <a:noAutofit/>
          </a:bodyPr>
          <a:lstStyle/>
          <a:p>
            <a:r>
              <a:rPr lang="en-US" sz="1400" b="1" dirty="0">
                <a:solidFill>
                  <a:srgbClr val="00B050"/>
                </a:solidFill>
                <a:latin typeface="Tw Cen MT" panose="020B0602020104020603" pitchFamily="34" charset="0"/>
              </a:rPr>
              <a:t>Objective</a:t>
            </a:r>
            <a:r>
              <a:rPr lang="en-US" sz="1400" b="1" i="0" dirty="0">
                <a:solidFill>
                  <a:srgbClr val="00B050"/>
                </a:solidFill>
                <a:effectLst/>
                <a:latin typeface="Tw Cen MT" panose="020B0602020104020603" pitchFamily="34" charset="0"/>
              </a:rPr>
              <a:t>: </a:t>
            </a:r>
          </a:p>
          <a:p>
            <a:r>
              <a:rPr lang="en-US" sz="1400" b="0" i="0" dirty="0">
                <a:solidFill>
                  <a:srgbClr val="222222"/>
                </a:solidFill>
                <a:effectLst/>
                <a:latin typeface="Tw Cen MT" panose="020B0602020104020603" pitchFamily="34" charset="0"/>
              </a:rPr>
              <a:t>Patients with diverse cardiovascular diseases are usually admitted through </a:t>
            </a:r>
            <a:r>
              <a:rPr lang="en-US" sz="1400" b="0" i="0" dirty="0" smtClean="0">
                <a:solidFill>
                  <a:srgbClr val="222222"/>
                </a:solidFill>
                <a:effectLst/>
                <a:latin typeface="Tw Cen MT" panose="020B0602020104020603" pitchFamily="34" charset="0"/>
              </a:rPr>
              <a:t>emergency </a:t>
            </a:r>
            <a:r>
              <a:rPr lang="en-US" sz="1400" b="0" i="0" dirty="0">
                <a:solidFill>
                  <a:srgbClr val="222222"/>
                </a:solidFill>
                <a:effectLst/>
                <a:latin typeface="Tw Cen MT" panose="020B0602020104020603" pitchFamily="34" charset="0"/>
              </a:rPr>
              <a:t>departments, into wards, or to the cardiac care units depending on whether they are acutely sick or being admitted for further evaluation. In general, at each stage, patients are triaged by clinical professionals to provide timely care. At the same time, a large set of demographic and clinical parameters are </a:t>
            </a:r>
            <a:r>
              <a:rPr lang="en-US" sz="1400" b="0" i="0" dirty="0" smtClean="0">
                <a:solidFill>
                  <a:srgbClr val="222222"/>
                </a:solidFill>
                <a:effectLst/>
                <a:latin typeface="Tw Cen MT" panose="020B0602020104020603" pitchFamily="34" charset="0"/>
              </a:rPr>
              <a:t>recorded </a:t>
            </a:r>
            <a:r>
              <a:rPr lang="en-US" sz="1400" b="0" i="0" dirty="0">
                <a:solidFill>
                  <a:srgbClr val="222222"/>
                </a:solidFill>
                <a:effectLst/>
                <a:latin typeface="Tw Cen MT" panose="020B0602020104020603" pitchFamily="34" charset="0"/>
              </a:rPr>
              <a:t>for each patient</a:t>
            </a:r>
            <a:r>
              <a:rPr lang="en-US" sz="1400" dirty="0">
                <a:solidFill>
                  <a:srgbClr val="222222"/>
                </a:solidFill>
                <a:latin typeface="Tw Cen MT" panose="020B0602020104020603" pitchFamily="34" charset="0"/>
              </a:rPr>
              <a:t>. </a:t>
            </a:r>
            <a:endParaRPr lang="en-US" sz="1400" b="0" i="0" dirty="0">
              <a:solidFill>
                <a:srgbClr val="222222"/>
              </a:solidFill>
              <a:effectLst/>
              <a:latin typeface="Tw Cen MT" panose="020B0602020104020603" pitchFamily="34" charset="0"/>
            </a:endParaRPr>
          </a:p>
          <a:p>
            <a:r>
              <a:rPr lang="en-US" sz="1400" b="1" dirty="0">
                <a:solidFill>
                  <a:srgbClr val="00B050"/>
                </a:solidFill>
                <a:latin typeface="Tw Cen MT" panose="020B0602020104020603" pitchFamily="34" charset="0"/>
              </a:rPr>
              <a:t>Problem</a:t>
            </a:r>
            <a:r>
              <a:rPr lang="en-US" sz="1400" b="1" dirty="0" smtClean="0">
                <a:solidFill>
                  <a:srgbClr val="222222"/>
                </a:solidFill>
                <a:latin typeface="Tw Cen MT" panose="020B0602020104020603" pitchFamily="34" charset="0"/>
              </a:rPr>
              <a:t>:</a:t>
            </a:r>
          </a:p>
          <a:p>
            <a:r>
              <a:rPr lang="en-US" sz="1400" dirty="0" smtClean="0">
                <a:solidFill>
                  <a:srgbClr val="222222"/>
                </a:solidFill>
                <a:latin typeface="Tw Cen MT" panose="020B0602020104020603" pitchFamily="34" charset="0"/>
              </a:rPr>
              <a:t>M</a:t>
            </a:r>
            <a:r>
              <a:rPr lang="en-US" sz="1400" b="0" i="0" dirty="0" smtClean="0">
                <a:solidFill>
                  <a:srgbClr val="222222"/>
                </a:solidFill>
                <a:effectLst/>
                <a:latin typeface="Tw Cen MT" panose="020B0602020104020603" pitchFamily="34" charset="0"/>
              </a:rPr>
              <a:t>anually </a:t>
            </a:r>
            <a:r>
              <a:rPr lang="en-US" sz="1400" b="0" i="0" dirty="0">
                <a:solidFill>
                  <a:srgbClr val="222222"/>
                </a:solidFill>
                <a:effectLst/>
                <a:latin typeface="Tw Cen MT" panose="020B0602020104020603" pitchFamily="34" charset="0"/>
              </a:rPr>
              <a:t>analyzing and synthesizing information from all these variables proves to be challenging. </a:t>
            </a:r>
            <a:r>
              <a:rPr lang="en-US" sz="1400" b="0" i="0" dirty="0" smtClean="0">
                <a:solidFill>
                  <a:srgbClr val="222222"/>
                </a:solidFill>
                <a:effectLst/>
                <a:latin typeface="Tw Cen MT" panose="020B0602020104020603" pitchFamily="34" charset="0"/>
              </a:rPr>
              <a:t>This has led to minimal utilization of the huge amount of data collected from the triage as well as labs.</a:t>
            </a:r>
            <a:endParaRPr lang="en-US" sz="1400" b="0" i="0" dirty="0">
              <a:solidFill>
                <a:srgbClr val="222222"/>
              </a:solidFill>
              <a:effectLst/>
              <a:latin typeface="Tw Cen MT" panose="020B0602020104020603" pitchFamily="34" charset="0"/>
            </a:endParaRPr>
          </a:p>
        </p:txBody>
      </p:sp>
      <p:sp>
        <p:nvSpPr>
          <p:cNvPr id="9" name="Oval 8">
            <a:extLst>
              <a:ext uri="{FF2B5EF4-FFF2-40B4-BE49-F238E27FC236}">
                <a16:creationId xmlns:a16="http://schemas.microsoft.com/office/drawing/2014/main" xmlns="" id="{5F72257E-D8FF-9AED-7D40-72DFA01F0788}"/>
              </a:ext>
            </a:extLst>
          </p:cNvPr>
          <p:cNvSpPr/>
          <p:nvPr/>
        </p:nvSpPr>
        <p:spPr bwMode="gray">
          <a:xfrm>
            <a:off x="1562778" y="2240177"/>
            <a:ext cx="548640" cy="548640"/>
          </a:xfrm>
          <a:prstGeom prst="ellipse">
            <a:avLst/>
          </a:prstGeom>
          <a:solidFill>
            <a:srgbClr val="00B050"/>
          </a:solidFill>
          <a:ln w="19050" algn="ctr">
            <a:noFill/>
            <a:miter lim="800000"/>
            <a:headEnd/>
            <a:tailEnd/>
          </a:ln>
        </p:spPr>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r>
              <a:rPr kumimoji="0" lang="en-IE" sz="1100" b="1" i="0" u="none" strike="noStrike" kern="1200" cap="none" spc="0" normalizeH="0" baseline="0" noProof="0" dirty="0">
                <a:ln>
                  <a:noFill/>
                </a:ln>
                <a:solidFill>
                  <a:prstClr val="white"/>
                </a:solidFill>
                <a:effectLst/>
                <a:uLnTx/>
                <a:uFillTx/>
                <a:latin typeface="Calibri"/>
                <a:ea typeface="Open Sans Semibold" panose="020B0706030804020204" pitchFamily="34" charset="0"/>
                <a:cs typeface="Open Sans Semibold" panose="020B0706030804020204" pitchFamily="34" charset="0"/>
              </a:rPr>
              <a:t>01</a:t>
            </a:r>
          </a:p>
        </p:txBody>
      </p:sp>
      <p:grpSp>
        <p:nvGrpSpPr>
          <p:cNvPr id="10" name="Group 360">
            <a:extLst>
              <a:ext uri="{FF2B5EF4-FFF2-40B4-BE49-F238E27FC236}">
                <a16:creationId xmlns:a16="http://schemas.microsoft.com/office/drawing/2014/main" xmlns="" id="{3F4F6DB1-7407-8AA1-65A4-7F56F4585ADC}"/>
              </a:ext>
            </a:extLst>
          </p:cNvPr>
          <p:cNvGrpSpPr>
            <a:grpSpLocks/>
          </p:cNvGrpSpPr>
          <p:nvPr/>
        </p:nvGrpSpPr>
        <p:grpSpPr bwMode="auto">
          <a:xfrm>
            <a:off x="642900" y="1105758"/>
            <a:ext cx="640080" cy="640080"/>
            <a:chOff x="1935" y="1199"/>
            <a:chExt cx="341" cy="340"/>
          </a:xfrm>
          <a:solidFill>
            <a:srgbClr val="00B050"/>
          </a:solidFill>
        </p:grpSpPr>
        <p:sp>
          <p:nvSpPr>
            <p:cNvPr id="11" name="Freeform 361">
              <a:extLst>
                <a:ext uri="{FF2B5EF4-FFF2-40B4-BE49-F238E27FC236}">
                  <a16:creationId xmlns:a16="http://schemas.microsoft.com/office/drawing/2014/main" xmlns="" id="{DCD30FFC-79FF-E02A-8C8B-2F26DD4A9EE7}"/>
                </a:ext>
              </a:extLst>
            </p:cNvPr>
            <p:cNvSpPr>
              <a:spLocks noEditPoints="1"/>
            </p:cNvSpPr>
            <p:nvPr/>
          </p:nvSpPr>
          <p:spPr bwMode="auto">
            <a:xfrm>
              <a:off x="1998" y="1263"/>
              <a:ext cx="214" cy="206"/>
            </a:xfrm>
            <a:custGeom>
              <a:avLst/>
              <a:gdLst>
                <a:gd name="T0" fmla="*/ 257 w 321"/>
                <a:gd name="T1" fmla="*/ 309 h 310"/>
                <a:gd name="T2" fmla="*/ 251 w 321"/>
                <a:gd name="T3" fmla="*/ 308 h 310"/>
                <a:gd name="T4" fmla="*/ 161 w 321"/>
                <a:gd name="T5" fmla="*/ 257 h 310"/>
                <a:gd name="T6" fmla="*/ 70 w 321"/>
                <a:gd name="T7" fmla="*/ 308 h 310"/>
                <a:gd name="T8" fmla="*/ 58 w 321"/>
                <a:gd name="T9" fmla="*/ 307 h 310"/>
                <a:gd name="T10" fmla="*/ 54 w 321"/>
                <a:gd name="T11" fmla="*/ 296 h 310"/>
                <a:gd name="T12" fmla="*/ 74 w 321"/>
                <a:gd name="T13" fmla="*/ 195 h 310"/>
                <a:gd name="T14" fmla="*/ 4 w 321"/>
                <a:gd name="T15" fmla="*/ 125 h 310"/>
                <a:gd name="T16" fmla="*/ 1 w 321"/>
                <a:gd name="T17" fmla="*/ 113 h 310"/>
                <a:gd name="T18" fmla="*/ 10 w 321"/>
                <a:gd name="T19" fmla="*/ 106 h 310"/>
                <a:gd name="T20" fmla="*/ 111 w 321"/>
                <a:gd name="T21" fmla="*/ 96 h 310"/>
                <a:gd name="T22" fmla="*/ 151 w 321"/>
                <a:gd name="T23" fmla="*/ 6 h 310"/>
                <a:gd name="T24" fmla="*/ 161 w 321"/>
                <a:gd name="T25" fmla="*/ 0 h 310"/>
                <a:gd name="T26" fmla="*/ 170 w 321"/>
                <a:gd name="T27" fmla="*/ 6 h 310"/>
                <a:gd name="T28" fmla="*/ 211 w 321"/>
                <a:gd name="T29" fmla="*/ 96 h 310"/>
                <a:gd name="T30" fmla="*/ 311 w 321"/>
                <a:gd name="T31" fmla="*/ 106 h 310"/>
                <a:gd name="T32" fmla="*/ 320 w 321"/>
                <a:gd name="T33" fmla="*/ 113 h 310"/>
                <a:gd name="T34" fmla="*/ 318 w 321"/>
                <a:gd name="T35" fmla="*/ 125 h 310"/>
                <a:gd name="T36" fmla="*/ 247 w 321"/>
                <a:gd name="T37" fmla="*/ 195 h 310"/>
                <a:gd name="T38" fmla="*/ 267 w 321"/>
                <a:gd name="T39" fmla="*/ 296 h 310"/>
                <a:gd name="T40" fmla="*/ 263 w 321"/>
                <a:gd name="T41" fmla="*/ 307 h 310"/>
                <a:gd name="T42" fmla="*/ 257 w 321"/>
                <a:gd name="T43" fmla="*/ 309 h 310"/>
                <a:gd name="T44" fmla="*/ 161 w 321"/>
                <a:gd name="T45" fmla="*/ 234 h 310"/>
                <a:gd name="T46" fmla="*/ 166 w 321"/>
                <a:gd name="T47" fmla="*/ 236 h 310"/>
                <a:gd name="T48" fmla="*/ 242 w 321"/>
                <a:gd name="T49" fmla="*/ 278 h 310"/>
                <a:gd name="T50" fmla="*/ 225 w 321"/>
                <a:gd name="T51" fmla="*/ 194 h 310"/>
                <a:gd name="T52" fmla="*/ 228 w 321"/>
                <a:gd name="T53" fmla="*/ 184 h 310"/>
                <a:gd name="T54" fmla="*/ 287 w 321"/>
                <a:gd name="T55" fmla="*/ 125 h 310"/>
                <a:gd name="T56" fmla="*/ 202 w 321"/>
                <a:gd name="T57" fmla="*/ 117 h 310"/>
                <a:gd name="T58" fmla="*/ 194 w 321"/>
                <a:gd name="T59" fmla="*/ 111 h 310"/>
                <a:gd name="T60" fmla="*/ 161 w 321"/>
                <a:gd name="T61" fmla="*/ 37 h 310"/>
                <a:gd name="T62" fmla="*/ 128 w 321"/>
                <a:gd name="T63" fmla="*/ 111 h 310"/>
                <a:gd name="T64" fmla="*/ 119 w 321"/>
                <a:gd name="T65" fmla="*/ 117 h 310"/>
                <a:gd name="T66" fmla="*/ 35 w 321"/>
                <a:gd name="T67" fmla="*/ 125 h 310"/>
                <a:gd name="T68" fmla="*/ 94 w 321"/>
                <a:gd name="T69" fmla="*/ 184 h 310"/>
                <a:gd name="T70" fmla="*/ 96 w 321"/>
                <a:gd name="T71" fmla="*/ 194 h 310"/>
                <a:gd name="T72" fmla="*/ 80 w 321"/>
                <a:gd name="T73" fmla="*/ 278 h 310"/>
                <a:gd name="T74" fmla="*/ 155 w 321"/>
                <a:gd name="T75" fmla="*/ 236 h 310"/>
                <a:gd name="T76" fmla="*/ 161 w 321"/>
                <a:gd name="T77" fmla="*/ 234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1" h="310">
                  <a:moveTo>
                    <a:pt x="257" y="309"/>
                  </a:moveTo>
                  <a:cubicBezTo>
                    <a:pt x="255" y="309"/>
                    <a:pt x="253" y="309"/>
                    <a:pt x="251" y="308"/>
                  </a:cubicBezTo>
                  <a:cubicBezTo>
                    <a:pt x="161" y="257"/>
                    <a:pt x="161" y="257"/>
                    <a:pt x="161" y="257"/>
                  </a:cubicBezTo>
                  <a:cubicBezTo>
                    <a:pt x="70" y="308"/>
                    <a:pt x="70" y="308"/>
                    <a:pt x="70" y="308"/>
                  </a:cubicBezTo>
                  <a:cubicBezTo>
                    <a:pt x="66" y="310"/>
                    <a:pt x="62" y="309"/>
                    <a:pt x="58" y="307"/>
                  </a:cubicBezTo>
                  <a:cubicBezTo>
                    <a:pt x="55" y="305"/>
                    <a:pt x="53" y="300"/>
                    <a:pt x="54" y="296"/>
                  </a:cubicBezTo>
                  <a:cubicBezTo>
                    <a:pt x="74" y="195"/>
                    <a:pt x="74" y="195"/>
                    <a:pt x="74" y="195"/>
                  </a:cubicBezTo>
                  <a:cubicBezTo>
                    <a:pt x="4" y="125"/>
                    <a:pt x="4" y="125"/>
                    <a:pt x="4" y="125"/>
                  </a:cubicBezTo>
                  <a:cubicBezTo>
                    <a:pt x="1" y="122"/>
                    <a:pt x="0" y="117"/>
                    <a:pt x="1" y="113"/>
                  </a:cubicBezTo>
                  <a:cubicBezTo>
                    <a:pt x="3" y="110"/>
                    <a:pt x="6" y="107"/>
                    <a:pt x="10" y="106"/>
                  </a:cubicBezTo>
                  <a:cubicBezTo>
                    <a:pt x="111" y="96"/>
                    <a:pt x="111" y="96"/>
                    <a:pt x="111" y="96"/>
                  </a:cubicBezTo>
                  <a:cubicBezTo>
                    <a:pt x="151" y="6"/>
                    <a:pt x="151" y="6"/>
                    <a:pt x="151" y="6"/>
                  </a:cubicBezTo>
                  <a:cubicBezTo>
                    <a:pt x="153" y="2"/>
                    <a:pt x="156" y="0"/>
                    <a:pt x="161" y="0"/>
                  </a:cubicBezTo>
                  <a:cubicBezTo>
                    <a:pt x="165" y="0"/>
                    <a:pt x="169" y="2"/>
                    <a:pt x="170" y="6"/>
                  </a:cubicBezTo>
                  <a:cubicBezTo>
                    <a:pt x="211" y="96"/>
                    <a:pt x="211" y="96"/>
                    <a:pt x="211" y="96"/>
                  </a:cubicBezTo>
                  <a:cubicBezTo>
                    <a:pt x="311" y="106"/>
                    <a:pt x="311" y="106"/>
                    <a:pt x="311" y="106"/>
                  </a:cubicBezTo>
                  <a:cubicBezTo>
                    <a:pt x="315" y="107"/>
                    <a:pt x="319" y="110"/>
                    <a:pt x="320" y="113"/>
                  </a:cubicBezTo>
                  <a:cubicBezTo>
                    <a:pt x="321" y="117"/>
                    <a:pt x="320" y="122"/>
                    <a:pt x="318" y="125"/>
                  </a:cubicBezTo>
                  <a:cubicBezTo>
                    <a:pt x="247" y="195"/>
                    <a:pt x="247" y="195"/>
                    <a:pt x="247" y="195"/>
                  </a:cubicBezTo>
                  <a:cubicBezTo>
                    <a:pt x="267" y="296"/>
                    <a:pt x="267" y="296"/>
                    <a:pt x="267" y="296"/>
                  </a:cubicBezTo>
                  <a:cubicBezTo>
                    <a:pt x="268" y="300"/>
                    <a:pt x="266" y="305"/>
                    <a:pt x="263" y="307"/>
                  </a:cubicBezTo>
                  <a:cubicBezTo>
                    <a:pt x="261" y="308"/>
                    <a:pt x="259" y="309"/>
                    <a:pt x="257" y="309"/>
                  </a:cubicBezTo>
                  <a:close/>
                  <a:moveTo>
                    <a:pt x="161" y="234"/>
                  </a:moveTo>
                  <a:cubicBezTo>
                    <a:pt x="162" y="234"/>
                    <a:pt x="164" y="235"/>
                    <a:pt x="166" y="236"/>
                  </a:cubicBezTo>
                  <a:cubicBezTo>
                    <a:pt x="242" y="278"/>
                    <a:pt x="242" y="278"/>
                    <a:pt x="242" y="278"/>
                  </a:cubicBezTo>
                  <a:cubicBezTo>
                    <a:pt x="225" y="194"/>
                    <a:pt x="225" y="194"/>
                    <a:pt x="225" y="194"/>
                  </a:cubicBezTo>
                  <a:cubicBezTo>
                    <a:pt x="224" y="190"/>
                    <a:pt x="225" y="187"/>
                    <a:pt x="228" y="184"/>
                  </a:cubicBezTo>
                  <a:cubicBezTo>
                    <a:pt x="287" y="125"/>
                    <a:pt x="287" y="125"/>
                    <a:pt x="287" y="125"/>
                  </a:cubicBezTo>
                  <a:cubicBezTo>
                    <a:pt x="202" y="117"/>
                    <a:pt x="202" y="117"/>
                    <a:pt x="202" y="117"/>
                  </a:cubicBezTo>
                  <a:cubicBezTo>
                    <a:pt x="198" y="117"/>
                    <a:pt x="195" y="114"/>
                    <a:pt x="194" y="111"/>
                  </a:cubicBezTo>
                  <a:cubicBezTo>
                    <a:pt x="161" y="37"/>
                    <a:pt x="161" y="37"/>
                    <a:pt x="161" y="37"/>
                  </a:cubicBezTo>
                  <a:cubicBezTo>
                    <a:pt x="128" y="111"/>
                    <a:pt x="128" y="111"/>
                    <a:pt x="128" y="111"/>
                  </a:cubicBezTo>
                  <a:cubicBezTo>
                    <a:pt x="126" y="114"/>
                    <a:pt x="123" y="117"/>
                    <a:pt x="119" y="117"/>
                  </a:cubicBezTo>
                  <a:cubicBezTo>
                    <a:pt x="35" y="125"/>
                    <a:pt x="35" y="125"/>
                    <a:pt x="35" y="125"/>
                  </a:cubicBezTo>
                  <a:cubicBezTo>
                    <a:pt x="94" y="184"/>
                    <a:pt x="94" y="184"/>
                    <a:pt x="94" y="184"/>
                  </a:cubicBezTo>
                  <a:cubicBezTo>
                    <a:pt x="96" y="187"/>
                    <a:pt x="97" y="190"/>
                    <a:pt x="96" y="194"/>
                  </a:cubicBezTo>
                  <a:cubicBezTo>
                    <a:pt x="80" y="278"/>
                    <a:pt x="80" y="278"/>
                    <a:pt x="80" y="278"/>
                  </a:cubicBezTo>
                  <a:cubicBezTo>
                    <a:pt x="155" y="236"/>
                    <a:pt x="155" y="236"/>
                    <a:pt x="155" y="236"/>
                  </a:cubicBezTo>
                  <a:cubicBezTo>
                    <a:pt x="157" y="235"/>
                    <a:pt x="159" y="234"/>
                    <a:pt x="161" y="234"/>
                  </a:cubicBezTo>
                  <a:close/>
                </a:path>
              </a:pathLst>
            </a:custGeom>
            <a:grpFill/>
            <a:ln>
              <a:solidFill>
                <a:schemeClr val="tx1">
                  <a:lumMod val="95000"/>
                  <a:lumOff val="5000"/>
                </a:schemeClr>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black"/>
                </a:solidFill>
                <a:effectLst/>
                <a:uLnTx/>
                <a:uFillTx/>
                <a:latin typeface="Calibri Light"/>
                <a:ea typeface="+mn-ea"/>
                <a:cs typeface="+mn-cs"/>
              </a:endParaRPr>
            </a:p>
          </p:txBody>
        </p:sp>
        <p:sp>
          <p:nvSpPr>
            <p:cNvPr id="12" name="Freeform 362">
              <a:extLst>
                <a:ext uri="{FF2B5EF4-FFF2-40B4-BE49-F238E27FC236}">
                  <a16:creationId xmlns:a16="http://schemas.microsoft.com/office/drawing/2014/main" xmlns="" id="{466C358C-FCD5-534F-B922-24B0059DAF62}"/>
                </a:ext>
              </a:extLst>
            </p:cNvPr>
            <p:cNvSpPr>
              <a:spLocks noEditPoints="1"/>
            </p:cNvSpPr>
            <p:nvPr/>
          </p:nvSpPr>
          <p:spPr bwMode="auto">
            <a:xfrm>
              <a:off x="1935" y="1199"/>
              <a:ext cx="341"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tx1">
                  <a:lumMod val="95000"/>
                  <a:lumOff val="5000"/>
                </a:schemeClr>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black"/>
                </a:solidFill>
                <a:effectLst/>
                <a:uLnTx/>
                <a:uFillTx/>
                <a:latin typeface="Calibri Light"/>
                <a:ea typeface="+mn-ea"/>
                <a:cs typeface="+mn-cs"/>
              </a:endParaRPr>
            </a:p>
          </p:txBody>
        </p:sp>
      </p:grpSp>
      <p:sp>
        <p:nvSpPr>
          <p:cNvPr id="13" name="Rectangle 12">
            <a:extLst>
              <a:ext uri="{FF2B5EF4-FFF2-40B4-BE49-F238E27FC236}">
                <a16:creationId xmlns:a16="http://schemas.microsoft.com/office/drawing/2014/main" xmlns="" id="{EE99485D-3B2F-57EE-C05C-3134DF85D72F}"/>
              </a:ext>
            </a:extLst>
          </p:cNvPr>
          <p:cNvSpPr/>
          <p:nvPr/>
        </p:nvSpPr>
        <p:spPr>
          <a:xfrm>
            <a:off x="1562778" y="1048177"/>
            <a:ext cx="5748535" cy="289438"/>
          </a:xfrm>
          <a:prstGeom prst="rect">
            <a:avLst/>
          </a:prstGeom>
        </p:spPr>
        <p:txBody>
          <a:bodyPr wrap="square" lIns="0" tIns="0" rIns="0" bIns="0">
            <a:spAutoFit/>
          </a:bodyPr>
          <a:lstStyle/>
          <a:p>
            <a:pPr lvl="0">
              <a:lnSpc>
                <a:spcPct val="110000"/>
              </a:lnSpc>
            </a:pPr>
            <a:r>
              <a:rPr lang="en-IE" b="1" dirty="0">
                <a:latin typeface="Calibri" panose="020F0502020204030204" pitchFamily="34" charset="0"/>
                <a:ea typeface="Open Sans Semibold" panose="020B0706030804020204" pitchFamily="34" charset="0"/>
                <a:cs typeface="Calibri" panose="020F0502020204030204" pitchFamily="34" charset="0"/>
              </a:rPr>
              <a:t>Problem Statement </a:t>
            </a:r>
          </a:p>
        </p:txBody>
      </p:sp>
      <p:cxnSp>
        <p:nvCxnSpPr>
          <p:cNvPr id="14" name="Straight Connector 13">
            <a:extLst>
              <a:ext uri="{FF2B5EF4-FFF2-40B4-BE49-F238E27FC236}">
                <a16:creationId xmlns:a16="http://schemas.microsoft.com/office/drawing/2014/main" xmlns="" id="{A90F149A-F75D-D270-CE27-6CDD9C24DD09}"/>
              </a:ext>
            </a:extLst>
          </p:cNvPr>
          <p:cNvCxnSpPr>
            <a:cxnSpLocks/>
          </p:cNvCxnSpPr>
          <p:nvPr/>
        </p:nvCxnSpPr>
        <p:spPr>
          <a:xfrm>
            <a:off x="940867" y="1742955"/>
            <a:ext cx="0" cy="4101216"/>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DAA78666-3196-B033-9CBA-6587E79D1520}"/>
              </a:ext>
            </a:extLst>
          </p:cNvPr>
          <p:cNvCxnSpPr/>
          <p:nvPr/>
        </p:nvCxnSpPr>
        <p:spPr>
          <a:xfrm>
            <a:off x="940867" y="2585357"/>
            <a:ext cx="62191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E5F4E05E-6EC5-E26E-2005-CD2D67F0DD92}"/>
              </a:ext>
            </a:extLst>
          </p:cNvPr>
          <p:cNvCxnSpPr/>
          <p:nvPr/>
        </p:nvCxnSpPr>
        <p:spPr>
          <a:xfrm>
            <a:off x="940867" y="4201825"/>
            <a:ext cx="62191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38A88E02-B5BF-FF44-07C7-6118D2AB722B}"/>
              </a:ext>
            </a:extLst>
          </p:cNvPr>
          <p:cNvCxnSpPr/>
          <p:nvPr/>
        </p:nvCxnSpPr>
        <p:spPr>
          <a:xfrm>
            <a:off x="940867" y="5834889"/>
            <a:ext cx="62191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9923813" y="6472052"/>
            <a:ext cx="2268187" cy="385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67520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Top Corners Rounded 27">
            <a:extLst>
              <a:ext uri="{FF2B5EF4-FFF2-40B4-BE49-F238E27FC236}">
                <a16:creationId xmlns:a16="http://schemas.microsoft.com/office/drawing/2014/main" xmlns="" id="{1CE2ED4F-4BB8-71A1-53D8-A231DAD03F47}"/>
              </a:ext>
            </a:extLst>
          </p:cNvPr>
          <p:cNvSpPr/>
          <p:nvPr/>
        </p:nvSpPr>
        <p:spPr>
          <a:xfrm>
            <a:off x="2456345" y="222617"/>
            <a:ext cx="2563408"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Problem Statement</a:t>
            </a:r>
          </a:p>
        </p:txBody>
      </p:sp>
      <p:sp>
        <p:nvSpPr>
          <p:cNvPr id="29" name="Rectangle: Top Corners Rounded 28">
            <a:extLst>
              <a:ext uri="{FF2B5EF4-FFF2-40B4-BE49-F238E27FC236}">
                <a16:creationId xmlns:a16="http://schemas.microsoft.com/office/drawing/2014/main" xmlns="" id="{4DE34873-AEF6-7BE4-7709-258D0B911A0A}"/>
              </a:ext>
            </a:extLst>
          </p:cNvPr>
          <p:cNvSpPr/>
          <p:nvPr/>
        </p:nvSpPr>
        <p:spPr>
          <a:xfrm>
            <a:off x="5052411" y="-1"/>
            <a:ext cx="1724025" cy="674103"/>
          </a:xfrm>
          <a:prstGeom prst="round2Same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600"/>
              </a:spcAft>
              <a:buClrTx/>
              <a:buSzTx/>
              <a:buFontTx/>
              <a:buNone/>
              <a:tabLst/>
              <a:defRPr/>
            </a:pPr>
            <a:r>
              <a:rPr lang="en-US" sz="1800" b="1" dirty="0">
                <a:solidFill>
                  <a:schemeClr val="bg1"/>
                </a:solidFill>
                <a:latin typeface="Tw Cen MT" panose="020B0602020104020603" pitchFamily="34" charset="0"/>
                <a:cs typeface="Futura Medium" pitchFamily="34" charset="0"/>
              </a:rPr>
              <a:t>Business Value</a:t>
            </a:r>
          </a:p>
        </p:txBody>
      </p:sp>
      <p:sp>
        <p:nvSpPr>
          <p:cNvPr id="30" name="Rectangle: Top Corners Rounded 29">
            <a:extLst>
              <a:ext uri="{FF2B5EF4-FFF2-40B4-BE49-F238E27FC236}">
                <a16:creationId xmlns:a16="http://schemas.microsoft.com/office/drawing/2014/main" xmlns="" id="{EABD930E-EC4D-FC87-DE51-1755E8A451FF}"/>
              </a:ext>
            </a:extLst>
          </p:cNvPr>
          <p:cNvSpPr/>
          <p:nvPr/>
        </p:nvSpPr>
        <p:spPr>
          <a:xfrm>
            <a:off x="6839049" y="218474"/>
            <a:ext cx="1476276"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Methodology</a:t>
            </a:r>
          </a:p>
        </p:txBody>
      </p:sp>
      <p:sp>
        <p:nvSpPr>
          <p:cNvPr id="31" name="Rectangle: Top Corners Rounded 30">
            <a:extLst>
              <a:ext uri="{FF2B5EF4-FFF2-40B4-BE49-F238E27FC236}">
                <a16:creationId xmlns:a16="http://schemas.microsoft.com/office/drawing/2014/main" xmlns="" id="{251E5167-E325-521D-7B14-EDE8C2470DB4}"/>
              </a:ext>
            </a:extLst>
          </p:cNvPr>
          <p:cNvSpPr/>
          <p:nvPr/>
        </p:nvSpPr>
        <p:spPr>
          <a:xfrm>
            <a:off x="0" y="218473"/>
            <a:ext cx="2423687" cy="459772"/>
          </a:xfrm>
          <a:prstGeom prst="round2Same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Agenda</a:t>
            </a:r>
          </a:p>
        </p:txBody>
      </p:sp>
      <p:cxnSp>
        <p:nvCxnSpPr>
          <p:cNvPr id="33" name="Straight Connector 32">
            <a:extLst>
              <a:ext uri="{FF2B5EF4-FFF2-40B4-BE49-F238E27FC236}">
                <a16:creationId xmlns:a16="http://schemas.microsoft.com/office/drawing/2014/main" xmlns="" id="{C892D952-6FFB-3691-344D-2591A3ACD780}"/>
              </a:ext>
            </a:extLst>
          </p:cNvPr>
          <p:cNvCxnSpPr/>
          <p:nvPr/>
        </p:nvCxnSpPr>
        <p:spPr>
          <a:xfrm>
            <a:off x="0" y="674100"/>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34" name="Rectangle: Top Corners Rounded 33">
            <a:extLst>
              <a:ext uri="{FF2B5EF4-FFF2-40B4-BE49-F238E27FC236}">
                <a16:creationId xmlns:a16="http://schemas.microsoft.com/office/drawing/2014/main" xmlns="" id="{F0F32C19-08B7-4E12-DAA0-93B362DC1729}"/>
              </a:ext>
            </a:extLst>
          </p:cNvPr>
          <p:cNvSpPr/>
          <p:nvPr/>
        </p:nvSpPr>
        <p:spPr>
          <a:xfrm>
            <a:off x="8377939" y="218473"/>
            <a:ext cx="3846720"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Recommendations and Future work</a:t>
            </a:r>
          </a:p>
        </p:txBody>
      </p:sp>
      <p:grpSp>
        <p:nvGrpSpPr>
          <p:cNvPr id="4" name="Group 3">
            <a:extLst>
              <a:ext uri="{FF2B5EF4-FFF2-40B4-BE49-F238E27FC236}">
                <a16:creationId xmlns:a16="http://schemas.microsoft.com/office/drawing/2014/main" xmlns="" id="{D12753D0-858C-3B04-64A9-5A3E6E5D350F}"/>
              </a:ext>
            </a:extLst>
          </p:cNvPr>
          <p:cNvGrpSpPr/>
          <p:nvPr/>
        </p:nvGrpSpPr>
        <p:grpSpPr>
          <a:xfrm>
            <a:off x="578281" y="1133870"/>
            <a:ext cx="10468563" cy="4442400"/>
            <a:chOff x="579000" y="1764000"/>
            <a:chExt cx="8748600" cy="3712523"/>
          </a:xfrm>
        </p:grpSpPr>
        <p:grpSp>
          <p:nvGrpSpPr>
            <p:cNvPr id="5" name="グループ化 34">
              <a:extLst>
                <a:ext uri="{FF2B5EF4-FFF2-40B4-BE49-F238E27FC236}">
                  <a16:creationId xmlns:a16="http://schemas.microsoft.com/office/drawing/2014/main" xmlns="" id="{667244B1-78FD-8129-3638-93C3A3BB552B}"/>
                </a:ext>
              </a:extLst>
            </p:cNvPr>
            <p:cNvGrpSpPr/>
            <p:nvPr/>
          </p:nvGrpSpPr>
          <p:grpSpPr>
            <a:xfrm>
              <a:off x="579600" y="1764000"/>
              <a:ext cx="8748000" cy="1124561"/>
              <a:chOff x="579600" y="1764000"/>
              <a:chExt cx="8748000" cy="1124561"/>
            </a:xfrm>
          </p:grpSpPr>
          <p:sp>
            <p:nvSpPr>
              <p:cNvPr id="12" name="フリーフォーム 17">
                <a:extLst>
                  <a:ext uri="{FF2B5EF4-FFF2-40B4-BE49-F238E27FC236}">
                    <a16:creationId xmlns:a16="http://schemas.microsoft.com/office/drawing/2014/main" xmlns="" id="{EF1240B6-1680-3035-CB4D-E2F18EE60819}"/>
                  </a:ext>
                </a:extLst>
              </p:cNvPr>
              <p:cNvSpPr/>
              <p:nvPr/>
            </p:nvSpPr>
            <p:spPr bwMode="gray">
              <a:xfrm>
                <a:off x="579600" y="1764000"/>
                <a:ext cx="8748000" cy="1008000"/>
              </a:xfrm>
              <a:custGeom>
                <a:avLst/>
                <a:gdLst>
                  <a:gd name="connsiteX0" fmla="*/ 504000 w 8748000"/>
                  <a:gd name="connsiteY0" fmla="*/ 0 h 1008000"/>
                  <a:gd name="connsiteX1" fmla="*/ 519058 w 8748000"/>
                  <a:gd name="connsiteY1" fmla="*/ 1518 h 1008000"/>
                  <a:gd name="connsiteX2" fmla="*/ 519058 w 8748000"/>
                  <a:gd name="connsiteY2" fmla="*/ 0 h 1008000"/>
                  <a:gd name="connsiteX3" fmla="*/ 8251258 w 8748000"/>
                  <a:gd name="connsiteY3" fmla="*/ 0 h 1008000"/>
                  <a:gd name="connsiteX4" fmla="*/ 8745019 w 8748000"/>
                  <a:gd name="connsiteY4" fmla="*/ 402426 h 1008000"/>
                  <a:gd name="connsiteX5" fmla="*/ 8748000 w 8748000"/>
                  <a:gd name="connsiteY5" fmla="*/ 432000 h 1008000"/>
                  <a:gd name="connsiteX6" fmla="*/ 1000742 w 8748000"/>
                  <a:gd name="connsiteY6" fmla="*/ 432000 h 1008000"/>
                  <a:gd name="connsiteX7" fmla="*/ 1008000 w 8748000"/>
                  <a:gd name="connsiteY7" fmla="*/ 504000 h 1008000"/>
                  <a:gd name="connsiteX8" fmla="*/ 504000 w 8748000"/>
                  <a:gd name="connsiteY8" fmla="*/ 1008000 h 1008000"/>
                  <a:gd name="connsiteX9" fmla="*/ 0 w 8748000"/>
                  <a:gd name="connsiteY9" fmla="*/ 504000 h 1008000"/>
                  <a:gd name="connsiteX10" fmla="*/ 504000 w 8748000"/>
                  <a:gd name="connsiteY10" fmla="*/ 0 h 10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48000" h="1008000">
                    <a:moveTo>
                      <a:pt x="504000" y="0"/>
                    </a:moveTo>
                    <a:lnTo>
                      <a:pt x="519058" y="1518"/>
                    </a:lnTo>
                    <a:lnTo>
                      <a:pt x="519058" y="0"/>
                    </a:lnTo>
                    <a:lnTo>
                      <a:pt x="8251258" y="0"/>
                    </a:lnTo>
                    <a:cubicBezTo>
                      <a:pt x="8494816" y="0"/>
                      <a:pt x="8698022" y="172762"/>
                      <a:pt x="8745019" y="402426"/>
                    </a:cubicBezTo>
                    <a:lnTo>
                      <a:pt x="8748000" y="432000"/>
                    </a:lnTo>
                    <a:lnTo>
                      <a:pt x="1000742" y="432000"/>
                    </a:lnTo>
                    <a:lnTo>
                      <a:pt x="1008000" y="504000"/>
                    </a:lnTo>
                    <a:cubicBezTo>
                      <a:pt x="1008000" y="782352"/>
                      <a:pt x="782352" y="1008000"/>
                      <a:pt x="504000" y="1008000"/>
                    </a:cubicBezTo>
                    <a:cubicBezTo>
                      <a:pt x="225648" y="1008000"/>
                      <a:pt x="0" y="782352"/>
                      <a:pt x="0" y="504000"/>
                    </a:cubicBezTo>
                    <a:cubicBezTo>
                      <a:pt x="0" y="225648"/>
                      <a:pt x="225648" y="0"/>
                      <a:pt x="504000" y="0"/>
                    </a:cubicBezTo>
                    <a:close/>
                  </a:path>
                </a:pathLst>
              </a:custGeom>
              <a:solidFill>
                <a:srgbClr val="86BC25"/>
              </a:solidFill>
              <a:ln w="12700" algn="ctr">
                <a:noFill/>
                <a:miter lim="800000"/>
                <a:headEnd/>
                <a:tailEnd/>
              </a:ln>
            </p:spPr>
            <p:txBody>
              <a:bodyPr rot="0" spcFirstLastPara="0" vertOverflow="overflow" horzOverflow="overflow" vert="horz" wrap="square" lIns="1008000" tIns="0" rIns="0" bIns="576000" numCol="1" spcCol="0" rtlCol="0" fromWordArt="0" anchor="ctr" anchorCtr="0" forceAA="0" compatLnSpc="1">
                <a:prstTxWarp prst="textNoShape">
                  <a:avLst/>
                </a:prstTxWarp>
                <a:noAutofit/>
              </a:bodyPr>
              <a:lstStyle/>
              <a:p>
                <a:pPr marL="360000" marR="0" lvl="0" indent="-360000" defTabSz="914400" eaLnBrk="1" fontAlgn="auto" latinLnBrk="0" hangingPunct="1">
                  <a:lnSpc>
                    <a:spcPct val="100000"/>
                  </a:lnSpc>
                  <a:spcBef>
                    <a:spcPts val="0"/>
                  </a:spcBef>
                  <a:spcAft>
                    <a:spcPts val="0"/>
                  </a:spcAft>
                  <a:buClrTx/>
                  <a:buSzTx/>
                  <a:buFont typeface="Wingdings 2" pitchFamily="18" charset="2"/>
                  <a:buNone/>
                  <a:tabLst/>
                  <a:defRPr/>
                </a:pPr>
                <a:r>
                  <a:rPr kumimoji="1" lang="en-US" altLang="ja-JP" sz="1800" b="1" i="0" u="none" strike="noStrike" kern="0" cap="none" spc="0" normalizeH="0" baseline="0" noProof="0" dirty="0">
                    <a:ln>
                      <a:noFill/>
                    </a:ln>
                    <a:solidFill>
                      <a:prstClr val="white"/>
                    </a:solidFill>
                    <a:effectLst/>
                    <a:uLnTx/>
                    <a:uFillTx/>
                  </a:rPr>
                  <a:t>  Patient Risk Assessment</a:t>
                </a:r>
                <a:endParaRPr kumimoji="1" lang="ja-JP" altLang="en-US" sz="1800" b="1" i="0" u="none" strike="noStrike" kern="0" cap="none" spc="0" normalizeH="0" baseline="0" noProof="0" dirty="0">
                  <a:ln>
                    <a:noFill/>
                  </a:ln>
                  <a:solidFill>
                    <a:prstClr val="white"/>
                  </a:solidFill>
                  <a:effectLst/>
                  <a:uLnTx/>
                  <a:uFillTx/>
                </a:endParaRPr>
              </a:p>
            </p:txBody>
          </p:sp>
          <p:grpSp>
            <p:nvGrpSpPr>
              <p:cNvPr id="13" name="Group 897">
                <a:extLst>
                  <a:ext uri="{FF2B5EF4-FFF2-40B4-BE49-F238E27FC236}">
                    <a16:creationId xmlns:a16="http://schemas.microsoft.com/office/drawing/2014/main" xmlns="" id="{D8C3FA20-E0BD-B3EB-FEE7-690385EC6626}"/>
                  </a:ext>
                </a:extLst>
              </p:cNvPr>
              <p:cNvGrpSpPr>
                <a:grpSpLocks noChangeAspect="1"/>
              </p:cNvGrpSpPr>
              <p:nvPr/>
            </p:nvGrpSpPr>
            <p:grpSpPr bwMode="gray">
              <a:xfrm>
                <a:off x="651600" y="1836000"/>
                <a:ext cx="864000" cy="864000"/>
                <a:chOff x="3891" y="3455"/>
                <a:chExt cx="340" cy="340"/>
              </a:xfrm>
              <a:solidFill>
                <a:sysClr val="window" lastClr="FFFFFF"/>
              </a:solidFill>
            </p:grpSpPr>
            <p:sp>
              <p:nvSpPr>
                <p:cNvPr id="15" name="Freeform 898">
                  <a:extLst>
                    <a:ext uri="{FF2B5EF4-FFF2-40B4-BE49-F238E27FC236}">
                      <a16:creationId xmlns:a16="http://schemas.microsoft.com/office/drawing/2014/main" xmlns="" id="{2848FDA1-67C7-DE99-D6E0-41024F2723DA}"/>
                    </a:ext>
                  </a:extLst>
                </p:cNvPr>
                <p:cNvSpPr>
                  <a:spLocks noEditPoints="1"/>
                </p:cNvSpPr>
                <p:nvPr/>
              </p:nvSpPr>
              <p:spPr bwMode="gray">
                <a:xfrm>
                  <a:off x="3891" y="3455"/>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81 w 512"/>
                    <a:gd name="T11" fmla="*/ 381 h 512"/>
                    <a:gd name="T12" fmla="*/ 373 w 512"/>
                    <a:gd name="T13" fmla="*/ 384 h 512"/>
                    <a:gd name="T14" fmla="*/ 365 w 512"/>
                    <a:gd name="T15" fmla="*/ 381 h 512"/>
                    <a:gd name="T16" fmla="*/ 270 w 512"/>
                    <a:gd name="T17" fmla="*/ 285 h 512"/>
                    <a:gd name="T18" fmla="*/ 202 w 512"/>
                    <a:gd name="T19" fmla="*/ 309 h 512"/>
                    <a:gd name="T20" fmla="*/ 96 w 512"/>
                    <a:gd name="T21" fmla="*/ 202 h 512"/>
                    <a:gd name="T22" fmla="*/ 202 w 512"/>
                    <a:gd name="T23" fmla="*/ 96 h 512"/>
                    <a:gd name="T24" fmla="*/ 309 w 512"/>
                    <a:gd name="T25" fmla="*/ 202 h 512"/>
                    <a:gd name="T26" fmla="*/ 285 w 512"/>
                    <a:gd name="T27" fmla="*/ 270 h 512"/>
                    <a:gd name="T28" fmla="*/ 381 w 512"/>
                    <a:gd name="T29" fmla="*/ 365 h 512"/>
                    <a:gd name="T30" fmla="*/ 381 w 512"/>
                    <a:gd name="T31" fmla="*/ 38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81" y="381"/>
                      </a:moveTo>
                      <a:cubicBezTo>
                        <a:pt x="378" y="383"/>
                        <a:pt x="376" y="384"/>
                        <a:pt x="373" y="384"/>
                      </a:cubicBezTo>
                      <a:cubicBezTo>
                        <a:pt x="370" y="384"/>
                        <a:pt x="368" y="383"/>
                        <a:pt x="365" y="381"/>
                      </a:cubicBezTo>
                      <a:cubicBezTo>
                        <a:pt x="270" y="285"/>
                        <a:pt x="270" y="285"/>
                        <a:pt x="270" y="285"/>
                      </a:cubicBezTo>
                      <a:cubicBezTo>
                        <a:pt x="251" y="300"/>
                        <a:pt x="228" y="309"/>
                        <a:pt x="202" y="309"/>
                      </a:cubicBezTo>
                      <a:cubicBezTo>
                        <a:pt x="144" y="309"/>
                        <a:pt x="96" y="261"/>
                        <a:pt x="96" y="202"/>
                      </a:cubicBezTo>
                      <a:cubicBezTo>
                        <a:pt x="96" y="144"/>
                        <a:pt x="144" y="96"/>
                        <a:pt x="202" y="96"/>
                      </a:cubicBezTo>
                      <a:cubicBezTo>
                        <a:pt x="261" y="96"/>
                        <a:pt x="309" y="144"/>
                        <a:pt x="309" y="202"/>
                      </a:cubicBezTo>
                      <a:cubicBezTo>
                        <a:pt x="309" y="228"/>
                        <a:pt x="300" y="251"/>
                        <a:pt x="285" y="270"/>
                      </a:cubicBezTo>
                      <a:cubicBezTo>
                        <a:pt x="381" y="365"/>
                        <a:pt x="381" y="365"/>
                        <a:pt x="381" y="365"/>
                      </a:cubicBezTo>
                      <a:cubicBezTo>
                        <a:pt x="385" y="370"/>
                        <a:pt x="385" y="376"/>
                        <a:pt x="381" y="38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none" lIns="0" tIns="0" rIns="0" bIns="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prstClr val="black"/>
                    </a:solidFill>
                    <a:effectLst/>
                    <a:uLnTx/>
                    <a:uFillTx/>
                  </a:endParaRPr>
                </a:p>
              </p:txBody>
            </p:sp>
            <p:sp>
              <p:nvSpPr>
                <p:cNvPr id="16" name="Oval 899">
                  <a:extLst>
                    <a:ext uri="{FF2B5EF4-FFF2-40B4-BE49-F238E27FC236}">
                      <a16:creationId xmlns:a16="http://schemas.microsoft.com/office/drawing/2014/main" xmlns="" id="{B50BF0BB-8B67-9F6A-A516-8AE8FA9F35EA}"/>
                    </a:ext>
                  </a:extLst>
                </p:cNvPr>
                <p:cNvSpPr>
                  <a:spLocks noChangeArrowheads="1"/>
                </p:cNvSpPr>
                <p:nvPr/>
              </p:nvSpPr>
              <p:spPr bwMode="gray">
                <a:xfrm>
                  <a:off x="3969" y="3533"/>
                  <a:ext cx="113" cy="113"/>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none" lIns="0" tIns="0" rIns="0" bIns="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prstClr val="black"/>
                    </a:solidFill>
                    <a:effectLst/>
                    <a:uLnTx/>
                    <a:uFillTx/>
                  </a:endParaRPr>
                </a:p>
              </p:txBody>
            </p:sp>
          </p:grpSp>
          <p:sp>
            <p:nvSpPr>
              <p:cNvPr id="14" name="正方形/長方形 23">
                <a:extLst>
                  <a:ext uri="{FF2B5EF4-FFF2-40B4-BE49-F238E27FC236}">
                    <a16:creationId xmlns:a16="http://schemas.microsoft.com/office/drawing/2014/main" xmlns="" id="{29B592FE-EB08-10D6-4896-64351CED1E5C}"/>
                  </a:ext>
                </a:extLst>
              </p:cNvPr>
              <p:cNvSpPr/>
              <p:nvPr/>
            </p:nvSpPr>
            <p:spPr bwMode="gray">
              <a:xfrm>
                <a:off x="1767000" y="2312561"/>
                <a:ext cx="7560000" cy="576000"/>
              </a:xfrm>
              <a:prstGeom prst="rect">
                <a:avLst/>
              </a:prstGeom>
              <a:noFill/>
              <a:ln w="12700" algn="ctr">
                <a:noFill/>
                <a:miter lim="800000"/>
                <a:headEnd/>
                <a:tailEnd/>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1" lang="en-US" altLang="ja-JP" sz="1400" kern="0" dirty="0">
                    <a:solidFill>
                      <a:prstClr val="black"/>
                    </a:solidFill>
                    <a:latin typeface="Tw Cen MT" panose="020B0602020104020603" pitchFamily="34" charset="0"/>
                  </a:rPr>
                  <a:t>Prediction of mortality</a:t>
                </a:r>
                <a:endParaRPr kumimoji="1" lang="en-US" altLang="ja-JP" sz="1400" b="0" i="0" u="none" strike="noStrike" kern="0" cap="none" spc="0" normalizeH="0" baseline="0" noProof="0" dirty="0">
                  <a:ln>
                    <a:noFill/>
                  </a:ln>
                  <a:solidFill>
                    <a:prstClr val="black"/>
                  </a:solidFill>
                  <a:effectLst/>
                  <a:uLnTx/>
                  <a:uFillTx/>
                  <a:latin typeface="Tw Cen MT" panose="020B0602020104020603" pitchFamily="34" charset="0"/>
                </a:endParaRP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1" lang="en-US" altLang="ja-JP" sz="1400" b="0" i="0" u="none" strike="noStrike" kern="0" cap="none" spc="0" normalizeH="0" baseline="0" noProof="0" dirty="0">
                    <a:ln>
                      <a:noFill/>
                    </a:ln>
                    <a:solidFill>
                      <a:prstClr val="black"/>
                    </a:solidFill>
                    <a:effectLst/>
                    <a:uLnTx/>
                    <a:uFillTx/>
                    <a:latin typeface="Tw Cen MT" panose="020B0602020104020603" pitchFamily="34" charset="0"/>
                  </a:rPr>
                  <a:t>Duration of </a:t>
                </a:r>
                <a:r>
                  <a:rPr kumimoji="1" lang="en-US" altLang="ja-JP" sz="1400" b="0" i="0" u="none" strike="noStrike" kern="0" cap="none" spc="0" normalizeH="0" baseline="0" noProof="0" dirty="0" smtClean="0">
                    <a:ln>
                      <a:noFill/>
                    </a:ln>
                    <a:solidFill>
                      <a:prstClr val="black"/>
                    </a:solidFill>
                    <a:effectLst/>
                    <a:uLnTx/>
                    <a:uFillTx/>
                    <a:latin typeface="Tw Cen MT" panose="020B0602020104020603" pitchFamily="34" charset="0"/>
                  </a:rPr>
                  <a:t>stay to aid in resource allocation</a:t>
                </a:r>
                <a:endParaRPr kumimoji="1" lang="en-US" altLang="ja-JP" sz="1400" b="0" i="0" u="none" strike="noStrike" kern="0" cap="none" spc="0" normalizeH="0" baseline="0" noProof="0" dirty="0">
                  <a:ln>
                    <a:noFill/>
                  </a:ln>
                  <a:solidFill>
                    <a:prstClr val="black"/>
                  </a:solidFill>
                  <a:effectLst/>
                  <a:uLnTx/>
                  <a:uFillTx/>
                  <a:latin typeface="Tw Cen MT" panose="020B0602020104020603" pitchFamily="34" charset="0"/>
                </a:endParaRP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1" lang="en-US" altLang="ja-JP" sz="1400" kern="0" dirty="0">
                    <a:solidFill>
                      <a:prstClr val="black"/>
                    </a:solidFill>
                    <a:latin typeface="Tw Cen MT" panose="020B0602020104020603" pitchFamily="34" charset="0"/>
                  </a:rPr>
                  <a:t>Frequency of occurrence of heart </a:t>
                </a:r>
                <a:r>
                  <a:rPr kumimoji="1" lang="en-US" altLang="ja-JP" sz="1400" kern="0" dirty="0" smtClean="0">
                    <a:solidFill>
                      <a:prstClr val="black"/>
                    </a:solidFill>
                    <a:latin typeface="Tw Cen MT" panose="020B0602020104020603" pitchFamily="34" charset="0"/>
                  </a:rPr>
                  <a:t>failure</a:t>
                </a: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1" lang="en-US" altLang="ja-JP" sz="1400" b="0" i="0" u="none" strike="noStrike" kern="0" cap="none" spc="0" normalizeH="0" baseline="0" noProof="0" dirty="0" smtClean="0">
                    <a:ln>
                      <a:noFill/>
                    </a:ln>
                    <a:solidFill>
                      <a:prstClr val="black"/>
                    </a:solidFill>
                    <a:effectLst/>
                    <a:uLnTx/>
                    <a:uFillTx/>
                    <a:latin typeface="Tw Cen MT" panose="020B0602020104020603" pitchFamily="34" charset="0"/>
                  </a:rPr>
                  <a:t>Identification of risk factors such as age</a:t>
                </a:r>
                <a:r>
                  <a:rPr kumimoji="1" lang="en-US" altLang="ja-JP" sz="1600" b="0" i="0" u="none" strike="noStrike" kern="0" cap="none" spc="0" normalizeH="0" baseline="0" noProof="0" dirty="0" smtClean="0">
                    <a:ln>
                      <a:noFill/>
                    </a:ln>
                    <a:solidFill>
                      <a:prstClr val="black"/>
                    </a:solidFill>
                    <a:effectLst/>
                    <a:uLnTx/>
                    <a:uFillTx/>
                    <a:latin typeface="Tw Cen MT" panose="020B0602020104020603" pitchFamily="34" charset="0"/>
                  </a:rPr>
                  <a:t>.</a:t>
                </a:r>
                <a:endParaRPr kumimoji="1" lang="ja-JP" altLang="en-US" sz="1600" b="0" i="0" u="none" strike="noStrike" kern="0" cap="none" spc="0" normalizeH="0" baseline="0" noProof="0" dirty="0">
                  <a:ln>
                    <a:noFill/>
                  </a:ln>
                  <a:solidFill>
                    <a:prstClr val="black"/>
                  </a:solidFill>
                  <a:effectLst/>
                  <a:uLnTx/>
                  <a:uFillTx/>
                  <a:latin typeface="Tw Cen MT" panose="020B0602020104020603" pitchFamily="34" charset="0"/>
                </a:endParaRPr>
              </a:p>
            </p:txBody>
          </p:sp>
        </p:grpSp>
        <p:grpSp>
          <p:nvGrpSpPr>
            <p:cNvPr id="6" name="グループ化 28">
              <a:extLst>
                <a:ext uri="{FF2B5EF4-FFF2-40B4-BE49-F238E27FC236}">
                  <a16:creationId xmlns:a16="http://schemas.microsoft.com/office/drawing/2014/main" xmlns="" id="{828D3717-5A35-CBD7-DBC7-B7F251C960A0}"/>
                </a:ext>
              </a:extLst>
            </p:cNvPr>
            <p:cNvGrpSpPr/>
            <p:nvPr/>
          </p:nvGrpSpPr>
          <p:grpSpPr>
            <a:xfrm>
              <a:off x="579000" y="3116261"/>
              <a:ext cx="8748000" cy="1008000"/>
              <a:chOff x="579600" y="2916000"/>
              <a:chExt cx="8748000" cy="1008000"/>
            </a:xfrm>
          </p:grpSpPr>
          <p:sp>
            <p:nvSpPr>
              <p:cNvPr id="10" name="フリーフォーム 15">
                <a:extLst>
                  <a:ext uri="{FF2B5EF4-FFF2-40B4-BE49-F238E27FC236}">
                    <a16:creationId xmlns:a16="http://schemas.microsoft.com/office/drawing/2014/main" xmlns="" id="{34E4D08A-608C-2E4F-4909-8A627531C5AB}"/>
                  </a:ext>
                </a:extLst>
              </p:cNvPr>
              <p:cNvSpPr/>
              <p:nvPr/>
            </p:nvSpPr>
            <p:spPr bwMode="gray">
              <a:xfrm>
                <a:off x="579600" y="2916000"/>
                <a:ext cx="8748000" cy="1008000"/>
              </a:xfrm>
              <a:custGeom>
                <a:avLst/>
                <a:gdLst>
                  <a:gd name="connsiteX0" fmla="*/ 504000 w 8748000"/>
                  <a:gd name="connsiteY0" fmla="*/ 0 h 1008000"/>
                  <a:gd name="connsiteX1" fmla="*/ 519058 w 8748000"/>
                  <a:gd name="connsiteY1" fmla="*/ 1518 h 1008000"/>
                  <a:gd name="connsiteX2" fmla="*/ 519058 w 8748000"/>
                  <a:gd name="connsiteY2" fmla="*/ 0 h 1008000"/>
                  <a:gd name="connsiteX3" fmla="*/ 8251258 w 8748000"/>
                  <a:gd name="connsiteY3" fmla="*/ 0 h 1008000"/>
                  <a:gd name="connsiteX4" fmla="*/ 8745019 w 8748000"/>
                  <a:gd name="connsiteY4" fmla="*/ 402426 h 1008000"/>
                  <a:gd name="connsiteX5" fmla="*/ 8748000 w 8748000"/>
                  <a:gd name="connsiteY5" fmla="*/ 432000 h 1008000"/>
                  <a:gd name="connsiteX6" fmla="*/ 1000742 w 8748000"/>
                  <a:gd name="connsiteY6" fmla="*/ 432000 h 1008000"/>
                  <a:gd name="connsiteX7" fmla="*/ 1008000 w 8748000"/>
                  <a:gd name="connsiteY7" fmla="*/ 504000 h 1008000"/>
                  <a:gd name="connsiteX8" fmla="*/ 504000 w 8748000"/>
                  <a:gd name="connsiteY8" fmla="*/ 1008000 h 1008000"/>
                  <a:gd name="connsiteX9" fmla="*/ 0 w 8748000"/>
                  <a:gd name="connsiteY9" fmla="*/ 504000 h 1008000"/>
                  <a:gd name="connsiteX10" fmla="*/ 504000 w 8748000"/>
                  <a:gd name="connsiteY10" fmla="*/ 0 h 10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48000" h="1008000">
                    <a:moveTo>
                      <a:pt x="504000" y="0"/>
                    </a:moveTo>
                    <a:lnTo>
                      <a:pt x="519058" y="1518"/>
                    </a:lnTo>
                    <a:lnTo>
                      <a:pt x="519058" y="0"/>
                    </a:lnTo>
                    <a:lnTo>
                      <a:pt x="8251258" y="0"/>
                    </a:lnTo>
                    <a:cubicBezTo>
                      <a:pt x="8494816" y="0"/>
                      <a:pt x="8698022" y="172762"/>
                      <a:pt x="8745019" y="402426"/>
                    </a:cubicBezTo>
                    <a:lnTo>
                      <a:pt x="8748000" y="432000"/>
                    </a:lnTo>
                    <a:lnTo>
                      <a:pt x="1000742" y="432000"/>
                    </a:lnTo>
                    <a:lnTo>
                      <a:pt x="1008000" y="504000"/>
                    </a:lnTo>
                    <a:cubicBezTo>
                      <a:pt x="1008000" y="782352"/>
                      <a:pt x="782352" y="1008000"/>
                      <a:pt x="504000" y="1008000"/>
                    </a:cubicBezTo>
                    <a:cubicBezTo>
                      <a:pt x="225648" y="1008000"/>
                      <a:pt x="0" y="782352"/>
                      <a:pt x="0" y="504000"/>
                    </a:cubicBezTo>
                    <a:cubicBezTo>
                      <a:pt x="0" y="225648"/>
                      <a:pt x="225648" y="0"/>
                      <a:pt x="504000" y="0"/>
                    </a:cubicBezTo>
                    <a:close/>
                  </a:path>
                </a:pathLst>
              </a:custGeom>
              <a:solidFill>
                <a:srgbClr val="43B02A"/>
              </a:solidFill>
              <a:ln w="12700" algn="ctr">
                <a:noFill/>
                <a:miter lim="800000"/>
                <a:headEnd/>
                <a:tailEnd/>
              </a:ln>
            </p:spPr>
            <p:txBody>
              <a:bodyPr rot="0" spcFirstLastPara="0" vertOverflow="overflow" horzOverflow="overflow" vert="horz" wrap="square" lIns="1008000" tIns="0" rIns="0" bIns="576000" numCol="1" spcCol="0" rtlCol="0" fromWordArt="0" anchor="ctr" anchorCtr="0" forceAA="0" compatLnSpc="1">
                <a:prstTxWarp prst="textNoShape">
                  <a:avLst/>
                </a:prstTxWarp>
                <a:noAutofit/>
              </a:bodyPr>
              <a:lstStyle/>
              <a:p>
                <a:pPr marL="360000" marR="0" lvl="0" indent="-360000" defTabSz="914400" eaLnBrk="1" fontAlgn="auto" latinLnBrk="0" hangingPunct="1">
                  <a:lnSpc>
                    <a:spcPct val="100000"/>
                  </a:lnSpc>
                  <a:spcBef>
                    <a:spcPts val="0"/>
                  </a:spcBef>
                  <a:spcAft>
                    <a:spcPts val="0"/>
                  </a:spcAft>
                  <a:buClrTx/>
                  <a:buSzTx/>
                  <a:buFont typeface="Wingdings 2" pitchFamily="18" charset="2"/>
                  <a:buNone/>
                  <a:tabLst/>
                  <a:defRPr/>
                </a:pPr>
                <a:r>
                  <a:rPr kumimoji="1" lang="en-US" altLang="ja-JP" sz="1800" b="1" i="0" u="none" strike="noStrike" kern="0" cap="none" spc="0" normalizeH="0" baseline="0" noProof="0" dirty="0">
                    <a:ln>
                      <a:noFill/>
                    </a:ln>
                    <a:solidFill>
                      <a:srgbClr val="FFFFFF"/>
                    </a:solidFill>
                    <a:effectLst/>
                    <a:uLnTx/>
                    <a:uFillTx/>
                  </a:rPr>
                  <a:t>   Quality and Timely care giving</a:t>
                </a:r>
                <a:endParaRPr kumimoji="1" lang="ja-JP" altLang="en-US" sz="1800" b="1" i="0" u="none" strike="noStrike" kern="0" cap="none" spc="0" normalizeH="0" baseline="0" noProof="0" dirty="0">
                  <a:ln>
                    <a:noFill/>
                  </a:ln>
                  <a:solidFill>
                    <a:prstClr val="white"/>
                  </a:solidFill>
                  <a:effectLst/>
                  <a:uLnTx/>
                  <a:uFillTx/>
                </a:endParaRPr>
              </a:p>
            </p:txBody>
          </p:sp>
          <p:sp>
            <p:nvSpPr>
              <p:cNvPr id="11" name="Freeform 242">
                <a:extLst>
                  <a:ext uri="{FF2B5EF4-FFF2-40B4-BE49-F238E27FC236}">
                    <a16:creationId xmlns:a16="http://schemas.microsoft.com/office/drawing/2014/main" xmlns="" id="{269151FD-DCF9-D096-0DFF-753AB34E1636}"/>
                  </a:ext>
                </a:extLst>
              </p:cNvPr>
              <p:cNvSpPr>
                <a:spLocks noChangeAspect="1" noEditPoints="1"/>
              </p:cNvSpPr>
              <p:nvPr/>
            </p:nvSpPr>
            <p:spPr bwMode="gray">
              <a:xfrm>
                <a:off x="651600" y="2988000"/>
                <a:ext cx="864000" cy="864000"/>
              </a:xfrm>
              <a:custGeom>
                <a:avLst/>
                <a:gdLst>
                  <a:gd name="T0" fmla="*/ 117 w 512"/>
                  <a:gd name="T1" fmla="*/ 160 h 512"/>
                  <a:gd name="T2" fmla="*/ 266 w 512"/>
                  <a:gd name="T3" fmla="*/ 160 h 512"/>
                  <a:gd name="T4" fmla="*/ 266 w 512"/>
                  <a:gd name="T5" fmla="*/ 245 h 512"/>
                  <a:gd name="T6" fmla="*/ 181 w 512"/>
                  <a:gd name="T7" fmla="*/ 245 h 512"/>
                  <a:gd name="T8" fmla="*/ 173 w 512"/>
                  <a:gd name="T9" fmla="*/ 248 h 512"/>
                  <a:gd name="T10" fmla="*/ 149 w 512"/>
                  <a:gd name="T11" fmla="*/ 273 h 512"/>
                  <a:gd name="T12" fmla="*/ 149 w 512"/>
                  <a:gd name="T13" fmla="*/ 256 h 512"/>
                  <a:gd name="T14" fmla="*/ 138 w 512"/>
                  <a:gd name="T15" fmla="*/ 245 h 512"/>
                  <a:gd name="T16" fmla="*/ 117 w 512"/>
                  <a:gd name="T17" fmla="*/ 245 h 512"/>
                  <a:gd name="T18" fmla="*/ 117 w 512"/>
                  <a:gd name="T19" fmla="*/ 160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185 w 512"/>
                  <a:gd name="T31" fmla="*/ 266 h 512"/>
                  <a:gd name="T32" fmla="*/ 277 w 512"/>
                  <a:gd name="T33" fmla="*/ 266 h 512"/>
                  <a:gd name="T34" fmla="*/ 288 w 512"/>
                  <a:gd name="T35" fmla="*/ 256 h 512"/>
                  <a:gd name="T36" fmla="*/ 288 w 512"/>
                  <a:gd name="T37" fmla="*/ 149 h 512"/>
                  <a:gd name="T38" fmla="*/ 277 w 512"/>
                  <a:gd name="T39" fmla="*/ 138 h 512"/>
                  <a:gd name="T40" fmla="*/ 106 w 512"/>
                  <a:gd name="T41" fmla="*/ 138 h 512"/>
                  <a:gd name="T42" fmla="*/ 96 w 512"/>
                  <a:gd name="T43" fmla="*/ 149 h 512"/>
                  <a:gd name="T44" fmla="*/ 96 w 512"/>
                  <a:gd name="T45" fmla="*/ 256 h 512"/>
                  <a:gd name="T46" fmla="*/ 106 w 512"/>
                  <a:gd name="T47" fmla="*/ 266 h 512"/>
                  <a:gd name="T48" fmla="*/ 128 w 512"/>
                  <a:gd name="T49" fmla="*/ 266 h 512"/>
                  <a:gd name="T50" fmla="*/ 128 w 512"/>
                  <a:gd name="T51" fmla="*/ 298 h 512"/>
                  <a:gd name="T52" fmla="*/ 134 w 512"/>
                  <a:gd name="T53" fmla="*/ 308 h 512"/>
                  <a:gd name="T54" fmla="*/ 138 w 512"/>
                  <a:gd name="T55" fmla="*/ 309 h 512"/>
                  <a:gd name="T56" fmla="*/ 146 w 512"/>
                  <a:gd name="T57" fmla="*/ 306 h 512"/>
                  <a:gd name="T58" fmla="*/ 185 w 512"/>
                  <a:gd name="T59" fmla="*/ 266 h 512"/>
                  <a:gd name="T60" fmla="*/ 416 w 512"/>
                  <a:gd name="T61" fmla="*/ 234 h 512"/>
                  <a:gd name="T62" fmla="*/ 405 w 512"/>
                  <a:gd name="T63" fmla="*/ 224 h 512"/>
                  <a:gd name="T64" fmla="*/ 320 w 512"/>
                  <a:gd name="T65" fmla="*/ 224 h 512"/>
                  <a:gd name="T66" fmla="*/ 309 w 512"/>
                  <a:gd name="T67" fmla="*/ 234 h 512"/>
                  <a:gd name="T68" fmla="*/ 320 w 512"/>
                  <a:gd name="T69" fmla="*/ 245 h 512"/>
                  <a:gd name="T70" fmla="*/ 394 w 512"/>
                  <a:gd name="T71" fmla="*/ 245 h 512"/>
                  <a:gd name="T72" fmla="*/ 394 w 512"/>
                  <a:gd name="T73" fmla="*/ 352 h 512"/>
                  <a:gd name="T74" fmla="*/ 362 w 512"/>
                  <a:gd name="T75" fmla="*/ 352 h 512"/>
                  <a:gd name="T76" fmla="*/ 352 w 512"/>
                  <a:gd name="T77" fmla="*/ 362 h 512"/>
                  <a:gd name="T78" fmla="*/ 352 w 512"/>
                  <a:gd name="T79" fmla="*/ 379 h 512"/>
                  <a:gd name="T80" fmla="*/ 327 w 512"/>
                  <a:gd name="T81" fmla="*/ 355 h 512"/>
                  <a:gd name="T82" fmla="*/ 320 w 512"/>
                  <a:gd name="T83" fmla="*/ 352 h 512"/>
                  <a:gd name="T84" fmla="*/ 245 w 512"/>
                  <a:gd name="T85" fmla="*/ 352 h 512"/>
                  <a:gd name="T86" fmla="*/ 245 w 512"/>
                  <a:gd name="T87" fmla="*/ 298 h 512"/>
                  <a:gd name="T88" fmla="*/ 234 w 512"/>
                  <a:gd name="T89" fmla="*/ 288 h 512"/>
                  <a:gd name="T90" fmla="*/ 224 w 512"/>
                  <a:gd name="T91" fmla="*/ 298 h 512"/>
                  <a:gd name="T92" fmla="*/ 224 w 512"/>
                  <a:gd name="T93" fmla="*/ 362 h 512"/>
                  <a:gd name="T94" fmla="*/ 234 w 512"/>
                  <a:gd name="T95" fmla="*/ 373 h 512"/>
                  <a:gd name="T96" fmla="*/ 315 w 512"/>
                  <a:gd name="T97" fmla="*/ 373 h 512"/>
                  <a:gd name="T98" fmla="*/ 355 w 512"/>
                  <a:gd name="T99" fmla="*/ 413 h 512"/>
                  <a:gd name="T100" fmla="*/ 362 w 512"/>
                  <a:gd name="T101" fmla="*/ 416 h 512"/>
                  <a:gd name="T102" fmla="*/ 366 w 512"/>
                  <a:gd name="T103" fmla="*/ 415 h 512"/>
                  <a:gd name="T104" fmla="*/ 373 w 512"/>
                  <a:gd name="T105" fmla="*/ 405 h 512"/>
                  <a:gd name="T106" fmla="*/ 373 w 512"/>
                  <a:gd name="T107" fmla="*/ 373 h 512"/>
                  <a:gd name="T108" fmla="*/ 405 w 512"/>
                  <a:gd name="T109" fmla="*/ 373 h 512"/>
                  <a:gd name="T110" fmla="*/ 416 w 512"/>
                  <a:gd name="T111" fmla="*/ 362 h 512"/>
                  <a:gd name="T112" fmla="*/ 416 w 512"/>
                  <a:gd name="T113" fmla="*/ 23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2" h="512">
                    <a:moveTo>
                      <a:pt x="117" y="160"/>
                    </a:moveTo>
                    <a:cubicBezTo>
                      <a:pt x="266" y="160"/>
                      <a:pt x="266" y="160"/>
                      <a:pt x="266" y="160"/>
                    </a:cubicBezTo>
                    <a:cubicBezTo>
                      <a:pt x="266" y="245"/>
                      <a:pt x="266" y="245"/>
                      <a:pt x="266" y="245"/>
                    </a:cubicBezTo>
                    <a:cubicBezTo>
                      <a:pt x="181" y="245"/>
                      <a:pt x="181" y="245"/>
                      <a:pt x="181" y="245"/>
                    </a:cubicBezTo>
                    <a:cubicBezTo>
                      <a:pt x="178" y="245"/>
                      <a:pt x="175" y="246"/>
                      <a:pt x="173" y="248"/>
                    </a:cubicBezTo>
                    <a:cubicBezTo>
                      <a:pt x="149" y="273"/>
                      <a:pt x="149" y="273"/>
                      <a:pt x="149" y="273"/>
                    </a:cubicBezTo>
                    <a:cubicBezTo>
                      <a:pt x="149" y="256"/>
                      <a:pt x="149" y="256"/>
                      <a:pt x="149" y="256"/>
                    </a:cubicBezTo>
                    <a:cubicBezTo>
                      <a:pt x="149" y="250"/>
                      <a:pt x="144" y="245"/>
                      <a:pt x="138" y="245"/>
                    </a:cubicBezTo>
                    <a:cubicBezTo>
                      <a:pt x="117" y="245"/>
                      <a:pt x="117" y="245"/>
                      <a:pt x="117" y="245"/>
                    </a:cubicBezTo>
                    <a:lnTo>
                      <a:pt x="117" y="160"/>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85" y="266"/>
                    </a:moveTo>
                    <a:cubicBezTo>
                      <a:pt x="277" y="266"/>
                      <a:pt x="277" y="266"/>
                      <a:pt x="277" y="266"/>
                    </a:cubicBezTo>
                    <a:cubicBezTo>
                      <a:pt x="283" y="266"/>
                      <a:pt x="288" y="262"/>
                      <a:pt x="288" y="256"/>
                    </a:cubicBezTo>
                    <a:cubicBezTo>
                      <a:pt x="288" y="149"/>
                      <a:pt x="288" y="149"/>
                      <a:pt x="288" y="149"/>
                    </a:cubicBezTo>
                    <a:cubicBezTo>
                      <a:pt x="288" y="143"/>
                      <a:pt x="283" y="138"/>
                      <a:pt x="277" y="138"/>
                    </a:cubicBezTo>
                    <a:cubicBezTo>
                      <a:pt x="106" y="138"/>
                      <a:pt x="106" y="138"/>
                      <a:pt x="106" y="138"/>
                    </a:cubicBezTo>
                    <a:cubicBezTo>
                      <a:pt x="100" y="138"/>
                      <a:pt x="96" y="143"/>
                      <a:pt x="96" y="149"/>
                    </a:cubicBezTo>
                    <a:cubicBezTo>
                      <a:pt x="96" y="256"/>
                      <a:pt x="96" y="256"/>
                      <a:pt x="96" y="256"/>
                    </a:cubicBezTo>
                    <a:cubicBezTo>
                      <a:pt x="96" y="262"/>
                      <a:pt x="100" y="266"/>
                      <a:pt x="106" y="266"/>
                    </a:cubicBezTo>
                    <a:cubicBezTo>
                      <a:pt x="128" y="266"/>
                      <a:pt x="128" y="266"/>
                      <a:pt x="128" y="266"/>
                    </a:cubicBezTo>
                    <a:cubicBezTo>
                      <a:pt x="128" y="298"/>
                      <a:pt x="128" y="298"/>
                      <a:pt x="128" y="298"/>
                    </a:cubicBezTo>
                    <a:cubicBezTo>
                      <a:pt x="128" y="303"/>
                      <a:pt x="130" y="307"/>
                      <a:pt x="134" y="308"/>
                    </a:cubicBezTo>
                    <a:cubicBezTo>
                      <a:pt x="136" y="309"/>
                      <a:pt x="137" y="309"/>
                      <a:pt x="138" y="309"/>
                    </a:cubicBezTo>
                    <a:cubicBezTo>
                      <a:pt x="141" y="309"/>
                      <a:pt x="144" y="308"/>
                      <a:pt x="146" y="306"/>
                    </a:cubicBezTo>
                    <a:lnTo>
                      <a:pt x="185" y="266"/>
                    </a:lnTo>
                    <a:close/>
                    <a:moveTo>
                      <a:pt x="416" y="234"/>
                    </a:moveTo>
                    <a:cubicBezTo>
                      <a:pt x="416" y="228"/>
                      <a:pt x="411" y="224"/>
                      <a:pt x="405" y="224"/>
                    </a:cubicBezTo>
                    <a:cubicBezTo>
                      <a:pt x="320" y="224"/>
                      <a:pt x="320" y="224"/>
                      <a:pt x="320" y="224"/>
                    </a:cubicBezTo>
                    <a:cubicBezTo>
                      <a:pt x="314" y="224"/>
                      <a:pt x="309" y="228"/>
                      <a:pt x="309" y="234"/>
                    </a:cubicBezTo>
                    <a:cubicBezTo>
                      <a:pt x="309" y="240"/>
                      <a:pt x="314" y="245"/>
                      <a:pt x="320" y="245"/>
                    </a:cubicBezTo>
                    <a:cubicBezTo>
                      <a:pt x="394" y="245"/>
                      <a:pt x="394" y="245"/>
                      <a:pt x="394" y="245"/>
                    </a:cubicBezTo>
                    <a:cubicBezTo>
                      <a:pt x="394" y="352"/>
                      <a:pt x="394" y="352"/>
                      <a:pt x="394" y="352"/>
                    </a:cubicBezTo>
                    <a:cubicBezTo>
                      <a:pt x="362" y="352"/>
                      <a:pt x="362" y="352"/>
                      <a:pt x="362" y="352"/>
                    </a:cubicBezTo>
                    <a:cubicBezTo>
                      <a:pt x="356" y="352"/>
                      <a:pt x="352" y="356"/>
                      <a:pt x="352" y="362"/>
                    </a:cubicBezTo>
                    <a:cubicBezTo>
                      <a:pt x="352" y="379"/>
                      <a:pt x="352" y="379"/>
                      <a:pt x="352" y="379"/>
                    </a:cubicBezTo>
                    <a:cubicBezTo>
                      <a:pt x="327" y="355"/>
                      <a:pt x="327" y="355"/>
                      <a:pt x="327" y="355"/>
                    </a:cubicBezTo>
                    <a:cubicBezTo>
                      <a:pt x="325" y="353"/>
                      <a:pt x="322" y="352"/>
                      <a:pt x="320" y="352"/>
                    </a:cubicBezTo>
                    <a:cubicBezTo>
                      <a:pt x="245" y="352"/>
                      <a:pt x="245" y="352"/>
                      <a:pt x="245" y="352"/>
                    </a:cubicBezTo>
                    <a:cubicBezTo>
                      <a:pt x="245" y="298"/>
                      <a:pt x="245" y="298"/>
                      <a:pt x="245" y="298"/>
                    </a:cubicBezTo>
                    <a:cubicBezTo>
                      <a:pt x="245" y="292"/>
                      <a:pt x="240" y="288"/>
                      <a:pt x="234" y="288"/>
                    </a:cubicBezTo>
                    <a:cubicBezTo>
                      <a:pt x="228" y="288"/>
                      <a:pt x="224" y="292"/>
                      <a:pt x="224" y="298"/>
                    </a:cubicBezTo>
                    <a:cubicBezTo>
                      <a:pt x="224" y="362"/>
                      <a:pt x="224" y="362"/>
                      <a:pt x="224" y="362"/>
                    </a:cubicBezTo>
                    <a:cubicBezTo>
                      <a:pt x="224" y="368"/>
                      <a:pt x="228" y="373"/>
                      <a:pt x="234" y="373"/>
                    </a:cubicBezTo>
                    <a:cubicBezTo>
                      <a:pt x="315" y="373"/>
                      <a:pt x="315" y="373"/>
                      <a:pt x="315" y="373"/>
                    </a:cubicBezTo>
                    <a:cubicBezTo>
                      <a:pt x="355" y="413"/>
                      <a:pt x="355" y="413"/>
                      <a:pt x="355" y="413"/>
                    </a:cubicBezTo>
                    <a:cubicBezTo>
                      <a:pt x="357" y="415"/>
                      <a:pt x="360" y="416"/>
                      <a:pt x="362" y="416"/>
                    </a:cubicBezTo>
                    <a:cubicBezTo>
                      <a:pt x="364" y="416"/>
                      <a:pt x="365" y="415"/>
                      <a:pt x="366" y="415"/>
                    </a:cubicBezTo>
                    <a:cubicBezTo>
                      <a:pt x="370" y="413"/>
                      <a:pt x="373" y="409"/>
                      <a:pt x="373" y="405"/>
                    </a:cubicBezTo>
                    <a:cubicBezTo>
                      <a:pt x="373" y="373"/>
                      <a:pt x="373" y="373"/>
                      <a:pt x="373" y="373"/>
                    </a:cubicBezTo>
                    <a:cubicBezTo>
                      <a:pt x="405" y="373"/>
                      <a:pt x="405" y="373"/>
                      <a:pt x="405" y="373"/>
                    </a:cubicBezTo>
                    <a:cubicBezTo>
                      <a:pt x="411" y="373"/>
                      <a:pt x="416" y="368"/>
                      <a:pt x="416" y="362"/>
                    </a:cubicBezTo>
                    <a:lnTo>
                      <a:pt x="416" y="234"/>
                    </a:lnTo>
                    <a:close/>
                  </a:path>
                </a:pathLst>
              </a:custGeom>
              <a:solidFill>
                <a:sysClr val="window" lastClr="FFFFFF"/>
              </a:solidFill>
              <a:ln>
                <a:noFill/>
              </a:ln>
            </p:spPr>
            <p:txBody>
              <a:bodyPr vert="horz" wrap="none" lIns="0" tIns="0" rIns="0" bIns="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prstClr val="black"/>
                  </a:solidFill>
                  <a:effectLst/>
                  <a:uLnTx/>
                  <a:uFillTx/>
                </a:endParaRPr>
              </a:p>
            </p:txBody>
          </p:sp>
        </p:grpSp>
        <p:grpSp>
          <p:nvGrpSpPr>
            <p:cNvPr id="7" name="グループ化 27">
              <a:extLst>
                <a:ext uri="{FF2B5EF4-FFF2-40B4-BE49-F238E27FC236}">
                  <a16:creationId xmlns:a16="http://schemas.microsoft.com/office/drawing/2014/main" xmlns="" id="{F51FE0D3-B4FF-B898-0217-275A57EC6401}"/>
                </a:ext>
              </a:extLst>
            </p:cNvPr>
            <p:cNvGrpSpPr/>
            <p:nvPr/>
          </p:nvGrpSpPr>
          <p:grpSpPr>
            <a:xfrm>
              <a:off x="579000" y="4468523"/>
              <a:ext cx="8748000" cy="1008000"/>
              <a:chOff x="579600" y="4068000"/>
              <a:chExt cx="8748000" cy="1008000"/>
            </a:xfrm>
          </p:grpSpPr>
          <p:sp>
            <p:nvSpPr>
              <p:cNvPr id="8" name="フリーフォーム 16">
                <a:extLst>
                  <a:ext uri="{FF2B5EF4-FFF2-40B4-BE49-F238E27FC236}">
                    <a16:creationId xmlns:a16="http://schemas.microsoft.com/office/drawing/2014/main" xmlns="" id="{438C3F69-DA95-8922-4137-BB850BC50C2B}"/>
                  </a:ext>
                </a:extLst>
              </p:cNvPr>
              <p:cNvSpPr/>
              <p:nvPr/>
            </p:nvSpPr>
            <p:spPr bwMode="gray">
              <a:xfrm>
                <a:off x="579600" y="4068000"/>
                <a:ext cx="8748000" cy="1008000"/>
              </a:xfrm>
              <a:custGeom>
                <a:avLst/>
                <a:gdLst>
                  <a:gd name="connsiteX0" fmla="*/ 504000 w 8748000"/>
                  <a:gd name="connsiteY0" fmla="*/ 0 h 1008000"/>
                  <a:gd name="connsiteX1" fmla="*/ 519058 w 8748000"/>
                  <a:gd name="connsiteY1" fmla="*/ 1518 h 1008000"/>
                  <a:gd name="connsiteX2" fmla="*/ 519058 w 8748000"/>
                  <a:gd name="connsiteY2" fmla="*/ 0 h 1008000"/>
                  <a:gd name="connsiteX3" fmla="*/ 8251258 w 8748000"/>
                  <a:gd name="connsiteY3" fmla="*/ 0 h 1008000"/>
                  <a:gd name="connsiteX4" fmla="*/ 8745019 w 8748000"/>
                  <a:gd name="connsiteY4" fmla="*/ 402426 h 1008000"/>
                  <a:gd name="connsiteX5" fmla="*/ 8748000 w 8748000"/>
                  <a:gd name="connsiteY5" fmla="*/ 432000 h 1008000"/>
                  <a:gd name="connsiteX6" fmla="*/ 1000742 w 8748000"/>
                  <a:gd name="connsiteY6" fmla="*/ 432000 h 1008000"/>
                  <a:gd name="connsiteX7" fmla="*/ 1008000 w 8748000"/>
                  <a:gd name="connsiteY7" fmla="*/ 504000 h 1008000"/>
                  <a:gd name="connsiteX8" fmla="*/ 504000 w 8748000"/>
                  <a:gd name="connsiteY8" fmla="*/ 1008000 h 1008000"/>
                  <a:gd name="connsiteX9" fmla="*/ 0 w 8748000"/>
                  <a:gd name="connsiteY9" fmla="*/ 504000 h 1008000"/>
                  <a:gd name="connsiteX10" fmla="*/ 504000 w 8748000"/>
                  <a:gd name="connsiteY10" fmla="*/ 0 h 10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48000" h="1008000">
                    <a:moveTo>
                      <a:pt x="504000" y="0"/>
                    </a:moveTo>
                    <a:lnTo>
                      <a:pt x="519058" y="1518"/>
                    </a:lnTo>
                    <a:lnTo>
                      <a:pt x="519058" y="0"/>
                    </a:lnTo>
                    <a:lnTo>
                      <a:pt x="8251258" y="0"/>
                    </a:lnTo>
                    <a:cubicBezTo>
                      <a:pt x="8494816" y="0"/>
                      <a:pt x="8698022" y="172762"/>
                      <a:pt x="8745019" y="402426"/>
                    </a:cubicBezTo>
                    <a:lnTo>
                      <a:pt x="8748000" y="432000"/>
                    </a:lnTo>
                    <a:lnTo>
                      <a:pt x="1000742" y="432000"/>
                    </a:lnTo>
                    <a:lnTo>
                      <a:pt x="1008000" y="504000"/>
                    </a:lnTo>
                    <a:cubicBezTo>
                      <a:pt x="1008000" y="782352"/>
                      <a:pt x="782352" y="1008000"/>
                      <a:pt x="504000" y="1008000"/>
                    </a:cubicBezTo>
                    <a:cubicBezTo>
                      <a:pt x="225648" y="1008000"/>
                      <a:pt x="0" y="782352"/>
                      <a:pt x="0" y="504000"/>
                    </a:cubicBezTo>
                    <a:cubicBezTo>
                      <a:pt x="0" y="225648"/>
                      <a:pt x="225648" y="0"/>
                      <a:pt x="504000" y="0"/>
                    </a:cubicBezTo>
                    <a:close/>
                  </a:path>
                </a:pathLst>
              </a:custGeom>
              <a:solidFill>
                <a:srgbClr val="26890D"/>
              </a:solidFill>
              <a:ln w="12700" algn="ctr">
                <a:noFill/>
                <a:miter lim="800000"/>
                <a:headEnd/>
                <a:tailEnd/>
              </a:ln>
            </p:spPr>
            <p:txBody>
              <a:bodyPr rot="0" spcFirstLastPara="0" vertOverflow="overflow" horzOverflow="overflow" vert="horz" wrap="square" lIns="1008000" tIns="0" rIns="0" bIns="576000" numCol="1" spcCol="0" rtlCol="0" fromWordArt="0" anchor="ctr" anchorCtr="0" forceAA="0" compatLnSpc="1">
                <a:prstTxWarp prst="textNoShape">
                  <a:avLst/>
                </a:prstTxWarp>
                <a:noAutofit/>
              </a:bodyPr>
              <a:lstStyle/>
              <a:p>
                <a:pPr marL="360000" marR="0" lvl="0" indent="-360000" defTabSz="914400" eaLnBrk="1" fontAlgn="auto" latinLnBrk="0" hangingPunct="1">
                  <a:lnSpc>
                    <a:spcPct val="100000"/>
                  </a:lnSpc>
                  <a:spcBef>
                    <a:spcPts val="0"/>
                  </a:spcBef>
                  <a:spcAft>
                    <a:spcPts val="0"/>
                  </a:spcAft>
                  <a:buClrTx/>
                  <a:buSzTx/>
                  <a:buFont typeface="Wingdings 2" pitchFamily="18" charset="2"/>
                  <a:buNone/>
                  <a:tabLst/>
                  <a:defRPr/>
                </a:pPr>
                <a:r>
                  <a:rPr kumimoji="1" lang="en-US" altLang="ja-JP" sz="1800" b="1" i="0" u="none" strike="noStrike" kern="0" cap="none" spc="0" normalizeH="0" baseline="0" noProof="0" dirty="0">
                    <a:ln>
                      <a:noFill/>
                    </a:ln>
                    <a:solidFill>
                      <a:srgbClr val="FFFFFF"/>
                    </a:solidFill>
                    <a:effectLst/>
                    <a:uLnTx/>
                    <a:uFillTx/>
                  </a:rPr>
                  <a:t>  3 Resource Optimization</a:t>
                </a:r>
                <a:endParaRPr kumimoji="1" lang="ja-JP" altLang="en-US" sz="1800" b="1" i="0" u="none" strike="noStrike" kern="0" cap="none" spc="0" normalizeH="0" baseline="0" noProof="0" dirty="0">
                  <a:ln>
                    <a:noFill/>
                  </a:ln>
                  <a:solidFill>
                    <a:prstClr val="white"/>
                  </a:solidFill>
                  <a:effectLst/>
                  <a:uLnTx/>
                  <a:uFillTx/>
                </a:endParaRPr>
              </a:p>
            </p:txBody>
          </p:sp>
          <p:sp>
            <p:nvSpPr>
              <p:cNvPr id="9" name="Freeform 59">
                <a:extLst>
                  <a:ext uri="{FF2B5EF4-FFF2-40B4-BE49-F238E27FC236}">
                    <a16:creationId xmlns:a16="http://schemas.microsoft.com/office/drawing/2014/main" xmlns="" id="{6C356736-F31E-FD81-C2EE-BC0B4554E2E7}"/>
                  </a:ext>
                </a:extLst>
              </p:cNvPr>
              <p:cNvSpPr>
                <a:spLocks noChangeAspect="1" noEditPoints="1"/>
              </p:cNvSpPr>
              <p:nvPr/>
            </p:nvSpPr>
            <p:spPr bwMode="gray">
              <a:xfrm>
                <a:off x="651600" y="4140000"/>
                <a:ext cx="864000" cy="864000"/>
              </a:xfrm>
              <a:custGeom>
                <a:avLst/>
                <a:gdLst>
                  <a:gd name="T0" fmla="*/ 147 w 512"/>
                  <a:gd name="T1" fmla="*/ 170 h 512"/>
                  <a:gd name="T2" fmla="*/ 201 w 512"/>
                  <a:gd name="T3" fmla="*/ 170 h 512"/>
                  <a:gd name="T4" fmla="*/ 223 w 512"/>
                  <a:gd name="T5" fmla="*/ 170 h 512"/>
                  <a:gd name="T6" fmla="*/ 256 w 512"/>
                  <a:gd name="T7" fmla="*/ 117 h 512"/>
                  <a:gd name="T8" fmla="*/ 133 w 512"/>
                  <a:gd name="T9" fmla="*/ 192 h 512"/>
                  <a:gd name="T10" fmla="*/ 192 w 512"/>
                  <a:gd name="T11" fmla="*/ 245 h 512"/>
                  <a:gd name="T12" fmla="*/ 218 w 512"/>
                  <a:gd name="T13" fmla="*/ 320 h 512"/>
                  <a:gd name="T14" fmla="*/ 298 w 512"/>
                  <a:gd name="T15" fmla="*/ 266 h 512"/>
                  <a:gd name="T16" fmla="*/ 218 w 512"/>
                  <a:gd name="T17" fmla="*/ 320 h 512"/>
                  <a:gd name="T18" fmla="*/ 292 w 512"/>
                  <a:gd name="T19" fmla="*/ 122 h 512"/>
                  <a:gd name="T20" fmla="*/ 365 w 512"/>
                  <a:gd name="T21" fmla="*/ 170 h 512"/>
                  <a:gd name="T22" fmla="*/ 218 w 512"/>
                  <a:gd name="T23" fmla="*/ 192 h 512"/>
                  <a:gd name="T24" fmla="*/ 298 w 512"/>
                  <a:gd name="T25" fmla="*/ 245 h 512"/>
                  <a:gd name="T26" fmla="*/ 192 w 512"/>
                  <a:gd name="T27" fmla="*/ 266 h 512"/>
                  <a:gd name="T28" fmla="*/ 133 w 512"/>
                  <a:gd name="T29" fmla="*/ 320 h 512"/>
                  <a:gd name="T30" fmla="*/ 192 w 512"/>
                  <a:gd name="T31" fmla="*/ 266 h 512"/>
                  <a:gd name="T32" fmla="*/ 394 w 512"/>
                  <a:gd name="T33" fmla="*/ 245 h 512"/>
                  <a:gd name="T34" fmla="*/ 314 w 512"/>
                  <a:gd name="T35" fmla="*/ 192 h 512"/>
                  <a:gd name="T36" fmla="*/ 512 w 512"/>
                  <a:gd name="T37" fmla="*/ 256 h 512"/>
                  <a:gd name="T38" fmla="*/ 0 w 512"/>
                  <a:gd name="T39" fmla="*/ 256 h 512"/>
                  <a:gd name="T40" fmla="*/ 512 w 512"/>
                  <a:gd name="T41" fmla="*/ 256 h 512"/>
                  <a:gd name="T42" fmla="*/ 256 w 512"/>
                  <a:gd name="T43" fmla="*/ 96 h 512"/>
                  <a:gd name="T44" fmla="*/ 256 w 512"/>
                  <a:gd name="T45" fmla="*/ 416 h 512"/>
                  <a:gd name="T46" fmla="*/ 314 w 512"/>
                  <a:gd name="T47" fmla="*/ 320 h 512"/>
                  <a:gd name="T48" fmla="*/ 394 w 512"/>
                  <a:gd name="T49" fmla="*/ 266 h 512"/>
                  <a:gd name="T50" fmla="*/ 314 w 512"/>
                  <a:gd name="T51" fmla="*/ 320 h 512"/>
                  <a:gd name="T52" fmla="*/ 220 w 512"/>
                  <a:gd name="T53" fmla="*/ 389 h 512"/>
                  <a:gd name="T54" fmla="*/ 147 w 512"/>
                  <a:gd name="T55" fmla="*/ 341 h 512"/>
                  <a:gd name="T56" fmla="*/ 365 w 512"/>
                  <a:gd name="T57" fmla="*/ 341 h 512"/>
                  <a:gd name="T58" fmla="*/ 292 w 512"/>
                  <a:gd name="T59" fmla="*/ 389 h 512"/>
                  <a:gd name="T60" fmla="*/ 288 w 512"/>
                  <a:gd name="T61" fmla="*/ 341 h 512"/>
                  <a:gd name="T62" fmla="*/ 256 w 512"/>
                  <a:gd name="T63" fmla="*/ 39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512">
                    <a:moveTo>
                      <a:pt x="201" y="170"/>
                    </a:moveTo>
                    <a:cubicBezTo>
                      <a:pt x="147" y="170"/>
                      <a:pt x="147" y="170"/>
                      <a:pt x="147" y="170"/>
                    </a:cubicBezTo>
                    <a:cubicBezTo>
                      <a:pt x="165" y="147"/>
                      <a:pt x="190" y="130"/>
                      <a:pt x="220" y="122"/>
                    </a:cubicBezTo>
                    <a:cubicBezTo>
                      <a:pt x="212" y="135"/>
                      <a:pt x="206" y="151"/>
                      <a:pt x="201" y="170"/>
                    </a:cubicBezTo>
                    <a:close/>
                    <a:moveTo>
                      <a:pt x="256" y="117"/>
                    </a:moveTo>
                    <a:cubicBezTo>
                      <a:pt x="245" y="117"/>
                      <a:pt x="232" y="137"/>
                      <a:pt x="223" y="170"/>
                    </a:cubicBezTo>
                    <a:cubicBezTo>
                      <a:pt x="288" y="170"/>
                      <a:pt x="288" y="170"/>
                      <a:pt x="288" y="170"/>
                    </a:cubicBezTo>
                    <a:cubicBezTo>
                      <a:pt x="279" y="137"/>
                      <a:pt x="266" y="117"/>
                      <a:pt x="256" y="117"/>
                    </a:cubicBezTo>
                    <a:close/>
                    <a:moveTo>
                      <a:pt x="197" y="192"/>
                    </a:moveTo>
                    <a:cubicBezTo>
                      <a:pt x="133" y="192"/>
                      <a:pt x="133" y="192"/>
                      <a:pt x="133" y="192"/>
                    </a:cubicBezTo>
                    <a:cubicBezTo>
                      <a:pt x="124" y="208"/>
                      <a:pt x="119" y="226"/>
                      <a:pt x="118" y="245"/>
                    </a:cubicBezTo>
                    <a:cubicBezTo>
                      <a:pt x="192" y="245"/>
                      <a:pt x="192" y="245"/>
                      <a:pt x="192" y="245"/>
                    </a:cubicBezTo>
                    <a:cubicBezTo>
                      <a:pt x="192" y="227"/>
                      <a:pt x="194" y="209"/>
                      <a:pt x="197" y="192"/>
                    </a:cubicBezTo>
                    <a:close/>
                    <a:moveTo>
                      <a:pt x="218" y="320"/>
                    </a:moveTo>
                    <a:cubicBezTo>
                      <a:pt x="293" y="320"/>
                      <a:pt x="293" y="320"/>
                      <a:pt x="293" y="320"/>
                    </a:cubicBezTo>
                    <a:cubicBezTo>
                      <a:pt x="296" y="304"/>
                      <a:pt x="298" y="286"/>
                      <a:pt x="298" y="266"/>
                    </a:cubicBezTo>
                    <a:cubicBezTo>
                      <a:pt x="213" y="266"/>
                      <a:pt x="213" y="266"/>
                      <a:pt x="213" y="266"/>
                    </a:cubicBezTo>
                    <a:cubicBezTo>
                      <a:pt x="214" y="286"/>
                      <a:pt x="216" y="304"/>
                      <a:pt x="218" y="320"/>
                    </a:cubicBezTo>
                    <a:close/>
                    <a:moveTo>
                      <a:pt x="365" y="170"/>
                    </a:moveTo>
                    <a:cubicBezTo>
                      <a:pt x="347" y="147"/>
                      <a:pt x="321" y="130"/>
                      <a:pt x="292" y="122"/>
                    </a:cubicBezTo>
                    <a:cubicBezTo>
                      <a:pt x="299" y="135"/>
                      <a:pt x="306" y="151"/>
                      <a:pt x="310" y="170"/>
                    </a:cubicBezTo>
                    <a:lnTo>
                      <a:pt x="365" y="170"/>
                    </a:lnTo>
                    <a:close/>
                    <a:moveTo>
                      <a:pt x="293" y="192"/>
                    </a:moveTo>
                    <a:cubicBezTo>
                      <a:pt x="218" y="192"/>
                      <a:pt x="218" y="192"/>
                      <a:pt x="218" y="192"/>
                    </a:cubicBezTo>
                    <a:cubicBezTo>
                      <a:pt x="216" y="207"/>
                      <a:pt x="214" y="225"/>
                      <a:pt x="213" y="245"/>
                    </a:cubicBezTo>
                    <a:cubicBezTo>
                      <a:pt x="298" y="245"/>
                      <a:pt x="298" y="245"/>
                      <a:pt x="298" y="245"/>
                    </a:cubicBezTo>
                    <a:cubicBezTo>
                      <a:pt x="298" y="225"/>
                      <a:pt x="296" y="207"/>
                      <a:pt x="293" y="192"/>
                    </a:cubicBezTo>
                    <a:close/>
                    <a:moveTo>
                      <a:pt x="192" y="266"/>
                    </a:moveTo>
                    <a:cubicBezTo>
                      <a:pt x="118" y="266"/>
                      <a:pt x="118" y="266"/>
                      <a:pt x="118" y="266"/>
                    </a:cubicBezTo>
                    <a:cubicBezTo>
                      <a:pt x="119" y="285"/>
                      <a:pt x="124" y="303"/>
                      <a:pt x="133" y="320"/>
                    </a:cubicBezTo>
                    <a:cubicBezTo>
                      <a:pt x="197" y="320"/>
                      <a:pt x="197" y="320"/>
                      <a:pt x="197" y="320"/>
                    </a:cubicBezTo>
                    <a:cubicBezTo>
                      <a:pt x="194" y="303"/>
                      <a:pt x="192" y="284"/>
                      <a:pt x="192" y="266"/>
                    </a:cubicBezTo>
                    <a:close/>
                    <a:moveTo>
                      <a:pt x="319" y="245"/>
                    </a:moveTo>
                    <a:cubicBezTo>
                      <a:pt x="394" y="245"/>
                      <a:pt x="394" y="245"/>
                      <a:pt x="394" y="245"/>
                    </a:cubicBezTo>
                    <a:cubicBezTo>
                      <a:pt x="392" y="226"/>
                      <a:pt x="387" y="208"/>
                      <a:pt x="379" y="192"/>
                    </a:cubicBezTo>
                    <a:cubicBezTo>
                      <a:pt x="314" y="192"/>
                      <a:pt x="314" y="192"/>
                      <a:pt x="314" y="192"/>
                    </a:cubicBezTo>
                    <a:cubicBezTo>
                      <a:pt x="317" y="209"/>
                      <a:pt x="319" y="227"/>
                      <a:pt x="319" y="245"/>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56"/>
                    </a:moveTo>
                    <a:cubicBezTo>
                      <a:pt x="416" y="167"/>
                      <a:pt x="344" y="96"/>
                      <a:pt x="256" y="96"/>
                    </a:cubicBezTo>
                    <a:cubicBezTo>
                      <a:pt x="167" y="96"/>
                      <a:pt x="96" y="167"/>
                      <a:pt x="96" y="256"/>
                    </a:cubicBezTo>
                    <a:cubicBezTo>
                      <a:pt x="96" y="344"/>
                      <a:pt x="167" y="416"/>
                      <a:pt x="256" y="416"/>
                    </a:cubicBezTo>
                    <a:cubicBezTo>
                      <a:pt x="344" y="416"/>
                      <a:pt x="416" y="344"/>
                      <a:pt x="416" y="256"/>
                    </a:cubicBezTo>
                    <a:close/>
                    <a:moveTo>
                      <a:pt x="314" y="320"/>
                    </a:moveTo>
                    <a:cubicBezTo>
                      <a:pt x="379" y="320"/>
                      <a:pt x="379" y="320"/>
                      <a:pt x="379" y="320"/>
                    </a:cubicBezTo>
                    <a:cubicBezTo>
                      <a:pt x="387" y="303"/>
                      <a:pt x="392" y="285"/>
                      <a:pt x="394" y="266"/>
                    </a:cubicBezTo>
                    <a:cubicBezTo>
                      <a:pt x="319" y="266"/>
                      <a:pt x="319" y="266"/>
                      <a:pt x="319" y="266"/>
                    </a:cubicBezTo>
                    <a:cubicBezTo>
                      <a:pt x="319" y="284"/>
                      <a:pt x="317" y="303"/>
                      <a:pt x="314" y="320"/>
                    </a:cubicBezTo>
                    <a:close/>
                    <a:moveTo>
                      <a:pt x="147" y="341"/>
                    </a:moveTo>
                    <a:cubicBezTo>
                      <a:pt x="165" y="364"/>
                      <a:pt x="190" y="381"/>
                      <a:pt x="220" y="389"/>
                    </a:cubicBezTo>
                    <a:cubicBezTo>
                      <a:pt x="212" y="377"/>
                      <a:pt x="206" y="360"/>
                      <a:pt x="201" y="341"/>
                    </a:cubicBezTo>
                    <a:lnTo>
                      <a:pt x="147" y="341"/>
                    </a:lnTo>
                    <a:close/>
                    <a:moveTo>
                      <a:pt x="292" y="389"/>
                    </a:moveTo>
                    <a:cubicBezTo>
                      <a:pt x="321" y="381"/>
                      <a:pt x="347" y="364"/>
                      <a:pt x="365" y="341"/>
                    </a:cubicBezTo>
                    <a:cubicBezTo>
                      <a:pt x="310" y="341"/>
                      <a:pt x="310" y="341"/>
                      <a:pt x="310" y="341"/>
                    </a:cubicBezTo>
                    <a:cubicBezTo>
                      <a:pt x="306" y="360"/>
                      <a:pt x="299" y="377"/>
                      <a:pt x="292" y="389"/>
                    </a:cubicBezTo>
                    <a:close/>
                    <a:moveTo>
                      <a:pt x="256" y="394"/>
                    </a:moveTo>
                    <a:cubicBezTo>
                      <a:pt x="266" y="394"/>
                      <a:pt x="279" y="375"/>
                      <a:pt x="288" y="341"/>
                    </a:cubicBezTo>
                    <a:cubicBezTo>
                      <a:pt x="223" y="341"/>
                      <a:pt x="223" y="341"/>
                      <a:pt x="223" y="341"/>
                    </a:cubicBezTo>
                    <a:cubicBezTo>
                      <a:pt x="232" y="375"/>
                      <a:pt x="245" y="394"/>
                      <a:pt x="256" y="394"/>
                    </a:cubicBezTo>
                    <a:close/>
                  </a:path>
                </a:pathLst>
              </a:custGeom>
              <a:solidFill>
                <a:sysClr val="window" lastClr="FFFFFF"/>
              </a:solidFill>
              <a:ln>
                <a:noFill/>
              </a:ln>
            </p:spPr>
            <p:txBody>
              <a:bodyPr vert="horz" wrap="none" lIns="0" tIns="0" rIns="0" bIns="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prstClr val="black"/>
                  </a:solidFill>
                  <a:effectLst/>
                  <a:uLnTx/>
                  <a:uFillTx/>
                </a:endParaRPr>
              </a:p>
            </p:txBody>
          </p:sp>
        </p:grpSp>
      </p:grpSp>
      <p:sp>
        <p:nvSpPr>
          <p:cNvPr id="17" name="正方形/長方形 23">
            <a:extLst>
              <a:ext uri="{FF2B5EF4-FFF2-40B4-BE49-F238E27FC236}">
                <a16:creationId xmlns:a16="http://schemas.microsoft.com/office/drawing/2014/main" xmlns="" id="{098CE33C-6A3A-8715-0556-D8689B1177DA}"/>
              </a:ext>
            </a:extLst>
          </p:cNvPr>
          <p:cNvSpPr/>
          <p:nvPr/>
        </p:nvSpPr>
        <p:spPr bwMode="gray">
          <a:xfrm>
            <a:off x="2011620" y="3362087"/>
            <a:ext cx="9046286" cy="689241"/>
          </a:xfrm>
          <a:prstGeom prst="rect">
            <a:avLst/>
          </a:prstGeom>
          <a:noFill/>
          <a:ln w="12700" algn="ctr">
            <a:noFill/>
            <a:miter lim="800000"/>
            <a:headEnd/>
            <a:tailEnd/>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285750" marR="0" lvl="0" indent="-2857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1" lang="en-US" altLang="ja-JP" sz="1400" kern="0" dirty="0">
                <a:solidFill>
                  <a:prstClr val="black"/>
                </a:solidFill>
                <a:latin typeface="Tw Cen MT" panose="020B0602020104020603" pitchFamily="34" charset="0"/>
              </a:rPr>
              <a:t>A risk factor assigned to a patient will ensure the right care is provided in good time.</a:t>
            </a:r>
            <a:endParaRPr kumimoji="1" lang="en-US" altLang="ja-JP" sz="1400" b="0" i="0" u="none" strike="noStrike" kern="0" cap="none" spc="0" normalizeH="0" baseline="0" noProof="0" dirty="0">
              <a:ln>
                <a:noFill/>
              </a:ln>
              <a:solidFill>
                <a:prstClr val="black"/>
              </a:solidFill>
              <a:effectLst/>
              <a:uLnTx/>
              <a:uFillTx/>
              <a:latin typeface="Tw Cen MT" panose="020B0602020104020603" pitchFamily="34" charset="0"/>
            </a:endParaRPr>
          </a:p>
          <a:p>
            <a:pPr marL="285750" marR="0" lvl="0" indent="-2857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1" lang="en-US" altLang="ja-JP" sz="1400" b="0" i="0" u="none" strike="noStrike" kern="0" cap="none" spc="0" normalizeH="0" baseline="0" noProof="0" dirty="0">
                <a:ln>
                  <a:noFill/>
                </a:ln>
                <a:solidFill>
                  <a:prstClr val="black"/>
                </a:solidFill>
                <a:effectLst/>
                <a:uLnTx/>
                <a:uFillTx/>
                <a:latin typeface="Tw Cen MT" panose="020B0602020104020603" pitchFamily="34" charset="0"/>
              </a:rPr>
              <a:t>Adoption of preventive care based on insights from data analytics</a:t>
            </a:r>
          </a:p>
          <a:p>
            <a:pPr marL="285750" marR="0" lvl="0" indent="-2857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1" lang="en-US" altLang="ja-JP" sz="1400" kern="0" dirty="0">
                <a:solidFill>
                  <a:prstClr val="black"/>
                </a:solidFill>
                <a:latin typeface="Tw Cen MT" panose="020B0602020104020603" pitchFamily="34" charset="0"/>
              </a:rPr>
              <a:t>Policy guidance for health management e.g. trends or rural vs urban living on cardiovascular health</a:t>
            </a:r>
            <a:endParaRPr kumimoji="1" lang="ja-JP" altLang="en-US" sz="1400" b="0" i="0" u="none" strike="noStrike" kern="0" cap="none" spc="0" normalizeH="0" baseline="0" noProof="0" dirty="0">
              <a:ln>
                <a:noFill/>
              </a:ln>
              <a:solidFill>
                <a:prstClr val="black"/>
              </a:solidFill>
              <a:effectLst/>
              <a:uLnTx/>
              <a:uFillTx/>
              <a:latin typeface="Tw Cen MT" panose="020B0602020104020603" pitchFamily="34" charset="0"/>
            </a:endParaRPr>
          </a:p>
        </p:txBody>
      </p:sp>
      <p:sp>
        <p:nvSpPr>
          <p:cNvPr id="18" name="正方形/長方形 23">
            <a:extLst>
              <a:ext uri="{FF2B5EF4-FFF2-40B4-BE49-F238E27FC236}">
                <a16:creationId xmlns:a16="http://schemas.microsoft.com/office/drawing/2014/main" xmlns="" id="{67233E87-D343-DE71-3588-1F75561BD9C1}"/>
              </a:ext>
            </a:extLst>
          </p:cNvPr>
          <p:cNvSpPr/>
          <p:nvPr/>
        </p:nvSpPr>
        <p:spPr bwMode="gray">
          <a:xfrm>
            <a:off x="1999840" y="4886390"/>
            <a:ext cx="9046286" cy="689241"/>
          </a:xfrm>
          <a:prstGeom prst="rect">
            <a:avLst/>
          </a:prstGeom>
          <a:noFill/>
          <a:ln w="12700" algn="ctr">
            <a:noFill/>
            <a:miter lim="800000"/>
            <a:headEnd/>
            <a:tailEnd/>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285750" marR="0" lvl="0" indent="-2857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1" lang="en-US" altLang="ja-JP" sz="1400" b="0" i="0" u="none" strike="noStrike" kern="0" cap="none" spc="0" normalizeH="0" baseline="0" noProof="0" dirty="0">
                <a:ln>
                  <a:noFill/>
                </a:ln>
                <a:solidFill>
                  <a:prstClr val="black"/>
                </a:solidFill>
                <a:effectLst/>
                <a:uLnTx/>
                <a:uFillTx/>
                <a:latin typeface="Tw Cen MT" panose="020B0602020104020603" pitchFamily="34" charset="0"/>
              </a:rPr>
              <a:t>Risk stratification of patients to aid in resourcing of heart patients’ medication and specialists </a:t>
            </a:r>
          </a:p>
          <a:p>
            <a:pPr marL="285750" marR="0" lvl="0" indent="-2857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1" lang="en-US" altLang="ja-JP" sz="1400" kern="0" dirty="0">
                <a:solidFill>
                  <a:prstClr val="black"/>
                </a:solidFill>
                <a:latin typeface="Tw Cen MT" panose="020B0602020104020603" pitchFamily="34" charset="0"/>
              </a:rPr>
              <a:t>Prediction of patients’ duration of stay can help in managing and allocating resources</a:t>
            </a:r>
            <a:endParaRPr kumimoji="1" lang="ja-JP" altLang="en-US" sz="1400" b="0" i="0" u="none" strike="noStrike" kern="0" cap="none" spc="0" normalizeH="0" baseline="0" noProof="0" dirty="0">
              <a:ln>
                <a:noFill/>
              </a:ln>
              <a:solidFill>
                <a:prstClr val="black"/>
              </a:solidFill>
              <a:effectLst/>
              <a:uLnTx/>
              <a:uFillTx/>
              <a:latin typeface="Tw Cen MT" panose="020B0602020104020603" pitchFamily="34" charset="0"/>
            </a:endParaRPr>
          </a:p>
        </p:txBody>
      </p:sp>
      <p:sp>
        <p:nvSpPr>
          <p:cNvPr id="23" name="Rectangle 22"/>
          <p:cNvSpPr/>
          <p:nvPr/>
        </p:nvSpPr>
        <p:spPr>
          <a:xfrm>
            <a:off x="9923813" y="6264233"/>
            <a:ext cx="2268187" cy="5937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35422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Top Corners Rounded 27">
            <a:extLst>
              <a:ext uri="{FF2B5EF4-FFF2-40B4-BE49-F238E27FC236}">
                <a16:creationId xmlns:a16="http://schemas.microsoft.com/office/drawing/2014/main" xmlns="" id="{1CE2ED4F-4BB8-71A1-53D8-A231DAD03F47}"/>
              </a:ext>
            </a:extLst>
          </p:cNvPr>
          <p:cNvSpPr/>
          <p:nvPr/>
        </p:nvSpPr>
        <p:spPr>
          <a:xfrm>
            <a:off x="2456345" y="222617"/>
            <a:ext cx="2563408"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Problem Statement</a:t>
            </a:r>
          </a:p>
        </p:txBody>
      </p:sp>
      <p:sp>
        <p:nvSpPr>
          <p:cNvPr id="29" name="Rectangle: Top Corners Rounded 28">
            <a:extLst>
              <a:ext uri="{FF2B5EF4-FFF2-40B4-BE49-F238E27FC236}">
                <a16:creationId xmlns:a16="http://schemas.microsoft.com/office/drawing/2014/main" xmlns="" id="{4DE34873-AEF6-7BE4-7709-258D0B911A0A}"/>
              </a:ext>
            </a:extLst>
          </p:cNvPr>
          <p:cNvSpPr/>
          <p:nvPr/>
        </p:nvSpPr>
        <p:spPr>
          <a:xfrm>
            <a:off x="5052411" y="218475"/>
            <a:ext cx="1724025"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600"/>
              </a:spcAft>
              <a:buClrTx/>
              <a:buSzTx/>
              <a:buFontTx/>
              <a:buNone/>
              <a:tabLst/>
              <a:defRPr/>
            </a:pPr>
            <a:r>
              <a:rPr lang="en-US" sz="1800" dirty="0">
                <a:solidFill>
                  <a:schemeClr val="tx1"/>
                </a:solidFill>
                <a:latin typeface="Tw Cen MT" panose="020B0602020104020603" pitchFamily="34" charset="0"/>
                <a:cs typeface="Futura Medium" pitchFamily="34" charset="0"/>
              </a:rPr>
              <a:t>Business Value</a:t>
            </a:r>
          </a:p>
        </p:txBody>
      </p:sp>
      <p:sp>
        <p:nvSpPr>
          <p:cNvPr id="30" name="Rectangle: Top Corners Rounded 29">
            <a:extLst>
              <a:ext uri="{FF2B5EF4-FFF2-40B4-BE49-F238E27FC236}">
                <a16:creationId xmlns:a16="http://schemas.microsoft.com/office/drawing/2014/main" xmlns="" id="{EABD930E-EC4D-FC87-DE51-1755E8A451FF}"/>
              </a:ext>
            </a:extLst>
          </p:cNvPr>
          <p:cNvSpPr/>
          <p:nvPr/>
        </p:nvSpPr>
        <p:spPr>
          <a:xfrm>
            <a:off x="6839049" y="0"/>
            <a:ext cx="1538890" cy="674101"/>
          </a:xfrm>
          <a:prstGeom prst="round2Same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w Cen MT" panose="020B0602020104020603" pitchFamily="34" charset="0"/>
              </a:rPr>
              <a:t>Methodology</a:t>
            </a:r>
          </a:p>
        </p:txBody>
      </p:sp>
      <p:sp>
        <p:nvSpPr>
          <p:cNvPr id="31" name="Rectangle: Top Corners Rounded 30">
            <a:extLst>
              <a:ext uri="{FF2B5EF4-FFF2-40B4-BE49-F238E27FC236}">
                <a16:creationId xmlns:a16="http://schemas.microsoft.com/office/drawing/2014/main" xmlns="" id="{251E5167-E325-521D-7B14-EDE8C2470DB4}"/>
              </a:ext>
            </a:extLst>
          </p:cNvPr>
          <p:cNvSpPr/>
          <p:nvPr/>
        </p:nvSpPr>
        <p:spPr>
          <a:xfrm>
            <a:off x="0" y="218473"/>
            <a:ext cx="2423687" cy="459772"/>
          </a:xfrm>
          <a:prstGeom prst="round2Same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Agenda</a:t>
            </a:r>
          </a:p>
        </p:txBody>
      </p:sp>
      <p:cxnSp>
        <p:nvCxnSpPr>
          <p:cNvPr id="33" name="Straight Connector 32">
            <a:extLst>
              <a:ext uri="{FF2B5EF4-FFF2-40B4-BE49-F238E27FC236}">
                <a16:creationId xmlns:a16="http://schemas.microsoft.com/office/drawing/2014/main" xmlns="" id="{C892D952-6FFB-3691-344D-2591A3ACD780}"/>
              </a:ext>
            </a:extLst>
          </p:cNvPr>
          <p:cNvCxnSpPr/>
          <p:nvPr/>
        </p:nvCxnSpPr>
        <p:spPr>
          <a:xfrm>
            <a:off x="0" y="674100"/>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34" name="Rectangle: Top Corners Rounded 33">
            <a:extLst>
              <a:ext uri="{FF2B5EF4-FFF2-40B4-BE49-F238E27FC236}">
                <a16:creationId xmlns:a16="http://schemas.microsoft.com/office/drawing/2014/main" xmlns="" id="{F0F32C19-08B7-4E12-DAA0-93B362DC1729}"/>
              </a:ext>
            </a:extLst>
          </p:cNvPr>
          <p:cNvSpPr/>
          <p:nvPr/>
        </p:nvSpPr>
        <p:spPr>
          <a:xfrm>
            <a:off x="8377939" y="218473"/>
            <a:ext cx="3846720"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Recommendations and Future work</a:t>
            </a:r>
          </a:p>
        </p:txBody>
      </p:sp>
      <p:sp>
        <p:nvSpPr>
          <p:cNvPr id="3" name="TextBox 2">
            <a:extLst>
              <a:ext uri="{FF2B5EF4-FFF2-40B4-BE49-F238E27FC236}">
                <a16:creationId xmlns:a16="http://schemas.microsoft.com/office/drawing/2014/main" xmlns="" id="{B7CC5665-E415-3CEF-827C-B818DCC1D288}"/>
              </a:ext>
            </a:extLst>
          </p:cNvPr>
          <p:cNvSpPr txBox="1"/>
          <p:nvPr/>
        </p:nvSpPr>
        <p:spPr>
          <a:xfrm>
            <a:off x="914400" y="5802888"/>
            <a:ext cx="10973991" cy="830997"/>
          </a:xfrm>
          <a:prstGeom prst="rect">
            <a:avLst/>
          </a:prstGeom>
          <a:noFill/>
        </p:spPr>
        <p:txBody>
          <a:bodyPr wrap="square">
            <a:spAutoFit/>
          </a:bodyPr>
          <a:lstStyle/>
          <a:p>
            <a:r>
              <a:rPr lang="en-US" sz="1600" b="1" dirty="0">
                <a:solidFill>
                  <a:srgbClr val="00B050"/>
                </a:solidFill>
                <a:latin typeface="Tw Cen MT" panose="020B0602020104020603" pitchFamily="34" charset="0"/>
              </a:rPr>
              <a:t>Data Limitations:</a:t>
            </a:r>
          </a:p>
          <a:p>
            <a:r>
              <a:rPr lang="en-US" sz="1600" dirty="0">
                <a:latin typeface="Tw Cen MT" panose="020B0602020104020603" pitchFamily="34" charset="0"/>
              </a:rPr>
              <a:t>Only </a:t>
            </a:r>
            <a:r>
              <a:rPr lang="en-US" sz="1600" dirty="0" smtClean="0">
                <a:latin typeface="Tw Cen MT" panose="020B0602020104020603" pitchFamily="34" charset="0"/>
              </a:rPr>
              <a:t>three </a:t>
            </a:r>
            <a:r>
              <a:rPr lang="en-US" sz="1600" dirty="0">
                <a:latin typeface="Tw Cen MT" panose="020B0602020104020603" pitchFamily="34" charset="0"/>
              </a:rPr>
              <a:t>years of data from a single center; therefore, the generalizability of resulting models across multiple centers and multiple years must be investigated.</a:t>
            </a:r>
          </a:p>
        </p:txBody>
      </p:sp>
      <p:pic>
        <p:nvPicPr>
          <p:cNvPr id="5" name="Graphic 4" descr="Sad face outline with solid fill">
            <a:extLst>
              <a:ext uri="{FF2B5EF4-FFF2-40B4-BE49-F238E27FC236}">
                <a16:creationId xmlns:a16="http://schemas.microsoft.com/office/drawing/2014/main" xmlns="" id="{7B7FA595-594E-0717-7A16-5BA753329EB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0" y="5807033"/>
            <a:ext cx="914400" cy="914400"/>
          </a:xfrm>
          <a:prstGeom prst="rect">
            <a:avLst/>
          </a:prstGeom>
        </p:spPr>
      </p:pic>
      <p:pic>
        <p:nvPicPr>
          <p:cNvPr id="12" name="Graphic 11" descr="Bar chart with solid fill">
            <a:extLst>
              <a:ext uri="{FF2B5EF4-FFF2-40B4-BE49-F238E27FC236}">
                <a16:creationId xmlns:a16="http://schemas.microsoft.com/office/drawing/2014/main" xmlns="" id="{B4AFA87A-8538-C401-1A8D-44E1AF6F375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262481" y="891001"/>
            <a:ext cx="914400" cy="914400"/>
          </a:xfrm>
          <a:prstGeom prst="rect">
            <a:avLst/>
          </a:prstGeom>
        </p:spPr>
      </p:pic>
      <p:sp>
        <p:nvSpPr>
          <p:cNvPr id="14" name="TextBox 13">
            <a:extLst>
              <a:ext uri="{FF2B5EF4-FFF2-40B4-BE49-F238E27FC236}">
                <a16:creationId xmlns:a16="http://schemas.microsoft.com/office/drawing/2014/main" xmlns="" id="{DB8E0FAF-B5C7-9597-B62F-7944A223F6CB}"/>
              </a:ext>
            </a:extLst>
          </p:cNvPr>
          <p:cNvSpPr txBox="1"/>
          <p:nvPr/>
        </p:nvSpPr>
        <p:spPr>
          <a:xfrm>
            <a:off x="1129940" y="1067465"/>
            <a:ext cx="11430000" cy="2800767"/>
          </a:xfrm>
          <a:prstGeom prst="rect">
            <a:avLst/>
          </a:prstGeom>
          <a:noFill/>
        </p:spPr>
        <p:txBody>
          <a:bodyPr wrap="square">
            <a:spAutoFit/>
          </a:bodyPr>
          <a:lstStyle/>
          <a:p>
            <a:r>
              <a:rPr lang="en-US" sz="1600" b="1" dirty="0">
                <a:solidFill>
                  <a:srgbClr val="00B050"/>
                </a:solidFill>
                <a:latin typeface="Tw Cen MT" panose="020B0602020104020603" pitchFamily="34" charset="0"/>
              </a:rPr>
              <a:t>Data Collection and Analysis:</a:t>
            </a:r>
          </a:p>
          <a:p>
            <a:pPr marL="285750" indent="-285750">
              <a:buFont typeface="Arial" panose="020B0604020202020204" pitchFamily="34" charset="0"/>
              <a:buChar char="•"/>
            </a:pPr>
            <a:r>
              <a:rPr lang="en-US" sz="1600" dirty="0">
                <a:latin typeface="Tw Cen MT" panose="020B0602020104020603" pitchFamily="34" charset="0"/>
              </a:rPr>
              <a:t>Data was collected retrospectively on patients admitted over a period of two years (1 April 2017 to 31 March 2019) at Hero Dayanand Medical College Heart Institute Unit of Dayanand Medical College and Hospital, Ludhiana, Punjab, India.</a:t>
            </a:r>
          </a:p>
          <a:p>
            <a:pPr marL="285750" indent="-285750">
              <a:buFont typeface="Arial" panose="020B0604020202020204" pitchFamily="34" charset="0"/>
              <a:buChar char="•"/>
            </a:pPr>
            <a:r>
              <a:rPr lang="en-US" sz="1600" dirty="0" smtClean="0">
                <a:latin typeface="Tw Cen MT" panose="020B0602020104020603" pitchFamily="34" charset="0"/>
              </a:rPr>
              <a:t>During </a:t>
            </a:r>
            <a:r>
              <a:rPr lang="en-US" sz="1600" dirty="0">
                <a:latin typeface="Tw Cen MT" panose="020B0602020104020603" pitchFamily="34" charset="0"/>
              </a:rPr>
              <a:t>the data collection period, the cardiology unit had 14,845 admissions corresponding to 12,258 patients. For 1921 patients who had multiple admissions, the analysis only considered the data from their last admission for accuracy.</a:t>
            </a:r>
          </a:p>
          <a:p>
            <a:pPr marL="285750" indent="-285750">
              <a:buFont typeface="Arial" panose="020B0604020202020204" pitchFamily="34" charset="0"/>
              <a:buChar char="•"/>
            </a:pPr>
            <a:r>
              <a:rPr lang="en-US" sz="1600" dirty="0" smtClean="0">
                <a:latin typeface="Tw Cen MT" panose="020B0602020104020603" pitchFamily="34" charset="0"/>
              </a:rPr>
              <a:t>I760 </a:t>
            </a:r>
            <a:r>
              <a:rPr lang="en-US" sz="1600" dirty="0">
                <a:latin typeface="Tw Cen MT" panose="020B0602020104020603" pitchFamily="34" charset="0"/>
              </a:rPr>
              <a:t>patients who got discharged against medical advice (DAMA) were also excluded from the analysis. </a:t>
            </a:r>
          </a:p>
          <a:p>
            <a:pPr marL="285750" indent="-285750">
              <a:buFont typeface="Arial" panose="020B0604020202020204" pitchFamily="34" charset="0"/>
              <a:buChar char="•"/>
            </a:pPr>
            <a:r>
              <a:rPr lang="en-US" sz="1600" dirty="0" smtClean="0">
                <a:latin typeface="Tw Cen MT" panose="020B0602020104020603" pitchFamily="34" charset="0"/>
              </a:rPr>
              <a:t>Records </a:t>
            </a:r>
            <a:r>
              <a:rPr lang="en-US" sz="1600" dirty="0">
                <a:latin typeface="Tw Cen MT" panose="020B0602020104020603" pitchFamily="34" charset="0"/>
              </a:rPr>
              <a:t>from the remaining 11,498 patients were used to obtain features and outcomes. We used the admission records to obtain parameters related to demographics, admission details, lab measurements, and comorbidities</a:t>
            </a:r>
            <a:r>
              <a:rPr lang="en-US" sz="1600" dirty="0" smtClean="0">
                <a:latin typeface="Tw Cen MT" panose="020B0602020104020603" pitchFamily="34" charset="0"/>
              </a:rPr>
              <a:t>.</a:t>
            </a:r>
          </a:p>
          <a:p>
            <a:endParaRPr lang="en-US" sz="1600" b="1" dirty="0" smtClean="0">
              <a:solidFill>
                <a:srgbClr val="00B050"/>
              </a:solidFill>
              <a:latin typeface="Tw Cen MT" panose="020B0602020104020603" pitchFamily="34" charset="0"/>
            </a:endParaRPr>
          </a:p>
          <a:p>
            <a:r>
              <a:rPr lang="en-US" sz="1600" b="1" dirty="0" smtClean="0">
                <a:solidFill>
                  <a:srgbClr val="00B050"/>
                </a:solidFill>
                <a:latin typeface="Tw Cen MT" panose="020B0602020104020603" pitchFamily="34" charset="0"/>
              </a:rPr>
              <a:t>Data </a:t>
            </a:r>
            <a:r>
              <a:rPr lang="en-US" sz="1600" b="1" dirty="0">
                <a:solidFill>
                  <a:srgbClr val="00B050"/>
                </a:solidFill>
                <a:latin typeface="Tw Cen MT" panose="020B0602020104020603" pitchFamily="34" charset="0"/>
              </a:rPr>
              <a:t>Cleaning</a:t>
            </a:r>
          </a:p>
          <a:p>
            <a:r>
              <a:rPr lang="en-US" sz="1600" dirty="0">
                <a:latin typeface="Tw Cen MT" panose="020B0602020104020603" pitchFamily="34" charset="0"/>
              </a:rPr>
              <a:t>Data cleaning was </a:t>
            </a:r>
            <a:r>
              <a:rPr lang="en-US" sz="1600" dirty="0" smtClean="0">
                <a:latin typeface="Tw Cen MT" panose="020B0602020104020603" pitchFamily="34" charset="0"/>
              </a:rPr>
              <a:t>done on columns with missing values as well as non-numeric values.</a:t>
            </a:r>
          </a:p>
        </p:txBody>
      </p:sp>
      <p:sp>
        <p:nvSpPr>
          <p:cNvPr id="13" name="Rectangle 12"/>
          <p:cNvSpPr/>
          <p:nvPr/>
        </p:nvSpPr>
        <p:spPr>
          <a:xfrm>
            <a:off x="9923813" y="6264233"/>
            <a:ext cx="2268187" cy="5937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5094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Top Corners Rounded 27">
            <a:extLst>
              <a:ext uri="{FF2B5EF4-FFF2-40B4-BE49-F238E27FC236}">
                <a16:creationId xmlns:a16="http://schemas.microsoft.com/office/drawing/2014/main" xmlns="" id="{1CE2ED4F-4BB8-71A1-53D8-A231DAD03F47}"/>
              </a:ext>
            </a:extLst>
          </p:cNvPr>
          <p:cNvSpPr/>
          <p:nvPr/>
        </p:nvSpPr>
        <p:spPr>
          <a:xfrm>
            <a:off x="2456345" y="222617"/>
            <a:ext cx="2563408"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Problem Statement</a:t>
            </a:r>
          </a:p>
        </p:txBody>
      </p:sp>
      <p:sp>
        <p:nvSpPr>
          <p:cNvPr id="29" name="Rectangle: Top Corners Rounded 28">
            <a:extLst>
              <a:ext uri="{FF2B5EF4-FFF2-40B4-BE49-F238E27FC236}">
                <a16:creationId xmlns:a16="http://schemas.microsoft.com/office/drawing/2014/main" xmlns="" id="{4DE34873-AEF6-7BE4-7709-258D0B911A0A}"/>
              </a:ext>
            </a:extLst>
          </p:cNvPr>
          <p:cNvSpPr/>
          <p:nvPr/>
        </p:nvSpPr>
        <p:spPr>
          <a:xfrm>
            <a:off x="5052411" y="218475"/>
            <a:ext cx="1724025"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600"/>
              </a:spcAft>
              <a:buClrTx/>
              <a:buSzTx/>
              <a:buFontTx/>
              <a:buNone/>
              <a:tabLst/>
              <a:defRPr/>
            </a:pPr>
            <a:r>
              <a:rPr lang="en-US" sz="1800" dirty="0">
                <a:solidFill>
                  <a:schemeClr val="tx1"/>
                </a:solidFill>
                <a:latin typeface="Tw Cen MT" panose="020B0602020104020603" pitchFamily="34" charset="0"/>
                <a:cs typeface="Futura Medium" pitchFamily="34" charset="0"/>
              </a:rPr>
              <a:t>Business Value</a:t>
            </a:r>
          </a:p>
        </p:txBody>
      </p:sp>
      <p:sp>
        <p:nvSpPr>
          <p:cNvPr id="30" name="Rectangle: Top Corners Rounded 29">
            <a:extLst>
              <a:ext uri="{FF2B5EF4-FFF2-40B4-BE49-F238E27FC236}">
                <a16:creationId xmlns:a16="http://schemas.microsoft.com/office/drawing/2014/main" xmlns="" id="{EABD930E-EC4D-FC87-DE51-1755E8A451FF}"/>
              </a:ext>
            </a:extLst>
          </p:cNvPr>
          <p:cNvSpPr/>
          <p:nvPr/>
        </p:nvSpPr>
        <p:spPr>
          <a:xfrm>
            <a:off x="6839049" y="218474"/>
            <a:ext cx="1476276"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Methodology</a:t>
            </a:r>
          </a:p>
        </p:txBody>
      </p:sp>
      <p:sp>
        <p:nvSpPr>
          <p:cNvPr id="31" name="Rectangle: Top Corners Rounded 30">
            <a:extLst>
              <a:ext uri="{FF2B5EF4-FFF2-40B4-BE49-F238E27FC236}">
                <a16:creationId xmlns:a16="http://schemas.microsoft.com/office/drawing/2014/main" xmlns="" id="{251E5167-E325-521D-7B14-EDE8C2470DB4}"/>
              </a:ext>
            </a:extLst>
          </p:cNvPr>
          <p:cNvSpPr/>
          <p:nvPr/>
        </p:nvSpPr>
        <p:spPr>
          <a:xfrm>
            <a:off x="0" y="218473"/>
            <a:ext cx="2423687" cy="459772"/>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Agenda</a:t>
            </a:r>
          </a:p>
        </p:txBody>
      </p:sp>
      <p:cxnSp>
        <p:nvCxnSpPr>
          <p:cNvPr id="33" name="Straight Connector 32">
            <a:extLst>
              <a:ext uri="{FF2B5EF4-FFF2-40B4-BE49-F238E27FC236}">
                <a16:creationId xmlns:a16="http://schemas.microsoft.com/office/drawing/2014/main" xmlns="" id="{C892D952-6FFB-3691-344D-2591A3ACD780}"/>
              </a:ext>
            </a:extLst>
          </p:cNvPr>
          <p:cNvCxnSpPr/>
          <p:nvPr/>
        </p:nvCxnSpPr>
        <p:spPr>
          <a:xfrm>
            <a:off x="0" y="674100"/>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34" name="Rectangle: Top Corners Rounded 33">
            <a:extLst>
              <a:ext uri="{FF2B5EF4-FFF2-40B4-BE49-F238E27FC236}">
                <a16:creationId xmlns:a16="http://schemas.microsoft.com/office/drawing/2014/main" xmlns="" id="{F0F32C19-08B7-4E12-DAA0-93B362DC1729}"/>
              </a:ext>
            </a:extLst>
          </p:cNvPr>
          <p:cNvSpPr/>
          <p:nvPr/>
        </p:nvSpPr>
        <p:spPr>
          <a:xfrm>
            <a:off x="8377939" y="-1"/>
            <a:ext cx="3846720" cy="674101"/>
          </a:xfrm>
          <a:prstGeom prst="round2Same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Tw Cen MT" panose="020B0602020104020603" pitchFamily="34" charset="0"/>
              </a:rPr>
              <a:t>Findings</a:t>
            </a:r>
            <a:endParaRPr lang="en-US" b="1" dirty="0">
              <a:solidFill>
                <a:schemeClr val="bg1"/>
              </a:solidFill>
              <a:latin typeface="Tw Cen MT" panose="020B0602020104020603" pitchFamily="34" charset="0"/>
            </a:endParaRPr>
          </a:p>
        </p:txBody>
      </p:sp>
      <p:sp>
        <p:nvSpPr>
          <p:cNvPr id="11" name="TextBox 10">
            <a:extLst>
              <a:ext uri="{FF2B5EF4-FFF2-40B4-BE49-F238E27FC236}">
                <a16:creationId xmlns:a16="http://schemas.microsoft.com/office/drawing/2014/main" xmlns="" id="{DB8E0FAF-B5C7-9597-B62F-7944A223F6CB}"/>
              </a:ext>
            </a:extLst>
          </p:cNvPr>
          <p:cNvSpPr txBox="1"/>
          <p:nvPr/>
        </p:nvSpPr>
        <p:spPr>
          <a:xfrm>
            <a:off x="0" y="738299"/>
            <a:ext cx="11430000" cy="1077218"/>
          </a:xfrm>
          <a:prstGeom prst="rect">
            <a:avLst/>
          </a:prstGeom>
          <a:noFill/>
        </p:spPr>
        <p:txBody>
          <a:bodyPr wrap="square">
            <a:spAutoFit/>
          </a:bodyPr>
          <a:lstStyle/>
          <a:p>
            <a:pPr marL="285750" indent="-285750">
              <a:buFont typeface="Wingdings" panose="05000000000000000000" pitchFamily="2" charset="2"/>
              <a:buChar char="v"/>
            </a:pPr>
            <a:r>
              <a:rPr lang="en-US" sz="1600" b="1" dirty="0" smtClean="0">
                <a:solidFill>
                  <a:srgbClr val="00B050"/>
                </a:solidFill>
                <a:latin typeface="Tw Cen MT" panose="020B0602020104020603" pitchFamily="34" charset="0"/>
              </a:rPr>
              <a:t>Coronary artery disease and Hypertension are the leading causes of admission for heart patients</a:t>
            </a:r>
            <a:r>
              <a:rPr lang="en-US" sz="1600" b="1" dirty="0">
                <a:solidFill>
                  <a:srgbClr val="00B050"/>
                </a:solidFill>
                <a:latin typeface="Tw Cen MT" panose="020B0602020104020603" pitchFamily="34" charset="0"/>
              </a:rPr>
              <a:t>. </a:t>
            </a:r>
            <a:r>
              <a:rPr lang="en-US" sz="1600" b="1" dirty="0" smtClean="0">
                <a:solidFill>
                  <a:srgbClr val="00B050"/>
                </a:solidFill>
                <a:latin typeface="Tw Cen MT" panose="020B0602020104020603" pitchFamily="34" charset="0"/>
              </a:rPr>
              <a:t>On average, patients admitted with heart conditions fall between the ages of 40 and </a:t>
            </a:r>
            <a:r>
              <a:rPr lang="en-US" sz="1600" b="1" dirty="0" smtClean="0">
                <a:solidFill>
                  <a:srgbClr val="00B050"/>
                </a:solidFill>
                <a:latin typeface="Tw Cen MT" panose="020B0602020104020603" pitchFamily="34" charset="0"/>
              </a:rPr>
              <a:t>90, with the highest number being between 60 and 70. </a:t>
            </a:r>
            <a:endParaRPr lang="en-US" sz="1600" b="1" dirty="0" smtClean="0">
              <a:solidFill>
                <a:srgbClr val="00B050"/>
              </a:solidFill>
              <a:latin typeface="Tw Cen MT" panose="020B0602020104020603" pitchFamily="34" charset="0"/>
            </a:endParaRPr>
          </a:p>
          <a:p>
            <a:pPr marL="285750" indent="-285750">
              <a:buFont typeface="Wingdings" panose="05000000000000000000" pitchFamily="2" charset="2"/>
              <a:buChar char="v"/>
            </a:pPr>
            <a:endParaRPr lang="en-US" sz="1600" b="1" dirty="0" smtClean="0">
              <a:solidFill>
                <a:srgbClr val="00B050"/>
              </a:solidFill>
              <a:latin typeface="Tw Cen MT" panose="020B0602020104020603" pitchFamily="34" charset="0"/>
            </a:endParaRPr>
          </a:p>
          <a:p>
            <a:r>
              <a:rPr lang="en-US" sz="1600" dirty="0" smtClean="0">
                <a:latin typeface="Tw Cen MT" panose="020B0602020104020603" pitchFamily="34" charset="0"/>
              </a:rPr>
              <a:t> </a:t>
            </a:r>
            <a:endParaRPr lang="en-US" sz="1600" dirty="0">
              <a:latin typeface="Tw Cen MT" panose="020B0602020104020603" pitchFamily="34"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62442"/>
            <a:ext cx="5385827" cy="4702629"/>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92354"/>
            <a:ext cx="6056025" cy="4996422"/>
          </a:xfrm>
          <a:prstGeom prst="rect">
            <a:avLst/>
          </a:prstGeom>
        </p:spPr>
      </p:pic>
      <p:sp>
        <p:nvSpPr>
          <p:cNvPr id="14" name="Rectangle 13"/>
          <p:cNvSpPr/>
          <p:nvPr/>
        </p:nvSpPr>
        <p:spPr>
          <a:xfrm>
            <a:off x="9923813" y="6519553"/>
            <a:ext cx="2268187" cy="3384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33594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Top Corners Rounded 27">
            <a:extLst>
              <a:ext uri="{FF2B5EF4-FFF2-40B4-BE49-F238E27FC236}">
                <a16:creationId xmlns:a16="http://schemas.microsoft.com/office/drawing/2014/main" xmlns="" id="{1CE2ED4F-4BB8-71A1-53D8-A231DAD03F47}"/>
              </a:ext>
            </a:extLst>
          </p:cNvPr>
          <p:cNvSpPr/>
          <p:nvPr/>
        </p:nvSpPr>
        <p:spPr>
          <a:xfrm>
            <a:off x="2456345" y="222617"/>
            <a:ext cx="2563408"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Problem Statement</a:t>
            </a:r>
          </a:p>
        </p:txBody>
      </p:sp>
      <p:sp>
        <p:nvSpPr>
          <p:cNvPr id="29" name="Rectangle: Top Corners Rounded 28">
            <a:extLst>
              <a:ext uri="{FF2B5EF4-FFF2-40B4-BE49-F238E27FC236}">
                <a16:creationId xmlns:a16="http://schemas.microsoft.com/office/drawing/2014/main" xmlns="" id="{4DE34873-AEF6-7BE4-7709-258D0B911A0A}"/>
              </a:ext>
            </a:extLst>
          </p:cNvPr>
          <p:cNvSpPr/>
          <p:nvPr/>
        </p:nvSpPr>
        <p:spPr>
          <a:xfrm>
            <a:off x="5052411" y="218475"/>
            <a:ext cx="1724025"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600"/>
              </a:spcAft>
              <a:buClrTx/>
              <a:buSzTx/>
              <a:buFontTx/>
              <a:buNone/>
              <a:tabLst/>
              <a:defRPr/>
            </a:pPr>
            <a:r>
              <a:rPr lang="en-US" sz="1800" dirty="0">
                <a:solidFill>
                  <a:schemeClr val="tx1"/>
                </a:solidFill>
                <a:latin typeface="Tw Cen MT" panose="020B0602020104020603" pitchFamily="34" charset="0"/>
                <a:cs typeface="Futura Medium" pitchFamily="34" charset="0"/>
              </a:rPr>
              <a:t>Business Value</a:t>
            </a:r>
          </a:p>
        </p:txBody>
      </p:sp>
      <p:sp>
        <p:nvSpPr>
          <p:cNvPr id="30" name="Rectangle: Top Corners Rounded 29">
            <a:extLst>
              <a:ext uri="{FF2B5EF4-FFF2-40B4-BE49-F238E27FC236}">
                <a16:creationId xmlns:a16="http://schemas.microsoft.com/office/drawing/2014/main" xmlns="" id="{EABD930E-EC4D-FC87-DE51-1755E8A451FF}"/>
              </a:ext>
            </a:extLst>
          </p:cNvPr>
          <p:cNvSpPr/>
          <p:nvPr/>
        </p:nvSpPr>
        <p:spPr>
          <a:xfrm>
            <a:off x="6839049" y="218474"/>
            <a:ext cx="1476276"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Methodology</a:t>
            </a:r>
          </a:p>
        </p:txBody>
      </p:sp>
      <p:sp>
        <p:nvSpPr>
          <p:cNvPr id="31" name="Rectangle: Top Corners Rounded 30">
            <a:extLst>
              <a:ext uri="{FF2B5EF4-FFF2-40B4-BE49-F238E27FC236}">
                <a16:creationId xmlns:a16="http://schemas.microsoft.com/office/drawing/2014/main" xmlns="" id="{251E5167-E325-521D-7B14-EDE8C2470DB4}"/>
              </a:ext>
            </a:extLst>
          </p:cNvPr>
          <p:cNvSpPr/>
          <p:nvPr/>
        </p:nvSpPr>
        <p:spPr>
          <a:xfrm>
            <a:off x="0" y="218473"/>
            <a:ext cx="2423687" cy="459772"/>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Agenda</a:t>
            </a:r>
          </a:p>
        </p:txBody>
      </p:sp>
      <p:cxnSp>
        <p:nvCxnSpPr>
          <p:cNvPr id="33" name="Straight Connector 32">
            <a:extLst>
              <a:ext uri="{FF2B5EF4-FFF2-40B4-BE49-F238E27FC236}">
                <a16:creationId xmlns:a16="http://schemas.microsoft.com/office/drawing/2014/main" xmlns="" id="{C892D952-6FFB-3691-344D-2591A3ACD780}"/>
              </a:ext>
            </a:extLst>
          </p:cNvPr>
          <p:cNvCxnSpPr/>
          <p:nvPr/>
        </p:nvCxnSpPr>
        <p:spPr>
          <a:xfrm>
            <a:off x="0" y="674100"/>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34" name="Rectangle: Top Corners Rounded 33">
            <a:extLst>
              <a:ext uri="{FF2B5EF4-FFF2-40B4-BE49-F238E27FC236}">
                <a16:creationId xmlns:a16="http://schemas.microsoft.com/office/drawing/2014/main" xmlns="" id="{F0F32C19-08B7-4E12-DAA0-93B362DC1729}"/>
              </a:ext>
            </a:extLst>
          </p:cNvPr>
          <p:cNvSpPr/>
          <p:nvPr/>
        </p:nvSpPr>
        <p:spPr>
          <a:xfrm>
            <a:off x="8377939" y="-1"/>
            <a:ext cx="3846720" cy="674101"/>
          </a:xfrm>
          <a:prstGeom prst="round2Same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Tw Cen MT" panose="020B0602020104020603" pitchFamily="34" charset="0"/>
              </a:rPr>
              <a:t>Findings</a:t>
            </a:r>
            <a:endParaRPr lang="en-US" b="1" dirty="0">
              <a:solidFill>
                <a:schemeClr val="bg1"/>
              </a:solidFill>
              <a:latin typeface="Tw Cen MT" panose="020B0602020104020603"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63" y="712902"/>
            <a:ext cx="6054037" cy="3283035"/>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4545" y="704297"/>
            <a:ext cx="5957454" cy="3300246"/>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129" y="3983189"/>
            <a:ext cx="5940007" cy="2821371"/>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1942" y="3870416"/>
            <a:ext cx="5810057" cy="2987584"/>
          </a:xfrm>
          <a:prstGeom prst="rect">
            <a:avLst/>
          </a:prstGeom>
        </p:spPr>
      </p:pic>
    </p:spTree>
    <p:extLst>
      <p:ext uri="{BB962C8B-B14F-4D97-AF65-F5344CB8AC3E}">
        <p14:creationId xmlns:p14="http://schemas.microsoft.com/office/powerpoint/2010/main" val="34974677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Top Corners Rounded 27">
            <a:extLst>
              <a:ext uri="{FF2B5EF4-FFF2-40B4-BE49-F238E27FC236}">
                <a16:creationId xmlns:a16="http://schemas.microsoft.com/office/drawing/2014/main" xmlns="" id="{1CE2ED4F-4BB8-71A1-53D8-A231DAD03F47}"/>
              </a:ext>
            </a:extLst>
          </p:cNvPr>
          <p:cNvSpPr/>
          <p:nvPr/>
        </p:nvSpPr>
        <p:spPr>
          <a:xfrm>
            <a:off x="2456345" y="222617"/>
            <a:ext cx="2563408"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Problem Statement</a:t>
            </a:r>
          </a:p>
        </p:txBody>
      </p:sp>
      <p:sp>
        <p:nvSpPr>
          <p:cNvPr id="29" name="Rectangle: Top Corners Rounded 28">
            <a:extLst>
              <a:ext uri="{FF2B5EF4-FFF2-40B4-BE49-F238E27FC236}">
                <a16:creationId xmlns:a16="http://schemas.microsoft.com/office/drawing/2014/main" xmlns="" id="{4DE34873-AEF6-7BE4-7709-258D0B911A0A}"/>
              </a:ext>
            </a:extLst>
          </p:cNvPr>
          <p:cNvSpPr/>
          <p:nvPr/>
        </p:nvSpPr>
        <p:spPr>
          <a:xfrm>
            <a:off x="5052411" y="218475"/>
            <a:ext cx="1724025"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600"/>
              </a:spcAft>
              <a:buClrTx/>
              <a:buSzTx/>
              <a:buFontTx/>
              <a:buNone/>
              <a:tabLst/>
              <a:defRPr/>
            </a:pPr>
            <a:r>
              <a:rPr lang="en-US" sz="1800" dirty="0">
                <a:solidFill>
                  <a:schemeClr val="tx1"/>
                </a:solidFill>
                <a:latin typeface="Tw Cen MT" panose="020B0602020104020603" pitchFamily="34" charset="0"/>
                <a:cs typeface="Futura Medium" pitchFamily="34" charset="0"/>
              </a:rPr>
              <a:t>Business Value</a:t>
            </a:r>
          </a:p>
        </p:txBody>
      </p:sp>
      <p:sp>
        <p:nvSpPr>
          <p:cNvPr id="30" name="Rectangle: Top Corners Rounded 29">
            <a:extLst>
              <a:ext uri="{FF2B5EF4-FFF2-40B4-BE49-F238E27FC236}">
                <a16:creationId xmlns:a16="http://schemas.microsoft.com/office/drawing/2014/main" xmlns="" id="{EABD930E-EC4D-FC87-DE51-1755E8A451FF}"/>
              </a:ext>
            </a:extLst>
          </p:cNvPr>
          <p:cNvSpPr/>
          <p:nvPr/>
        </p:nvSpPr>
        <p:spPr>
          <a:xfrm>
            <a:off x="6839049" y="218474"/>
            <a:ext cx="1476276"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Methodology</a:t>
            </a:r>
          </a:p>
        </p:txBody>
      </p:sp>
      <p:sp>
        <p:nvSpPr>
          <p:cNvPr id="31" name="Rectangle: Top Corners Rounded 30">
            <a:extLst>
              <a:ext uri="{FF2B5EF4-FFF2-40B4-BE49-F238E27FC236}">
                <a16:creationId xmlns:a16="http://schemas.microsoft.com/office/drawing/2014/main" xmlns="" id="{251E5167-E325-521D-7B14-EDE8C2470DB4}"/>
              </a:ext>
            </a:extLst>
          </p:cNvPr>
          <p:cNvSpPr/>
          <p:nvPr/>
        </p:nvSpPr>
        <p:spPr>
          <a:xfrm>
            <a:off x="0" y="218473"/>
            <a:ext cx="2423687" cy="459772"/>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Agenda</a:t>
            </a:r>
          </a:p>
        </p:txBody>
      </p:sp>
      <p:cxnSp>
        <p:nvCxnSpPr>
          <p:cNvPr id="33" name="Straight Connector 32">
            <a:extLst>
              <a:ext uri="{FF2B5EF4-FFF2-40B4-BE49-F238E27FC236}">
                <a16:creationId xmlns:a16="http://schemas.microsoft.com/office/drawing/2014/main" xmlns="" id="{C892D952-6FFB-3691-344D-2591A3ACD780}"/>
              </a:ext>
            </a:extLst>
          </p:cNvPr>
          <p:cNvCxnSpPr/>
          <p:nvPr/>
        </p:nvCxnSpPr>
        <p:spPr>
          <a:xfrm>
            <a:off x="0" y="674100"/>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34" name="Rectangle: Top Corners Rounded 33">
            <a:extLst>
              <a:ext uri="{FF2B5EF4-FFF2-40B4-BE49-F238E27FC236}">
                <a16:creationId xmlns:a16="http://schemas.microsoft.com/office/drawing/2014/main" xmlns="" id="{F0F32C19-08B7-4E12-DAA0-93B362DC1729}"/>
              </a:ext>
            </a:extLst>
          </p:cNvPr>
          <p:cNvSpPr/>
          <p:nvPr/>
        </p:nvSpPr>
        <p:spPr>
          <a:xfrm>
            <a:off x="8377939" y="-1"/>
            <a:ext cx="3846720" cy="674101"/>
          </a:xfrm>
          <a:prstGeom prst="round2Same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Tw Cen MT" panose="020B0602020104020603" pitchFamily="34" charset="0"/>
              </a:rPr>
              <a:t>Findings</a:t>
            </a:r>
            <a:endParaRPr lang="en-US" b="1" dirty="0">
              <a:solidFill>
                <a:schemeClr val="bg1"/>
              </a:solidFill>
              <a:latin typeface="Tw Cen MT" panose="020B0602020104020603" pitchFamily="34" charset="0"/>
            </a:endParaRPr>
          </a:p>
        </p:txBody>
      </p:sp>
      <p:sp>
        <p:nvSpPr>
          <p:cNvPr id="16" name="TextBox 15">
            <a:extLst>
              <a:ext uri="{FF2B5EF4-FFF2-40B4-BE49-F238E27FC236}">
                <a16:creationId xmlns:a16="http://schemas.microsoft.com/office/drawing/2014/main" xmlns="" id="{DB8E0FAF-B5C7-9597-B62F-7944A223F6CB}"/>
              </a:ext>
            </a:extLst>
          </p:cNvPr>
          <p:cNvSpPr txBox="1"/>
          <p:nvPr/>
        </p:nvSpPr>
        <p:spPr>
          <a:xfrm>
            <a:off x="199423" y="853800"/>
            <a:ext cx="11430000" cy="830997"/>
          </a:xfrm>
          <a:prstGeom prst="rect">
            <a:avLst/>
          </a:prstGeom>
          <a:noFill/>
        </p:spPr>
        <p:txBody>
          <a:bodyPr wrap="square">
            <a:spAutoFit/>
          </a:bodyPr>
          <a:lstStyle/>
          <a:p>
            <a:pPr marL="285750" indent="-285750">
              <a:buFont typeface="Wingdings" panose="05000000000000000000" pitchFamily="2" charset="2"/>
              <a:buChar char="v"/>
            </a:pPr>
            <a:r>
              <a:rPr lang="en-US" sz="1600" b="1" dirty="0" smtClean="0">
                <a:solidFill>
                  <a:srgbClr val="00B050"/>
                </a:solidFill>
                <a:latin typeface="Tw Cen MT" panose="020B0602020104020603" pitchFamily="34" charset="0"/>
              </a:rPr>
              <a:t>The longer the stay in hospital outside the ICU, probability of expiry(death) increases while that of discharge reduces.</a:t>
            </a:r>
          </a:p>
          <a:p>
            <a:pPr marL="285750" indent="-285750">
              <a:buFont typeface="Wingdings" panose="05000000000000000000" pitchFamily="2" charset="2"/>
              <a:buChar char="v"/>
            </a:pPr>
            <a:r>
              <a:rPr lang="en-US" sz="1600" b="1" dirty="0" smtClean="0">
                <a:solidFill>
                  <a:srgbClr val="00B050"/>
                </a:solidFill>
                <a:latin typeface="Tw Cen MT" panose="020B0602020104020603" pitchFamily="34" charset="0"/>
              </a:rPr>
              <a:t>However, the longer the stay in ICU, </a:t>
            </a:r>
            <a:r>
              <a:rPr lang="en-US" sz="1600" b="1" dirty="0">
                <a:solidFill>
                  <a:srgbClr val="00B050"/>
                </a:solidFill>
                <a:latin typeface="Tw Cen MT" panose="020B0602020104020603" pitchFamily="34" charset="0"/>
              </a:rPr>
              <a:t>probability of expiry(death) </a:t>
            </a:r>
            <a:r>
              <a:rPr lang="en-US" sz="1600" b="1" dirty="0" smtClean="0">
                <a:solidFill>
                  <a:srgbClr val="00B050"/>
                </a:solidFill>
                <a:latin typeface="Tw Cen MT" panose="020B0602020104020603" pitchFamily="34" charset="0"/>
              </a:rPr>
              <a:t>decreases </a:t>
            </a:r>
            <a:r>
              <a:rPr lang="en-US" sz="1600" b="1" dirty="0">
                <a:solidFill>
                  <a:srgbClr val="00B050"/>
                </a:solidFill>
                <a:latin typeface="Tw Cen MT" panose="020B0602020104020603" pitchFamily="34" charset="0"/>
              </a:rPr>
              <a:t>while that of discharge </a:t>
            </a:r>
            <a:r>
              <a:rPr lang="en-US" sz="1600" b="1" dirty="0" smtClean="0">
                <a:solidFill>
                  <a:srgbClr val="00B050"/>
                </a:solidFill>
                <a:latin typeface="Tw Cen MT" panose="020B0602020104020603" pitchFamily="34" charset="0"/>
              </a:rPr>
              <a:t>increases.</a:t>
            </a:r>
          </a:p>
          <a:p>
            <a:r>
              <a:rPr lang="en-US" sz="1600" b="1" dirty="0" smtClean="0">
                <a:solidFill>
                  <a:srgbClr val="00B050"/>
                </a:solidFill>
                <a:latin typeface="Tw Cen MT" panose="020B0602020104020603" pitchFamily="34" charset="0"/>
              </a:rPr>
              <a:t>The insight is that the earlier the patient is elevated into ICU, the higher the chances of discharge. </a:t>
            </a:r>
            <a:endParaRPr lang="en-US" sz="1600" b="1" dirty="0">
              <a:solidFill>
                <a:srgbClr val="00B050"/>
              </a:solidFill>
              <a:latin typeface="Tw Cen MT" panose="020B0602020104020603"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38864"/>
            <a:ext cx="6388442" cy="4819135"/>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8442" y="2063577"/>
            <a:ext cx="5868457" cy="4819136"/>
          </a:xfrm>
          <a:prstGeom prst="rect">
            <a:avLst/>
          </a:prstGeom>
        </p:spPr>
      </p:pic>
    </p:spTree>
    <p:extLst>
      <p:ext uri="{BB962C8B-B14F-4D97-AF65-F5344CB8AC3E}">
        <p14:creationId xmlns:p14="http://schemas.microsoft.com/office/powerpoint/2010/main" val="39344086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Top Corners Rounded 27">
            <a:extLst>
              <a:ext uri="{FF2B5EF4-FFF2-40B4-BE49-F238E27FC236}">
                <a16:creationId xmlns:a16="http://schemas.microsoft.com/office/drawing/2014/main" xmlns="" id="{1CE2ED4F-4BB8-71A1-53D8-A231DAD03F47}"/>
              </a:ext>
            </a:extLst>
          </p:cNvPr>
          <p:cNvSpPr/>
          <p:nvPr/>
        </p:nvSpPr>
        <p:spPr>
          <a:xfrm>
            <a:off x="2456345" y="222617"/>
            <a:ext cx="2563408"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Problem Statement</a:t>
            </a:r>
          </a:p>
        </p:txBody>
      </p:sp>
      <p:sp>
        <p:nvSpPr>
          <p:cNvPr id="29" name="Rectangle: Top Corners Rounded 28">
            <a:extLst>
              <a:ext uri="{FF2B5EF4-FFF2-40B4-BE49-F238E27FC236}">
                <a16:creationId xmlns:a16="http://schemas.microsoft.com/office/drawing/2014/main" xmlns="" id="{4DE34873-AEF6-7BE4-7709-258D0B911A0A}"/>
              </a:ext>
            </a:extLst>
          </p:cNvPr>
          <p:cNvSpPr/>
          <p:nvPr/>
        </p:nvSpPr>
        <p:spPr>
          <a:xfrm>
            <a:off x="5052411" y="218475"/>
            <a:ext cx="1724025"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600"/>
              </a:spcAft>
              <a:buClrTx/>
              <a:buSzTx/>
              <a:buFontTx/>
              <a:buNone/>
              <a:tabLst/>
              <a:defRPr/>
            </a:pPr>
            <a:r>
              <a:rPr lang="en-US" sz="1800" dirty="0">
                <a:solidFill>
                  <a:schemeClr val="tx1"/>
                </a:solidFill>
                <a:latin typeface="Tw Cen MT" panose="020B0602020104020603" pitchFamily="34" charset="0"/>
                <a:cs typeface="Futura Medium" pitchFamily="34" charset="0"/>
              </a:rPr>
              <a:t>Business Value</a:t>
            </a:r>
          </a:p>
        </p:txBody>
      </p:sp>
      <p:sp>
        <p:nvSpPr>
          <p:cNvPr id="30" name="Rectangle: Top Corners Rounded 29">
            <a:extLst>
              <a:ext uri="{FF2B5EF4-FFF2-40B4-BE49-F238E27FC236}">
                <a16:creationId xmlns:a16="http://schemas.microsoft.com/office/drawing/2014/main" xmlns="" id="{EABD930E-EC4D-FC87-DE51-1755E8A451FF}"/>
              </a:ext>
            </a:extLst>
          </p:cNvPr>
          <p:cNvSpPr/>
          <p:nvPr/>
        </p:nvSpPr>
        <p:spPr>
          <a:xfrm>
            <a:off x="6839049" y="218474"/>
            <a:ext cx="1476276"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Methodology</a:t>
            </a:r>
          </a:p>
        </p:txBody>
      </p:sp>
      <p:sp>
        <p:nvSpPr>
          <p:cNvPr id="31" name="Rectangle: Top Corners Rounded 30">
            <a:extLst>
              <a:ext uri="{FF2B5EF4-FFF2-40B4-BE49-F238E27FC236}">
                <a16:creationId xmlns:a16="http://schemas.microsoft.com/office/drawing/2014/main" xmlns="" id="{251E5167-E325-521D-7B14-EDE8C2470DB4}"/>
              </a:ext>
            </a:extLst>
          </p:cNvPr>
          <p:cNvSpPr/>
          <p:nvPr/>
        </p:nvSpPr>
        <p:spPr>
          <a:xfrm>
            <a:off x="0" y="218473"/>
            <a:ext cx="2423687" cy="459772"/>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Agenda</a:t>
            </a:r>
          </a:p>
        </p:txBody>
      </p:sp>
      <p:cxnSp>
        <p:nvCxnSpPr>
          <p:cNvPr id="33" name="Straight Connector 32">
            <a:extLst>
              <a:ext uri="{FF2B5EF4-FFF2-40B4-BE49-F238E27FC236}">
                <a16:creationId xmlns:a16="http://schemas.microsoft.com/office/drawing/2014/main" xmlns="" id="{C892D952-6FFB-3691-344D-2591A3ACD780}"/>
              </a:ext>
            </a:extLst>
          </p:cNvPr>
          <p:cNvCxnSpPr/>
          <p:nvPr/>
        </p:nvCxnSpPr>
        <p:spPr>
          <a:xfrm>
            <a:off x="0" y="674100"/>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34" name="Rectangle: Top Corners Rounded 33">
            <a:extLst>
              <a:ext uri="{FF2B5EF4-FFF2-40B4-BE49-F238E27FC236}">
                <a16:creationId xmlns:a16="http://schemas.microsoft.com/office/drawing/2014/main" xmlns="" id="{F0F32C19-08B7-4E12-DAA0-93B362DC1729}"/>
              </a:ext>
            </a:extLst>
          </p:cNvPr>
          <p:cNvSpPr/>
          <p:nvPr/>
        </p:nvSpPr>
        <p:spPr>
          <a:xfrm>
            <a:off x="8377939" y="-1"/>
            <a:ext cx="3846720" cy="674101"/>
          </a:xfrm>
          <a:prstGeom prst="round2Same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Tw Cen MT" panose="020B0602020104020603" pitchFamily="34" charset="0"/>
              </a:rPr>
              <a:t>Findings</a:t>
            </a:r>
            <a:endParaRPr lang="en-US" b="1" dirty="0">
              <a:solidFill>
                <a:schemeClr val="bg1"/>
              </a:solidFill>
              <a:latin typeface="Tw Cen MT" panose="020B06020201040206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9" y="631809"/>
            <a:ext cx="9056142" cy="3346426"/>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62" y="3978235"/>
            <a:ext cx="9189738" cy="2604445"/>
          </a:xfrm>
          <a:prstGeom prst="rect">
            <a:avLst/>
          </a:prstGeom>
        </p:spPr>
      </p:pic>
      <p:sp>
        <p:nvSpPr>
          <p:cNvPr id="4" name="Rectangle 3"/>
          <p:cNvSpPr/>
          <p:nvPr/>
        </p:nvSpPr>
        <p:spPr>
          <a:xfrm>
            <a:off x="9138838" y="1038823"/>
            <a:ext cx="3175873" cy="2062103"/>
          </a:xfrm>
          <a:prstGeom prst="rect">
            <a:avLst/>
          </a:prstGeom>
        </p:spPr>
        <p:txBody>
          <a:bodyPr wrap="square">
            <a:spAutoFit/>
          </a:bodyPr>
          <a:lstStyle/>
          <a:p>
            <a:pPr marL="285750" indent="-285750">
              <a:buFont typeface="Wingdings" panose="05000000000000000000" pitchFamily="2" charset="2"/>
              <a:buChar char="§"/>
            </a:pPr>
            <a:r>
              <a:rPr lang="en-US" sz="1600" b="1" dirty="0" smtClean="0">
                <a:solidFill>
                  <a:srgbClr val="00B050"/>
                </a:solidFill>
                <a:latin typeface="Tw Cen MT" panose="020B0602020104020603" pitchFamily="34" charset="0"/>
              </a:rPr>
              <a:t>Steady rise </a:t>
            </a:r>
            <a:r>
              <a:rPr lang="en-US" sz="1600" b="1" dirty="0">
                <a:solidFill>
                  <a:srgbClr val="00B050"/>
                </a:solidFill>
                <a:latin typeface="Tw Cen MT" panose="020B0602020104020603" pitchFamily="34" charset="0"/>
              </a:rPr>
              <a:t>in deaths from 2017 to 2018 and a subsequent decrease in 2019.</a:t>
            </a:r>
          </a:p>
          <a:p>
            <a:pPr marL="285750" indent="-285750">
              <a:buFont typeface="Wingdings" panose="05000000000000000000" pitchFamily="2" charset="2"/>
              <a:buChar char="§"/>
            </a:pPr>
            <a:r>
              <a:rPr lang="en-US" sz="1600" b="1" dirty="0" smtClean="0">
                <a:solidFill>
                  <a:srgbClr val="00B050"/>
                </a:solidFill>
                <a:latin typeface="Tw Cen MT" panose="020B0602020104020603" pitchFamily="34" charset="0"/>
              </a:rPr>
              <a:t>Fluctuations </a:t>
            </a:r>
            <a:r>
              <a:rPr lang="en-US" sz="1600" b="1" dirty="0">
                <a:solidFill>
                  <a:srgbClr val="00B050"/>
                </a:solidFill>
                <a:latin typeface="Tw Cen MT" panose="020B0602020104020603" pitchFamily="34" charset="0"/>
              </a:rPr>
              <a:t>in monthly admissions in </a:t>
            </a:r>
            <a:r>
              <a:rPr lang="en-US" sz="1600" b="1" dirty="0" smtClean="0">
                <a:solidFill>
                  <a:srgbClr val="00B050"/>
                </a:solidFill>
                <a:latin typeface="Tw Cen MT" panose="020B0602020104020603" pitchFamily="34" charset="0"/>
              </a:rPr>
              <a:t>2019.</a:t>
            </a:r>
          </a:p>
          <a:p>
            <a:pPr marL="285750" indent="-285750">
              <a:buFont typeface="Wingdings" panose="05000000000000000000" pitchFamily="2" charset="2"/>
              <a:buChar char="§"/>
            </a:pPr>
            <a:r>
              <a:rPr lang="en-US" sz="1600" b="1" dirty="0" smtClean="0">
                <a:solidFill>
                  <a:srgbClr val="00B050"/>
                </a:solidFill>
                <a:latin typeface="Tw Cen MT" panose="020B0602020104020603" pitchFamily="34" charset="0"/>
              </a:rPr>
              <a:t>Sudden </a:t>
            </a:r>
            <a:r>
              <a:rPr lang="en-US" sz="1600" b="1" dirty="0">
                <a:solidFill>
                  <a:srgbClr val="00B050"/>
                </a:solidFill>
                <a:latin typeface="Tw Cen MT" panose="020B0602020104020603" pitchFamily="34" charset="0"/>
              </a:rPr>
              <a:t>rise in number of admissions from March to April 2017</a:t>
            </a:r>
            <a:r>
              <a:rPr lang="en-US" sz="1600" b="1" dirty="0" smtClean="0">
                <a:solidFill>
                  <a:srgbClr val="00B050"/>
                </a:solidFill>
                <a:latin typeface="Tw Cen MT" panose="020B0602020104020603" pitchFamily="34" charset="0"/>
              </a:rPr>
              <a:t>.</a:t>
            </a:r>
          </a:p>
        </p:txBody>
      </p:sp>
      <p:sp>
        <p:nvSpPr>
          <p:cNvPr id="5" name="Rectangle 4"/>
          <p:cNvSpPr/>
          <p:nvPr/>
        </p:nvSpPr>
        <p:spPr>
          <a:xfrm>
            <a:off x="9138838" y="4108864"/>
            <a:ext cx="3127169" cy="2062103"/>
          </a:xfrm>
          <a:prstGeom prst="rect">
            <a:avLst/>
          </a:prstGeom>
        </p:spPr>
        <p:txBody>
          <a:bodyPr wrap="square">
            <a:spAutoFit/>
          </a:bodyPr>
          <a:lstStyle/>
          <a:p>
            <a:pPr marL="285750" indent="-285750">
              <a:buFont typeface="Wingdings" panose="05000000000000000000" pitchFamily="2" charset="2"/>
              <a:buChar char="§"/>
            </a:pPr>
            <a:r>
              <a:rPr lang="en-US" sz="1600" b="1" dirty="0">
                <a:solidFill>
                  <a:srgbClr val="00B050"/>
                </a:solidFill>
                <a:latin typeface="Tw Cen MT" panose="020B0602020104020603" pitchFamily="34" charset="0"/>
              </a:rPr>
              <a:t>January had the highest number of admissions in 2019.</a:t>
            </a:r>
          </a:p>
          <a:p>
            <a:pPr marL="285750" indent="-285750">
              <a:buFont typeface="Wingdings" panose="05000000000000000000" pitchFamily="2" charset="2"/>
              <a:buChar char="§"/>
            </a:pPr>
            <a:r>
              <a:rPr lang="en-US" sz="1600" b="1" dirty="0">
                <a:solidFill>
                  <a:srgbClr val="00B050"/>
                </a:solidFill>
                <a:latin typeface="Tw Cen MT" panose="020B0602020104020603" pitchFamily="34" charset="0"/>
              </a:rPr>
              <a:t>Admissions from April to December 2019 were roughly constant.</a:t>
            </a:r>
          </a:p>
          <a:p>
            <a:pPr marL="285750" indent="-285750">
              <a:buFont typeface="Wingdings" panose="05000000000000000000" pitchFamily="2" charset="2"/>
              <a:buChar char="§"/>
            </a:pPr>
            <a:r>
              <a:rPr lang="en-US" sz="1600" b="1" dirty="0">
                <a:solidFill>
                  <a:srgbClr val="00B050"/>
                </a:solidFill>
                <a:latin typeface="Tw Cen MT" panose="020B0602020104020603" pitchFamily="34" charset="0"/>
              </a:rPr>
              <a:t>Highest number of admissions over the years from July to November 2018</a:t>
            </a:r>
          </a:p>
        </p:txBody>
      </p:sp>
      <p:sp>
        <p:nvSpPr>
          <p:cNvPr id="12" name="Rectangle 11"/>
          <p:cNvSpPr/>
          <p:nvPr/>
        </p:nvSpPr>
        <p:spPr>
          <a:xfrm>
            <a:off x="9923813" y="6264233"/>
            <a:ext cx="2268187" cy="5937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64401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4270</TotalTime>
  <Words>1452</Words>
  <Application>Microsoft Office PowerPoint</Application>
  <PresentationFormat>Widescreen</PresentationFormat>
  <Paragraphs>158</Paragraphs>
  <Slides>15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游ゴシック</vt:lpstr>
      <vt:lpstr>Arial</vt:lpstr>
      <vt:lpstr>Calibri</vt:lpstr>
      <vt:lpstr>Calibri Light</vt:lpstr>
      <vt:lpstr>Futura Medium</vt:lpstr>
      <vt:lpstr>Open Sans Semibold</vt:lpstr>
      <vt:lpstr>Tw Cen MT</vt:lpstr>
      <vt:lpstr>Wingdings</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Gabin Omanga</dc:creator>
  <cp:lastModifiedBy>DELL</cp:lastModifiedBy>
  <cp:revision>40</cp:revision>
  <dcterms:created xsi:type="dcterms:W3CDTF">2023-12-20T09:20:05Z</dcterms:created>
  <dcterms:modified xsi:type="dcterms:W3CDTF">2024-01-05T07:45:43Z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26a360-01f4-41de-a997-796697102599_Enabled">
    <vt:lpwstr>true</vt:lpwstr>
  </property>
  <property fmtid="{D5CDD505-2E9C-101B-9397-08002B2CF9AE}" pid="3" name="MSIP_Label_6926a360-01f4-41de-a997-796697102599_SetDate">
    <vt:lpwstr>2023-12-20T10:59:46Z</vt:lpwstr>
  </property>
  <property fmtid="{D5CDD505-2E9C-101B-9397-08002B2CF9AE}" pid="4" name="MSIP_Label_6926a360-01f4-41de-a997-796697102599_Method">
    <vt:lpwstr>Standard</vt:lpwstr>
  </property>
  <property fmtid="{D5CDD505-2E9C-101B-9397-08002B2CF9AE}" pid="5" name="MSIP_Label_6926a360-01f4-41de-a997-796697102599_Name">
    <vt:lpwstr>6926a360-01f4-41de-a997-796697102599</vt:lpwstr>
  </property>
  <property fmtid="{D5CDD505-2E9C-101B-9397-08002B2CF9AE}" pid="6" name="MSIP_Label_6926a360-01f4-41de-a997-796697102599_SiteId">
    <vt:lpwstr>19a4db07-607d-475f-a518-0e3b699ac7d0</vt:lpwstr>
  </property>
  <property fmtid="{D5CDD505-2E9C-101B-9397-08002B2CF9AE}" pid="7" name="MSIP_Label_6926a360-01f4-41de-a997-796697102599_ActionId">
    <vt:lpwstr>8855c872-de4d-4829-b8a3-b51712832cbc</vt:lpwstr>
  </property>
  <property fmtid="{D5CDD505-2E9C-101B-9397-08002B2CF9AE}" pid="8" name="MSIP_Label_6926a360-01f4-41de-a997-796697102599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C2 - Safaricom Internal</vt:lpwstr>
  </property>
</Properties>
</file>