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8" r:id="rId4"/>
    <p:sldId id="271" r:id="rId5"/>
    <p:sldId id="272" r:id="rId6"/>
    <p:sldId id="273" r:id="rId7"/>
    <p:sldId id="261" r:id="rId8"/>
    <p:sldId id="274" r:id="rId9"/>
    <p:sldId id="275" r:id="rId10"/>
    <p:sldId id="276" r:id="rId11"/>
    <p:sldId id="262" r:id="rId12"/>
    <p:sldId id="277" r:id="rId13"/>
    <p:sldId id="278" r:id="rId14"/>
    <p:sldId id="285" r:id="rId15"/>
    <p:sldId id="286" r:id="rId16"/>
    <p:sldId id="287" r:id="rId17"/>
    <p:sldId id="263" r:id="rId18"/>
    <p:sldId id="279" r:id="rId19"/>
    <p:sldId id="280" r:id="rId20"/>
    <p:sldId id="288" r:id="rId21"/>
    <p:sldId id="289" r:id="rId22"/>
    <p:sldId id="290" r:id="rId23"/>
    <p:sldId id="291" r:id="rId24"/>
    <p:sldId id="265" r:id="rId25"/>
    <p:sldId id="281" r:id="rId26"/>
    <p:sldId id="282" r:id="rId27"/>
    <p:sldId id="292" r:id="rId28"/>
    <p:sldId id="293" r:id="rId29"/>
    <p:sldId id="294" r:id="rId30"/>
    <p:sldId id="295" r:id="rId31"/>
    <p:sldId id="266" r:id="rId32"/>
    <p:sldId id="297" r:id="rId33"/>
    <p:sldId id="298" r:id="rId34"/>
    <p:sldId id="267" r:id="rId35"/>
    <p:sldId id="300" r:id="rId36"/>
    <p:sldId id="301" r:id="rId37"/>
    <p:sldId id="302" r:id="rId38"/>
    <p:sldId id="303" r:id="rId39"/>
    <p:sldId id="304" r:id="rId40"/>
    <p:sldId id="305" r:id="rId41"/>
    <p:sldId id="299" r:id="rId42"/>
    <p:sldId id="307" r:id="rId43"/>
    <p:sldId id="306" r:id="rId44"/>
    <p:sldId id="308" r:id="rId45"/>
    <p:sldId id="309" r:id="rId46"/>
    <p:sldId id="310" r:id="rId47"/>
    <p:sldId id="313" r:id="rId48"/>
    <p:sldId id="312" r:id="rId4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382"/>
    <a:srgbClr val="9BC6CC"/>
    <a:srgbClr val="757C79"/>
    <a:srgbClr val="747671"/>
    <a:srgbClr val="807D76"/>
    <a:srgbClr val="808E91"/>
    <a:srgbClr val="D7C8AB"/>
    <a:srgbClr val="92A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8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4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9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1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6165-1332-483A-80F4-23363F65348E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BD0C-4750-4A3D-BEEA-21ED1D76C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hyperlink" Target="https://login.projurisadv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box.com.br/software-juridico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www.cl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65520" y="0"/>
            <a:ext cx="4338536" cy="350195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65520" y="590751"/>
            <a:ext cx="4338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ESCRITÓRIOS COMPACTOS E EFICIENTES: 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70711" y="2510839"/>
            <a:ext cx="392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2C382"/>
                </a:solidFill>
                <a:latin typeface="+mj-lt"/>
              </a:rPr>
              <a:t>Implementando a controladoria jurídica</a:t>
            </a:r>
            <a:endParaRPr lang="pt-BR" sz="2400" b="1" dirty="0">
              <a:solidFill>
                <a:srgbClr val="E2C382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1530897" y="9320344"/>
            <a:ext cx="5065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E-book gratuito</a:t>
            </a:r>
            <a:endParaRPr lang="pt-BR" sz="2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80501" y="111270"/>
            <a:ext cx="29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9BC6CC"/>
                </a:solidFill>
                <a:latin typeface="+mj-lt"/>
              </a:rPr>
              <a:t>Gabrielle Baptista</a:t>
            </a:r>
            <a:endParaRPr lang="pt-BR" dirty="0">
              <a:solidFill>
                <a:srgbClr val="9BC6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2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680953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Ferramentas e Tecnologias Essenciais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Ferramentas de </a:t>
            </a:r>
            <a:r>
              <a:rPr lang="pt-BR" sz="2400" dirty="0" smtClean="0"/>
              <a:t>automação podem </a:t>
            </a:r>
            <a:r>
              <a:rPr lang="pt-BR" sz="2400" dirty="0"/>
              <a:t>ser integradas ao fluxo de trabalho para automatizar tarefas repetitivas, como o envio de lembretes de prazos, geração de documentos padrão e atualização de planilhas.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Isso </a:t>
            </a:r>
            <a:r>
              <a:rPr lang="pt-BR" sz="2400" dirty="0"/>
              <a:t>libera tempo para que os advogados se concentrem em atividades de maior valor </a:t>
            </a:r>
            <a:r>
              <a:rPr lang="pt-BR" sz="2400" dirty="0" smtClean="0"/>
              <a:t>agregado.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256817" y="2802125"/>
            <a:ext cx="4601183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2.2 Automação de Tarefas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47671"/>
          </a:fgClr>
          <a:bgClr>
            <a:srgbClr val="9BC6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03</a:t>
            </a:r>
            <a:endParaRPr lang="pt-BR" sz="1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559" y="6783440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Desenhando processos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797667"/>
            <a:ext cx="6128426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972782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Desenhando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Desenhar </a:t>
            </a:r>
            <a:r>
              <a:rPr lang="pt-BR" sz="2400" b="1" dirty="0"/>
              <a:t>processos</a:t>
            </a:r>
            <a:r>
              <a:rPr lang="pt-BR" sz="2400" dirty="0"/>
              <a:t> eficientes é essencial para garantir a produtividade e a qualidade do serviço em escritórios de advocacia.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Neste </a:t>
            </a:r>
            <a:r>
              <a:rPr lang="pt-BR" sz="2400" dirty="0"/>
              <a:t>capítulo, exploramos como mapear, analisar e otimizar os fluxos de trabalho para maximizar a eficiência.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6089515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Desenhando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O primeiro passo é mapear todos os processos atuais do escritório. Isso envolve a documentação detalhada de cada etapa do trabalho, desde a </a:t>
            </a:r>
            <a:r>
              <a:rPr lang="pt-BR" sz="2400" dirty="0" smtClean="0"/>
              <a:t>chegada </a:t>
            </a:r>
            <a:r>
              <a:rPr lang="pt-BR" sz="2400" dirty="0"/>
              <a:t>de clientes até a conclusão dos casos. </a:t>
            </a:r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Criar </a:t>
            </a:r>
            <a:r>
              <a:rPr lang="pt-BR" sz="2400" dirty="0"/>
              <a:t>diagramas visuais </a:t>
            </a:r>
            <a:r>
              <a:rPr lang="pt-BR" sz="2400" dirty="0" smtClean="0"/>
              <a:t>pode facilitar a </a:t>
            </a:r>
            <a:r>
              <a:rPr lang="pt-BR" sz="2400" dirty="0"/>
              <a:t>compreensão dos fluxos de trabalho</a:t>
            </a:r>
            <a:r>
              <a:rPr lang="pt-BR" sz="2400" dirty="0" smtClean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39694" y="2802125"/>
            <a:ext cx="5418306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3.1 Mapeamento de Processos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6089515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Desenhando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Após mapear os processos, é importante analisar sua </a:t>
            </a:r>
            <a:r>
              <a:rPr lang="pt-BR" sz="2400" dirty="0" smtClean="0"/>
              <a:t>eficiência, então: </a:t>
            </a:r>
          </a:p>
          <a:p>
            <a:pPr indent="3175" algn="just">
              <a:lnSpc>
                <a:spcPct val="150000"/>
              </a:lnSpc>
            </a:pPr>
            <a:r>
              <a:rPr lang="pt-BR" sz="2400" dirty="0"/>
              <a:t> </a:t>
            </a:r>
            <a:r>
              <a:rPr lang="pt-BR" sz="2400" dirty="0" smtClean="0"/>
              <a:t>Identifique gargalos.</a:t>
            </a:r>
          </a:p>
          <a:p>
            <a:pPr indent="3175" algn="just">
              <a:lnSpc>
                <a:spcPct val="150000"/>
              </a:lnSpc>
            </a:pPr>
            <a:r>
              <a:rPr lang="pt-BR" sz="2400" dirty="0"/>
              <a:t> </a:t>
            </a:r>
            <a:r>
              <a:rPr lang="pt-BR" sz="2400" dirty="0" smtClean="0"/>
              <a:t>Identifique redundâncias.</a:t>
            </a:r>
          </a:p>
          <a:p>
            <a:pPr indent="3175" algn="just">
              <a:lnSpc>
                <a:spcPct val="150000"/>
              </a:lnSpc>
            </a:pPr>
            <a:r>
              <a:rPr lang="pt-BR" sz="2400" dirty="0"/>
              <a:t> </a:t>
            </a:r>
            <a:r>
              <a:rPr lang="pt-BR" sz="2400" dirty="0" smtClean="0"/>
              <a:t>Defina as áreas que precisam de </a:t>
            </a:r>
            <a:r>
              <a:rPr lang="pt-BR" sz="2400" dirty="0"/>
              <a:t>melhoria. </a:t>
            </a:r>
            <a:endParaRPr lang="pt-BR" sz="24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373550" y="2802125"/>
            <a:ext cx="4484450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3.2 Análise de Eficiência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6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6089515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Desenhando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Com base </a:t>
            </a:r>
            <a:r>
              <a:rPr lang="pt-BR" sz="2400" dirty="0"/>
              <a:t>na análise, implemente melhorias para otimizar os </a:t>
            </a:r>
            <a:r>
              <a:rPr lang="pt-BR" sz="2400" b="1" dirty="0"/>
              <a:t>processos</a:t>
            </a:r>
            <a:r>
              <a:rPr lang="pt-BR" sz="2400" dirty="0"/>
              <a:t>. Isso pode incluir a automatização de tarefas, a eliminação de etapas desnecessárias e a padronização de procedimentos para garantir consistência e qualidade.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 </a:t>
            </a:r>
            <a:r>
              <a:rPr lang="pt-BR" sz="2400" dirty="0"/>
              <a:t>padronização também facilita o treinamento de novos colaboradores e a manutenção da qualidade do serviço.. </a:t>
            </a:r>
            <a:endParaRPr lang="pt-BR" sz="24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459149" y="2802125"/>
            <a:ext cx="5398851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3.3 Otimização e Padronização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6089515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Desenhando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Os processos não são estáticos; eles devem ser monitorados e ajustados continuamente. Utilize </a:t>
            </a:r>
            <a:r>
              <a:rPr lang="pt-BR" sz="2400" dirty="0" err="1"/>
              <a:t>KPIs</a:t>
            </a:r>
            <a:r>
              <a:rPr lang="pt-BR" sz="2400" dirty="0"/>
              <a:t> (Key Performance </a:t>
            </a:r>
            <a:r>
              <a:rPr lang="pt-BR" sz="2400" dirty="0" err="1"/>
              <a:t>Indicators</a:t>
            </a:r>
            <a:r>
              <a:rPr lang="pt-BR" sz="2400" dirty="0"/>
              <a:t>) para acompanhar o desempenho dos processos e realizar ajustes conforme necessário.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Ao </a:t>
            </a:r>
            <a:r>
              <a:rPr lang="pt-BR" sz="2400" dirty="0"/>
              <a:t>desenhar processos eficientes, </a:t>
            </a:r>
            <a:r>
              <a:rPr lang="pt-BR" sz="2400" dirty="0" smtClean="0"/>
              <a:t>é criada uma </a:t>
            </a:r>
            <a:r>
              <a:rPr lang="pt-BR" sz="2400" dirty="0"/>
              <a:t>estrutura sólida que </a:t>
            </a:r>
            <a:r>
              <a:rPr lang="pt-BR" sz="2400" dirty="0" smtClean="0"/>
              <a:t>suporta </a:t>
            </a:r>
            <a:r>
              <a:rPr lang="pt-BR" sz="2400" dirty="0"/>
              <a:t>o crescimento sustentável e a excelência operacional de seus escritórios.</a:t>
            </a:r>
          </a:p>
          <a:p>
            <a:pPr marL="0" indent="350838" algn="just">
              <a:lnSpc>
                <a:spcPct val="150000"/>
              </a:lnSpc>
              <a:buNone/>
            </a:pP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634247" y="2802125"/>
            <a:ext cx="5223753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3.4 Monitoramento Contínuo</a:t>
            </a:r>
          </a:p>
        </p:txBody>
      </p:sp>
    </p:spTree>
    <p:extLst>
      <p:ext uri="{BB962C8B-B14F-4D97-AF65-F5344CB8AC3E}">
        <p14:creationId xmlns:p14="http://schemas.microsoft.com/office/powerpoint/2010/main" val="13583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rgbClr val="E2C382"/>
                </a:solidFill>
                <a:latin typeface="Impact" panose="020B0806030902050204" pitchFamily="34" charset="0"/>
              </a:rPr>
              <a:t>04</a:t>
            </a:r>
            <a:endParaRPr lang="pt-BR" sz="14000" dirty="0">
              <a:solidFill>
                <a:srgbClr val="E2C382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783440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rgbClr val="E2C3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</p:spTree>
    <p:extLst>
      <p:ext uri="{BB962C8B-B14F-4D97-AF65-F5344CB8AC3E}">
        <p14:creationId xmlns:p14="http://schemas.microsoft.com/office/powerpoint/2010/main" val="17094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6070060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Uma </a:t>
            </a:r>
            <a:r>
              <a:rPr lang="pt-BR" sz="2400" b="1" dirty="0"/>
              <a:t>equipe</a:t>
            </a:r>
            <a:r>
              <a:rPr lang="pt-BR" sz="2400" dirty="0"/>
              <a:t> bem-estruturada é o coração de um escritório jurídico eficiente.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Neste </a:t>
            </a:r>
            <a:r>
              <a:rPr lang="pt-BR" sz="2400" dirty="0"/>
              <a:t>capítulo, discutiremos como montar, gerenciar e motivar uma equipe de alto desempenho.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5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99223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O recrutamento deve focar não apenas nas habilidades técnicas, mas também nas competências comportamentais e culturais</a:t>
            </a:r>
            <a:r>
              <a:rPr lang="pt-BR" sz="2400" dirty="0" smtClean="0"/>
              <a:t>.</a:t>
            </a:r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Utilize </a:t>
            </a:r>
            <a:r>
              <a:rPr lang="pt-BR" sz="2400" dirty="0"/>
              <a:t>entrevistas estruturadas e testes de habilidades para garantir que os candidatos sejam adequados para a cultura e as necessidades do </a:t>
            </a:r>
            <a:r>
              <a:rPr lang="pt-BR" sz="2400" dirty="0" smtClean="0"/>
              <a:t>escritório.</a:t>
            </a:r>
            <a:r>
              <a:rPr lang="pt-BR" sz="2400" b="1" dirty="0" smtClean="0"/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67711" y="2802125"/>
            <a:ext cx="499028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4.1 Recrutamento e Seleção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808E91"/>
          </a:fgClr>
          <a:bgClr>
            <a:srgbClr val="E2C38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01</a:t>
            </a:r>
            <a:endParaRPr lang="pt-BR" sz="1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75663"/>
            <a:ext cx="606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Fundamentos da controladoria jurídica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99223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Invista </a:t>
            </a:r>
            <a:r>
              <a:rPr lang="pt-BR" sz="2400" dirty="0"/>
              <a:t>no treinamento contínuo da equipe para garantir que todos estejam atualizados com as últimas tendências jurídicas e tecnológicas.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Programas </a:t>
            </a:r>
            <a:r>
              <a:rPr lang="pt-BR" sz="2400" dirty="0"/>
              <a:t>de desenvolvimento profissional, workshops e cursos online são excelentes formas de aprimorar as habilidades da equipe.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481521" y="2802125"/>
            <a:ext cx="6376480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4.2 Treinamento e 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9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99223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A delegação eficaz é essencial para a produtividade.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Defina </a:t>
            </a:r>
            <a:r>
              <a:rPr lang="pt-BR" sz="2400" dirty="0"/>
              <a:t>claramente as responsabilidades de cada membro da equipe e delegue tarefas de acordo com as habilidades e experiências de cada um.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Principalmente, escolha um </a:t>
            </a:r>
            <a:r>
              <a:rPr lang="pt-BR" sz="2400" i="1" dirty="0" err="1" smtClean="0"/>
              <a:t>controller</a:t>
            </a:r>
            <a:r>
              <a:rPr lang="pt-BR" sz="2400" i="1" dirty="0" smtClean="0"/>
              <a:t> </a:t>
            </a:r>
            <a:r>
              <a:rPr lang="pt-BR" sz="2400" dirty="0" smtClean="0"/>
              <a:t>jurídico e organize as funções da equipe jurídica.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90281" y="2802125"/>
            <a:ext cx="4367720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4.3 Delegação de Tarefas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99223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Mantenha a equipe motivada oferecendo incentivos adequados, como bônus de desempenho, reconhecimento público e oportunidades de crescimento profissional.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Um </a:t>
            </a:r>
            <a:r>
              <a:rPr lang="pt-BR" sz="2400" dirty="0"/>
              <a:t>ambiente de trabalho positivo e colaborativo também contribui significativamente para a motivação e a retenção de talentos.</a:t>
            </a:r>
            <a:endParaRPr lang="pt-BR" sz="24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828800" y="2821211"/>
            <a:ext cx="5029200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4.4 Incentivos e Motivação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0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99223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Montando sua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Realize avaliações de desempenho regulares para fornecer feedback construtivo e identificar áreas de melhoria. Estabeleça metas claras e </a:t>
            </a:r>
            <a:r>
              <a:rPr lang="pt-BR" sz="2400" dirty="0" smtClean="0"/>
              <a:t>mensuráveis.</a:t>
            </a:r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Montar uma equipe eficaz não é apenas contratar as pessoas certas, mas também proporcionar um ambiente onde elas possam prosperar e contribuir para o sucesso do escritório.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39694" y="2821211"/>
            <a:ext cx="5418306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4.5 Avaliação de Desempenho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47671"/>
          </a:fgClr>
          <a:bgClr>
            <a:srgbClr val="E2C38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05</a:t>
            </a:r>
            <a:endParaRPr lang="pt-BR" sz="1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783440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Adaptabilidade e Inovação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797667"/>
            <a:ext cx="498056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Adaptabilidade e Inovação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No ambiente jurídico atual, a </a:t>
            </a:r>
            <a:r>
              <a:rPr lang="pt-BR" sz="2400" b="1" dirty="0"/>
              <a:t>adaptabilidade</a:t>
            </a:r>
            <a:r>
              <a:rPr lang="pt-BR" sz="2400" dirty="0"/>
              <a:t> e a </a:t>
            </a:r>
            <a:r>
              <a:rPr lang="pt-BR" sz="2400" b="1" dirty="0"/>
              <a:t>inovação</a:t>
            </a:r>
            <a:r>
              <a:rPr lang="pt-BR" sz="2400" dirty="0"/>
              <a:t> são essenciais para o sucesso.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Este </a:t>
            </a:r>
            <a:r>
              <a:rPr lang="pt-BR" sz="2400" dirty="0"/>
              <a:t>capítulo explora como </a:t>
            </a:r>
            <a:r>
              <a:rPr lang="pt-BR" sz="2400" dirty="0" smtClean="0"/>
              <a:t>podemos </a:t>
            </a:r>
            <a:r>
              <a:rPr lang="pt-BR" sz="2400" dirty="0"/>
              <a:t>cultivar essas qualidades em </a:t>
            </a:r>
            <a:r>
              <a:rPr lang="pt-BR" sz="2400" dirty="0" smtClean="0"/>
              <a:t>escritórios de </a:t>
            </a:r>
            <a:r>
              <a:rPr lang="pt-BR" sz="2400" dirty="0" err="1" smtClean="0"/>
              <a:t>adovacia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2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Fomentar uma cultura de inovação é fundamental. Incentive sua equipe a experimentar novas ideias e abordagens.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Crie </a:t>
            </a:r>
            <a:r>
              <a:rPr lang="pt-BR" sz="2400" dirty="0"/>
              <a:t>um ambiente onde a criatividade seja valorizada e as falhas sejam vistas como oportunidades de </a:t>
            </a:r>
            <a:r>
              <a:rPr lang="pt-BR" sz="2400" dirty="0" smtClean="0"/>
              <a:t>aprendizado.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568102" y="2802125"/>
            <a:ext cx="4289898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5.1 Cultura de Inovação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" y="797667"/>
            <a:ext cx="498056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5644" y="527405"/>
            <a:ext cx="55447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Adaptabilidade e Inovação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O mercado jurídico está em constante evolução, e a adaptabilidade é crucial.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Mantenha-se </a:t>
            </a:r>
            <a:r>
              <a:rPr lang="pt-BR" sz="2400" dirty="0"/>
              <a:t>atualizado sobre as tendências do setor, como novas tecnologias, mudanças regulatórias e demandas dos clientes. 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322961" y="2802125"/>
            <a:ext cx="553503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5.2 Adaptação às Mudanças do Mercado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" y="797667"/>
            <a:ext cx="498056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5644" y="527405"/>
            <a:ext cx="55447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Adaptabilidade e Inovação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9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A tecnologia pode transformar a eficiência do seu escritório.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Esteja </a:t>
            </a:r>
            <a:r>
              <a:rPr lang="pt-BR" sz="2400" dirty="0"/>
              <a:t>aberto a adotar novas ferramentas e soluções que possam melhorar seus processos e serviços.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Realize </a:t>
            </a:r>
            <a:r>
              <a:rPr lang="pt-BR" sz="2400" dirty="0"/>
              <a:t>testes piloto para avaliar o impacto das novas tecnologias antes de uma implementação completa.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575881" y="2802125"/>
            <a:ext cx="528211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5.3 Implementação de Novas Tecnologias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" y="797667"/>
            <a:ext cx="498056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5644" y="527405"/>
            <a:ext cx="55447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Adaptabilidade e Inovação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Considere formas inovadoras de oferecer seus serviços.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Isso </a:t>
            </a:r>
            <a:r>
              <a:rPr lang="pt-BR" sz="2400" dirty="0"/>
              <a:t>pode incluir a introdução de serviços jurídicos online, consultorias por videoconferência e a criação de conteúdos educativos para os clientes.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 </a:t>
            </a:r>
            <a:r>
              <a:rPr lang="pt-BR" sz="2400" dirty="0"/>
              <a:t>inovação no serviço não só atrai novos clientes, mas também fideliza os atuais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836579" y="2802125"/>
            <a:ext cx="6021422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5.4 Inovação nos Serviços Jurídicos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" y="797667"/>
            <a:ext cx="498056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5644" y="527405"/>
            <a:ext cx="55447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Adaptabilidade e Inovação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8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0" y="797667"/>
            <a:ext cx="5700409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Fundamentos da controladoria jurídica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 </a:t>
            </a:r>
            <a:r>
              <a:rPr lang="pt-BR" sz="2400" b="1" dirty="0"/>
              <a:t>controladoria jurídica </a:t>
            </a:r>
            <a:r>
              <a:rPr lang="pt-BR" sz="2400" dirty="0"/>
              <a:t>é um conceito fundamental para a gestão eficiente de escritórios de advocacia, especialmente em tempos onde a competitividade e a necessidade de inovação são altas.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Neste </a:t>
            </a:r>
            <a:r>
              <a:rPr lang="pt-BR" sz="2400" dirty="0"/>
              <a:t>capítulo, exploraremos os pilares essenciais da controladoria jurídica e seu impacto na eficiência operacional.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1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Estabeleça mecanismos para coletar feedback dos clientes e da equipe. Utilize esse feedback para aprimorar continuamente os processos e serviços. A melhoria contínua é um componente essencial da inovação e da adaptabilidade.</a:t>
            </a:r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Ao </a:t>
            </a:r>
            <a:r>
              <a:rPr lang="pt-BR" sz="2400" dirty="0"/>
              <a:t>cultivar a adaptabilidade e a inovação, os jovens advogados podem garantir que seus escritórios não apenas sobrevivam, mas prosperem em um mercado jurídico dinâmico.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836579" y="2802125"/>
            <a:ext cx="6021422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5.5 Feedback e Melhoria Contínua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" y="797667"/>
            <a:ext cx="498056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5644" y="527405"/>
            <a:ext cx="55447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Adaptabilidade e Inovação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47671"/>
          </a:fgClr>
          <a:bgClr>
            <a:srgbClr val="9BC6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06</a:t>
            </a:r>
            <a:endParaRPr lang="pt-BR" sz="1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783440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Desafios Comuns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815252"/>
            <a:ext cx="5700408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Desafios </a:t>
            </a:r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Comuns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Implementar uma controladoria jurídica e manter um escritório eficiente vêm com seus próprios </a:t>
            </a:r>
            <a:r>
              <a:rPr lang="pt-BR" sz="2400" b="1" dirty="0"/>
              <a:t>desafios</a:t>
            </a:r>
            <a:r>
              <a:rPr lang="pt-BR" sz="2400" dirty="0"/>
              <a:t>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Neste </a:t>
            </a:r>
            <a:r>
              <a:rPr lang="pt-BR" sz="2400" dirty="0"/>
              <a:t>capítulo, exploramos alguns dos desafios </a:t>
            </a:r>
            <a:r>
              <a:rPr lang="pt-BR" sz="2400" dirty="0" smtClean="0"/>
              <a:t>comuns.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5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indent="3175" algn="just">
              <a:lnSpc>
                <a:spcPct val="150000"/>
              </a:lnSpc>
            </a:pPr>
            <a:r>
              <a:rPr lang="pt-BR" sz="2400" dirty="0" smtClean="0"/>
              <a:t> Resistência </a:t>
            </a:r>
            <a:r>
              <a:rPr lang="pt-BR" sz="2400" dirty="0"/>
              <a:t>à Mudança: Mudar a forma como as coisas são feitas pode encontrar resistência </a:t>
            </a:r>
            <a:r>
              <a:rPr lang="pt-BR" sz="2400" dirty="0" smtClean="0"/>
              <a:t>da equipe e dos clientes.</a:t>
            </a:r>
          </a:p>
          <a:p>
            <a:pPr indent="3175" algn="just">
              <a:lnSpc>
                <a:spcPct val="150000"/>
              </a:lnSpc>
            </a:pPr>
            <a:r>
              <a:rPr lang="pt-BR" sz="2400" dirty="0" smtClean="0"/>
              <a:t> Limitações </a:t>
            </a:r>
            <a:r>
              <a:rPr lang="pt-BR" sz="2400" dirty="0"/>
              <a:t>de Recursos: Escritórios compactos muitas vezes operam com recursos limitados. </a:t>
            </a:r>
            <a:r>
              <a:rPr lang="pt-BR" sz="2400" dirty="0" smtClean="0"/>
              <a:t>Aloque com prioridade.</a:t>
            </a:r>
          </a:p>
          <a:p>
            <a:pPr indent="3175" algn="just">
              <a:lnSpc>
                <a:spcPct val="150000"/>
              </a:lnSpc>
            </a:pPr>
            <a:r>
              <a:rPr lang="pt-BR" sz="2400" dirty="0"/>
              <a:t> </a:t>
            </a:r>
            <a:r>
              <a:rPr lang="pt-BR" sz="2400" dirty="0" smtClean="0"/>
              <a:t>Manutenção </a:t>
            </a:r>
            <a:r>
              <a:rPr lang="pt-BR" sz="2400" dirty="0"/>
              <a:t>da Qualidade: À medida que os processos são automatizados e otimizados, garantir que a qualidade do serviço jurídico </a:t>
            </a:r>
            <a:r>
              <a:rPr lang="pt-BR" sz="2400" dirty="0" smtClean="0"/>
              <a:t>é </a:t>
            </a:r>
            <a:r>
              <a:rPr lang="pt-BR" sz="2400" dirty="0"/>
              <a:t>um </a:t>
            </a:r>
            <a:r>
              <a:rPr lang="pt-BR" sz="2400" dirty="0" smtClean="0"/>
              <a:t>desafio.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035030" y="2802125"/>
            <a:ext cx="3822970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6.1 Desafios Comuns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solidFill>
              <a:srgbClr val="9B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Desafios </a:t>
            </a:r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Comuns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4767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rgbClr val="E2C382"/>
                </a:solidFill>
                <a:latin typeface="Impact" panose="020B0806030902050204" pitchFamily="34" charset="0"/>
              </a:rPr>
              <a:t>07</a:t>
            </a:r>
            <a:endParaRPr lang="pt-BR" sz="14000" dirty="0">
              <a:solidFill>
                <a:srgbClr val="E2C382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783440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rgbClr val="E2C3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Estudo de Caso</a:t>
            </a:r>
            <a:endParaRPr lang="pt-BR" sz="4000" dirty="0" smtClean="0">
              <a:ln w="0"/>
              <a:solidFill>
                <a:srgbClr val="E2C382"/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Estudo </a:t>
            </a:r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Para compreender melhor os conceitos  e dicas estudados até aqui, nesse capítulos trabalharemos um </a:t>
            </a:r>
            <a:r>
              <a:rPr lang="pt-BR" sz="2400" b="1" dirty="0" smtClean="0"/>
              <a:t>estudo de caso.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indent="179388" algn="just">
              <a:lnSpc>
                <a:spcPct val="150000"/>
              </a:lnSpc>
              <a:buNone/>
            </a:pPr>
            <a:r>
              <a:rPr lang="pt-BR" sz="2400" dirty="0" smtClean="0"/>
              <a:t> O escritório Silva &amp; Souza, </a:t>
            </a:r>
            <a:r>
              <a:rPr lang="pt-BR" sz="2400" dirty="0"/>
              <a:t>fundado por </a:t>
            </a:r>
            <a:r>
              <a:rPr lang="pt-BR" sz="2400" dirty="0" smtClean="0"/>
              <a:t>dois jovens amigos, enfrentava dificuldades relacionadas à eficiência e ao crescimento</a:t>
            </a:r>
            <a:r>
              <a:rPr lang="pt-BR" sz="2400" dirty="0"/>
              <a:t>. </a:t>
            </a:r>
            <a:endParaRPr lang="pt-BR" sz="2400" dirty="0" smtClean="0"/>
          </a:p>
          <a:p>
            <a:pPr indent="179388" algn="just">
              <a:lnSpc>
                <a:spcPct val="150000"/>
              </a:lnSpc>
              <a:buNone/>
            </a:pPr>
            <a:r>
              <a:rPr lang="pt-BR" sz="2400" dirty="0" smtClean="0"/>
              <a:t>Com </a:t>
            </a:r>
            <a:r>
              <a:rPr lang="pt-BR" sz="2400" dirty="0"/>
              <a:t>uma equipe pequena e um volume crescente de casos, eles decidiram implementar uma controladoria jurídica..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5038928" y="2802125"/>
            <a:ext cx="1819072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Contexto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Estudo </a:t>
            </a:r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 Caso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Automação de Tarefas: Adotaram um software de gestão de casos que automatizou várias tarefas administrativas, liberando tempo para o trabalho jurídico.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Revisão de Processos: Mapearam e otimizaram seus processos internos, eliminando redundâncias e melhorando a eficiência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2023353" y="2802125"/>
            <a:ext cx="4834647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Soluções Implementadas: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Estudo </a:t>
            </a:r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 Caso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7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514350" indent="-342900" algn="just">
              <a:lnSpc>
                <a:spcPct val="150000"/>
              </a:lnSpc>
            </a:pPr>
            <a:r>
              <a:rPr lang="pt-BR" sz="2400" dirty="0" smtClean="0"/>
              <a:t>Treinamento </a:t>
            </a:r>
            <a:r>
              <a:rPr lang="pt-BR" sz="2400" dirty="0"/>
              <a:t>da Equipe: Investiram no desenvolvimento profissional da equipe, aumentando a proficiência em novas tecnologias e práticas jurídicas.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Feedback Contínuo: Implementaram um sistema de feedback para coletar sugestões e identificar áreas de melhoria.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023353" y="2802125"/>
            <a:ext cx="4834647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Soluções Implementadas: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Estudo </a:t>
            </a:r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 Caso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Aumento da Produtividade: A produtividade aumentou significativamente, permitindo que a equipe gerenciasse mais casos sem comprometer a qualidade.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Satisfação dos Clientes: A satisfação dos clientes melhorou devido à maior eficiência e qualidade do serviço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4649821" y="2802125"/>
            <a:ext cx="220817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Resultados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Estudo </a:t>
            </a:r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 Caso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8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680953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Fundamentos da controladoria jurídica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604613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 </a:t>
            </a:r>
            <a:r>
              <a:rPr lang="pt-BR" sz="2400" dirty="0"/>
              <a:t>controladoria jurídica refere-se ao conjunto de práticas e ferramentas utilizadas para monitorar, analisar e otimizar os processos internos de um escritório de advocacia.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Seu </a:t>
            </a:r>
            <a:r>
              <a:rPr lang="pt-BR" sz="2400" dirty="0"/>
              <a:t>objetivo principal é assegurar que todos os recursos – humanos, financeiros e tecnológicos – sejam utilizados de maneira eficiente, garantindo a máxima produtividade e qualidade nos serviços prestados.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481521" y="2802125"/>
            <a:ext cx="637647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1.1 O que é Controladoria Jurídica?</a:t>
            </a:r>
          </a:p>
        </p:txBody>
      </p:sp>
    </p:spTree>
    <p:extLst>
      <p:ext uri="{BB962C8B-B14F-4D97-AF65-F5344CB8AC3E}">
        <p14:creationId xmlns:p14="http://schemas.microsoft.com/office/powerpoint/2010/main" val="7457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514350" indent="-342900" algn="just">
              <a:lnSpc>
                <a:spcPct val="150000"/>
              </a:lnSpc>
            </a:pPr>
            <a:r>
              <a:rPr lang="pt-BR" sz="2400" dirty="0" smtClean="0"/>
              <a:t>Crescimento </a:t>
            </a:r>
            <a:r>
              <a:rPr lang="pt-BR" sz="2400" dirty="0"/>
              <a:t>Sustentável: O escritório conseguiu crescer de forma sustentável, expandindo sua base de clientes e aumentando sua receita.</a:t>
            </a:r>
          </a:p>
          <a:p>
            <a:pPr indent="179388" algn="just">
              <a:lnSpc>
                <a:spcPct val="150000"/>
              </a:lnSpc>
              <a:buNone/>
            </a:pPr>
            <a:r>
              <a:rPr lang="pt-BR" sz="2400" dirty="0"/>
              <a:t>Ao enfrentar desafios com soluções criativas e práticas, os jovens advogados podem transformar obstáculos em oportunidades de crescimento e sucesso.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4649821" y="2802125"/>
            <a:ext cx="220817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Resultados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Estudo </a:t>
            </a:r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de Caso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47671"/>
          </a:fgClr>
          <a:bgClr>
            <a:srgbClr val="E2C38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08</a:t>
            </a:r>
            <a:endParaRPr lang="pt-BR" sz="1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783440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Conclusão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Conclusão</a:t>
            </a:r>
            <a:endParaRPr lang="pt-BR" sz="4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Chegamos ao fim deste guia sobre como tornar </a:t>
            </a:r>
            <a:r>
              <a:rPr lang="pt-BR" sz="2400" dirty="0">
                <a:solidFill>
                  <a:srgbClr val="9BC6CC"/>
                </a:solidFill>
              </a:rPr>
              <a:t>escritórios jurídicos compactos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mais eficientes através da implementação de uma </a:t>
            </a:r>
            <a:r>
              <a:rPr lang="pt-BR" sz="2400" dirty="0">
                <a:solidFill>
                  <a:srgbClr val="E2C382"/>
                </a:solidFill>
              </a:rPr>
              <a:t>controladoria jurídica. </a:t>
            </a:r>
            <a:endParaRPr lang="pt-BR" sz="2400" dirty="0" smtClean="0">
              <a:solidFill>
                <a:srgbClr val="E2C382"/>
              </a:solidFill>
            </a:endParaRPr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Recapitulamos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os principais pontos discutidos e oferecemos algumas considerações finais.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3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Controladoria Jurídica: A importância de uma gestão estruturada e eficiente.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Tecnologia: Adoção de ferramentas e softwares para otimizar processos.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Desenho de Processos: Mapeamento, análise e otimização de fluxos de trabalho.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Montagem da Equipe: Recrutamento, treinamento e motivação de uma equipe de alto desempenho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264597" y="2802125"/>
            <a:ext cx="5593404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7.1 Recapitulação dos Principais Pontos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Conclusão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514350" indent="-342900" algn="just">
              <a:lnSpc>
                <a:spcPct val="150000"/>
              </a:lnSpc>
            </a:pPr>
            <a:r>
              <a:rPr lang="pt-BR" sz="2400" dirty="0" smtClean="0"/>
              <a:t>Inovação </a:t>
            </a:r>
            <a:r>
              <a:rPr lang="pt-BR" sz="2400" dirty="0"/>
              <a:t>e Adaptabilidade: Fomentar uma cultura de inovação e manter-se adaptável às mudanças do mercado.</a:t>
            </a:r>
          </a:p>
          <a:p>
            <a:pPr marL="514350" indent="-342900" algn="just">
              <a:lnSpc>
                <a:spcPct val="150000"/>
              </a:lnSpc>
            </a:pPr>
            <a:r>
              <a:rPr lang="pt-BR" sz="2400" dirty="0"/>
              <a:t>Desafios e Soluções: Estratégias para superar os desafios comuns enfrentados por escritórios jurídicos.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264597" y="2802125"/>
            <a:ext cx="5593404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7.1 Recapitulação dos Principais Pontos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Conclusão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3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>
              <a:lnSpc>
                <a:spcPct val="150000"/>
              </a:lnSpc>
              <a:buNone/>
            </a:pPr>
            <a:r>
              <a:rPr lang="pt-BR" sz="2400" dirty="0"/>
              <a:t>Implementar uma controladoria jurídica eficaz pode parecer uma tarefa desafiadora, mas os benefícios superam amplamente os esforços. </a:t>
            </a:r>
            <a:endParaRPr lang="pt-BR" sz="2400" dirty="0" smtClean="0"/>
          </a:p>
          <a:p>
            <a:pPr marL="0" indent="350838">
              <a:lnSpc>
                <a:spcPct val="150000"/>
              </a:lnSpc>
              <a:buNone/>
            </a:pPr>
            <a:r>
              <a:rPr lang="pt-BR" sz="2400" dirty="0" smtClean="0"/>
              <a:t>Com </a:t>
            </a:r>
            <a:r>
              <a:rPr lang="pt-BR" sz="2400" dirty="0"/>
              <a:t>uma abordagem estruturada, o uso adequado da tecnologia e uma equipe motivada, os jovens advogados podem transformar seus escritórios em modelos de eficiência e inovação</a:t>
            </a:r>
            <a:r>
              <a:rPr lang="pt-BR" sz="2400" dirty="0" smtClean="0"/>
              <a:t>.</a:t>
            </a: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412459" y="2802125"/>
            <a:ext cx="4445541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7.2 Considerações Finais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Conclusão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174625">
              <a:lnSpc>
                <a:spcPct val="150000"/>
              </a:lnSpc>
              <a:buNone/>
            </a:pPr>
            <a:r>
              <a:rPr lang="pt-BR" sz="2400" dirty="0" smtClean="0"/>
              <a:t>Este book </a:t>
            </a:r>
            <a:r>
              <a:rPr lang="pt-BR" sz="2400" dirty="0"/>
              <a:t>é um ponto de partida. A jornada de transformação contínua exige dedicação e aprendizado constante. Lembre-se de que cada escritório é único, e adaptar as práticas às suas necessidades específicas é crucial para o </a:t>
            </a:r>
            <a:r>
              <a:rPr lang="pt-BR" sz="2400" dirty="0" smtClean="0"/>
              <a:t>sucesso.</a:t>
            </a:r>
          </a:p>
          <a:p>
            <a:pPr marL="0" indent="174625">
              <a:lnSpc>
                <a:spcPct val="150000"/>
              </a:lnSpc>
              <a:buNone/>
            </a:pPr>
            <a:r>
              <a:rPr lang="pt-BR" sz="2400" dirty="0" smtClean="0"/>
              <a:t>Agradecemos </a:t>
            </a:r>
            <a:r>
              <a:rPr lang="pt-BR" sz="2400" dirty="0"/>
              <a:t>por ler este guia e esperamos que ele seja uma ferramenta valiosa em sua jornada para criar um escritório jurídico mais eficiente e inovador. </a:t>
            </a:r>
            <a:r>
              <a:rPr lang="pt-BR" sz="2400" b="1" dirty="0"/>
              <a:t>Boa sorte!</a:t>
            </a:r>
          </a:p>
          <a:p>
            <a:pPr indent="0" algn="just">
              <a:lnSpc>
                <a:spcPct val="150000"/>
              </a:lnSpc>
              <a:buNone/>
            </a:pPr>
            <a:endParaRPr lang="pt-BR" sz="24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412459" y="2802125"/>
            <a:ext cx="4445541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7.2 Considerações Finais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" y="797667"/>
            <a:ext cx="5700408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5544765" cy="191470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Conclusão</a:t>
            </a:r>
            <a:endParaRPr lang="pt-B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>
              <a:lumMod val="65000"/>
            </a:schemeClr>
          </a:fgClr>
          <a:bgClr>
            <a:schemeClr val="tx1">
              <a:lumMod val="65000"/>
              <a:lumOff val="3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71488" y="4562350"/>
            <a:ext cx="5988287" cy="1458599"/>
          </a:xfrm>
          <a:prstGeom prst="rect">
            <a:avLst/>
          </a:prstGeom>
          <a:solidFill>
            <a:srgbClr val="9BC6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1488" y="4937706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Agradecimentos</a:t>
            </a:r>
            <a:endParaRPr lang="pt-BR" sz="4000" dirty="0" smtClean="0">
              <a:ln w="0"/>
              <a:solidFill>
                <a:schemeClr val="bg1"/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47671"/>
          </a:fgClr>
          <a:bgClr>
            <a:srgbClr val="E2C38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07675" y="2292771"/>
            <a:ext cx="4419601" cy="132080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lnSpc>
                <a:spcPct val="150000"/>
              </a:lnSpc>
            </a:pPr>
            <a:r>
              <a:rPr lang="pt-BR" sz="2400" b="1" dirty="0" smtClean="0">
                <a:solidFill>
                  <a:srgbClr val="9BC6CC"/>
                </a:solidFill>
              </a:rPr>
              <a:t>Esse E-book foi gerado por I.A. e diagramado por um humano</a:t>
            </a:r>
            <a:endParaRPr lang="pt-BR" sz="2400" b="1" dirty="0">
              <a:solidFill>
                <a:srgbClr val="9BC6CC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3333" y="244350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3333" y="619706"/>
            <a:ext cx="606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Obrigado por ler até aqui!</a:t>
            </a:r>
            <a:endParaRPr lang="pt-BR" sz="40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88865" y="4203394"/>
            <a:ext cx="5350933" cy="3589868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lnSpc>
                <a:spcPct val="150000"/>
              </a:lnSpc>
            </a:pPr>
            <a:r>
              <a:rPr lang="pt-BR" sz="2400" dirty="0" smtClean="0"/>
              <a:t>O conteúdo foi gerado </a:t>
            </a:r>
            <a:r>
              <a:rPr lang="pt-BR" sz="2400" dirty="0" smtClean="0">
                <a:solidFill>
                  <a:srgbClr val="E2C382"/>
                </a:solidFill>
              </a:rPr>
              <a:t>para fins didáticos de construção</a:t>
            </a:r>
            <a:r>
              <a:rPr lang="pt-BR" sz="2400" dirty="0" smtClean="0"/>
              <a:t>, ou seja, não foi realizada uma validação cuidadosa e humana no conteúdo, então podem ter erros gerados por I.A.</a:t>
            </a:r>
            <a:endParaRPr lang="pt-BR" sz="2400" dirty="0"/>
          </a:p>
        </p:txBody>
      </p:sp>
      <p:sp>
        <p:nvSpPr>
          <p:cNvPr id="5" name="Elipse 4"/>
          <p:cNvSpPr>
            <a:spLocks/>
          </p:cNvSpPr>
          <p:nvPr/>
        </p:nvSpPr>
        <p:spPr>
          <a:xfrm>
            <a:off x="2850105" y="7943292"/>
            <a:ext cx="1134740" cy="1086896"/>
          </a:xfrm>
          <a:prstGeom prst="ellipse">
            <a:avLst/>
          </a:prstGeom>
          <a:blipFill dpi="0" rotWithShape="0">
            <a:blip r:embed="rId2"/>
            <a:srcRect/>
            <a:stretch>
              <a:fillRect l="-17588" r="-175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Elipse 10"/>
          <p:cNvSpPr>
            <a:spLocks/>
          </p:cNvSpPr>
          <p:nvPr/>
        </p:nvSpPr>
        <p:spPr>
          <a:xfrm>
            <a:off x="640305" y="1750037"/>
            <a:ext cx="1013466" cy="946095"/>
          </a:xfrm>
          <a:prstGeom prst="ellipse">
            <a:avLst/>
          </a:prstGeom>
          <a:blipFill dpi="0" rotWithShape="0">
            <a:blip r:embed="rId3"/>
            <a:srcRect/>
            <a:stretch>
              <a:fillRect l="-66" r="-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69922" y="9180218"/>
            <a:ext cx="2575056" cy="584776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9530" y="9216436"/>
            <a:ext cx="227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Gabrielle Baptista</a:t>
            </a:r>
          </a:p>
          <a:p>
            <a:pPr algn="ctr"/>
            <a:r>
              <a:rPr lang="pt-BR" sz="800" dirty="0" err="1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Controller</a:t>
            </a:r>
            <a:r>
              <a:rPr lang="pt-BR" sz="8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 Jurídica</a:t>
            </a:r>
            <a:endParaRPr lang="pt-BR" sz="800" dirty="0" smtClean="0">
              <a:ln w="0"/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60313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53311" y="2802125"/>
            <a:ext cx="5904689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1.2 Importância da Controladoria Jurídica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Fundamentos da controladoria jurídica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735" y="3840778"/>
            <a:ext cx="5904993" cy="604613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 Controladoria jurídica não </a:t>
            </a:r>
            <a:r>
              <a:rPr lang="pt-BR" sz="2400" dirty="0"/>
              <a:t>apenas melhora a gestão interna, mas também aumenta a capacidade de resposta às demandas dos clientes, assegurando um serviço de alta qualidade. </a:t>
            </a:r>
            <a:endParaRPr lang="pt-BR" sz="2400" dirty="0" smtClean="0"/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Além </a:t>
            </a:r>
            <a:r>
              <a:rPr lang="pt-BR" sz="2400" dirty="0"/>
              <a:t>disso, a controladoria facilita a tomada de decisões estratégicas com base em dados concretos, o que é vital em um ambiente jurídico em constante evolução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8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603132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94179" y="2802125"/>
            <a:ext cx="2363821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1.3 Funções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Fundamentos da controladoria jurídica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735" y="3840778"/>
            <a:ext cx="5904993" cy="604613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A controladoria jurídica abrange </a:t>
            </a:r>
            <a:r>
              <a:rPr lang="pt-BR" sz="2400" dirty="0" smtClean="0"/>
              <a:t>as seguintes responsabilidades:</a:t>
            </a:r>
            <a:endParaRPr lang="pt-BR" sz="2400" dirty="0"/>
          </a:p>
          <a:p>
            <a:pPr indent="3175" algn="just">
              <a:lnSpc>
                <a:spcPct val="150000"/>
              </a:lnSpc>
            </a:pPr>
            <a:r>
              <a:rPr lang="pt-BR" sz="2400" dirty="0" smtClean="0"/>
              <a:t> Gestão </a:t>
            </a:r>
            <a:r>
              <a:rPr lang="pt-BR" sz="2400" dirty="0"/>
              <a:t>de </a:t>
            </a:r>
            <a:r>
              <a:rPr lang="pt-BR" sz="2400" dirty="0" smtClean="0"/>
              <a:t>Processos: </a:t>
            </a:r>
            <a:r>
              <a:rPr lang="pt-BR" sz="2400" dirty="0"/>
              <a:t>Otimização e padronização dos fluxos de trabalho.</a:t>
            </a:r>
            <a:endParaRPr lang="pt-BR" sz="2400" dirty="0" smtClean="0"/>
          </a:p>
          <a:p>
            <a:pPr indent="3175" algn="just">
              <a:lnSpc>
                <a:spcPct val="150000"/>
              </a:lnSpc>
            </a:pPr>
            <a:r>
              <a:rPr lang="pt-BR" sz="2400" dirty="0" smtClean="0"/>
              <a:t> Relatórios </a:t>
            </a:r>
            <a:r>
              <a:rPr lang="pt-BR" sz="2400" dirty="0"/>
              <a:t>e Indicadores: Criação de relatórios periódicos para acompanhar o desempenho do escritório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98" y="8783333"/>
            <a:ext cx="1196502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808E91"/>
          </a:fgClr>
          <a:bgClr>
            <a:srgbClr val="E2C38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01708" y="0"/>
            <a:ext cx="3829051" cy="2957131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93" y="521214"/>
            <a:ext cx="2292080" cy="1914702"/>
          </a:xfrm>
        </p:spPr>
        <p:txBody>
          <a:bodyPr>
            <a:noAutofit/>
          </a:bodyPr>
          <a:lstStyle/>
          <a:p>
            <a:pPr algn="ctr"/>
            <a:r>
              <a:rPr lang="pt-BR" sz="1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pt-BR" sz="1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408084"/>
            <a:ext cx="5988287" cy="1458599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75663"/>
            <a:ext cx="606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Open Sans" pitchFamily="2" charset="0"/>
                <a:cs typeface="Open Sans" pitchFamily="2" charset="0"/>
              </a:rPr>
              <a:t>Ferramentas e tecnologias  essenciais</a:t>
            </a:r>
            <a:endParaRPr lang="pt-BR" sz="4000" dirty="0" smtClean="0">
              <a:ln w="0"/>
              <a:solidFill>
                <a:schemeClr val="bg1"/>
              </a:solidFill>
              <a:latin typeface="Impact" panose="020B0806030902050204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700409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Ferramentas e Tecnologias Essenciais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0" y="2891322"/>
            <a:ext cx="5904993" cy="6046136"/>
          </a:xfrm>
        </p:spPr>
        <p:txBody>
          <a:bodyPr>
            <a:norm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A </a:t>
            </a:r>
            <a:r>
              <a:rPr lang="pt-BR" sz="2400" b="1" dirty="0"/>
              <a:t>tecnologia</a:t>
            </a:r>
            <a:r>
              <a:rPr lang="pt-BR" sz="2400" dirty="0"/>
              <a:t> é uma aliada indispensável para a eficiência dos escritórios jurídicos</a:t>
            </a:r>
            <a:r>
              <a:rPr lang="pt-BR" sz="2400" dirty="0" smtClean="0"/>
              <a:t>.</a:t>
            </a:r>
          </a:p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 smtClean="0"/>
              <a:t>Neste </a:t>
            </a:r>
            <a:r>
              <a:rPr lang="pt-BR" sz="2400" dirty="0"/>
              <a:t>capítulo, abordaremos as principais ferramentas e tecnologias que podem revolucionar a forma </a:t>
            </a:r>
            <a:r>
              <a:rPr lang="pt-BR" sz="2400" dirty="0" smtClean="0"/>
              <a:t>como gerenciar processos. 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78" y="9097511"/>
            <a:ext cx="628727" cy="57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7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797667"/>
            <a:ext cx="5680953" cy="1439695"/>
          </a:xfrm>
          <a:prstGeom prst="rect">
            <a:avLst/>
          </a:prstGeom>
          <a:solidFill>
            <a:srgbClr val="E2C382">
              <a:alpha val="85000"/>
            </a:srgbClr>
          </a:solidFill>
          <a:ln>
            <a:solidFill>
              <a:srgbClr val="E2C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E2C382"/>
                </a:solidFill>
              </a:ln>
              <a:solidFill>
                <a:srgbClr val="E2C38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44" y="527405"/>
            <a:ext cx="6230870" cy="1914702"/>
          </a:xfrm>
        </p:spPr>
        <p:txBody>
          <a:bodyPr>
            <a:normAutofit/>
          </a:bodyPr>
          <a:lstStyle/>
          <a:p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Open Sans" pitchFamily="2" charset="0"/>
                <a:cs typeface="Open Sans" pitchFamily="2" charset="0"/>
              </a:rPr>
              <a:t>Ferramentas e Tecnologias Essenciais</a:t>
            </a:r>
            <a:endParaRPr lang="pt-BR" sz="4800" dirty="0">
              <a:ln w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1521" y="3859864"/>
            <a:ext cx="5904993" cy="4077906"/>
          </a:xfrm>
        </p:spPr>
        <p:txBody>
          <a:bodyPr>
            <a:noAutofit/>
          </a:bodyPr>
          <a:lstStyle/>
          <a:p>
            <a:pPr marL="0" indent="350838" algn="just">
              <a:lnSpc>
                <a:spcPct val="150000"/>
              </a:lnSpc>
              <a:buNone/>
            </a:pPr>
            <a:r>
              <a:rPr lang="pt-BR" sz="2400" dirty="0"/>
              <a:t>Softwares como </a:t>
            </a:r>
            <a:r>
              <a:rPr lang="pt-BR" sz="2400" b="1" dirty="0"/>
              <a:t>Clio, </a:t>
            </a:r>
            <a:r>
              <a:rPr lang="pt-BR" sz="2400" b="1" dirty="0" err="1"/>
              <a:t>Projuris</a:t>
            </a:r>
            <a:r>
              <a:rPr lang="pt-BR" sz="2400" b="1" dirty="0"/>
              <a:t> e </a:t>
            </a:r>
            <a:r>
              <a:rPr lang="pt-BR" sz="2400" b="1" dirty="0" err="1"/>
              <a:t>AdvBox</a:t>
            </a:r>
            <a:r>
              <a:rPr lang="pt-BR" sz="2400" b="1" dirty="0"/>
              <a:t> </a:t>
            </a:r>
            <a:r>
              <a:rPr lang="pt-BR" sz="2400" dirty="0"/>
              <a:t>ajudam na organização de processos, acompanhamento de prazos e gestão de documentos. Essas ferramentas centralizam todas as informações necessárias, permitindo um acesso rápido e fácil aos dados dos clientes e casos</a:t>
            </a:r>
            <a:r>
              <a:rPr lang="pt-BR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b="1" dirty="0" smtClean="0"/>
              <a:t>Acesse: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75489" y="2802125"/>
            <a:ext cx="5982511" cy="1038653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2.1 Softwares de Gestão de Casos</a:t>
            </a:r>
          </a:p>
        </p:txBody>
      </p:sp>
      <p:pic>
        <p:nvPicPr>
          <p:cNvPr id="10" name="Imagem 9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t="41636" r="30496" b="41720"/>
          <a:stretch/>
        </p:blipFill>
        <p:spPr>
          <a:xfrm>
            <a:off x="481521" y="8616184"/>
            <a:ext cx="2086581" cy="502607"/>
          </a:xfrm>
          <a:prstGeom prst="rect">
            <a:avLst/>
          </a:prstGeom>
        </p:spPr>
      </p:pic>
      <p:pic>
        <p:nvPicPr>
          <p:cNvPr id="11" name="Imagem 10">
            <a:hlinkClick r:id="rId4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" r="38473"/>
          <a:stretch/>
        </p:blipFill>
        <p:spPr>
          <a:xfrm>
            <a:off x="2822459" y="8647723"/>
            <a:ext cx="1339846" cy="439528"/>
          </a:xfrm>
          <a:prstGeom prst="rect">
            <a:avLst/>
          </a:prstGeom>
        </p:spPr>
      </p:pic>
      <p:pic>
        <p:nvPicPr>
          <p:cNvPr id="12" name="Imagem 11">
            <a:hlinkClick r:id="rId6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5" b="36037"/>
          <a:stretch/>
        </p:blipFill>
        <p:spPr>
          <a:xfrm>
            <a:off x="4651261" y="8647723"/>
            <a:ext cx="1620218" cy="4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1896</Words>
  <Application>Microsoft Office PowerPoint</Application>
  <PresentationFormat>Papel A4 (210 x 297 mm)</PresentationFormat>
  <Paragraphs>174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Impact</vt:lpstr>
      <vt:lpstr>Open Sans</vt:lpstr>
      <vt:lpstr>Tema do Office</vt:lpstr>
      <vt:lpstr>Apresentação do PowerPoint</vt:lpstr>
      <vt:lpstr>01</vt:lpstr>
      <vt:lpstr>Fundamentos da controladoria jurídica</vt:lpstr>
      <vt:lpstr>Fundamentos da controladoria jurídica</vt:lpstr>
      <vt:lpstr>Fundamentos da controladoria jurídica</vt:lpstr>
      <vt:lpstr>Fundamentos da controladoria jurídica</vt:lpstr>
      <vt:lpstr>02</vt:lpstr>
      <vt:lpstr>Ferramentas e Tecnologias Essenciais</vt:lpstr>
      <vt:lpstr>Ferramentas e Tecnologias Essenciais</vt:lpstr>
      <vt:lpstr>Ferramentas e Tecnologias Essenciais</vt:lpstr>
      <vt:lpstr>03</vt:lpstr>
      <vt:lpstr>Desenhando processos</vt:lpstr>
      <vt:lpstr>Desenhando processos</vt:lpstr>
      <vt:lpstr>Desenhando processos</vt:lpstr>
      <vt:lpstr>Desenhando processos</vt:lpstr>
      <vt:lpstr>Desenhando processos</vt:lpstr>
      <vt:lpstr>04</vt:lpstr>
      <vt:lpstr>Montando sua equipe</vt:lpstr>
      <vt:lpstr>Montando sua equipe</vt:lpstr>
      <vt:lpstr>Montando sua equipe</vt:lpstr>
      <vt:lpstr>Montando sua equipe</vt:lpstr>
      <vt:lpstr>Montando sua equipe</vt:lpstr>
      <vt:lpstr>Montando sua equipe</vt:lpstr>
      <vt:lpstr>05</vt:lpstr>
      <vt:lpstr>Adaptabilidade e Inovação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06</vt:lpstr>
      <vt:lpstr>Desafios Comuns</vt:lpstr>
      <vt:lpstr>Desafios Comuns</vt:lpstr>
      <vt:lpstr>07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08</vt:lpstr>
      <vt:lpstr>Conclusão</vt:lpstr>
      <vt:lpstr>Conclusão</vt:lpstr>
      <vt:lpstr>Conclusão</vt:lpstr>
      <vt:lpstr>Conclusão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HEras do Futebol Femino no Brasil</dc:title>
  <dc:creator>Conta da Microsoft</dc:creator>
  <cp:lastModifiedBy>Conta da Microsoft</cp:lastModifiedBy>
  <cp:revision>35</cp:revision>
  <dcterms:created xsi:type="dcterms:W3CDTF">2024-05-18T00:45:24Z</dcterms:created>
  <dcterms:modified xsi:type="dcterms:W3CDTF">2024-05-18T22:13:57Z</dcterms:modified>
</cp:coreProperties>
</file>