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75" r:id="rId5"/>
    <p:sldId id="261"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1A9B02-96D3-4473-A897-5792A4D6D0F7}" type="datetimeFigureOut">
              <a:rPr lang="es-ES" smtClean="0"/>
              <a:t>27/03/2015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18110D-540B-4C60-9A05-B3301EA3E905}" type="slidenum">
              <a:rPr lang="es-ES" smtClean="0"/>
              <a:t>‹#›</a:t>
            </a:fld>
            <a:endParaRPr lang="es-ES"/>
          </a:p>
        </p:txBody>
      </p:sp>
    </p:spTree>
    <p:extLst>
      <p:ext uri="{BB962C8B-B14F-4D97-AF65-F5344CB8AC3E}">
        <p14:creationId xmlns:p14="http://schemas.microsoft.com/office/powerpoint/2010/main" val="301714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A9B02-96D3-4473-A897-5792A4D6D0F7}" type="datetimeFigureOut">
              <a:rPr lang="es-ES" smtClean="0"/>
              <a:t>27/03/2015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218110D-540B-4C60-9A05-B3301EA3E905}" type="slidenum">
              <a:rPr lang="es-ES" smtClean="0"/>
              <a:t>‹#›</a:t>
            </a:fld>
            <a:endParaRPr lang="es-ES"/>
          </a:p>
        </p:txBody>
      </p:sp>
    </p:spTree>
    <p:extLst>
      <p:ext uri="{BB962C8B-B14F-4D97-AF65-F5344CB8AC3E}">
        <p14:creationId xmlns:p14="http://schemas.microsoft.com/office/powerpoint/2010/main" val="3410268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1A9B02-96D3-4473-A897-5792A4D6D0F7}" type="datetimeFigureOut">
              <a:rPr lang="es-ES" smtClean="0"/>
              <a:t>27/03/2015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18110D-540B-4C60-9A05-B3301EA3E905}" type="slidenum">
              <a:rPr lang="es-ES" smtClean="0"/>
              <a:t>‹#›</a:t>
            </a:fld>
            <a:endParaRPr lang="es-ES"/>
          </a:p>
        </p:txBody>
      </p:sp>
    </p:spTree>
    <p:extLst>
      <p:ext uri="{BB962C8B-B14F-4D97-AF65-F5344CB8AC3E}">
        <p14:creationId xmlns:p14="http://schemas.microsoft.com/office/powerpoint/2010/main" val="3657662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901A9B02-96D3-4473-A897-5792A4D6D0F7}" type="datetimeFigureOut">
              <a:rPr lang="es-ES" smtClean="0"/>
              <a:t>27/03/2015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18110D-540B-4C60-9A05-B3301EA3E905}" type="slidenum">
              <a:rPr lang="es-ES" smtClean="0"/>
              <a:t>‹#›</a:t>
            </a:fld>
            <a:endParaRPr lang="es-ES"/>
          </a:p>
        </p:txBody>
      </p:sp>
    </p:spTree>
    <p:extLst>
      <p:ext uri="{BB962C8B-B14F-4D97-AF65-F5344CB8AC3E}">
        <p14:creationId xmlns:p14="http://schemas.microsoft.com/office/powerpoint/2010/main" val="24471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901A9B02-96D3-4473-A897-5792A4D6D0F7}" type="datetimeFigureOut">
              <a:rPr lang="es-ES" smtClean="0"/>
              <a:t>27/03/2015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18110D-540B-4C60-9A05-B3301EA3E905}" type="slidenum">
              <a:rPr lang="es-ES" smtClean="0"/>
              <a:t>‹#›</a:t>
            </a:fld>
            <a:endParaRPr lang="es-ES"/>
          </a:p>
        </p:txBody>
      </p:sp>
    </p:spTree>
    <p:extLst>
      <p:ext uri="{BB962C8B-B14F-4D97-AF65-F5344CB8AC3E}">
        <p14:creationId xmlns:p14="http://schemas.microsoft.com/office/powerpoint/2010/main" val="1817909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1A9B02-96D3-4473-A897-5792A4D6D0F7}" type="datetimeFigureOut">
              <a:rPr lang="es-ES" smtClean="0"/>
              <a:t>27/03/2015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18110D-540B-4C60-9A05-B3301EA3E905}" type="slidenum">
              <a:rPr lang="es-ES" smtClean="0"/>
              <a:t>‹#›</a:t>
            </a:fld>
            <a:endParaRPr lang="es-ES"/>
          </a:p>
        </p:txBody>
      </p:sp>
    </p:spTree>
    <p:extLst>
      <p:ext uri="{BB962C8B-B14F-4D97-AF65-F5344CB8AC3E}">
        <p14:creationId xmlns:p14="http://schemas.microsoft.com/office/powerpoint/2010/main" val="356953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1A9B02-96D3-4473-A897-5792A4D6D0F7}" type="datetimeFigureOut">
              <a:rPr lang="es-ES" smtClean="0"/>
              <a:t>27/03/2015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18110D-540B-4C60-9A05-B3301EA3E905}" type="slidenum">
              <a:rPr lang="es-ES" smtClean="0"/>
              <a:t>‹#›</a:t>
            </a:fld>
            <a:endParaRPr lang="es-ES"/>
          </a:p>
        </p:txBody>
      </p:sp>
    </p:spTree>
    <p:extLst>
      <p:ext uri="{BB962C8B-B14F-4D97-AF65-F5344CB8AC3E}">
        <p14:creationId xmlns:p14="http://schemas.microsoft.com/office/powerpoint/2010/main" val="3002430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1A9B02-96D3-4473-A897-5792A4D6D0F7}" type="datetimeFigureOut">
              <a:rPr lang="es-ES" smtClean="0"/>
              <a:t>27/03/2015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18110D-540B-4C60-9A05-B3301EA3E905}" type="slidenum">
              <a:rPr lang="es-ES" smtClean="0"/>
              <a:t>‹#›</a:t>
            </a:fld>
            <a:endParaRPr lang="es-ES"/>
          </a:p>
        </p:txBody>
      </p:sp>
    </p:spTree>
    <p:extLst>
      <p:ext uri="{BB962C8B-B14F-4D97-AF65-F5344CB8AC3E}">
        <p14:creationId xmlns:p14="http://schemas.microsoft.com/office/powerpoint/2010/main" val="2777288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1A9B02-96D3-4473-A897-5792A4D6D0F7}" type="datetimeFigureOut">
              <a:rPr lang="es-ES" smtClean="0"/>
              <a:t>27/03/2015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18110D-540B-4C60-9A05-B3301EA3E905}" type="slidenum">
              <a:rPr lang="es-ES" smtClean="0"/>
              <a:t>‹#›</a:t>
            </a:fld>
            <a:endParaRPr lang="es-ES"/>
          </a:p>
        </p:txBody>
      </p:sp>
    </p:spTree>
    <p:extLst>
      <p:ext uri="{BB962C8B-B14F-4D97-AF65-F5344CB8AC3E}">
        <p14:creationId xmlns:p14="http://schemas.microsoft.com/office/powerpoint/2010/main" val="351316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1A9B02-96D3-4473-A897-5792A4D6D0F7}" type="datetimeFigureOut">
              <a:rPr lang="es-ES" smtClean="0"/>
              <a:t>27/03/2015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18110D-540B-4C60-9A05-B3301EA3E905}" type="slidenum">
              <a:rPr lang="es-ES" smtClean="0"/>
              <a:t>‹#›</a:t>
            </a:fld>
            <a:endParaRPr lang="es-ES"/>
          </a:p>
        </p:txBody>
      </p:sp>
    </p:spTree>
    <p:extLst>
      <p:ext uri="{BB962C8B-B14F-4D97-AF65-F5344CB8AC3E}">
        <p14:creationId xmlns:p14="http://schemas.microsoft.com/office/powerpoint/2010/main" val="1583663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1A9B02-96D3-4473-A897-5792A4D6D0F7}" type="datetimeFigureOut">
              <a:rPr lang="es-ES" smtClean="0"/>
              <a:t>27/03/2015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18110D-540B-4C60-9A05-B3301EA3E905}" type="slidenum">
              <a:rPr lang="es-ES" smtClean="0"/>
              <a:t>‹#›</a:t>
            </a:fld>
            <a:endParaRPr lang="es-ES"/>
          </a:p>
        </p:txBody>
      </p:sp>
    </p:spTree>
    <p:extLst>
      <p:ext uri="{BB962C8B-B14F-4D97-AF65-F5344CB8AC3E}">
        <p14:creationId xmlns:p14="http://schemas.microsoft.com/office/powerpoint/2010/main" val="2435862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1A9B02-96D3-4473-A897-5792A4D6D0F7}" type="datetimeFigureOut">
              <a:rPr lang="es-ES" smtClean="0"/>
              <a:t>27/03/2015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218110D-540B-4C60-9A05-B3301EA3E905}" type="slidenum">
              <a:rPr lang="es-ES" smtClean="0"/>
              <a:t>‹#›</a:t>
            </a:fld>
            <a:endParaRPr lang="es-ES"/>
          </a:p>
        </p:txBody>
      </p:sp>
    </p:spTree>
    <p:extLst>
      <p:ext uri="{BB962C8B-B14F-4D97-AF65-F5344CB8AC3E}">
        <p14:creationId xmlns:p14="http://schemas.microsoft.com/office/powerpoint/2010/main" val="50934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1A9B02-96D3-4473-A897-5792A4D6D0F7}" type="datetimeFigureOut">
              <a:rPr lang="es-ES" smtClean="0"/>
              <a:t>27/03/2015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218110D-540B-4C60-9A05-B3301EA3E905}" type="slidenum">
              <a:rPr lang="es-ES" smtClean="0"/>
              <a:t>‹#›</a:t>
            </a:fld>
            <a:endParaRPr lang="es-ES"/>
          </a:p>
        </p:txBody>
      </p:sp>
    </p:spTree>
    <p:extLst>
      <p:ext uri="{BB962C8B-B14F-4D97-AF65-F5344CB8AC3E}">
        <p14:creationId xmlns:p14="http://schemas.microsoft.com/office/powerpoint/2010/main" val="352603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1A9B02-96D3-4473-A897-5792A4D6D0F7}" type="datetimeFigureOut">
              <a:rPr lang="es-ES" smtClean="0"/>
              <a:t>27/03/2015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218110D-540B-4C60-9A05-B3301EA3E905}" type="slidenum">
              <a:rPr lang="es-ES" smtClean="0"/>
              <a:t>‹#›</a:t>
            </a:fld>
            <a:endParaRPr lang="es-ES"/>
          </a:p>
        </p:txBody>
      </p:sp>
    </p:spTree>
    <p:extLst>
      <p:ext uri="{BB962C8B-B14F-4D97-AF65-F5344CB8AC3E}">
        <p14:creationId xmlns:p14="http://schemas.microsoft.com/office/powerpoint/2010/main" val="378892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A9B02-96D3-4473-A897-5792A4D6D0F7}" type="datetimeFigureOut">
              <a:rPr lang="es-ES" smtClean="0"/>
              <a:t>27/03/2015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218110D-540B-4C60-9A05-B3301EA3E905}" type="slidenum">
              <a:rPr lang="es-ES" smtClean="0"/>
              <a:t>‹#›</a:t>
            </a:fld>
            <a:endParaRPr lang="es-ES"/>
          </a:p>
        </p:txBody>
      </p:sp>
    </p:spTree>
    <p:extLst>
      <p:ext uri="{BB962C8B-B14F-4D97-AF65-F5344CB8AC3E}">
        <p14:creationId xmlns:p14="http://schemas.microsoft.com/office/powerpoint/2010/main" val="178109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A9B02-96D3-4473-A897-5792A4D6D0F7}" type="datetimeFigureOut">
              <a:rPr lang="es-ES" smtClean="0"/>
              <a:t>27/03/2015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218110D-540B-4C60-9A05-B3301EA3E905}" type="slidenum">
              <a:rPr lang="es-ES" smtClean="0"/>
              <a:t>‹#›</a:t>
            </a:fld>
            <a:endParaRPr lang="es-ES"/>
          </a:p>
        </p:txBody>
      </p:sp>
    </p:spTree>
    <p:extLst>
      <p:ext uri="{BB962C8B-B14F-4D97-AF65-F5344CB8AC3E}">
        <p14:creationId xmlns:p14="http://schemas.microsoft.com/office/powerpoint/2010/main" val="189020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901A9B02-96D3-4473-A897-5792A4D6D0F7}" type="datetimeFigureOut">
              <a:rPr lang="es-ES" smtClean="0"/>
              <a:t>27/03/2015</a:t>
            </a:fld>
            <a:endParaRPr lang="es-ES"/>
          </a:p>
        </p:txBody>
      </p:sp>
      <p:sp>
        <p:nvSpPr>
          <p:cNvPr id="6" name="Footer Placeholder 5"/>
          <p:cNvSpPr>
            <a:spLocks noGrp="1"/>
          </p:cNvSpPr>
          <p:nvPr>
            <p:ph type="ftr" sz="quarter" idx="11"/>
          </p:nvPr>
        </p:nvSpPr>
        <p:spPr>
          <a:xfrm>
            <a:off x="1141412" y="5883275"/>
            <a:ext cx="5105400" cy="365125"/>
          </a:xfrm>
        </p:spPr>
        <p:txBody>
          <a:bodyPr/>
          <a:lstStyle/>
          <a:p>
            <a:endParaRPr lang="es-ES"/>
          </a:p>
        </p:txBody>
      </p:sp>
      <p:sp>
        <p:nvSpPr>
          <p:cNvPr id="7" name="Slide Number Placeholder 6"/>
          <p:cNvSpPr>
            <a:spLocks noGrp="1"/>
          </p:cNvSpPr>
          <p:nvPr>
            <p:ph type="sldNum" sz="quarter" idx="12"/>
          </p:nvPr>
        </p:nvSpPr>
        <p:spPr>
          <a:xfrm>
            <a:off x="10742612" y="5883275"/>
            <a:ext cx="322567" cy="365125"/>
          </a:xfrm>
        </p:spPr>
        <p:txBody>
          <a:bodyPr/>
          <a:lstStyle/>
          <a:p>
            <a:fld id="{0218110D-540B-4C60-9A05-B3301EA3E905}" type="slidenum">
              <a:rPr lang="es-ES" smtClean="0"/>
              <a:t>‹#›</a:t>
            </a:fld>
            <a:endParaRPr lang="es-ES"/>
          </a:p>
        </p:txBody>
      </p:sp>
    </p:spTree>
    <p:extLst>
      <p:ext uri="{BB962C8B-B14F-4D97-AF65-F5344CB8AC3E}">
        <p14:creationId xmlns:p14="http://schemas.microsoft.com/office/powerpoint/2010/main" val="1327474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01A9B02-96D3-4473-A897-5792A4D6D0F7}" type="datetimeFigureOut">
              <a:rPr lang="es-ES" smtClean="0"/>
              <a:t>27/03/2015</a:t>
            </a:fld>
            <a:endParaRPr lang="es-E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E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218110D-540B-4C60-9A05-B3301EA3E905}" type="slidenum">
              <a:rPr lang="es-ES" smtClean="0"/>
              <a:t>‹#›</a:t>
            </a:fld>
            <a:endParaRPr lang="es-ES"/>
          </a:p>
        </p:txBody>
      </p:sp>
    </p:spTree>
    <p:extLst>
      <p:ext uri="{BB962C8B-B14F-4D97-AF65-F5344CB8AC3E}">
        <p14:creationId xmlns:p14="http://schemas.microsoft.com/office/powerpoint/2010/main" val="247080713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0.gif"/><Relationship Id="rId3" Type="http://schemas.openxmlformats.org/officeDocument/2006/relationships/image" Target="../media/image35.jpe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1273" y="2513282"/>
            <a:ext cx="9144000" cy="2387600"/>
          </a:xfrm>
        </p:spPr>
        <p:txBody>
          <a:bodyPr>
            <a:noAutofit/>
          </a:bodyPr>
          <a:lstStyle/>
          <a:p>
            <a:r>
              <a:rPr lang="es-BO" sz="4400" b="1" dirty="0"/>
              <a:t>Sistema de notificación en tiempo real orientado a la monitorización de recursos y servicios de un servidor </a:t>
            </a:r>
            <a:r>
              <a:rPr lang="es-BO" sz="4400" b="1" dirty="0" smtClean="0"/>
              <a:t>GNU/Linux</a:t>
            </a:r>
            <a:endParaRPr lang="es-ES" sz="4400" dirty="0"/>
          </a:p>
        </p:txBody>
      </p:sp>
    </p:spTree>
    <p:extLst>
      <p:ext uri="{BB962C8B-B14F-4D97-AF65-F5344CB8AC3E}">
        <p14:creationId xmlns:p14="http://schemas.microsoft.com/office/powerpoint/2010/main" val="259888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489"/>
            <a:ext cx="10515600" cy="1325563"/>
          </a:xfrm>
        </p:spPr>
        <p:txBody>
          <a:bodyPr/>
          <a:lstStyle/>
          <a:p>
            <a:r>
              <a:rPr lang="es-ES" dirty="0" smtClean="0"/>
              <a:t>Aplicación Sensor</a:t>
            </a:r>
            <a:endParaRPr lang="es-ES" dirty="0"/>
          </a:p>
        </p:txBody>
      </p:sp>
      <p:sp>
        <p:nvSpPr>
          <p:cNvPr id="3" name="Content Placeholder 2"/>
          <p:cNvSpPr>
            <a:spLocks noGrp="1"/>
          </p:cNvSpPr>
          <p:nvPr>
            <p:ph idx="1"/>
          </p:nvPr>
        </p:nvSpPr>
        <p:spPr>
          <a:xfrm>
            <a:off x="538969" y="670774"/>
            <a:ext cx="9905998" cy="3124201"/>
          </a:xfrm>
        </p:spPr>
        <p:txBody>
          <a:bodyPr/>
          <a:lstStyle/>
          <a:p>
            <a:r>
              <a:rPr lang="es-BO" dirty="0"/>
              <a:t>La aplicación Sensor será la encargada de enviar las alertas correspondientes desde los servidores hacia el servicio </a:t>
            </a:r>
            <a:r>
              <a:rPr lang="es-BO" dirty="0" smtClean="0"/>
              <a:t>Web.</a:t>
            </a:r>
          </a:p>
          <a:p>
            <a:endParaRPr lang="es-ES" dirty="0"/>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3118" y="3172966"/>
            <a:ext cx="44577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5502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Aplicación Sensor</a:t>
            </a:r>
            <a:endParaRPr lang="es-ES" dirty="0"/>
          </a:p>
        </p:txBody>
      </p:sp>
      <p:sp>
        <p:nvSpPr>
          <p:cNvPr id="3" name="Content Placeholder 2"/>
          <p:cNvSpPr>
            <a:spLocks noGrp="1"/>
          </p:cNvSpPr>
          <p:nvPr>
            <p:ph idx="1"/>
          </p:nvPr>
        </p:nvSpPr>
        <p:spPr>
          <a:xfrm>
            <a:off x="567744" y="1690688"/>
            <a:ext cx="10515600" cy="4351338"/>
          </a:xfrm>
        </p:spPr>
        <p:txBody>
          <a:bodyPr/>
          <a:lstStyle/>
          <a:p>
            <a:endParaRPr lang="es-ES" dirty="0"/>
          </a:p>
        </p:txBody>
      </p:sp>
      <p:pic>
        <p:nvPicPr>
          <p:cNvPr id="1026" name="Picture 2" descr="diseno-sen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135" y="2141448"/>
            <a:ext cx="8617556" cy="3900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567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Aplicación Sensor</a:t>
            </a:r>
            <a:endParaRPr lang="es-ES" dirty="0"/>
          </a:p>
        </p:txBody>
      </p:sp>
      <p:sp>
        <p:nvSpPr>
          <p:cNvPr id="3" name="Content Placeholder 2"/>
          <p:cNvSpPr>
            <a:spLocks noGrp="1"/>
          </p:cNvSpPr>
          <p:nvPr>
            <p:ph idx="1"/>
          </p:nvPr>
        </p:nvSpPr>
        <p:spPr>
          <a:xfrm>
            <a:off x="438955" y="1820862"/>
            <a:ext cx="10515600" cy="4351338"/>
          </a:xfrm>
        </p:spPr>
        <p:txBody>
          <a:bodyPr/>
          <a:lstStyle/>
          <a:p>
            <a:endParaRPr lang="es-ES" dirty="0"/>
          </a:p>
        </p:txBody>
      </p:sp>
      <p:pic>
        <p:nvPicPr>
          <p:cNvPr id="2050" name="Picture 2" descr="NotifierHTTP-secu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101" y="1962095"/>
            <a:ext cx="10259699" cy="406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3383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Aplicación Web de Servicios</a:t>
            </a:r>
            <a:endParaRPr lang="es-ES" dirty="0"/>
          </a:p>
        </p:txBody>
      </p:sp>
      <p:sp>
        <p:nvSpPr>
          <p:cNvPr id="3" name="Content Placeholder 2"/>
          <p:cNvSpPr>
            <a:spLocks noGrp="1"/>
          </p:cNvSpPr>
          <p:nvPr>
            <p:ph idx="1"/>
          </p:nvPr>
        </p:nvSpPr>
        <p:spPr/>
        <p:txBody>
          <a:bodyPr/>
          <a:lstStyle/>
          <a:p>
            <a:r>
              <a:rPr lang="es-BO" dirty="0" smtClean="0"/>
              <a:t>La </a:t>
            </a:r>
            <a:r>
              <a:rPr lang="es-BO" dirty="0"/>
              <a:t>aplicación Web de servicios tiene un énfasis en sostenibilidad y acoplamiento. Esta aplicación permitirá a los desarrolladores crear aplicaciones cliente basadas en su </a:t>
            </a:r>
            <a:r>
              <a:rPr lang="es-BO" dirty="0" smtClean="0"/>
              <a:t>API.</a:t>
            </a:r>
            <a:endParaRPr lang="es-ES" dirty="0"/>
          </a:p>
        </p:txBody>
      </p:sp>
      <p:pic>
        <p:nvPicPr>
          <p:cNvPr id="4098" name="Picture 2" descr="diagrama-secuencia-alerta-servic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419" y="3121450"/>
            <a:ext cx="5455880" cy="339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7089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Aplicación Web de Servicios</a:t>
            </a:r>
            <a:endParaRPr lang="es-ES" dirty="0"/>
          </a:p>
        </p:txBody>
      </p:sp>
      <p:sp>
        <p:nvSpPr>
          <p:cNvPr id="3" name="Content Placeholder 2"/>
          <p:cNvSpPr>
            <a:spLocks noGrp="1"/>
          </p:cNvSpPr>
          <p:nvPr>
            <p:ph idx="1"/>
          </p:nvPr>
        </p:nvSpPr>
        <p:spPr/>
        <p:txBody>
          <a:bodyPr/>
          <a:lstStyle/>
          <a:p>
            <a:endParaRPr lang="es-ES" dirty="0"/>
          </a:p>
        </p:txBody>
      </p:sp>
      <p:pic>
        <p:nvPicPr>
          <p:cNvPr id="5122" name="Picture 2" descr="models-service-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259" y="1825625"/>
            <a:ext cx="7039980" cy="2005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settings-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179" y="3830683"/>
            <a:ext cx="2269835" cy="2284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5454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Aplicación Web de Servicios</a:t>
            </a:r>
            <a:endParaRPr lang="es-ES" dirty="0"/>
          </a:p>
        </p:txBody>
      </p:sp>
      <p:pic>
        <p:nvPicPr>
          <p:cNvPr id="6" name="Content Placeholder 5"/>
          <p:cNvPicPr>
            <a:picLocks noGrp="1" noChangeAspect="1"/>
          </p:cNvPicPr>
          <p:nvPr>
            <p:ph idx="1"/>
          </p:nvPr>
        </p:nvPicPr>
        <p:blipFill>
          <a:blip r:embed="rId2"/>
          <a:stretch>
            <a:fillRect/>
          </a:stretch>
        </p:blipFill>
        <p:spPr>
          <a:xfrm>
            <a:off x="3940227" y="2667000"/>
            <a:ext cx="4308372" cy="3124200"/>
          </a:xfrm>
          <a:prstGeom prst="rect">
            <a:avLst/>
          </a:prstGeom>
        </p:spPr>
      </p:pic>
    </p:spTree>
    <p:extLst>
      <p:ext uri="{BB962C8B-B14F-4D97-AF65-F5344CB8AC3E}">
        <p14:creationId xmlns:p14="http://schemas.microsoft.com/office/powerpoint/2010/main" val="52207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Aplicación Web de Servicios</a:t>
            </a:r>
            <a:endParaRPr lang="es-ES" dirty="0"/>
          </a:p>
        </p:txBody>
      </p:sp>
      <p:pic>
        <p:nvPicPr>
          <p:cNvPr id="4" name="Content Placeholder 3"/>
          <p:cNvPicPr>
            <a:picLocks noGrp="1" noChangeAspect="1"/>
          </p:cNvPicPr>
          <p:nvPr>
            <p:ph idx="1"/>
          </p:nvPr>
        </p:nvPicPr>
        <p:blipFill>
          <a:blip r:embed="rId2"/>
          <a:stretch>
            <a:fillRect/>
          </a:stretch>
        </p:blipFill>
        <p:spPr>
          <a:xfrm>
            <a:off x="81254" y="2321753"/>
            <a:ext cx="5383992" cy="4351338"/>
          </a:xfrm>
          <a:prstGeom prst="rect">
            <a:avLst/>
          </a:prstGeom>
        </p:spPr>
      </p:pic>
      <p:pic>
        <p:nvPicPr>
          <p:cNvPr id="5" name="Picture 4"/>
          <p:cNvPicPr>
            <a:picLocks noChangeAspect="1"/>
          </p:cNvPicPr>
          <p:nvPr/>
        </p:nvPicPr>
        <p:blipFill>
          <a:blip r:embed="rId3"/>
          <a:stretch>
            <a:fillRect/>
          </a:stretch>
        </p:blipFill>
        <p:spPr>
          <a:xfrm>
            <a:off x="5494314" y="2952813"/>
            <a:ext cx="6581775" cy="3371850"/>
          </a:xfrm>
          <a:prstGeom prst="rect">
            <a:avLst/>
          </a:prstGeom>
        </p:spPr>
      </p:pic>
    </p:spTree>
    <p:extLst>
      <p:ext uri="{BB962C8B-B14F-4D97-AF65-F5344CB8AC3E}">
        <p14:creationId xmlns:p14="http://schemas.microsoft.com/office/powerpoint/2010/main" val="1407551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Aplicación Web Cliente</a:t>
            </a:r>
            <a:endParaRPr lang="es-ES" dirty="0"/>
          </a:p>
        </p:txBody>
      </p:sp>
      <p:sp>
        <p:nvSpPr>
          <p:cNvPr id="3" name="Content Placeholder 2"/>
          <p:cNvSpPr>
            <a:spLocks noGrp="1"/>
          </p:cNvSpPr>
          <p:nvPr>
            <p:ph idx="1"/>
          </p:nvPr>
        </p:nvSpPr>
        <p:spPr>
          <a:xfrm>
            <a:off x="883836" y="851078"/>
            <a:ext cx="9905998" cy="3124201"/>
          </a:xfrm>
        </p:spPr>
        <p:txBody>
          <a:bodyPr/>
          <a:lstStyle/>
          <a:p>
            <a:r>
              <a:rPr lang="es-BO" dirty="0"/>
              <a:t>de la aplicación Web cliente tiene mayor énfasis en ofrecer una interfaz de usuario útil, que permita a los usuarios tener una grata experiencia</a:t>
            </a:r>
            <a:r>
              <a:rPr lang="es-BO" dirty="0" smtClean="0"/>
              <a:t>.</a:t>
            </a:r>
          </a:p>
          <a:p>
            <a:endParaRPr lang="es-ES" dirty="0"/>
          </a:p>
        </p:txBody>
      </p:sp>
      <p:pic>
        <p:nvPicPr>
          <p:cNvPr id="7170" name="Picture 2" descr="login-spanish-comple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4177" y="3185845"/>
            <a:ext cx="6324600"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762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Aplicación Web Cliente</a:t>
            </a:r>
            <a:endParaRPr lang="es-ES" dirty="0"/>
          </a:p>
        </p:txBody>
      </p:sp>
      <p:sp>
        <p:nvSpPr>
          <p:cNvPr id="3" name="Content Placeholder 2"/>
          <p:cNvSpPr>
            <a:spLocks noGrp="1"/>
          </p:cNvSpPr>
          <p:nvPr>
            <p:ph idx="1"/>
          </p:nvPr>
        </p:nvSpPr>
        <p:spPr>
          <a:xfrm>
            <a:off x="652015" y="1562100"/>
            <a:ext cx="9905998" cy="3124201"/>
          </a:xfrm>
        </p:spPr>
        <p:txBody>
          <a:bodyPr/>
          <a:lstStyle/>
          <a:p>
            <a:r>
              <a:rPr lang="es-ES" dirty="0"/>
              <a:t>La aplicación web cliente permite a los usuarios conocer el estado actual de los servidores que son monitorizados, la aplicación brinda información concerniente a las alertas generadas de cada servidor así como también permite a los usuarios especificar el tipo de alertas que serán mostradas en las aplicaciones cliente.</a:t>
            </a:r>
          </a:p>
          <a:p>
            <a:endParaRPr lang="es-ES" dirty="0"/>
          </a:p>
        </p:txBody>
      </p:sp>
      <p:pic>
        <p:nvPicPr>
          <p:cNvPr id="8194" name="Picture 2" descr="tablero-spani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3973" y="4001294"/>
            <a:ext cx="5604054" cy="2548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8734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Aplicación Web Cliente</a:t>
            </a:r>
            <a:endParaRPr lang="es-ES" dirty="0"/>
          </a:p>
        </p:txBody>
      </p:sp>
      <p:sp>
        <p:nvSpPr>
          <p:cNvPr id="3" name="Content Placeholder 2"/>
          <p:cNvSpPr>
            <a:spLocks noGrp="1"/>
          </p:cNvSpPr>
          <p:nvPr>
            <p:ph idx="1"/>
          </p:nvPr>
        </p:nvSpPr>
        <p:spPr/>
        <p:txBody>
          <a:bodyPr/>
          <a:lstStyle/>
          <a:p>
            <a:endParaRPr lang="es-ES" dirty="0"/>
          </a:p>
        </p:txBody>
      </p:sp>
      <p:pic>
        <p:nvPicPr>
          <p:cNvPr id="921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72599"/>
            <a:ext cx="498157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9501" y="2430932"/>
            <a:ext cx="50006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5362" y="4914833"/>
            <a:ext cx="51212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39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Definición del problema</a:t>
            </a:r>
            <a:endParaRPr lang="es-ES" dirty="0"/>
          </a:p>
        </p:txBody>
      </p:sp>
      <p:sp>
        <p:nvSpPr>
          <p:cNvPr id="3" name="Content Placeholder 2"/>
          <p:cNvSpPr>
            <a:spLocks noGrp="1"/>
          </p:cNvSpPr>
          <p:nvPr>
            <p:ph idx="1"/>
          </p:nvPr>
        </p:nvSpPr>
        <p:spPr>
          <a:xfrm>
            <a:off x="296214" y="1725770"/>
            <a:ext cx="10751198" cy="4065432"/>
          </a:xfrm>
        </p:spPr>
        <p:txBody>
          <a:bodyPr>
            <a:normAutofit/>
          </a:bodyPr>
          <a:lstStyle/>
          <a:p>
            <a:r>
              <a:rPr lang="es-BO" dirty="0"/>
              <a:t>Cuando un administrador de servidores no cuenta con software que le proporcione notificaciones sobre el funcionamiento del sistema operativo y los servicios que se ofrecen, tiende a no estar enterado de la situación actual en la que se encuentra el servidor y en caso de que en dicho servidor se presenten problemas, los tiempos de inactividad y rendimiento bajo pueden paralizar al servidor, la manera más efectiva para prevenir que un pequeño problema se convierta en una gran crisis es utilizando un programa para monitorizar servidores que esté funcionando a todas horas, la monitorización  pro activo ayuda a una mejor asignación de recursos, menos tiempos de inactividad, y costes más bajos, los problemas informáticos se pueden detectar y resolver de forma fácil y rápida</a:t>
            </a:r>
            <a:endParaRPr lang="es-ES" dirty="0"/>
          </a:p>
        </p:txBody>
      </p:sp>
    </p:spTree>
    <p:extLst>
      <p:ext uri="{BB962C8B-B14F-4D97-AF65-F5344CB8AC3E}">
        <p14:creationId xmlns:p14="http://schemas.microsoft.com/office/powerpoint/2010/main" val="8651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Aplicación Web Cliente</a:t>
            </a:r>
            <a:endParaRPr lang="es-ES" dirty="0"/>
          </a:p>
        </p:txBody>
      </p:sp>
      <p:sp>
        <p:nvSpPr>
          <p:cNvPr id="3" name="Content Placeholder 2"/>
          <p:cNvSpPr>
            <a:spLocks noGrp="1"/>
          </p:cNvSpPr>
          <p:nvPr>
            <p:ph idx="1"/>
          </p:nvPr>
        </p:nvSpPr>
        <p:spPr/>
        <p:txBody>
          <a:bodyPr/>
          <a:lstStyle/>
          <a:p>
            <a:endParaRPr lang="es-ES" dirty="0"/>
          </a:p>
        </p:txBody>
      </p:sp>
      <p:pic>
        <p:nvPicPr>
          <p:cNvPr id="1024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302144"/>
            <a:ext cx="3105185" cy="380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08" y="2319946"/>
            <a:ext cx="3099046" cy="381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2479" y="2340780"/>
            <a:ext cx="3111321" cy="380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453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Aplicación Móvil Cliente</a:t>
            </a:r>
            <a:endParaRPr lang="es-ES" dirty="0"/>
          </a:p>
        </p:txBody>
      </p:sp>
      <p:sp>
        <p:nvSpPr>
          <p:cNvPr id="3" name="Content Placeholder 2"/>
          <p:cNvSpPr>
            <a:spLocks noGrp="1"/>
          </p:cNvSpPr>
          <p:nvPr>
            <p:ph idx="1"/>
          </p:nvPr>
        </p:nvSpPr>
        <p:spPr>
          <a:xfrm>
            <a:off x="677773" y="952499"/>
            <a:ext cx="9905998" cy="3124201"/>
          </a:xfrm>
        </p:spPr>
        <p:txBody>
          <a:bodyPr/>
          <a:lstStyle/>
          <a:p>
            <a:r>
              <a:rPr lang="es-ES" dirty="0"/>
              <a:t>La aplicación cliente móvil permite a los usuarios recibir las notificaciones con las respectivas alertas generadas, esta aplicación ofrece la posibilidad de mantener a los usuarios conectados a los servicios para contar con toda la información que es generada en tiempo real. </a:t>
            </a:r>
          </a:p>
        </p:txBody>
      </p:sp>
      <p:pic>
        <p:nvPicPr>
          <p:cNvPr id="1126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878" y="3469180"/>
            <a:ext cx="405765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6623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Aplicación Móvil Cliente</a:t>
            </a:r>
            <a:endParaRPr lang="es-ES" dirty="0"/>
          </a:p>
        </p:txBody>
      </p:sp>
      <p:sp>
        <p:nvSpPr>
          <p:cNvPr id="3" name="Content Placeholder 2"/>
          <p:cNvSpPr>
            <a:spLocks noGrp="1"/>
          </p:cNvSpPr>
          <p:nvPr>
            <p:ph idx="1"/>
          </p:nvPr>
        </p:nvSpPr>
        <p:spPr/>
        <p:txBody>
          <a:bodyPr/>
          <a:lstStyle/>
          <a:p>
            <a:endParaRPr lang="es-ES" dirty="0"/>
          </a:p>
        </p:txBody>
      </p:sp>
      <p:pic>
        <p:nvPicPr>
          <p:cNvPr id="1229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18053"/>
            <a:ext cx="2295525"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177" y="2430930"/>
            <a:ext cx="2298493"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9788" y="2482447"/>
            <a:ext cx="2287676" cy="374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8398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Aplicación Móvil Cliente</a:t>
            </a:r>
            <a:endParaRPr lang="es-ES" dirty="0"/>
          </a:p>
        </p:txBody>
      </p:sp>
      <p:sp>
        <p:nvSpPr>
          <p:cNvPr id="3" name="Content Placeholder 2"/>
          <p:cNvSpPr>
            <a:spLocks noGrp="1"/>
          </p:cNvSpPr>
          <p:nvPr>
            <p:ph idx="1"/>
          </p:nvPr>
        </p:nvSpPr>
        <p:spPr>
          <a:xfrm>
            <a:off x="838200" y="1825625"/>
            <a:ext cx="5858814" cy="4351338"/>
          </a:xfrm>
        </p:spPr>
        <p:txBody>
          <a:bodyPr/>
          <a:lstStyle/>
          <a:p>
            <a:r>
              <a:rPr lang="es-ES" dirty="0"/>
              <a:t>La aplicación móvil permite a los usuarios configurar la aplicación para que permita recibir las alertas deseadas o de mayor importancia para el usuario. Esta funcionalidad puede ser encontrada en la pestaña de configuración. En esta pestaña podemos habilitar o deshabilitar las alertas que deseamos que lleguen hasta nuestro dispositivo</a:t>
            </a:r>
          </a:p>
        </p:txBody>
      </p:sp>
      <p:pic>
        <p:nvPicPr>
          <p:cNvPr id="1331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988" y="1829055"/>
            <a:ext cx="2717443" cy="434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5493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Iteraciones</a:t>
            </a:r>
            <a:endParaRPr lang="es-ES" dirty="0"/>
          </a:p>
        </p:txBody>
      </p:sp>
      <p:sp>
        <p:nvSpPr>
          <p:cNvPr id="3" name="Content Placeholder 2"/>
          <p:cNvSpPr>
            <a:spLocks noGrp="1"/>
          </p:cNvSpPr>
          <p:nvPr>
            <p:ph idx="1"/>
          </p:nvPr>
        </p:nvSpPr>
        <p:spPr>
          <a:xfrm>
            <a:off x="9028090" y="5254580"/>
            <a:ext cx="2325709" cy="922382"/>
          </a:xfrm>
        </p:spPr>
        <p:txBody>
          <a:bodyPr/>
          <a:lstStyle/>
          <a:p>
            <a:endParaRPr lang="es-ES" dirty="0"/>
          </a:p>
        </p:txBody>
      </p:sp>
      <p:pic>
        <p:nvPicPr>
          <p:cNvPr id="1433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6356"/>
            <a:ext cx="469582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893673" y="1825625"/>
            <a:ext cx="2292439" cy="461665"/>
          </a:xfrm>
          <a:prstGeom prst="rect">
            <a:avLst/>
          </a:prstGeom>
          <a:noFill/>
        </p:spPr>
        <p:txBody>
          <a:bodyPr wrap="square" rtlCol="0">
            <a:spAutoFit/>
          </a:bodyPr>
          <a:lstStyle/>
          <a:p>
            <a:r>
              <a:rPr lang="es-ES" sz="2400" dirty="0" err="1" smtClean="0"/>
              <a:t>Andromeda</a:t>
            </a:r>
            <a:endParaRPr lang="es-ES" dirty="0"/>
          </a:p>
        </p:txBody>
      </p:sp>
      <p:pic>
        <p:nvPicPr>
          <p:cNvPr id="1433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862" y="2643981"/>
            <a:ext cx="455295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719898" y="1804538"/>
            <a:ext cx="2292439" cy="461665"/>
          </a:xfrm>
          <a:prstGeom prst="rect">
            <a:avLst/>
          </a:prstGeom>
          <a:noFill/>
        </p:spPr>
        <p:txBody>
          <a:bodyPr wrap="square" rtlCol="0">
            <a:spAutoFit/>
          </a:bodyPr>
          <a:lstStyle/>
          <a:p>
            <a:r>
              <a:rPr lang="es-ES" sz="2400" dirty="0" err="1" smtClean="0"/>
              <a:t>Cetus</a:t>
            </a:r>
            <a:endParaRPr lang="es-ES" dirty="0"/>
          </a:p>
        </p:txBody>
      </p:sp>
    </p:spTree>
    <p:extLst>
      <p:ext uri="{BB962C8B-B14F-4D97-AF65-F5344CB8AC3E}">
        <p14:creationId xmlns:p14="http://schemas.microsoft.com/office/powerpoint/2010/main" val="4015659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Iteraciones</a:t>
            </a:r>
            <a:endParaRPr lang="es-ES" dirty="0"/>
          </a:p>
        </p:txBody>
      </p:sp>
      <p:sp>
        <p:nvSpPr>
          <p:cNvPr id="3" name="Content Placeholder 2"/>
          <p:cNvSpPr>
            <a:spLocks noGrp="1"/>
          </p:cNvSpPr>
          <p:nvPr>
            <p:ph idx="1"/>
          </p:nvPr>
        </p:nvSpPr>
        <p:spPr>
          <a:xfrm>
            <a:off x="10045520" y="5241701"/>
            <a:ext cx="1308279" cy="935262"/>
          </a:xfrm>
        </p:spPr>
        <p:txBody>
          <a:bodyPr/>
          <a:lstStyle/>
          <a:p>
            <a:endParaRPr lang="es-ES" dirty="0"/>
          </a:p>
        </p:txBody>
      </p:sp>
      <p:sp>
        <p:nvSpPr>
          <p:cNvPr id="5" name="TextBox 4"/>
          <p:cNvSpPr txBox="1"/>
          <p:nvPr/>
        </p:nvSpPr>
        <p:spPr>
          <a:xfrm>
            <a:off x="713369" y="1806599"/>
            <a:ext cx="2292439" cy="461665"/>
          </a:xfrm>
          <a:prstGeom prst="rect">
            <a:avLst/>
          </a:prstGeom>
          <a:noFill/>
        </p:spPr>
        <p:txBody>
          <a:bodyPr wrap="square" rtlCol="0">
            <a:spAutoFit/>
          </a:bodyPr>
          <a:lstStyle/>
          <a:p>
            <a:r>
              <a:rPr lang="es-ES" sz="2400" dirty="0" smtClean="0"/>
              <a:t>Columba</a:t>
            </a:r>
            <a:endParaRPr lang="es-ES" dirty="0"/>
          </a:p>
        </p:txBody>
      </p:sp>
      <p:sp>
        <p:nvSpPr>
          <p:cNvPr id="6" name="TextBox 5"/>
          <p:cNvSpPr txBox="1"/>
          <p:nvPr/>
        </p:nvSpPr>
        <p:spPr>
          <a:xfrm>
            <a:off x="5916434" y="1805305"/>
            <a:ext cx="2292439" cy="461665"/>
          </a:xfrm>
          <a:prstGeom prst="rect">
            <a:avLst/>
          </a:prstGeom>
          <a:noFill/>
        </p:spPr>
        <p:txBody>
          <a:bodyPr wrap="square" rtlCol="0">
            <a:spAutoFit/>
          </a:bodyPr>
          <a:lstStyle/>
          <a:p>
            <a:r>
              <a:rPr lang="es-ES" sz="2400" dirty="0" err="1" smtClean="0"/>
              <a:t>Cygnus</a:t>
            </a:r>
            <a:endParaRPr lang="es-ES" dirty="0"/>
          </a:p>
        </p:txBody>
      </p:sp>
      <p:pic>
        <p:nvPicPr>
          <p:cNvPr id="1536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369" y="2451749"/>
            <a:ext cx="477202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9745" y="2451749"/>
            <a:ext cx="4772294" cy="2835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3742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Iteraciones</a:t>
            </a:r>
            <a:endParaRPr lang="es-ES" dirty="0"/>
          </a:p>
        </p:txBody>
      </p:sp>
      <p:sp>
        <p:nvSpPr>
          <p:cNvPr id="3" name="Content Placeholder 2"/>
          <p:cNvSpPr>
            <a:spLocks noGrp="1"/>
          </p:cNvSpPr>
          <p:nvPr>
            <p:ph idx="1"/>
          </p:nvPr>
        </p:nvSpPr>
        <p:spPr>
          <a:xfrm>
            <a:off x="10097036" y="4610637"/>
            <a:ext cx="1256763" cy="1566326"/>
          </a:xfrm>
        </p:spPr>
        <p:txBody>
          <a:bodyPr/>
          <a:lstStyle/>
          <a:p>
            <a:endParaRPr lang="es-ES" dirty="0"/>
          </a:p>
        </p:txBody>
      </p:sp>
      <p:sp>
        <p:nvSpPr>
          <p:cNvPr id="4" name="TextBox 3"/>
          <p:cNvSpPr txBox="1"/>
          <p:nvPr/>
        </p:nvSpPr>
        <p:spPr>
          <a:xfrm>
            <a:off x="838200" y="2180086"/>
            <a:ext cx="2292439" cy="461665"/>
          </a:xfrm>
          <a:prstGeom prst="rect">
            <a:avLst/>
          </a:prstGeom>
          <a:noFill/>
        </p:spPr>
        <p:txBody>
          <a:bodyPr wrap="square" rtlCol="0">
            <a:spAutoFit/>
          </a:bodyPr>
          <a:lstStyle/>
          <a:p>
            <a:r>
              <a:rPr lang="es-ES" sz="2400" dirty="0" err="1" smtClean="0"/>
              <a:t>Crater</a:t>
            </a:r>
            <a:endParaRPr lang="es-ES" dirty="0"/>
          </a:p>
        </p:txBody>
      </p:sp>
      <p:sp>
        <p:nvSpPr>
          <p:cNvPr id="5" name="TextBox 4"/>
          <p:cNvSpPr txBox="1"/>
          <p:nvPr/>
        </p:nvSpPr>
        <p:spPr>
          <a:xfrm>
            <a:off x="4280553" y="2196521"/>
            <a:ext cx="2292439" cy="461665"/>
          </a:xfrm>
          <a:prstGeom prst="rect">
            <a:avLst/>
          </a:prstGeom>
          <a:noFill/>
        </p:spPr>
        <p:txBody>
          <a:bodyPr wrap="square" rtlCol="0">
            <a:spAutoFit/>
          </a:bodyPr>
          <a:lstStyle/>
          <a:p>
            <a:r>
              <a:rPr lang="es-ES" sz="2400" dirty="0" err="1" smtClean="0"/>
              <a:t>Eridanus</a:t>
            </a:r>
            <a:endParaRPr lang="es-ES" dirty="0"/>
          </a:p>
        </p:txBody>
      </p:sp>
      <p:sp>
        <p:nvSpPr>
          <p:cNvPr id="6" name="TextBox 5"/>
          <p:cNvSpPr txBox="1"/>
          <p:nvPr/>
        </p:nvSpPr>
        <p:spPr>
          <a:xfrm>
            <a:off x="8376299" y="2180086"/>
            <a:ext cx="2292439" cy="461665"/>
          </a:xfrm>
          <a:prstGeom prst="rect">
            <a:avLst/>
          </a:prstGeom>
          <a:noFill/>
        </p:spPr>
        <p:txBody>
          <a:bodyPr wrap="square" rtlCol="0">
            <a:spAutoFit/>
          </a:bodyPr>
          <a:lstStyle/>
          <a:p>
            <a:r>
              <a:rPr lang="es-ES" sz="2400" dirty="0" err="1" smtClean="0"/>
              <a:t>Centaurus</a:t>
            </a:r>
            <a:endParaRPr lang="es-ES" dirty="0"/>
          </a:p>
        </p:txBody>
      </p:sp>
      <p:pic>
        <p:nvPicPr>
          <p:cNvPr id="1638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4" y="2954025"/>
            <a:ext cx="3752046" cy="2299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153" y="2954025"/>
            <a:ext cx="3779077" cy="2299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5763" y="2954025"/>
            <a:ext cx="3782947" cy="2299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0758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Conclusiones</a:t>
            </a:r>
            <a:endParaRPr lang="es-ES" dirty="0"/>
          </a:p>
        </p:txBody>
      </p:sp>
      <p:sp>
        <p:nvSpPr>
          <p:cNvPr id="3" name="Content Placeholder 2"/>
          <p:cNvSpPr>
            <a:spLocks noGrp="1"/>
          </p:cNvSpPr>
          <p:nvPr>
            <p:ph idx="1"/>
          </p:nvPr>
        </p:nvSpPr>
        <p:spPr/>
        <p:txBody>
          <a:bodyPr/>
          <a:lstStyle/>
          <a:p>
            <a:r>
              <a:rPr lang="es-BO" dirty="0"/>
              <a:t>El objetivo principal que motivo el desarrollo del sistema fue alcanzado a cabalidad, ya que se pudo apreciar que el sistema cumple con todos los requerimientos y características propuestas, al beneficiar favorablemente a usuarios administradores de servidores GNU Linux, aportando con herramientas que permiten conocer el estado de sus servidores en tiempo real tanto del lado de hardware como del lado de software, haciendo uso de </a:t>
            </a:r>
            <a:r>
              <a:rPr lang="es-BO" dirty="0" err="1"/>
              <a:t>WebSockets</a:t>
            </a:r>
            <a:r>
              <a:rPr lang="es-BO" dirty="0"/>
              <a:t> para llevar a cabo la comunicación entre las aplicaciones cliente y la aplicación de servicio.</a:t>
            </a:r>
            <a:endParaRPr lang="es-ES" dirty="0"/>
          </a:p>
        </p:txBody>
      </p:sp>
    </p:spTree>
    <p:extLst>
      <p:ext uri="{BB962C8B-B14F-4D97-AF65-F5344CB8AC3E}">
        <p14:creationId xmlns:p14="http://schemas.microsoft.com/office/powerpoint/2010/main" val="1731806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Tecnologías Utilizadas</a:t>
            </a:r>
            <a:endParaRPr lang="es-ES" dirty="0"/>
          </a:p>
        </p:txBody>
      </p:sp>
      <p:pic>
        <p:nvPicPr>
          <p:cNvPr id="17410" name="Picture 2" descr="http://upload.wikimedia.org/wikipedia/commons/thumb/c/ca/AngularJS_logo.svg/695px-AngularJS_logo.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048" y="2243354"/>
            <a:ext cx="2889656" cy="769189"/>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davidburgosonline.com/wp-content/uploads/2013/03/expressnodej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626" y="3324794"/>
            <a:ext cx="2826376" cy="1130550"/>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http://www.hectormanrique.com/content/MongoDB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9199" y="5217689"/>
            <a:ext cx="2194599" cy="646086"/>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descr="http://4.bp.blogspot.com/-6uqYDL390H8/VFyvuFFt7LI/AAAAAAAAED4/_WZ74_MpULw/s1600/jquery-mobile-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4716" y="4978757"/>
            <a:ext cx="238125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17418" name="Picture 10" descr="http://mobile.opensitebuilder.com/img/bootstrap-jquery-html5-css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3997" y="2627949"/>
            <a:ext cx="4217294" cy="1518226"/>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descr="http://i901.photobucket.com/albums/ac213/artia_irianti/l12866-java-eps-logo-99090_zps40c91a38.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86212" y="4617333"/>
            <a:ext cx="1846799" cy="1846799"/>
          </a:xfrm>
          <a:prstGeom prst="rect">
            <a:avLst/>
          </a:prstGeom>
          <a:noFill/>
          <a:extLst>
            <a:ext uri="{909E8E84-426E-40DD-AFC4-6F175D3DCCD1}">
              <a14:hiddenFill xmlns:a14="http://schemas.microsoft.com/office/drawing/2010/main">
                <a:solidFill>
                  <a:srgbClr val="FFFFFF"/>
                </a:solidFill>
              </a14:hiddenFill>
            </a:ext>
          </a:extLst>
        </p:spPr>
      </p:pic>
      <p:pic>
        <p:nvPicPr>
          <p:cNvPr id="17422" name="Picture 14" descr="http://cdn1.gadgetwisdom.com/wp-content/uploads/2014/12/tildeslash_monit_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70786" y="3737570"/>
            <a:ext cx="256222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7424" name="Picture 16" descr="http://git-scm.com/images/logos/1color-lightbg@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36262" y="2277370"/>
            <a:ext cx="2596749" cy="883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006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Objetivos</a:t>
            </a:r>
            <a:endParaRPr lang="es-ES" dirty="0"/>
          </a:p>
        </p:txBody>
      </p:sp>
      <p:sp>
        <p:nvSpPr>
          <p:cNvPr id="3" name="Content Placeholder 2"/>
          <p:cNvSpPr>
            <a:spLocks noGrp="1"/>
          </p:cNvSpPr>
          <p:nvPr>
            <p:ph idx="1"/>
          </p:nvPr>
        </p:nvSpPr>
        <p:spPr/>
        <p:txBody>
          <a:bodyPr>
            <a:normAutofit/>
          </a:bodyPr>
          <a:lstStyle/>
          <a:p>
            <a:r>
              <a:rPr lang="es-BO" dirty="0"/>
              <a:t>El proyecto tiene como principal objetivo desarrollar un sistema de notificaciones que permita conocer el estado de servicios y recursos de un ordenador, utilizando como canal de comunicación </a:t>
            </a:r>
            <a:r>
              <a:rPr lang="es-BO" dirty="0" err="1"/>
              <a:t>WebSockets</a:t>
            </a:r>
            <a:r>
              <a:rPr lang="es-BO" dirty="0"/>
              <a:t> para enviar y recibir notificaciones en tiempo real.</a:t>
            </a:r>
            <a:endParaRPr lang="es-ES" dirty="0"/>
          </a:p>
          <a:p>
            <a:endParaRPr lang="es-ES" dirty="0"/>
          </a:p>
        </p:txBody>
      </p:sp>
    </p:spTree>
    <p:extLst>
      <p:ext uri="{BB962C8B-B14F-4D97-AF65-F5344CB8AC3E}">
        <p14:creationId xmlns:p14="http://schemas.microsoft.com/office/powerpoint/2010/main" val="229062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Objetivos</a:t>
            </a:r>
            <a:endParaRPr lang="es-ES" dirty="0"/>
          </a:p>
        </p:txBody>
      </p:sp>
      <p:sp>
        <p:nvSpPr>
          <p:cNvPr id="3" name="Content Placeholder 2"/>
          <p:cNvSpPr>
            <a:spLocks noGrp="1"/>
          </p:cNvSpPr>
          <p:nvPr>
            <p:ph idx="1"/>
          </p:nvPr>
        </p:nvSpPr>
        <p:spPr/>
        <p:txBody>
          <a:bodyPr>
            <a:normAutofit fontScale="92500" lnSpcReduction="20000"/>
          </a:bodyPr>
          <a:lstStyle/>
          <a:p>
            <a:pPr lvl="0"/>
            <a:r>
              <a:rPr lang="es-BO" dirty="0" smtClean="0"/>
              <a:t>Desarrollar una aplicación que envié alertas originadas por eventos o aplicaciones del sistema operativo hacia un servicio Web REST. </a:t>
            </a:r>
            <a:endParaRPr lang="es-ES" dirty="0" smtClean="0"/>
          </a:p>
          <a:p>
            <a:pPr lvl="0"/>
            <a:r>
              <a:rPr lang="es-BO" dirty="0" smtClean="0"/>
              <a:t>Desarrollar una aplicación Web que permita, recibir, procesar y realizar notificaciones a usuarios conectados, utilizando tecnologías REST y </a:t>
            </a:r>
            <a:r>
              <a:rPr lang="es-BO" dirty="0" err="1" smtClean="0"/>
              <a:t>WebSockets</a:t>
            </a:r>
            <a:r>
              <a:rPr lang="es-BO" dirty="0" smtClean="0"/>
              <a:t> para el intercambio de información. </a:t>
            </a:r>
            <a:endParaRPr lang="es-ES" dirty="0" smtClean="0"/>
          </a:p>
          <a:p>
            <a:pPr lvl="0"/>
            <a:r>
              <a:rPr lang="es-BO" dirty="0" smtClean="0"/>
              <a:t>Desarrollar un módulo enfocado en la configuración del servicio de notificaciones, mediante el cual se realicen registros, modificaciones o eliminación de  usuarios y servidores. </a:t>
            </a:r>
            <a:endParaRPr lang="es-ES" dirty="0" smtClean="0"/>
          </a:p>
          <a:p>
            <a:pPr lvl="0"/>
            <a:r>
              <a:rPr lang="es-BO" dirty="0" smtClean="0"/>
              <a:t>Desarrollar una aplicación para dispositivos móviles, que reciba notificaciones en tiempo real, de tal forma que permita a sus usuarios conocer el estado actual de servicios y recursos de los ordenadores que emiten dichas notificaciones.</a:t>
            </a:r>
            <a:endParaRPr lang="es-ES" dirty="0" smtClean="0"/>
          </a:p>
          <a:p>
            <a:endParaRPr lang="es-ES" dirty="0"/>
          </a:p>
        </p:txBody>
      </p:sp>
    </p:spTree>
    <p:extLst>
      <p:ext uri="{BB962C8B-B14F-4D97-AF65-F5344CB8AC3E}">
        <p14:creationId xmlns:p14="http://schemas.microsoft.com/office/powerpoint/2010/main" val="419125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Objetivos</a:t>
            </a:r>
            <a:endParaRPr lang="es-E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5113" y="1562100"/>
            <a:ext cx="7516008" cy="5100739"/>
          </a:xfrm>
        </p:spPr>
      </p:pic>
    </p:spTree>
    <p:extLst>
      <p:ext uri="{BB962C8B-B14F-4D97-AF65-F5344CB8AC3E}">
        <p14:creationId xmlns:p14="http://schemas.microsoft.com/office/powerpoint/2010/main" val="357972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Justificación</a:t>
            </a:r>
            <a:endParaRPr lang="es-ES" dirty="0"/>
          </a:p>
        </p:txBody>
      </p:sp>
      <p:sp>
        <p:nvSpPr>
          <p:cNvPr id="3" name="Content Placeholder 2"/>
          <p:cNvSpPr>
            <a:spLocks noGrp="1"/>
          </p:cNvSpPr>
          <p:nvPr>
            <p:ph idx="1"/>
          </p:nvPr>
        </p:nvSpPr>
        <p:spPr/>
        <p:txBody>
          <a:bodyPr/>
          <a:lstStyle/>
          <a:p>
            <a:r>
              <a:rPr lang="es-BO" dirty="0"/>
              <a:t>El proyecto tiene la finalidad de permitir a sus usuarios recibir notificaciones con información relacionada al estado de los recursos y servicios de un servidor GNU/Linux, este intercambio de información se realizará utilizando como puente de comunicación las tecnologías REST y </a:t>
            </a:r>
            <a:r>
              <a:rPr lang="es-BO" dirty="0" err="1"/>
              <a:t>WebSockets</a:t>
            </a:r>
            <a:r>
              <a:rPr lang="es-BO" dirty="0"/>
              <a:t> las cuales facilitarán las tareas de recibir y enviar notificaciones en tiempo real.</a:t>
            </a:r>
            <a:endParaRPr lang="es-ES" dirty="0"/>
          </a:p>
          <a:p>
            <a:endParaRPr lang="es-ES" dirty="0"/>
          </a:p>
        </p:txBody>
      </p:sp>
    </p:spTree>
    <p:extLst>
      <p:ext uri="{BB962C8B-B14F-4D97-AF65-F5344CB8AC3E}">
        <p14:creationId xmlns:p14="http://schemas.microsoft.com/office/powerpoint/2010/main" val="17100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Área de aplicación</a:t>
            </a:r>
            <a:endParaRPr lang="es-ES" dirty="0"/>
          </a:p>
        </p:txBody>
      </p:sp>
      <p:sp>
        <p:nvSpPr>
          <p:cNvPr id="5" name="Content Placeholder 4"/>
          <p:cNvSpPr>
            <a:spLocks noGrp="1"/>
          </p:cNvSpPr>
          <p:nvPr>
            <p:ph idx="1"/>
          </p:nvPr>
        </p:nvSpPr>
        <p:spPr/>
        <p:txBody>
          <a:bodyPr/>
          <a:lstStyle/>
          <a:p>
            <a:r>
              <a:rPr lang="es-BO" dirty="0"/>
              <a:t>El sistema de notificaciones fue diseñado y desarrollado para enfocarse en servidores que tengan alguna variante del sistema operativo GNU/Linux instalado, en la actualidad una gran parte de los servidores se encuentran proveyendo servicios a través de este sistema operativo. Es por esta razón que los administradores de estos sistemas operativos invierten tiempo y recursos en la Monitorización de servidores y servicios.</a:t>
            </a:r>
            <a:endParaRPr lang="es-ES" dirty="0"/>
          </a:p>
          <a:p>
            <a:endParaRPr lang="es-ES" dirty="0"/>
          </a:p>
        </p:txBody>
      </p:sp>
    </p:spTree>
    <p:extLst>
      <p:ext uri="{BB962C8B-B14F-4D97-AF65-F5344CB8AC3E}">
        <p14:creationId xmlns:p14="http://schemas.microsoft.com/office/powerpoint/2010/main" val="3323870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Área de aplicación</a:t>
            </a:r>
            <a:endParaRPr lang="es-ES" dirty="0"/>
          </a:p>
        </p:txBody>
      </p:sp>
      <p:sp>
        <p:nvSpPr>
          <p:cNvPr id="3" name="Content Placeholder 2"/>
          <p:cNvSpPr>
            <a:spLocks noGrp="1"/>
          </p:cNvSpPr>
          <p:nvPr>
            <p:ph idx="1"/>
          </p:nvPr>
        </p:nvSpPr>
        <p:spPr/>
        <p:txBody>
          <a:bodyPr/>
          <a:lstStyle/>
          <a:p>
            <a:r>
              <a:rPr lang="es-BO" dirty="0"/>
              <a:t>Los sistemas de monitorización representan una ventaja a la hora de tomar decisiones relacionadas al comportamiento de los servidores dado que contar con información adecuada en el momento en que se genera dicha información permite a los usuarios analizar, identificar y prevenir posibles riesgos o problemas relacionados al funcionamiento del sistema operativo y los servicios que se ofrecen. </a:t>
            </a:r>
            <a:endParaRPr lang="es-ES" dirty="0"/>
          </a:p>
          <a:p>
            <a:endParaRPr lang="es-ES" dirty="0"/>
          </a:p>
        </p:txBody>
      </p:sp>
    </p:spTree>
    <p:extLst>
      <p:ext uri="{BB962C8B-B14F-4D97-AF65-F5344CB8AC3E}">
        <p14:creationId xmlns:p14="http://schemas.microsoft.com/office/powerpoint/2010/main" val="157670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778"/>
            <a:ext cx="9905998" cy="1905000"/>
          </a:xfrm>
        </p:spPr>
        <p:txBody>
          <a:bodyPr/>
          <a:lstStyle/>
          <a:p>
            <a:r>
              <a:rPr lang="es-ES" dirty="0" smtClean="0"/>
              <a:t>Arquitectura del sistema</a:t>
            </a:r>
            <a:endParaRPr lang="es-E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70490" y="-179699"/>
            <a:ext cx="6938108" cy="7037699"/>
          </a:xfrm>
        </p:spPr>
      </p:pic>
      <p:pic>
        <p:nvPicPr>
          <p:cNvPr id="18434" name="Picture 2" descr="Arquitectura Web - New 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4" y="1773260"/>
            <a:ext cx="452437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1860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128</TotalTime>
  <Words>861</Words>
  <Application>Microsoft Office PowerPoint</Application>
  <PresentationFormat>Widescreen</PresentationFormat>
  <Paragraphs>51</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Century Gothic</vt:lpstr>
      <vt:lpstr>Mesh</vt:lpstr>
      <vt:lpstr>Sistema de notificación en tiempo real orientado a la monitorización de recursos y servicios de un servidor GNU/Linux</vt:lpstr>
      <vt:lpstr>Definición del problema</vt:lpstr>
      <vt:lpstr>Objetivos</vt:lpstr>
      <vt:lpstr>Objetivos</vt:lpstr>
      <vt:lpstr>Objetivos</vt:lpstr>
      <vt:lpstr>Justificación</vt:lpstr>
      <vt:lpstr>Área de aplicación</vt:lpstr>
      <vt:lpstr>Área de aplicación</vt:lpstr>
      <vt:lpstr>Arquitectura del sistema</vt:lpstr>
      <vt:lpstr>Aplicación Sensor</vt:lpstr>
      <vt:lpstr>Aplicación Sensor</vt:lpstr>
      <vt:lpstr>Aplicación Sensor</vt:lpstr>
      <vt:lpstr>Aplicación Web de Servicios</vt:lpstr>
      <vt:lpstr>Aplicación Web de Servicios</vt:lpstr>
      <vt:lpstr>Aplicación Web de Servicios</vt:lpstr>
      <vt:lpstr>Aplicación Web de Servicios</vt:lpstr>
      <vt:lpstr>Aplicación Web Cliente</vt:lpstr>
      <vt:lpstr>Aplicación Web Cliente</vt:lpstr>
      <vt:lpstr>Aplicación Web Cliente</vt:lpstr>
      <vt:lpstr>Aplicación Web Cliente</vt:lpstr>
      <vt:lpstr>Aplicación Móvil Cliente</vt:lpstr>
      <vt:lpstr>Aplicación Móvil Cliente</vt:lpstr>
      <vt:lpstr>Aplicación Móvil Cliente</vt:lpstr>
      <vt:lpstr>Iteraciones</vt:lpstr>
      <vt:lpstr>Iteraciones</vt:lpstr>
      <vt:lpstr>Iteraciones</vt:lpstr>
      <vt:lpstr>Conclusiones</vt:lpstr>
      <vt:lpstr>Tecnologías Utilizadas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notificación en tiempo real orientado a la monitorización de recursos y servicios de un servidor GNU/Linux</dc:title>
  <dc:creator>Gabriel E. Delgado Rocha</dc:creator>
  <cp:lastModifiedBy>Gabriel E. Delgado Rocha</cp:lastModifiedBy>
  <cp:revision>26</cp:revision>
  <dcterms:created xsi:type="dcterms:W3CDTF">2015-03-27T14:53:02Z</dcterms:created>
  <dcterms:modified xsi:type="dcterms:W3CDTF">2015-03-27T17:01:27Z</dcterms:modified>
</cp:coreProperties>
</file>