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1" r:id="rId5"/>
    <p:sldId id="260" r:id="rId6"/>
    <p:sldId id="275" r:id="rId7"/>
    <p:sldId id="263" r:id="rId8"/>
    <p:sldId id="264" r:id="rId9"/>
    <p:sldId id="284" r:id="rId10"/>
    <p:sldId id="265" r:id="rId11"/>
    <p:sldId id="267" r:id="rId12"/>
    <p:sldId id="285" r:id="rId13"/>
    <p:sldId id="268" r:id="rId14"/>
    <p:sldId id="269" r:id="rId15"/>
    <p:sldId id="271" r:id="rId16"/>
    <p:sldId id="272" r:id="rId17"/>
    <p:sldId id="286" r:id="rId18"/>
    <p:sldId id="273" r:id="rId19"/>
    <p:sldId id="274" r:id="rId20"/>
    <p:sldId id="276" r:id="rId21"/>
    <p:sldId id="287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9B02-96D3-4473-A897-5792A4D6D0F7}" type="datetimeFigureOut">
              <a:rPr lang="es-ES" smtClean="0"/>
              <a:t>20/11/2015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110D-540B-4C60-9A05-B3301EA3E90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714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9B02-96D3-4473-A897-5792A4D6D0F7}" type="datetimeFigureOut">
              <a:rPr lang="es-ES" smtClean="0"/>
              <a:t>20/11/2015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110D-540B-4C60-9A05-B3301EA3E90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026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9B02-96D3-4473-A897-5792A4D6D0F7}" type="datetimeFigureOut">
              <a:rPr lang="es-ES" smtClean="0"/>
              <a:t>20/11/2015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110D-540B-4C60-9A05-B3301EA3E90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7662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9B02-96D3-4473-A897-5792A4D6D0F7}" type="datetimeFigureOut">
              <a:rPr lang="es-ES" smtClean="0"/>
              <a:t>20/11/2015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110D-540B-4C60-9A05-B3301EA3E90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71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9B02-96D3-4473-A897-5792A4D6D0F7}" type="datetimeFigureOut">
              <a:rPr lang="es-ES" smtClean="0"/>
              <a:t>20/11/2015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110D-540B-4C60-9A05-B3301EA3E90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7909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9B02-96D3-4473-A897-5792A4D6D0F7}" type="datetimeFigureOut">
              <a:rPr lang="es-ES" smtClean="0"/>
              <a:t>20/11/2015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110D-540B-4C60-9A05-B3301EA3E90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953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9B02-96D3-4473-A897-5792A4D6D0F7}" type="datetimeFigureOut">
              <a:rPr lang="es-ES" smtClean="0"/>
              <a:t>20/11/2015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110D-540B-4C60-9A05-B3301EA3E90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2430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9B02-96D3-4473-A897-5792A4D6D0F7}" type="datetimeFigureOut">
              <a:rPr lang="es-ES" smtClean="0"/>
              <a:t>20/11/2015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110D-540B-4C60-9A05-B3301EA3E90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7288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9B02-96D3-4473-A897-5792A4D6D0F7}" type="datetimeFigureOut">
              <a:rPr lang="es-ES" smtClean="0"/>
              <a:t>20/11/2015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110D-540B-4C60-9A05-B3301EA3E90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316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9B02-96D3-4473-A897-5792A4D6D0F7}" type="datetimeFigureOut">
              <a:rPr lang="es-ES" smtClean="0"/>
              <a:t>20/11/2015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110D-540B-4C60-9A05-B3301EA3E90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66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9B02-96D3-4473-A897-5792A4D6D0F7}" type="datetimeFigureOut">
              <a:rPr lang="es-ES" smtClean="0"/>
              <a:t>20/11/2015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110D-540B-4C60-9A05-B3301EA3E90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586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9B02-96D3-4473-A897-5792A4D6D0F7}" type="datetimeFigureOut">
              <a:rPr lang="es-ES" smtClean="0"/>
              <a:t>20/11/2015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110D-540B-4C60-9A05-B3301EA3E90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934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9B02-96D3-4473-A897-5792A4D6D0F7}" type="datetimeFigureOut">
              <a:rPr lang="es-ES" smtClean="0"/>
              <a:t>20/11/2015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110D-540B-4C60-9A05-B3301EA3E90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603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9B02-96D3-4473-A897-5792A4D6D0F7}" type="datetimeFigureOut">
              <a:rPr lang="es-ES" smtClean="0"/>
              <a:t>20/11/2015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110D-540B-4C60-9A05-B3301EA3E90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892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9B02-96D3-4473-A897-5792A4D6D0F7}" type="datetimeFigureOut">
              <a:rPr lang="es-ES" smtClean="0"/>
              <a:t>20/11/2015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110D-540B-4C60-9A05-B3301EA3E90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109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9B02-96D3-4473-A897-5792A4D6D0F7}" type="datetimeFigureOut">
              <a:rPr lang="es-ES" smtClean="0"/>
              <a:t>20/11/2015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110D-540B-4C60-9A05-B3301EA3E90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20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01A9B02-96D3-4473-A897-5792A4D6D0F7}" type="datetimeFigureOut">
              <a:rPr lang="es-ES" smtClean="0"/>
              <a:t>20/11/2015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218110D-540B-4C60-9A05-B3301EA3E90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747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01A9B02-96D3-4473-A897-5792A4D6D0F7}" type="datetimeFigureOut">
              <a:rPr lang="es-ES" smtClean="0"/>
              <a:t>20/11/2015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218110D-540B-4C60-9A05-B3301EA3E90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0807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gif"/><Relationship Id="rId3" Type="http://schemas.openxmlformats.org/officeDocument/2006/relationships/image" Target="../media/image38.jpe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1273" y="2513282"/>
            <a:ext cx="9144000" cy="2387600"/>
          </a:xfrm>
        </p:spPr>
        <p:txBody>
          <a:bodyPr>
            <a:noAutofit/>
          </a:bodyPr>
          <a:lstStyle/>
          <a:p>
            <a:r>
              <a:rPr lang="es-BO" sz="4400" b="1" dirty="0"/>
              <a:t>Sistema de notificación en tiempo real orientado a la monitorización de recursos y servicios de un servidor </a:t>
            </a:r>
            <a:r>
              <a:rPr lang="es-BO" sz="4400" b="1" dirty="0" smtClean="0"/>
              <a:t>GNU/Linux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59888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Aplicación Sensor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744" y="1690688"/>
            <a:ext cx="10515600" cy="4351338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1026" name="Picture 2" descr="diseno-sens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135" y="2141448"/>
            <a:ext cx="8617556" cy="3900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6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Aplicación Web de Servicios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BO" b="1" dirty="0">
                <a:effectLst/>
              </a:rPr>
              <a:t>Procesar y validar información de los recursos monitorizados para generar y enviar notificaciones en tiempo real hacia dispositivos clientes asociados a una cuenta de usuario. </a:t>
            </a:r>
            <a:endParaRPr lang="es-ES" b="1" dirty="0">
              <a:effectLst/>
            </a:endParaRPr>
          </a:p>
          <a:p>
            <a:endParaRPr lang="es-BO" dirty="0" smtClean="0"/>
          </a:p>
          <a:p>
            <a:r>
              <a:rPr lang="es-BO" dirty="0" smtClean="0"/>
              <a:t>La </a:t>
            </a:r>
            <a:r>
              <a:rPr lang="es-BO" dirty="0"/>
              <a:t>aplicación Web de servicios tiene un énfasis en sostenibilidad y acoplamiento. Esta aplicación permitirá a los desarrolladores crear aplicaciones cliente basadas en su </a:t>
            </a:r>
            <a:r>
              <a:rPr lang="es-BO" dirty="0" smtClean="0"/>
              <a:t>API.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70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Aplicación Web de Servicios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7000"/>
            <a:ext cx="5568480" cy="733024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4" name="Picture 4" descr="http://www.syntax.com/wp-content/uploads/2014/09/cloud-gea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048" y="2995011"/>
            <a:ext cx="4600071" cy="279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244697" y="4728392"/>
            <a:ext cx="1262131" cy="71510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Alertas</a:t>
            </a:r>
            <a:endParaRPr lang="es-ES" dirty="0"/>
          </a:p>
        </p:txBody>
      </p:sp>
      <p:sp>
        <p:nvSpPr>
          <p:cNvPr id="6" name="Right Arrow 5"/>
          <p:cNvSpPr/>
          <p:nvPr/>
        </p:nvSpPr>
        <p:spPr>
          <a:xfrm rot="19549666">
            <a:off x="5381504" y="2291598"/>
            <a:ext cx="3033557" cy="61116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Notificación</a:t>
            </a:r>
            <a:endParaRPr lang="es-ES" dirty="0"/>
          </a:p>
        </p:txBody>
      </p:sp>
      <p:sp>
        <p:nvSpPr>
          <p:cNvPr id="7" name="Right Arrow 6"/>
          <p:cNvSpPr/>
          <p:nvPr/>
        </p:nvSpPr>
        <p:spPr>
          <a:xfrm rot="19707886">
            <a:off x="6124603" y="3091825"/>
            <a:ext cx="2508532" cy="61116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Notificación</a:t>
            </a:r>
          </a:p>
        </p:txBody>
      </p:sp>
      <p:sp>
        <p:nvSpPr>
          <p:cNvPr id="8" name="Right Arrow 7"/>
          <p:cNvSpPr/>
          <p:nvPr/>
        </p:nvSpPr>
        <p:spPr>
          <a:xfrm rot="20151764">
            <a:off x="6578723" y="3899561"/>
            <a:ext cx="2222939" cy="61116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Notificación</a:t>
            </a:r>
          </a:p>
        </p:txBody>
      </p:sp>
      <p:sp>
        <p:nvSpPr>
          <p:cNvPr id="9" name="Right Arrow 8"/>
          <p:cNvSpPr/>
          <p:nvPr/>
        </p:nvSpPr>
        <p:spPr>
          <a:xfrm rot="241929">
            <a:off x="6461148" y="5137914"/>
            <a:ext cx="2222939" cy="61116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Notificación</a:t>
            </a:r>
          </a:p>
        </p:txBody>
      </p:sp>
      <p:pic>
        <p:nvPicPr>
          <p:cNvPr id="2050" name="Picture 2" descr="http://www.androidcentral.com/sites/androidcentral.com/files/articleimage/684/2010/06/htc-legend-pho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054" y="1416438"/>
            <a:ext cx="987032" cy="168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5.ggpht.com/2cfcTMf5cAHgquVg_P356eqUO4bz8b01_J8uGVgj9aB0scZShRHRGcdzuk9NaHVvbozs=h3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428" y="3017791"/>
            <a:ext cx="2457426" cy="158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pngimg.com/upload/laptop_PNG594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729" y="4728392"/>
            <a:ext cx="2171888" cy="165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62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Aplicación Web de Servicios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122" name="Picture 2" descr="models-service-appl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752" y="3226570"/>
            <a:ext cx="7039980" cy="2005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settings-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32" y="3226570"/>
            <a:ext cx="2269835" cy="2284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45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Aplicación Web de Servicios</a:t>
            </a:r>
            <a:endParaRPr lang="es-E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18" y="2063839"/>
            <a:ext cx="5864694" cy="4252761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296" y="2063839"/>
            <a:ext cx="53839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Aplicación Web Cliente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351" y="2514600"/>
            <a:ext cx="9905998" cy="3124201"/>
          </a:xfrm>
        </p:spPr>
        <p:txBody>
          <a:bodyPr/>
          <a:lstStyle/>
          <a:p>
            <a:pPr lvl="0"/>
            <a:r>
              <a:rPr lang="es-BO" b="1" dirty="0">
                <a:effectLst/>
              </a:rPr>
              <a:t>Mediante una aplicación web y con información de los recursos monitorizados, realizar operaciones de registro, modificación y eliminación de usuarios, dispositivos y servidores asociados a una cuenta de usuario. </a:t>
            </a:r>
            <a:endParaRPr lang="es-ES" b="1" dirty="0">
              <a:effectLst/>
            </a:endParaRPr>
          </a:p>
          <a:p>
            <a:endParaRPr lang="es-BO" dirty="0" smtClean="0"/>
          </a:p>
          <a:p>
            <a:r>
              <a:rPr lang="es-BO" dirty="0" smtClean="0"/>
              <a:t>la </a:t>
            </a:r>
            <a:r>
              <a:rPr lang="es-BO" dirty="0"/>
              <a:t>aplicación Web cliente tiene mayor énfasis en ofrecer una interfaz de usuario útil, que permita a los usuarios tener una grata </a:t>
            </a:r>
            <a:r>
              <a:rPr lang="es-BO" dirty="0" smtClean="0"/>
              <a:t>experiencia realizando configuraciones y analizando información obtenida de alertas y sensores.</a:t>
            </a:r>
            <a:endParaRPr lang="es-BO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76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Aplicación Web Cliente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714" y="2849988"/>
            <a:ext cx="9148808" cy="2559139"/>
          </a:xfrm>
        </p:spPr>
        <p:txBody>
          <a:bodyPr/>
          <a:lstStyle/>
          <a:p>
            <a:r>
              <a:rPr lang="es-ES" dirty="0"/>
              <a:t>La aplicación web cliente permite a los usuarios conocer el estado actual de los servidores que son monitorizados, la aplicación brinda información concerniente a las alertas generadas de cada servidor así como también permite a los usuarios especificar el tipo de alertas que serán mostradas en las aplicaciones cliente.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87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Aplicación Web Cliente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Picture 2" descr="tablero-spani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03" y="2009103"/>
            <a:ext cx="9828761" cy="4468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55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Aplicación Web Cliente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921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16" y="2514600"/>
            <a:ext cx="49815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501" y="2430932"/>
            <a:ext cx="500062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62" y="4914833"/>
            <a:ext cx="51212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39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Aplicación Web Cliente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24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302144"/>
            <a:ext cx="3105185" cy="3802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08" y="2319946"/>
            <a:ext cx="3099046" cy="381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479" y="2340780"/>
            <a:ext cx="3111321" cy="3802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4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Definición del problema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14" y="1725770"/>
            <a:ext cx="10751198" cy="4065432"/>
          </a:xfrm>
        </p:spPr>
        <p:txBody>
          <a:bodyPr>
            <a:normAutofit/>
          </a:bodyPr>
          <a:lstStyle/>
          <a:p>
            <a:pPr algn="just"/>
            <a:r>
              <a:rPr lang="es-BO" sz="2800" dirty="0">
                <a:effectLst/>
              </a:rPr>
              <a:t>La excesiva cantidad de información dispersa que es generada por aplicaciones de monitorización de servidores, incide en la demora y pérdida de información al momento de generar notificaciones</a:t>
            </a:r>
            <a:r>
              <a:rPr lang="es-BO" sz="3200" dirty="0">
                <a:effectLst/>
              </a:rPr>
              <a:t>.</a:t>
            </a:r>
            <a:endParaRPr lang="es-E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51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Aplicación Móvil Cliente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715" y="2652510"/>
            <a:ext cx="9905998" cy="3124201"/>
          </a:xfrm>
        </p:spPr>
        <p:txBody>
          <a:bodyPr/>
          <a:lstStyle/>
          <a:p>
            <a:pPr lvl="0"/>
            <a:r>
              <a:rPr lang="es-BO" b="1" dirty="0">
                <a:effectLst/>
              </a:rPr>
              <a:t>Haciendo uso de la interfaz de programación de un servicio web, recibir y procesar notificaciones en tiempo real, mediante una aplicación cliente para dispositivos móviles, con el fin de permitir a los usuarios conocer el estado actual de servicios y recursos en un servidor.</a:t>
            </a:r>
            <a:endParaRPr lang="es-ES" b="1" dirty="0">
              <a:effectLst/>
            </a:endParaRPr>
          </a:p>
          <a:p>
            <a:endParaRPr lang="es-ES" dirty="0" smtClean="0"/>
          </a:p>
          <a:p>
            <a:r>
              <a:rPr lang="es-ES" dirty="0" smtClean="0"/>
              <a:t>La </a:t>
            </a:r>
            <a:r>
              <a:rPr lang="es-ES" dirty="0"/>
              <a:t>aplicación cliente móvil permite a los usuarios recibir las notificaciones con las respectivas alertas generadas, esta aplicación ofrece la posibilidad de mantener a los usuarios conectados a los servicios para contar con toda la información que es generada en tiempo real. </a:t>
            </a:r>
          </a:p>
        </p:txBody>
      </p:sp>
    </p:spTree>
    <p:extLst>
      <p:ext uri="{BB962C8B-B14F-4D97-AF65-F5344CB8AC3E}">
        <p14:creationId xmlns:p14="http://schemas.microsoft.com/office/powerpoint/2010/main" val="376662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Aplicación Móvil Cliente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694" y="2647949"/>
            <a:ext cx="4944341" cy="3830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2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Aplicación Móvil Cliente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229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18053"/>
            <a:ext cx="229552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177" y="2430930"/>
            <a:ext cx="2298493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788" y="2482447"/>
            <a:ext cx="2287676" cy="3744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39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Aplicación Móvil Cliente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58814" cy="4351338"/>
          </a:xfrm>
        </p:spPr>
        <p:txBody>
          <a:bodyPr/>
          <a:lstStyle/>
          <a:p>
            <a:r>
              <a:rPr lang="es-ES" dirty="0"/>
              <a:t>La aplicación móvil permite a los usuarios configurar la aplicación para que permita recibir las alertas deseadas o de mayor importancia para el usuario. Esta funcionalidad puede ser encontrada en la pestaña de configuración. En esta pestaña podemos habilitar o deshabilitar las alertas que deseamos que lleguen hasta nuestro dispositivo</a:t>
            </a:r>
          </a:p>
        </p:txBody>
      </p:sp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988" y="1829055"/>
            <a:ext cx="2717443" cy="434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54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Metodología - </a:t>
            </a:r>
            <a:r>
              <a:rPr lang="es-ES" dirty="0" err="1" smtClean="0"/>
              <a:t>scrum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370" y="1918952"/>
            <a:ext cx="10542430" cy="4258010"/>
          </a:xfrm>
        </p:spPr>
        <p:txBody>
          <a:bodyPr/>
          <a:lstStyle/>
          <a:p>
            <a:r>
              <a:rPr lang="es-ES" dirty="0" smtClean="0"/>
              <a:t>Que es SCRUM?</a:t>
            </a:r>
          </a:p>
          <a:p>
            <a:r>
              <a:rPr lang="es-ES" dirty="0" smtClean="0"/>
              <a:t>Es un marco de desarrollo de trabajo ágil, caracterizado por adoptar una estrategia de desarrollo incremental y basar la calidad del resultado en el conocimiento táctico de equipos auto organizados</a:t>
            </a:r>
          </a:p>
          <a:p>
            <a:r>
              <a:rPr lang="es-ES" dirty="0" smtClean="0"/>
              <a:t>Por que usar SCRUM?</a:t>
            </a:r>
          </a:p>
          <a:p>
            <a:r>
              <a:rPr lang="es-ES" dirty="0" smtClean="0"/>
              <a:t>SCRUM nos permite organizar el trabajo de una manera sencilla y rápida enfocando a los miembros del equipo en cumplir con tareas asignadas en cada iteración. SCRUM esta en gran parte orientado al desarrollo del producto y en menor parte a la documentación que dicho desarrollo podría implicar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565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405" y="400281"/>
            <a:ext cx="4685227" cy="268049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Artefactos </a:t>
            </a:r>
            <a:r>
              <a:rPr lang="es-ES" dirty="0" smtClean="0"/>
              <a:t>y roles SCRUM</a:t>
            </a:r>
            <a:endParaRPr lang="es-E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811370" y="1918952"/>
            <a:ext cx="10542430" cy="4258010"/>
          </a:xfrm>
        </p:spPr>
        <p:txBody>
          <a:bodyPr/>
          <a:lstStyle/>
          <a:p>
            <a:r>
              <a:rPr lang="es-ES" dirty="0" smtClean="0"/>
              <a:t>Cuadro de tareas (</a:t>
            </a:r>
            <a:r>
              <a:rPr lang="es-ES" dirty="0" err="1" smtClean="0"/>
              <a:t>Product</a:t>
            </a:r>
            <a:r>
              <a:rPr lang="es-ES" dirty="0" smtClean="0"/>
              <a:t>, Sprint </a:t>
            </a:r>
            <a:r>
              <a:rPr lang="es-ES" dirty="0" err="1" smtClean="0"/>
              <a:t>Backlog</a:t>
            </a:r>
            <a:r>
              <a:rPr lang="es-ES" dirty="0" smtClean="0"/>
              <a:t>)</a:t>
            </a:r>
            <a:endParaRPr lang="es-ES" dirty="0" smtClean="0"/>
          </a:p>
          <a:p>
            <a:r>
              <a:rPr lang="es-ES" dirty="0" smtClean="0"/>
              <a:t>Cuadro de avance (</a:t>
            </a:r>
            <a:r>
              <a:rPr lang="es-ES" dirty="0" err="1" smtClean="0"/>
              <a:t>Burdown</a:t>
            </a:r>
            <a:r>
              <a:rPr lang="es-ES" dirty="0" smtClean="0"/>
              <a:t> chart)</a:t>
            </a:r>
          </a:p>
          <a:p>
            <a:endParaRPr lang="es-ES" dirty="0"/>
          </a:p>
          <a:p>
            <a:r>
              <a:rPr lang="es-ES" dirty="0" smtClean="0"/>
              <a:t>La voz del cliente (</a:t>
            </a:r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Owner</a:t>
            </a:r>
            <a:r>
              <a:rPr lang="es-ES" dirty="0" smtClean="0"/>
              <a:t>)</a:t>
            </a:r>
          </a:p>
          <a:p>
            <a:r>
              <a:rPr lang="es-ES" dirty="0" smtClean="0"/>
              <a:t>Facilitador (</a:t>
            </a:r>
            <a:r>
              <a:rPr lang="es-ES" dirty="0" err="1" smtClean="0"/>
              <a:t>Scrum</a:t>
            </a:r>
            <a:r>
              <a:rPr lang="es-ES" dirty="0" smtClean="0"/>
              <a:t> Master)</a:t>
            </a:r>
          </a:p>
          <a:p>
            <a:r>
              <a:rPr lang="es-ES" dirty="0" smtClean="0"/>
              <a:t>Equipo de trabajo (</a:t>
            </a:r>
            <a:r>
              <a:rPr lang="es-ES" dirty="0" err="1" smtClean="0"/>
              <a:t>Team</a:t>
            </a:r>
            <a:r>
              <a:rPr lang="es-ES" dirty="0" smtClean="0"/>
              <a:t> </a:t>
            </a:r>
            <a:r>
              <a:rPr lang="es-ES" dirty="0" err="1" smtClean="0"/>
              <a:t>members</a:t>
            </a:r>
            <a:r>
              <a:rPr lang="es-ES" dirty="0" smtClean="0"/>
              <a:t>)</a:t>
            </a:r>
            <a:endParaRPr lang="es-ES" dirty="0" smtClean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967" y="2231796"/>
            <a:ext cx="4574865" cy="320660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814" y="3973770"/>
            <a:ext cx="42576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4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Iteraciones </a:t>
            </a:r>
            <a:r>
              <a:rPr lang="es-ES" smtClean="0"/>
              <a:t>del proyecto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7036" y="4610637"/>
            <a:ext cx="1256763" cy="1566326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5362643" y="2143086"/>
            <a:ext cx="2292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Columba</a:t>
            </a:r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8822431" y="2052935"/>
            <a:ext cx="2292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Cygnus</a:t>
            </a:r>
            <a:endParaRPr lang="es-ES" dirty="0"/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73" y="2665339"/>
            <a:ext cx="2196894" cy="132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521" y="2654236"/>
            <a:ext cx="2235919" cy="132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574" y="5229973"/>
            <a:ext cx="2261300" cy="1385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902" y="5196998"/>
            <a:ext cx="2262811" cy="137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981" y="5229973"/>
            <a:ext cx="2265128" cy="137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093435" y="4768308"/>
            <a:ext cx="2292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Crater</a:t>
            </a:r>
            <a:endParaRPr lang="es-ES" dirty="0"/>
          </a:p>
        </p:txBody>
      </p:sp>
      <p:sp>
        <p:nvSpPr>
          <p:cNvPr id="19" name="TextBox 18"/>
          <p:cNvSpPr txBox="1"/>
          <p:nvPr/>
        </p:nvSpPr>
        <p:spPr>
          <a:xfrm>
            <a:off x="6688902" y="4728448"/>
            <a:ext cx="2292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Eridanus</a:t>
            </a:r>
            <a:endParaRPr lang="es-ES" dirty="0"/>
          </a:p>
        </p:txBody>
      </p:sp>
      <p:sp>
        <p:nvSpPr>
          <p:cNvPr id="20" name="TextBox 19"/>
          <p:cNvSpPr txBox="1"/>
          <p:nvPr/>
        </p:nvSpPr>
        <p:spPr>
          <a:xfrm>
            <a:off x="9490981" y="4735333"/>
            <a:ext cx="2292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Centaurus</a:t>
            </a:r>
            <a:endParaRPr lang="es-ES" dirty="0"/>
          </a:p>
        </p:txBody>
      </p:sp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645" y="2657057"/>
            <a:ext cx="2108106" cy="1261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004404" y="2128304"/>
            <a:ext cx="2055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Andromeda</a:t>
            </a:r>
            <a:endParaRPr lang="es-ES" dirty="0"/>
          </a:p>
        </p:txBody>
      </p:sp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33" y="5229973"/>
            <a:ext cx="2229881" cy="135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149048" y="4735332"/>
            <a:ext cx="1883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Cetus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075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 y recomendaciones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BO" dirty="0">
                <a:effectLst/>
              </a:rPr>
              <a:t>Con la generación de notificaciones en tiempo real se logra tener mejores tiempos de respuesta, de parte de los administradores de servidores, dado que preparan y brindan soluciones a sus clientes en periodos cortos de tiempo</a:t>
            </a:r>
            <a:r>
              <a:rPr lang="es-BO" dirty="0" smtClean="0">
                <a:effectLst/>
              </a:rPr>
              <a:t>.</a:t>
            </a:r>
          </a:p>
          <a:p>
            <a:endParaRPr lang="es-BO" dirty="0" smtClean="0">
              <a:effectLst/>
            </a:endParaRPr>
          </a:p>
          <a:p>
            <a:endParaRPr lang="es-BO" dirty="0">
              <a:effectLst/>
            </a:endParaRPr>
          </a:p>
          <a:p>
            <a:r>
              <a:rPr lang="es-BO" dirty="0">
                <a:effectLst/>
              </a:rPr>
              <a:t>Extender el uso del servicio de notificaciones en tiempo real a distintas áreas, como por ejemplo: seguridad, mensajería, domótica y transporte. Dado que el sistema de notificaciones cuenta con un conjunto de instrucciones, que permiten enlazarlo a diferentes aplicaciones cliente, con un mínimo de conocimientos en programación de aplicaciones.</a:t>
            </a:r>
            <a:endParaRPr lang="es-E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180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Preguntas?</a:t>
            </a:r>
            <a:endParaRPr lang="es-ES" dirty="0"/>
          </a:p>
        </p:txBody>
      </p:sp>
      <p:pic>
        <p:nvPicPr>
          <p:cNvPr id="17410" name="Picture 2" descr="http://upload.wikimedia.org/wikipedia/commons/thumb/c/ca/AngularJS_logo.svg/695px-AngularJS_logo.sv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55" y="3245467"/>
            <a:ext cx="2275696" cy="60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://davidburgosonline.com/wp-content/uploads/2013/03/expressnodej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55" y="3999669"/>
            <a:ext cx="2225861" cy="89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http://www.hectormanrique.com/content/MongoDB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5038454"/>
            <a:ext cx="1728317" cy="50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 descr="http://4.bp.blogspot.com/-6uqYDL390H8/VFyvuFFt7LI/AAAAAAAAED4/_WZ74_MpULw/s1600/jquery-mobile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031" y="4701846"/>
            <a:ext cx="1875310" cy="88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8" name="Picture 10" descr="http://mobile.opensitebuilder.com/img/bootstrap-jquery-html5-css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190" y="3268255"/>
            <a:ext cx="3321253" cy="11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0" name="Picture 12" descr="http://i901.photobucket.com/albums/ac213/artia_irianti/l12866-java-eps-logo-99090_zps40c91a3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514" y="3009493"/>
            <a:ext cx="1454413" cy="145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2" name="Picture 14" descr="http://cdn1.gadgetwisdom.com/wp-content/uploads/2014/12/tildeslash_monit_logo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526" y="4724348"/>
            <a:ext cx="2017834" cy="86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4" name="Picture 16" descr="http://git-scm.com/images/logos/1color-lightbg@2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545" y="4796626"/>
            <a:ext cx="2045022" cy="69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00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BO" sz="3200" dirty="0">
                <a:effectLst/>
              </a:rPr>
              <a:t>Integrar información de aplicaciones de monitorización de servidores a través de un servicio de comunicación, para reducir demora y pérdida de información.</a:t>
            </a:r>
            <a:endParaRPr lang="es-ES" sz="3200" dirty="0">
              <a:effectLst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062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265886"/>
            <a:ext cx="8569257" cy="5815526"/>
          </a:xfrm>
        </p:spPr>
      </p:pic>
    </p:spTree>
    <p:extLst>
      <p:ext uri="{BB962C8B-B14F-4D97-AF65-F5344CB8AC3E}">
        <p14:creationId xmlns:p14="http://schemas.microsoft.com/office/powerpoint/2010/main" val="35797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Área de aplicación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El sistema de notificaciones fue diseñado y desarrollado para enfocarse en servidores que tengan alguna variante del sistema operativo GNU/Linux </a:t>
            </a:r>
            <a:r>
              <a:rPr lang="es-BO" sz="1800" dirty="0" smtClean="0"/>
              <a:t>DEBIAN </a:t>
            </a:r>
            <a:r>
              <a:rPr lang="es-BO" dirty="0" smtClean="0"/>
              <a:t>instalado</a:t>
            </a:r>
            <a:r>
              <a:rPr lang="es-BO" dirty="0"/>
              <a:t>, en la actualidad una gran parte de los servidores se encuentran proveyendo servicios a través de este sistema operativo. Es por esta razón que los administradores de estos sistemas operativos invierten tiempo y recursos en la Monitorización de servidores y servicios.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387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486" y="2061687"/>
            <a:ext cx="10951851" cy="4236083"/>
          </a:xfrm>
        </p:spPr>
        <p:txBody>
          <a:bodyPr>
            <a:normAutofit lnSpcReduction="10000"/>
          </a:bodyPr>
          <a:lstStyle/>
          <a:p>
            <a:pPr lvl="0"/>
            <a:r>
              <a:rPr lang="es-BO" dirty="0">
                <a:effectLst/>
              </a:rPr>
              <a:t>Recolectar y adaptar información del estado actual de recursos monitorizados, para enviar alertas que son originadas por eventos de aplicaciones instaladas en un servidor, hacia un servicio Web.</a:t>
            </a:r>
            <a:endParaRPr lang="es-ES" dirty="0">
              <a:effectLst/>
            </a:endParaRPr>
          </a:p>
          <a:p>
            <a:pPr lvl="0"/>
            <a:r>
              <a:rPr lang="es-BO" dirty="0">
                <a:effectLst/>
              </a:rPr>
              <a:t>Procesar y validar información de los recursos monitorizados para generar y enviar notificaciones en tiempo real hacia dispositivos clientes asociados a una cuenta de usuario. </a:t>
            </a:r>
            <a:endParaRPr lang="es-ES" dirty="0">
              <a:effectLst/>
            </a:endParaRPr>
          </a:p>
          <a:p>
            <a:pPr lvl="0"/>
            <a:r>
              <a:rPr lang="es-BO" dirty="0">
                <a:effectLst/>
              </a:rPr>
              <a:t>Mediante una aplicación web y con información de los recursos monitorizados, realizar operaciones de registro, modificación y eliminación de usuarios, dispositivos y servidores asociados a una cuenta de usuario. </a:t>
            </a:r>
            <a:endParaRPr lang="es-ES" dirty="0">
              <a:effectLst/>
            </a:endParaRPr>
          </a:p>
          <a:p>
            <a:pPr lvl="0"/>
            <a:r>
              <a:rPr lang="es-BO" dirty="0">
                <a:effectLst/>
              </a:rPr>
              <a:t>Haciendo uso de la interfaz de programación de un servicio web, recibir y procesar notificaciones en tiempo real, mediante una aplicación cliente para dispositivos móviles, con el fin de permitir a los usuarios conocer el estado actual de servicios y recursos en un servidor</a:t>
            </a:r>
            <a:r>
              <a:rPr lang="es-BO" dirty="0" smtClean="0">
                <a:effectLst/>
              </a:rPr>
              <a:t>.</a:t>
            </a:r>
            <a:endParaRPr lang="es-E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125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701" y="39778"/>
            <a:ext cx="9905998" cy="1905000"/>
          </a:xfrm>
        </p:spPr>
        <p:txBody>
          <a:bodyPr/>
          <a:lstStyle/>
          <a:p>
            <a:r>
              <a:rPr lang="es-ES" dirty="0" smtClean="0"/>
              <a:t>Arquitectura </a:t>
            </a:r>
            <a:r>
              <a:rPr lang="es-ES" dirty="0" smtClean="0"/>
              <a:t>del </a:t>
            </a:r>
            <a:r>
              <a:rPr lang="es-ES" dirty="0" smtClean="0"/>
              <a:t>sistema</a:t>
            </a:r>
            <a:endParaRPr lang="es-E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3" y="-179699"/>
            <a:ext cx="6938108" cy="7037699"/>
          </a:xfrm>
        </p:spPr>
      </p:pic>
      <p:pic>
        <p:nvPicPr>
          <p:cNvPr id="18434" name="Picture 2" descr="Arquitectura Web - New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8" y="1196025"/>
            <a:ext cx="452437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86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6489"/>
            <a:ext cx="10515600" cy="1325563"/>
          </a:xfrm>
        </p:spPr>
        <p:txBody>
          <a:bodyPr/>
          <a:lstStyle/>
          <a:p>
            <a:r>
              <a:rPr lang="es-ES" dirty="0" smtClean="0"/>
              <a:t>Aplicación Sensor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180" y="1984417"/>
            <a:ext cx="11270958" cy="4455019"/>
          </a:xfrm>
        </p:spPr>
        <p:txBody>
          <a:bodyPr>
            <a:normAutofit/>
          </a:bodyPr>
          <a:lstStyle/>
          <a:p>
            <a:pPr lvl="0"/>
            <a:r>
              <a:rPr lang="es-BO" b="1" dirty="0" smtClean="0">
                <a:effectLst/>
              </a:rPr>
              <a:t>Recolectar </a:t>
            </a:r>
            <a:r>
              <a:rPr lang="es-BO" b="1" dirty="0">
                <a:effectLst/>
              </a:rPr>
              <a:t>y adaptar información del estado actual de recursos monitorizados, para enviar alertas que son originadas por eventos de aplicaciones instaladas en un servidor, hacia un servicio Web.</a:t>
            </a:r>
            <a:endParaRPr lang="es-ES" b="1" dirty="0">
              <a:effectLst/>
            </a:endParaRPr>
          </a:p>
          <a:p>
            <a:endParaRPr lang="es-BO" dirty="0" smtClean="0"/>
          </a:p>
          <a:p>
            <a:r>
              <a:rPr lang="es-BO" dirty="0" smtClean="0"/>
              <a:t>La aplicación de monitorización de servidores que se utilizara será </a:t>
            </a:r>
            <a:r>
              <a:rPr lang="es-BO" dirty="0" err="1" smtClean="0"/>
              <a:t>monit</a:t>
            </a:r>
            <a:r>
              <a:rPr lang="es-BO" dirty="0" smtClean="0"/>
              <a:t>, esta aplicación es </a:t>
            </a:r>
            <a:r>
              <a:rPr lang="es-BO" dirty="0" err="1" smtClean="0"/>
              <a:t>opensource</a:t>
            </a:r>
            <a:r>
              <a:rPr lang="es-BO" dirty="0" smtClean="0"/>
              <a:t> y nos permite fácilmente recolectar información relacionado al estado de los recursos de un servidor</a:t>
            </a:r>
            <a:endParaRPr lang="es-BO" dirty="0" smtClean="0"/>
          </a:p>
          <a:p>
            <a:endParaRPr lang="es-BO" dirty="0" smtClean="0"/>
          </a:p>
          <a:p>
            <a:r>
              <a:rPr lang="es-BO" dirty="0" smtClean="0"/>
              <a:t>La </a:t>
            </a:r>
            <a:r>
              <a:rPr lang="es-BO" dirty="0"/>
              <a:t>aplicación Sensor será la encargada de enviar las alertas correspondientes desde los servidores hacia el servicio </a:t>
            </a:r>
            <a:r>
              <a:rPr lang="es-BO" dirty="0" smtClean="0"/>
              <a:t>Web.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550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Aplicación sensor</a:t>
            </a:r>
            <a:endParaRPr lang="es-ES" dirty="0"/>
          </a:p>
        </p:txBody>
      </p:sp>
      <p:pic>
        <p:nvPicPr>
          <p:cNvPr id="1026" name="Picture 2" descr="http://www.pinchhost.com/images/serv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607" y="2360803"/>
            <a:ext cx="3575114" cy="281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yntax.com/wp-content/uploads/2014/09/cloud-gea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766" y="1983347"/>
            <a:ext cx="5204484" cy="316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34618" y="525888"/>
            <a:ext cx="5754194" cy="1309352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9" name="TextBox 8"/>
          <p:cNvSpPr txBox="1"/>
          <p:nvPr/>
        </p:nvSpPr>
        <p:spPr>
          <a:xfrm>
            <a:off x="7371068" y="5172690"/>
            <a:ext cx="3081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/>
              <a:t>Servicio Web</a:t>
            </a:r>
            <a:endParaRPr lang="es-ES" sz="3600" dirty="0"/>
          </a:p>
        </p:txBody>
      </p:sp>
      <p:sp>
        <p:nvSpPr>
          <p:cNvPr id="10" name="Right Arrow 9"/>
          <p:cNvSpPr/>
          <p:nvPr/>
        </p:nvSpPr>
        <p:spPr>
          <a:xfrm>
            <a:off x="3696235" y="2994012"/>
            <a:ext cx="2588654" cy="62494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Alertas</a:t>
            </a:r>
            <a:endParaRPr lang="es-ES" dirty="0"/>
          </a:p>
        </p:txBody>
      </p:sp>
      <p:sp>
        <p:nvSpPr>
          <p:cNvPr id="13" name="Right Arrow 12"/>
          <p:cNvSpPr/>
          <p:nvPr/>
        </p:nvSpPr>
        <p:spPr>
          <a:xfrm>
            <a:off x="3696235" y="3661567"/>
            <a:ext cx="2588654" cy="62494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Alertas</a:t>
            </a:r>
            <a:endParaRPr lang="es-ES" dirty="0"/>
          </a:p>
        </p:txBody>
      </p:sp>
      <p:sp>
        <p:nvSpPr>
          <p:cNvPr id="14" name="Right Arrow 13"/>
          <p:cNvSpPr/>
          <p:nvPr/>
        </p:nvSpPr>
        <p:spPr>
          <a:xfrm>
            <a:off x="3709114" y="4332182"/>
            <a:ext cx="2588654" cy="62494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Alertas</a:t>
            </a:r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119980" y="5172690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MONIT</a:t>
            </a:r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2203773" y="5172689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Sensor</a:t>
            </a:r>
            <a:endParaRPr lang="es-ES" sz="2400" dirty="0"/>
          </a:p>
        </p:txBody>
      </p:sp>
      <p:sp>
        <p:nvSpPr>
          <p:cNvPr id="15" name="Left-Right Arrow 14"/>
          <p:cNvSpPr/>
          <p:nvPr/>
        </p:nvSpPr>
        <p:spPr>
          <a:xfrm>
            <a:off x="1281646" y="5256248"/>
            <a:ext cx="833409" cy="326590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5344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338</TotalTime>
  <Words>989</Words>
  <Application>Microsoft Office PowerPoint</Application>
  <PresentationFormat>Widescreen</PresentationFormat>
  <Paragraphs>83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Century Gothic</vt:lpstr>
      <vt:lpstr>Mesh</vt:lpstr>
      <vt:lpstr>Sistema de notificación en tiempo real orientado a la monitorización de recursos y servicios de un servidor GNU/Linux</vt:lpstr>
      <vt:lpstr>Definición del problema</vt:lpstr>
      <vt:lpstr>Objetivo</vt:lpstr>
      <vt:lpstr>Objetivos</vt:lpstr>
      <vt:lpstr>Área de aplicación</vt:lpstr>
      <vt:lpstr>Objetivos</vt:lpstr>
      <vt:lpstr>Arquitectura del sistema</vt:lpstr>
      <vt:lpstr>Aplicación Sensor</vt:lpstr>
      <vt:lpstr>Aplicación sensor</vt:lpstr>
      <vt:lpstr>Aplicación Sensor</vt:lpstr>
      <vt:lpstr>Aplicación Web de Servicios</vt:lpstr>
      <vt:lpstr>Aplicación Web de Servicios</vt:lpstr>
      <vt:lpstr>Aplicación Web de Servicios</vt:lpstr>
      <vt:lpstr>Aplicación Web de Servicios</vt:lpstr>
      <vt:lpstr>Aplicación Web Cliente</vt:lpstr>
      <vt:lpstr>Aplicación Web Cliente</vt:lpstr>
      <vt:lpstr>Aplicación Web Cliente</vt:lpstr>
      <vt:lpstr>Aplicación Web Cliente</vt:lpstr>
      <vt:lpstr>Aplicación Web Cliente</vt:lpstr>
      <vt:lpstr>Aplicación Móvil Cliente</vt:lpstr>
      <vt:lpstr>Aplicación Móvil Cliente</vt:lpstr>
      <vt:lpstr>Aplicación Móvil Cliente</vt:lpstr>
      <vt:lpstr>Aplicación Móvil Cliente</vt:lpstr>
      <vt:lpstr>Metodología - scrum</vt:lpstr>
      <vt:lpstr>Artefactos y roles SCRUM</vt:lpstr>
      <vt:lpstr>Iteraciones del proyecto</vt:lpstr>
      <vt:lpstr>Conclusiones y recomendaciones</vt:lpstr>
      <vt:lpstr>Preguntas?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notificación en tiempo real orientado a la monitorización de recursos y servicios de un servidor GNU/Linux</dc:title>
  <dc:creator>Gabriel E. Delgado Rocha</dc:creator>
  <cp:lastModifiedBy>Gabriel E. Delgado Rocha</cp:lastModifiedBy>
  <cp:revision>50</cp:revision>
  <dcterms:created xsi:type="dcterms:W3CDTF">2015-03-27T14:53:02Z</dcterms:created>
  <dcterms:modified xsi:type="dcterms:W3CDTF">2015-11-20T16:48:34Z</dcterms:modified>
</cp:coreProperties>
</file>