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28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8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17.xml" ContentType="application/vnd.openxmlformats-officedocument.presentationml.slide+xml"/>
  <Override PartName="/ppt/slides/slide2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1097280" y="2165760"/>
            <a:ext cx="10058040" cy="1371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097280" y="2165760"/>
            <a:ext cx="10058040" cy="1371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85000"/>
              </a:lnSpc>
            </a:pPr>
            <a:r>
              <a:rPr b="0" lang="pt-BR" sz="8000" spc="-52" strike="noStrike">
                <a:solidFill>
                  <a:srgbClr val="262626"/>
                </a:solidFill>
                <a:latin typeface="Calibri Light"/>
              </a:rPr>
              <a:t>Clique para editar o título Mestre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7906B29-1713-482A-AC4F-759C818B480E}" type="datetime">
              <a:rPr b="0" lang="pt-BR" sz="900" spc="-1" strike="noStrike">
                <a:solidFill>
                  <a:srgbClr val="ffffff"/>
                </a:solidFill>
                <a:latin typeface="Calibri"/>
              </a:rPr>
              <a:t>26/11/24</a:t>
            </a:fld>
            <a:endParaRPr b="0" lang="pt-BR" sz="9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90307C2-8EE9-49A3-92B1-8B97D2215801}" type="slidenum">
              <a:rPr b="0" lang="pt-BR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pt-BR" sz="1050" spc="-1" strike="noStrike">
              <a:latin typeface="Times New Roman"/>
            </a:endParaRPr>
          </a:p>
        </p:txBody>
      </p:sp>
      <p:sp>
        <p:nvSpPr>
          <p:cNvPr id="9" name="Line 10"/>
          <p:cNvSpPr/>
          <p:nvPr/>
        </p:nvSpPr>
        <p:spPr>
          <a:xfrm>
            <a:off x="1207440" y="4343400"/>
            <a:ext cx="987552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Click to edit the outline text format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Third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Fourth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pt-BR" sz="4800" spc="-52" strike="noStrike">
                <a:solidFill>
                  <a:srgbClr val="404040"/>
                </a:solidFill>
                <a:latin typeface="Calibri Light"/>
              </a:rPr>
              <a:t>Clique para editar o título Mestre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pt-BR" sz="2000" spc="-1" strike="noStrike">
                <a:solidFill>
                  <a:srgbClr val="404040"/>
                </a:solidFill>
                <a:latin typeface="Calibri"/>
              </a:rPr>
              <a:t>Clique para editar os estilos de texto Mestres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"/>
              <a:buChar char="◦"/>
            </a:pPr>
            <a:r>
              <a:rPr b="0" lang="pt-BR" sz="1800" spc="-1" strike="noStrike">
                <a:solidFill>
                  <a:srgbClr val="404040"/>
                </a:solidFill>
                <a:latin typeface="Calibri"/>
              </a:rPr>
              <a:t>Segundo nível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"/>
              <a:buChar char="◦"/>
            </a:pPr>
            <a:r>
              <a:rPr b="0" lang="pt-BR" sz="1400" spc="-1" strike="noStrike">
                <a:solidFill>
                  <a:srgbClr val="404040"/>
                </a:solidFill>
                <a:latin typeface="Calibri"/>
              </a:rPr>
              <a:t>Terceiro nível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74988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"/>
              <a:buChar char="◦"/>
            </a:pPr>
            <a:r>
              <a:rPr b="0" lang="pt-BR" sz="1400" spc="-1" strike="noStrike">
                <a:solidFill>
                  <a:srgbClr val="404040"/>
                </a:solidFill>
                <a:latin typeface="Calibri"/>
              </a:rPr>
              <a:t>Quarto nível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93276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"/>
              <a:buChar char="◦"/>
            </a:pPr>
            <a:r>
              <a:rPr b="0" lang="pt-BR" sz="1400" spc="-1" strike="noStrike">
                <a:solidFill>
                  <a:srgbClr val="404040"/>
                </a:solidFill>
                <a:latin typeface="Calibri"/>
              </a:rPr>
              <a:t>Quinto nível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360A132-5426-4DF6-BA51-7D0EA5D25719}" type="datetime">
              <a:rPr b="0" lang="pt-BR" sz="900" spc="-1" strike="noStrike">
                <a:solidFill>
                  <a:srgbClr val="ffffff"/>
                </a:solidFill>
                <a:latin typeface="Calibri"/>
              </a:rPr>
              <a:t>26/11/24</a:t>
            </a:fld>
            <a:endParaRPr b="0" lang="pt-BR" sz="900" spc="-1" strike="noStrike">
              <a:latin typeface="Times New Roman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CF72D28-CD06-4F7D-8721-B918E7B617B1}" type="slidenum">
              <a:rPr b="0" lang="pt-BR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pt-BR" sz="105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32000" y="1835280"/>
            <a:ext cx="7820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pt-BR" sz="8000" spc="-52" strike="noStrike">
                <a:solidFill>
                  <a:srgbClr val="262626"/>
                </a:solidFill>
                <a:latin typeface="Calibri Light"/>
              </a:rPr>
              <a:t>Vídeo 3 –   artefato E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432000" y="4548240"/>
            <a:ext cx="11022840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44000"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pt-BR" sz="2400" spc="199" strike="noStrike" cap="all">
                <a:solidFill>
                  <a:srgbClr val="344068"/>
                </a:solidFill>
                <a:latin typeface="Calibri Light"/>
              </a:rPr>
              <a:t>DImitri Prado - 14746022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pt-BR" sz="2400" spc="199" strike="noStrike" cap="all">
                <a:solidFill>
                  <a:srgbClr val="344068"/>
                </a:solidFill>
                <a:latin typeface="Calibri Light"/>
              </a:rPr>
              <a:t>Drielly de Moraes Guerreiro - 14746040 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pt-BR" sz="2400" spc="199" strike="noStrike" cap="all">
                <a:solidFill>
                  <a:srgbClr val="344068"/>
                </a:solidFill>
                <a:latin typeface="Calibri Light"/>
              </a:rPr>
              <a:t>Gabriela Carvalho Vitorino – 14749616 (APRESENTADORA)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pt-BR" sz="2400" spc="199" strike="noStrike" cap="all">
                <a:solidFill>
                  <a:srgbClr val="344068"/>
                </a:solidFill>
                <a:latin typeface="Calibri Light"/>
              </a:rPr>
              <a:t>Júlia Du Bois Araújo Silva – 14584360 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pt-BR" sz="2400" spc="199" strike="noStrike" cap="all">
                <a:solidFill>
                  <a:srgbClr val="344068"/>
                </a:solidFill>
                <a:latin typeface="Calibri Light"/>
              </a:rPr>
              <a:t>Rodrigo Lyusei Suguimoto - 14670877 (apresentador) 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pt-BR" sz="4800" spc="-52" strike="noStrike">
                <a:solidFill>
                  <a:srgbClr val="404040"/>
                </a:solidFill>
                <a:latin typeface="Calibri Light"/>
              </a:rPr>
              <a:t>Consulta 2 – IN ou ALL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pPr marL="91440" indent="-91080"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pt-BR" sz="40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pt-BR" sz="40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pt-BR" sz="4000" spc="-1" strike="noStrike">
                <a:solidFill>
                  <a:srgbClr val="404040"/>
                </a:solidFill>
                <a:latin typeface="Calibri"/>
              </a:rPr>
              <a:t>SGBD</a:t>
            </a:r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pt-BR" sz="4800" spc="-52" strike="noStrike">
                <a:solidFill>
                  <a:srgbClr val="404040"/>
                </a:solidFill>
                <a:latin typeface="Calibri Light"/>
              </a:rPr>
              <a:t>Consulta 3 – OUTER JOIN (right ou left)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600" spc="-1" strike="noStrike">
              <a:solidFill>
                <a:srgbClr val="40404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pt-BR" sz="2600" spc="-1" strike="noStrike">
                <a:solidFill>
                  <a:srgbClr val="404040"/>
                </a:solidFill>
                <a:latin typeface="Calibri"/>
              </a:rPr>
              <a:t>Para a devida administração das atividades que ocorrem no hotel é necessário um levantamento dos equipamentos utilizados em cada atividades e o estado dosmesmos, para que, se preciso, novos equipamentos sejam repostos.Assim, o gerente geral pede um relatório para o gerente de atividades pedindo um levantamento dos quipamentos que estão comprometidos ou com desgaste relevante e as suas respectivas atividades.</a:t>
            </a:r>
            <a:endParaRPr b="0" lang="en-US" sz="26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pt-BR" sz="4800" spc="-52" strike="noStrike">
                <a:solidFill>
                  <a:srgbClr val="404040"/>
                </a:solidFill>
                <a:latin typeface="Calibri Light"/>
              </a:rPr>
              <a:t>Consulta 3 – OUTER JOIN (right ou left)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504000" y="2580840"/>
            <a:ext cx="11376000" cy="2531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pt-BR" sz="4800" spc="-52" strike="noStrike">
                <a:solidFill>
                  <a:srgbClr val="404040"/>
                </a:solidFill>
                <a:latin typeface="Calibri Light"/>
              </a:rPr>
              <a:t>Consulta 3 – OUTER JOIN (right ou left)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108000" y="2003040"/>
            <a:ext cx="11904120" cy="1308960"/>
          </a:xfrm>
          <a:prstGeom prst="rect">
            <a:avLst/>
          </a:prstGeom>
          <a:ln>
            <a:noFill/>
          </a:ln>
        </p:spPr>
      </p:pic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2531160" y="3420000"/>
            <a:ext cx="6756840" cy="1339560"/>
          </a:xfrm>
          <a:prstGeom prst="rect">
            <a:avLst/>
          </a:prstGeom>
          <a:ln>
            <a:noFill/>
          </a:ln>
        </p:spPr>
      </p:pic>
      <p:pic>
        <p:nvPicPr>
          <p:cNvPr id="125" name="" descr=""/>
          <p:cNvPicPr/>
          <p:nvPr/>
        </p:nvPicPr>
        <p:blipFill>
          <a:blip r:embed="rId3"/>
          <a:stretch/>
        </p:blipFill>
        <p:spPr>
          <a:xfrm>
            <a:off x="3529080" y="4896000"/>
            <a:ext cx="4642920" cy="1368000"/>
          </a:xfrm>
          <a:prstGeom prst="rect">
            <a:avLst/>
          </a:prstGeom>
          <a:ln>
            <a:noFill/>
          </a:ln>
        </p:spPr>
      </p:pic>
      <p:sp>
        <p:nvSpPr>
          <p:cNvPr id="126" name="TextShape 2"/>
          <p:cNvSpPr txBox="1"/>
          <p:nvPr/>
        </p:nvSpPr>
        <p:spPr>
          <a:xfrm>
            <a:off x="8465040" y="1198080"/>
            <a:ext cx="309132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pt-BR" sz="1800" spc="-1" strike="noStrike">
                <a:latin typeface="Arial"/>
              </a:rPr>
              <a:t>Tuplas selecionadas e não selecionadas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pt-BR" sz="4800" spc="-52" strike="noStrike">
                <a:solidFill>
                  <a:srgbClr val="404040"/>
                </a:solidFill>
                <a:latin typeface="Calibri Light"/>
              </a:rPr>
              <a:t>Consulta 3 – OUTER JOIN (right ou left)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pPr marL="91440" indent="-91080"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pt-BR" sz="40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pt-BR" sz="40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pt-BR" sz="4000" spc="-1" strike="noStrike">
                <a:solidFill>
                  <a:srgbClr val="404040"/>
                </a:solidFill>
                <a:latin typeface="Calibri"/>
              </a:rPr>
              <a:t>SGBD</a:t>
            </a:r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pt-BR" sz="4800" spc="-52" strike="noStrike">
                <a:solidFill>
                  <a:srgbClr val="404040"/>
                </a:solidFill>
                <a:latin typeface="Calibri Light"/>
              </a:rPr>
              <a:t>Consulta 4 - HAVING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600" spc="-1" strike="noStrike">
              <a:solidFill>
                <a:srgbClr val="40404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pt-BR" sz="2600" spc="-1" strike="noStrike">
                <a:solidFill>
                  <a:srgbClr val="404040"/>
                </a:solidFill>
                <a:latin typeface="Calibri"/>
              </a:rPr>
              <a:t>Para um levantamento financeiro requisitado pela gerencia geral da rede hoteleira foi pedido um saldo de gastos com funcionarios por unidade com o objetivo de mapear as unidades que gastatm mais de R$ 100.000 com funcionarios, para uma revisão de contratação e análise de redução de custos.</a:t>
            </a:r>
            <a:endParaRPr b="0" lang="en-US" sz="26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pt-BR" sz="4800" spc="-52" strike="noStrike">
                <a:solidFill>
                  <a:srgbClr val="404040"/>
                </a:solidFill>
                <a:latin typeface="Calibri Light"/>
              </a:rPr>
              <a:t>Consulta 4 - HAVING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919440" y="2228760"/>
            <a:ext cx="10384560" cy="3135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pt-BR" sz="4800" spc="-52" strike="noStrike">
                <a:solidFill>
                  <a:srgbClr val="404040"/>
                </a:solidFill>
                <a:latin typeface="Calibri Light"/>
              </a:rPr>
              <a:t>Consulta 4 - HAVING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1396080" y="2156760"/>
            <a:ext cx="9439920" cy="1731240"/>
          </a:xfrm>
          <a:prstGeom prst="rect">
            <a:avLst/>
          </a:prstGeom>
          <a:ln>
            <a:noFill/>
          </a:ln>
        </p:spPr>
      </p:pic>
      <p:pic>
        <p:nvPicPr>
          <p:cNvPr id="135" name="" descr=""/>
          <p:cNvPicPr/>
          <p:nvPr/>
        </p:nvPicPr>
        <p:blipFill>
          <a:blip r:embed="rId2"/>
          <a:stretch/>
        </p:blipFill>
        <p:spPr>
          <a:xfrm>
            <a:off x="1764000" y="4068000"/>
            <a:ext cx="8640000" cy="1198440"/>
          </a:xfrm>
          <a:prstGeom prst="rect">
            <a:avLst/>
          </a:prstGeom>
          <a:ln>
            <a:noFill/>
          </a:ln>
        </p:spPr>
      </p:pic>
      <p:pic>
        <p:nvPicPr>
          <p:cNvPr id="136" name="" descr=""/>
          <p:cNvPicPr/>
          <p:nvPr/>
        </p:nvPicPr>
        <p:blipFill>
          <a:blip r:embed="rId3"/>
          <a:stretch/>
        </p:blipFill>
        <p:spPr>
          <a:xfrm>
            <a:off x="1764000" y="5242680"/>
            <a:ext cx="8712000" cy="650520"/>
          </a:xfrm>
          <a:prstGeom prst="rect">
            <a:avLst/>
          </a:prstGeom>
          <a:ln>
            <a:noFill/>
          </a:ln>
        </p:spPr>
      </p:pic>
      <p:sp>
        <p:nvSpPr>
          <p:cNvPr id="137" name="TextShape 2"/>
          <p:cNvSpPr txBox="1"/>
          <p:nvPr/>
        </p:nvSpPr>
        <p:spPr>
          <a:xfrm>
            <a:off x="1692000" y="4149720"/>
            <a:ext cx="864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pt-BR" sz="1800" spc="-1" strike="noStrike">
                <a:latin typeface="Arial"/>
              </a:rPr>
              <a:t>saída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8" name="TextShape 3"/>
          <p:cNvSpPr txBox="1"/>
          <p:nvPr/>
        </p:nvSpPr>
        <p:spPr>
          <a:xfrm>
            <a:off x="8357040" y="1090080"/>
            <a:ext cx="309132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pt-BR" sz="1800" spc="-1" strike="noStrike">
                <a:latin typeface="Arial"/>
              </a:rPr>
              <a:t>Tuplas selecionadas e não selecionadas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pt-BR" sz="4800" spc="-52" strike="noStrike">
                <a:solidFill>
                  <a:srgbClr val="404040"/>
                </a:solidFill>
                <a:latin typeface="Calibri Light"/>
              </a:rPr>
              <a:t>Consulta 4 - HAVING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266760" y="2736000"/>
            <a:ext cx="11613240" cy="1555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pt-BR" sz="4800" spc="-52" strike="noStrike">
                <a:solidFill>
                  <a:srgbClr val="404040"/>
                </a:solidFill>
                <a:latin typeface="Calibri Light"/>
              </a:rPr>
              <a:t>Consulta 4 - HAVING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pPr marL="91440" indent="-91080"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pt-BR" sz="40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pt-BR" sz="40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pt-BR" sz="4000" spc="-1" strike="noStrike">
                <a:solidFill>
                  <a:srgbClr val="404040"/>
                </a:solidFill>
                <a:latin typeface="Calibri"/>
              </a:rPr>
              <a:t>SGBD</a:t>
            </a:r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pt-BR" sz="4800" spc="-52" strike="noStrike">
                <a:solidFill>
                  <a:srgbClr val="404040"/>
                </a:solidFill>
                <a:latin typeface="Calibri Light"/>
              </a:rPr>
              <a:t>Consulta 1 - LIKE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600" spc="-1" strike="noStrike">
              <a:solidFill>
                <a:srgbClr val="40404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pt-BR" sz="2600" spc="-1" strike="noStrike">
                <a:solidFill>
                  <a:srgbClr val="404040"/>
                </a:solidFill>
                <a:latin typeface="Calibri"/>
              </a:rPr>
              <a:t>A consulta realizada busca saber qual é a Unidade da Rede Hoteleira que teve o maior faturamento em relação a pagamento de reservas no ano de 2023. O campo do resultado "faturamento_reservas" trás uma soma do valor de entradas de reservas agrupadas por Unidade. Essa consulta é importante para a análise da saúde financeira das Unidades da Rede.</a:t>
            </a:r>
            <a:endParaRPr b="0" lang="en-US" sz="26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pt-BR" sz="4800" spc="-52" strike="noStrike">
                <a:solidFill>
                  <a:srgbClr val="404040"/>
                </a:solidFill>
                <a:latin typeface="Calibri Light"/>
              </a:rPr>
              <a:t>Consulta 5 – quatro relações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1097280" y="173700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600" spc="-1" strike="noStrike">
              <a:solidFill>
                <a:srgbClr val="40404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600" spc="-1" strike="noStrike">
              <a:solidFill>
                <a:srgbClr val="40404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pt-BR" sz="2600" spc="-1" strike="noStrike">
                <a:solidFill>
                  <a:srgbClr val="404040"/>
                </a:solidFill>
                <a:latin typeface="Calibri"/>
              </a:rPr>
              <a:t>Visando fornecer um levantamento de entrada financeira foi consultado quais são os produtos mais vendidos em cada Unidade da Rede Hoteleira e seus respectivos faturamentos ordenados dos valores mais altos para os mais baixos.</a:t>
            </a:r>
            <a:endParaRPr b="0" lang="en-US" sz="26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pt-BR" sz="4800" spc="-52" strike="noStrike">
                <a:solidFill>
                  <a:srgbClr val="404040"/>
                </a:solidFill>
                <a:latin typeface="Calibri Light"/>
              </a:rPr>
              <a:t>Consulta 5 – quatro relações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1235520" y="2016000"/>
            <a:ext cx="9276480" cy="3642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pt-BR" sz="4800" spc="-52" strike="noStrike">
                <a:solidFill>
                  <a:srgbClr val="404040"/>
                </a:solidFill>
                <a:latin typeface="Calibri Light"/>
              </a:rPr>
              <a:t>Consulta 5 – quatro relações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rcRect l="0" t="0" r="0" b="18714"/>
          <a:stretch/>
        </p:blipFill>
        <p:spPr>
          <a:xfrm>
            <a:off x="1260000" y="1868760"/>
            <a:ext cx="9439920" cy="1406880"/>
          </a:xfrm>
          <a:prstGeom prst="rect">
            <a:avLst/>
          </a:prstGeom>
          <a:ln>
            <a:noFill/>
          </a:ln>
        </p:spPr>
      </p:pic>
      <p:pic>
        <p:nvPicPr>
          <p:cNvPr id="149" name="" descr=""/>
          <p:cNvPicPr/>
          <p:nvPr/>
        </p:nvPicPr>
        <p:blipFill>
          <a:blip r:embed="rId2"/>
          <a:stretch/>
        </p:blipFill>
        <p:spPr>
          <a:xfrm>
            <a:off x="1644120" y="3456000"/>
            <a:ext cx="8579880" cy="1527120"/>
          </a:xfrm>
          <a:prstGeom prst="rect">
            <a:avLst/>
          </a:prstGeom>
          <a:ln>
            <a:noFill/>
          </a:ln>
        </p:spPr>
      </p:pic>
      <p:pic>
        <p:nvPicPr>
          <p:cNvPr id="150" name="" descr=""/>
          <p:cNvPicPr/>
          <p:nvPr/>
        </p:nvPicPr>
        <p:blipFill>
          <a:blip r:embed="rId3"/>
          <a:stretch/>
        </p:blipFill>
        <p:spPr>
          <a:xfrm>
            <a:off x="2340000" y="5148000"/>
            <a:ext cx="7160400" cy="1368000"/>
          </a:xfrm>
          <a:prstGeom prst="rect">
            <a:avLst/>
          </a:prstGeom>
          <a:ln>
            <a:noFill/>
          </a:ln>
        </p:spPr>
      </p:pic>
      <p:sp>
        <p:nvSpPr>
          <p:cNvPr id="151" name="TextShape 2"/>
          <p:cNvSpPr txBox="1"/>
          <p:nvPr/>
        </p:nvSpPr>
        <p:spPr>
          <a:xfrm>
            <a:off x="9144000" y="144000"/>
            <a:ext cx="309132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pt-BR" sz="1800" spc="-1" strike="noStrike">
                <a:latin typeface="Arial"/>
              </a:rPr>
              <a:t>Tuplas selecionadas e não selecionadas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pt-BR" sz="4800" spc="-52" strike="noStrike">
                <a:solidFill>
                  <a:srgbClr val="404040"/>
                </a:solidFill>
                <a:latin typeface="Calibri Light"/>
              </a:rPr>
              <a:t>Consulta 5 – quatro relações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rcRect l="0" t="0" r="0" b="60798"/>
          <a:stretch/>
        </p:blipFill>
        <p:spPr>
          <a:xfrm>
            <a:off x="1872000" y="1872000"/>
            <a:ext cx="8236080" cy="1439640"/>
          </a:xfrm>
          <a:prstGeom prst="rect">
            <a:avLst/>
          </a:prstGeom>
          <a:ln>
            <a:noFill/>
          </a:ln>
        </p:spPr>
      </p:pic>
      <p:pic>
        <p:nvPicPr>
          <p:cNvPr id="154" name="" descr=""/>
          <p:cNvPicPr/>
          <p:nvPr/>
        </p:nvPicPr>
        <p:blipFill>
          <a:blip r:embed="rId2"/>
          <a:stretch/>
        </p:blipFill>
        <p:spPr>
          <a:xfrm>
            <a:off x="1044000" y="4955040"/>
            <a:ext cx="9865440" cy="1344960"/>
          </a:xfrm>
          <a:prstGeom prst="rect">
            <a:avLst/>
          </a:prstGeom>
          <a:ln>
            <a:noFill/>
          </a:ln>
        </p:spPr>
      </p:pic>
      <p:pic>
        <p:nvPicPr>
          <p:cNvPr id="155" name="" descr=""/>
          <p:cNvPicPr/>
          <p:nvPr/>
        </p:nvPicPr>
        <p:blipFill>
          <a:blip r:embed="rId3"/>
          <a:stretch/>
        </p:blipFill>
        <p:spPr>
          <a:xfrm>
            <a:off x="1300320" y="3456000"/>
            <a:ext cx="9333720" cy="1263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pt-BR" sz="4800" spc="-52" strike="noStrike">
                <a:solidFill>
                  <a:srgbClr val="404040"/>
                </a:solidFill>
                <a:latin typeface="Calibri Light"/>
              </a:rPr>
              <a:t>Consulta 5 – quatro relações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pPr marL="91440" indent="-91080"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pt-BR" sz="40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pt-BR" sz="40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pt-BR" sz="4000" spc="-1" strike="noStrike">
                <a:solidFill>
                  <a:srgbClr val="404040"/>
                </a:solidFill>
                <a:latin typeface="Calibri"/>
              </a:rPr>
              <a:t>SGBD</a:t>
            </a:r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pt-BR" sz="4800" spc="-52" strike="noStrike">
                <a:solidFill>
                  <a:srgbClr val="404040"/>
                </a:solidFill>
                <a:latin typeface="Calibri Light"/>
              </a:rPr>
              <a:t>Consulta 6 – uma relação x dois papéis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600" spc="-1" strike="noStrike">
              <a:solidFill>
                <a:srgbClr val="40404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pt-BR" sz="2600" spc="-1" strike="noStrike">
                <a:solidFill>
                  <a:srgbClr val="404040"/>
                </a:solidFill>
                <a:latin typeface="Calibri"/>
              </a:rPr>
              <a:t>A Consulta a seguir é resultado de uma solicitação do Sistema de Gerenciamento de Recurso Humanos da Rede Hoteleira que pediu um levantamento da proporção de monitores de atividades do sexo masculino e feminino, o objetivo é saber quais atividades tem tanto monitores homens quanto mulheres, buscando possivelmente  uma posterior igualdade  de gênero na distribuição dos mesmos.</a:t>
            </a:r>
            <a:endParaRPr b="0" lang="en-US" sz="26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pt-BR" sz="4800" spc="-52" strike="noStrike">
                <a:solidFill>
                  <a:srgbClr val="404040"/>
                </a:solidFill>
                <a:latin typeface="Calibri Light"/>
              </a:rPr>
              <a:t>Consulta 6 – uma relação x dois papéis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1008000" y="2952000"/>
            <a:ext cx="10512000" cy="1597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pt-BR" sz="4800" spc="-52" strike="noStrike">
                <a:solidFill>
                  <a:srgbClr val="404040"/>
                </a:solidFill>
                <a:latin typeface="Calibri Light"/>
              </a:rPr>
              <a:t>Consulta 6 – uma relação x dois papéis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612000" y="2484000"/>
            <a:ext cx="11088000" cy="2692440"/>
          </a:xfrm>
          <a:prstGeom prst="rect">
            <a:avLst/>
          </a:prstGeom>
          <a:ln>
            <a:noFill/>
          </a:ln>
        </p:spPr>
      </p:pic>
      <p:sp>
        <p:nvSpPr>
          <p:cNvPr id="164" name="TextShape 2"/>
          <p:cNvSpPr txBox="1"/>
          <p:nvPr/>
        </p:nvSpPr>
        <p:spPr>
          <a:xfrm>
            <a:off x="8788680" y="5256000"/>
            <a:ext cx="309132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pt-BR" sz="1800" spc="-1" strike="noStrike">
                <a:latin typeface="Arial"/>
              </a:rPr>
              <a:t>Tuplas selecionadas e não selecionadas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pt-BR" sz="4800" spc="-52" strike="noStrike">
                <a:solidFill>
                  <a:srgbClr val="404040"/>
                </a:solidFill>
                <a:latin typeface="Calibri Light"/>
              </a:rPr>
              <a:t>Consulta 6 – uma relação x dois papéis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pPr marL="91440" indent="-91080"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pt-BR" sz="40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pt-BR" sz="40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pt-BR" sz="4000" spc="-1" strike="noStrike">
                <a:solidFill>
                  <a:srgbClr val="404040"/>
                </a:solidFill>
                <a:latin typeface="Calibri"/>
              </a:rPr>
              <a:t>SGBD</a:t>
            </a:r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32000" y="1835280"/>
            <a:ext cx="7820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pt-BR" sz="8000" spc="-52" strike="noStrike">
                <a:solidFill>
                  <a:srgbClr val="262626"/>
                </a:solidFill>
                <a:latin typeface="Calibri Light"/>
              </a:rPr>
              <a:t>Vídeo 3 –   artefato E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432000" y="4548240"/>
            <a:ext cx="11022840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4000"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pt-BR" sz="2400" spc="199" strike="noStrike" cap="all">
                <a:solidFill>
                  <a:srgbClr val="344068"/>
                </a:solidFill>
                <a:latin typeface="Calibri Light"/>
              </a:rPr>
              <a:t>DImitri Prado - 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pt-BR" sz="2400" spc="199" strike="noStrike" cap="all">
                <a:solidFill>
                  <a:srgbClr val="344068"/>
                </a:solidFill>
                <a:latin typeface="Calibri Light"/>
              </a:rPr>
              <a:t>Drielly de Moraes Guerreiro -  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pt-BR" sz="2400" spc="199" strike="noStrike" cap="all">
                <a:solidFill>
                  <a:srgbClr val="344068"/>
                </a:solidFill>
                <a:latin typeface="Calibri Light"/>
              </a:rPr>
              <a:t>Gabriela Carvalho Vitorino – 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pt-BR" sz="2400" spc="199" strike="noStrike" cap="all">
                <a:solidFill>
                  <a:srgbClr val="344068"/>
                </a:solidFill>
                <a:latin typeface="Calibri Light"/>
              </a:rPr>
              <a:t>Júlia Du Bois Araújo Silva –  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pt-BR" sz="2400" spc="199" strike="noStrike" cap="all">
                <a:solidFill>
                  <a:srgbClr val="344068"/>
                </a:solidFill>
                <a:latin typeface="Calibri Light"/>
              </a:rPr>
              <a:t>Rodrigo Lyusei Suguimoto - 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pt-BR" sz="4800" spc="-52" strike="noStrike">
                <a:solidFill>
                  <a:srgbClr val="404040"/>
                </a:solidFill>
                <a:latin typeface="Calibri Light"/>
              </a:rPr>
              <a:t>Consulta 1 - LIKE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828000" y="2075760"/>
            <a:ext cx="10611000" cy="3108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pt-BR" sz="4800" spc="-52" strike="noStrike">
                <a:solidFill>
                  <a:srgbClr val="404040"/>
                </a:solidFill>
                <a:latin typeface="Calibri Light"/>
              </a:rPr>
              <a:t>Consulta 1 - LIKE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rcRect l="0" t="0" r="0" b="50463"/>
          <a:stretch/>
        </p:blipFill>
        <p:spPr>
          <a:xfrm>
            <a:off x="1714320" y="4464000"/>
            <a:ext cx="8473680" cy="1872000"/>
          </a:xfrm>
          <a:prstGeom prst="rect">
            <a:avLst/>
          </a:prstGeom>
          <a:ln>
            <a:noFill/>
          </a:ln>
        </p:spPr>
      </p:pic>
      <p:pic>
        <p:nvPicPr>
          <p:cNvPr id="99" name="" descr=""/>
          <p:cNvPicPr/>
          <p:nvPr/>
        </p:nvPicPr>
        <p:blipFill>
          <a:blip r:embed="rId2"/>
          <a:stretch/>
        </p:blipFill>
        <p:spPr>
          <a:xfrm>
            <a:off x="1620000" y="1843200"/>
            <a:ext cx="8729640" cy="1252800"/>
          </a:xfrm>
          <a:prstGeom prst="rect">
            <a:avLst/>
          </a:prstGeom>
          <a:ln>
            <a:noFill/>
          </a:ln>
        </p:spPr>
      </p:pic>
      <p:pic>
        <p:nvPicPr>
          <p:cNvPr id="100" name="" descr=""/>
          <p:cNvPicPr/>
          <p:nvPr/>
        </p:nvPicPr>
        <p:blipFill>
          <a:blip r:embed="rId3"/>
          <a:stretch/>
        </p:blipFill>
        <p:spPr>
          <a:xfrm>
            <a:off x="1620000" y="3103200"/>
            <a:ext cx="8710920" cy="1072800"/>
          </a:xfrm>
          <a:prstGeom prst="rect">
            <a:avLst/>
          </a:prstGeom>
          <a:ln>
            <a:noFill/>
          </a:ln>
        </p:spPr>
      </p:pic>
      <p:sp>
        <p:nvSpPr>
          <p:cNvPr id="101" name="TextShape 2"/>
          <p:cNvSpPr txBox="1"/>
          <p:nvPr/>
        </p:nvSpPr>
        <p:spPr>
          <a:xfrm>
            <a:off x="8284680" y="981720"/>
            <a:ext cx="309132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pt-BR" sz="1800" spc="-1" strike="noStrike">
                <a:latin typeface="Arial"/>
              </a:rPr>
              <a:t>Tuplas selecionadas e não selecionadas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pt-BR" sz="4800" spc="-52" strike="noStrike">
                <a:solidFill>
                  <a:srgbClr val="404040"/>
                </a:solidFill>
                <a:latin typeface="Calibri Light"/>
              </a:rPr>
              <a:t>Consulta 1 - LIKE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633600" y="2016000"/>
            <a:ext cx="10562400" cy="1440000"/>
          </a:xfrm>
          <a:prstGeom prst="rect">
            <a:avLst/>
          </a:prstGeom>
          <a:ln>
            <a:noFill/>
          </a:ln>
        </p:spPr>
      </p:pic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614160" y="3924000"/>
            <a:ext cx="10617840" cy="1947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pt-BR" sz="4800" spc="-52" strike="noStrike">
                <a:solidFill>
                  <a:srgbClr val="404040"/>
                </a:solidFill>
                <a:latin typeface="Calibri Light"/>
              </a:rPr>
              <a:t>Consulta 1 - LIKE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pPr marL="91440" indent="-91080"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pt-BR" sz="40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pt-BR" sz="4000" spc="-1" strike="noStrike">
                <a:solidFill>
                  <a:srgbClr val="404040"/>
                </a:solidFill>
                <a:latin typeface="Calibri"/>
              </a:rPr>
              <a:t>SGBD</a:t>
            </a:r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pt-BR" sz="4800" spc="-52" strike="noStrike">
                <a:solidFill>
                  <a:srgbClr val="404040"/>
                </a:solidFill>
                <a:latin typeface="Calibri Light"/>
              </a:rPr>
              <a:t>Consulta 2 – IN ou ALL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pt-BR" sz="2600" spc="-1" strike="noStrike">
                <a:solidFill>
                  <a:srgbClr val="404040"/>
                </a:solidFill>
                <a:latin typeface="Calibri"/>
              </a:rPr>
              <a:t>A consulta utiliza a cláusula IN para localizaruma acomodação livre especificada por uma família que busca se hospedar na Rede Hoteleira com os seus filhos, para isso eles buscam amenidades de acomodações para suprir o interesse das crianças, como VideoGame, Streaming, Internet e TV a cabo em alguma Unidade que seja do Setor de Família ou Beira-Mar.</a:t>
            </a:r>
            <a:endParaRPr b="0" lang="en-US" sz="26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6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pt-BR" sz="4800" spc="-52" strike="noStrike">
                <a:solidFill>
                  <a:srgbClr val="404040"/>
                </a:solidFill>
                <a:latin typeface="Calibri Light"/>
              </a:rPr>
              <a:t>Consulta 2 – IN ou ALL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792000" y="2304000"/>
            <a:ext cx="10602000" cy="324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pt-BR" sz="4800" spc="-52" strike="noStrike">
                <a:solidFill>
                  <a:srgbClr val="404040"/>
                </a:solidFill>
                <a:latin typeface="Calibri Light"/>
              </a:rPr>
              <a:t>Consulta 2 – IN ou ALL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892440" y="3492000"/>
            <a:ext cx="10483560" cy="1429200"/>
          </a:xfrm>
          <a:prstGeom prst="rect">
            <a:avLst/>
          </a:prstGeom>
          <a:ln>
            <a:noFill/>
          </a:ln>
        </p:spPr>
      </p:pic>
      <p:pic>
        <p:nvPicPr>
          <p:cNvPr id="113" name="" descr=""/>
          <p:cNvPicPr/>
          <p:nvPr/>
        </p:nvPicPr>
        <p:blipFill>
          <a:blip r:embed="rId2"/>
          <a:srcRect l="0" t="0" r="0" b="18714"/>
          <a:stretch/>
        </p:blipFill>
        <p:spPr>
          <a:xfrm>
            <a:off x="1368000" y="1832760"/>
            <a:ext cx="9439920" cy="140688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/>
        </p:blipFill>
        <p:spPr>
          <a:xfrm>
            <a:off x="2484000" y="5094000"/>
            <a:ext cx="6912000" cy="1462320"/>
          </a:xfrm>
          <a:prstGeom prst="rect">
            <a:avLst/>
          </a:prstGeom>
          <a:ln>
            <a:noFill/>
          </a:ln>
        </p:spPr>
      </p:pic>
      <p:sp>
        <p:nvSpPr>
          <p:cNvPr id="115" name="TextShape 2"/>
          <p:cNvSpPr txBox="1"/>
          <p:nvPr/>
        </p:nvSpPr>
        <p:spPr>
          <a:xfrm>
            <a:off x="8285040" y="982080"/>
            <a:ext cx="309132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pt-BR" sz="1800" spc="-1" strike="noStrike">
                <a:latin typeface="Arial"/>
              </a:rPr>
              <a:t>Tuplas selecionadas e não selecionadas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129</TotalTime>
  <Application>LibreOffice/6.4.7.2$Linux_X86_64 LibreOffice_project/40$Build-2</Application>
  <Words>1072</Words>
  <Paragraphs>85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2024-10-27T16:51:24Z</dcterms:created>
  <dc:creator>Sarajane Peres</dc:creator>
  <dc:description/>
  <dc:language>pt-BR</dc:language>
  <cp:lastModifiedBy/>
  <dcterms:modified xsi:type="dcterms:W3CDTF">2024-11-26T18:53:45Z</dcterms:modified>
  <cp:revision>15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