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1" r:id="rId6"/>
    <p:sldId id="259" r:id="rId7"/>
    <p:sldId id="260" r:id="rId8"/>
    <p:sldId id="262" r:id="rId9"/>
    <p:sldId id="263" r:id="rId10"/>
    <p:sldId id="272" r:id="rId11"/>
    <p:sldId id="273" r:id="rId12"/>
    <p:sldId id="264" r:id="rId13"/>
    <p:sldId id="265" r:id="rId14"/>
    <p:sldId id="266" r:id="rId15"/>
    <p:sldId id="268" r:id="rId16"/>
    <p:sldId id="267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94" d="100"/>
          <a:sy n="94" d="100"/>
        </p:scale>
        <p:origin x="9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Workbook4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package" Target="../embeddings/Workbook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pt-BR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Qtde. de partes do dataset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Qtde. aproximada de registros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2">
                  <a:shade val="33333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>
                  <a:shade val="36667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2">
                  <a:shade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2">
                  <a:shade val="43333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2">
                  <a:shade val="46667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2">
                  <a:shade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2">
                  <a:shade val="53333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shade val="56667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2">
                  <a:shade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2">
                  <a:shade val="63333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2">
                  <a:shade val="66667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2">
                  <a:shade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2">
                  <a:shade val="73333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shade val="76667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"/>
            <c:bubble3D val="0"/>
            <c:spPr>
              <a:solidFill>
                <a:schemeClr val="accent2">
                  <a:shade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"/>
            <c:bubble3D val="0"/>
            <c:spPr>
              <a:solidFill>
                <a:schemeClr val="accent2">
                  <a:shade val="83333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"/>
            <c:bubble3D val="0"/>
            <c:spPr>
              <a:solidFill>
                <a:schemeClr val="accent2">
                  <a:shade val="86667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"/>
            <c:bubble3D val="0"/>
            <c:spPr>
              <a:solidFill>
                <a:schemeClr val="accent2">
                  <a:shade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8"/>
            <c:bubble3D val="0"/>
            <c:spPr>
              <a:solidFill>
                <a:schemeClr val="accent2">
                  <a:shade val="93333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9"/>
            <c:bubble3D val="0"/>
            <c:spPr>
              <a:solidFill>
                <a:schemeClr val="accent2">
                  <a:shade val="96667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1"/>
            <c:bubble3D val="0"/>
            <c:spPr>
              <a:solidFill>
                <a:schemeClr val="accent2">
                  <a:tint val="96667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2"/>
            <c:bubble3D val="0"/>
            <c:spPr>
              <a:solidFill>
                <a:schemeClr val="accent2">
                  <a:tint val="93333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3"/>
            <c:bubble3D val="0"/>
            <c:spPr>
              <a:solidFill>
                <a:schemeClr val="accent2">
                  <a:tint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4"/>
            <c:bubble3D val="0"/>
            <c:spPr>
              <a:solidFill>
                <a:schemeClr val="accent2">
                  <a:tint val="86667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5"/>
            <c:bubble3D val="0"/>
            <c:spPr>
              <a:solidFill>
                <a:schemeClr val="accent2">
                  <a:tint val="83333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6"/>
            <c:bubble3D val="0"/>
            <c:spPr>
              <a:solidFill>
                <a:schemeClr val="accent2">
                  <a:tint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7"/>
            <c:bubble3D val="0"/>
            <c:spPr>
              <a:solidFill>
                <a:schemeClr val="accent2">
                  <a:tint val="76667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8"/>
            <c:bubble3D val="0"/>
            <c:spPr>
              <a:solidFill>
                <a:schemeClr val="accent2">
                  <a:tint val="73333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9"/>
            <c:bubble3D val="0"/>
            <c:spPr>
              <a:solidFill>
                <a:schemeClr val="accent2">
                  <a:tint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0"/>
            <c:bubble3D val="0"/>
            <c:spPr>
              <a:solidFill>
                <a:schemeClr val="accent2">
                  <a:tint val="66667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1"/>
            <c:bubble3D val="0"/>
            <c:spPr>
              <a:solidFill>
                <a:schemeClr val="accent2">
                  <a:tint val="63333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2"/>
            <c:bubble3D val="0"/>
            <c:spPr>
              <a:solidFill>
                <a:schemeClr val="accent2">
                  <a:tint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3"/>
            <c:bubble3D val="0"/>
            <c:spPr>
              <a:solidFill>
                <a:schemeClr val="accent2">
                  <a:tint val="56667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4"/>
            <c:bubble3D val="0"/>
            <c:spPr>
              <a:solidFill>
                <a:schemeClr val="accent2">
                  <a:tint val="53333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5"/>
            <c:bubble3D val="0"/>
            <c:spPr>
              <a:solidFill>
                <a:schemeClr val="accent2">
                  <a:tint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6"/>
            <c:bubble3D val="0"/>
            <c:spPr>
              <a:solidFill>
                <a:schemeClr val="accent2">
                  <a:tint val="46667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7"/>
            <c:bubble3D val="0"/>
            <c:spPr>
              <a:solidFill>
                <a:schemeClr val="accent2">
                  <a:tint val="43333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8"/>
            <c:bubble3D val="0"/>
            <c:spPr>
              <a:solidFill>
                <a:schemeClr val="accent2">
                  <a:tint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9"/>
            <c:bubble3D val="0"/>
            <c:spPr>
              <a:solidFill>
                <a:schemeClr val="accent2">
                  <a:tint val="36667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0"/>
            <c:bubble3D val="0"/>
            <c:spPr>
              <a:solidFill>
                <a:schemeClr val="accent2">
                  <a:tint val="33333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cat>
            <c:strRef>
              <c:f>Sheet1!$A$2:$A$42</c:f>
              <c:strCache>
                <c:ptCount val="41"/>
                <c:pt idx="0">
                  <c:v>Parte 1</c:v>
                </c:pt>
                <c:pt idx="1">
                  <c:v>Parte 2</c:v>
                </c:pt>
                <c:pt idx="2">
                  <c:v>Parte 3</c:v>
                </c:pt>
                <c:pt idx="3">
                  <c:v>Parte 4</c:v>
                </c:pt>
                <c:pt idx="4">
                  <c:v>Parte 5</c:v>
                </c:pt>
                <c:pt idx="5">
                  <c:v>Parte 6</c:v>
                </c:pt>
                <c:pt idx="6">
                  <c:v>Parte 7</c:v>
                </c:pt>
                <c:pt idx="7">
                  <c:v>Parte 8</c:v>
                </c:pt>
                <c:pt idx="8">
                  <c:v>Parte 9</c:v>
                </c:pt>
                <c:pt idx="9">
                  <c:v>Parte 10</c:v>
                </c:pt>
                <c:pt idx="10">
                  <c:v>Parte 11</c:v>
                </c:pt>
                <c:pt idx="11">
                  <c:v>Parte 12</c:v>
                </c:pt>
                <c:pt idx="12">
                  <c:v>Parte 13</c:v>
                </c:pt>
                <c:pt idx="13">
                  <c:v>Parte 14</c:v>
                </c:pt>
                <c:pt idx="14">
                  <c:v>Parte 15</c:v>
                </c:pt>
                <c:pt idx="15">
                  <c:v>Parte 16</c:v>
                </c:pt>
                <c:pt idx="16">
                  <c:v>Parte 17</c:v>
                </c:pt>
                <c:pt idx="17">
                  <c:v>Parte 18</c:v>
                </c:pt>
                <c:pt idx="18">
                  <c:v>Parte 19</c:v>
                </c:pt>
                <c:pt idx="19">
                  <c:v>Parte 20</c:v>
                </c:pt>
                <c:pt idx="20">
                  <c:v>Parte 21</c:v>
                </c:pt>
                <c:pt idx="21">
                  <c:v>Parte 22</c:v>
                </c:pt>
                <c:pt idx="22">
                  <c:v>Parte 23</c:v>
                </c:pt>
                <c:pt idx="23">
                  <c:v>Parte 24</c:v>
                </c:pt>
                <c:pt idx="24">
                  <c:v>Parte 25</c:v>
                </c:pt>
                <c:pt idx="25">
                  <c:v>Parte 26</c:v>
                </c:pt>
                <c:pt idx="26">
                  <c:v>Parte 27</c:v>
                </c:pt>
                <c:pt idx="27">
                  <c:v>Parte 28</c:v>
                </c:pt>
                <c:pt idx="28">
                  <c:v>Parte 29</c:v>
                </c:pt>
                <c:pt idx="29">
                  <c:v>Parte 30</c:v>
                </c:pt>
                <c:pt idx="30">
                  <c:v>Parte 31</c:v>
                </c:pt>
                <c:pt idx="31">
                  <c:v>Parte 32</c:v>
                </c:pt>
                <c:pt idx="32">
                  <c:v>Parte 33</c:v>
                </c:pt>
                <c:pt idx="33">
                  <c:v>Parte 34</c:v>
                </c:pt>
                <c:pt idx="34">
                  <c:v>Parte 35</c:v>
                </c:pt>
                <c:pt idx="35">
                  <c:v>Parte 36</c:v>
                </c:pt>
                <c:pt idx="36">
                  <c:v>Parte 37</c:v>
                </c:pt>
                <c:pt idx="37">
                  <c:v>Parte 38</c:v>
                </c:pt>
                <c:pt idx="38">
                  <c:v>Parte 39</c:v>
                </c:pt>
                <c:pt idx="39">
                  <c:v>Parte 40</c:v>
                </c:pt>
                <c:pt idx="40">
                  <c:v>Parte 41</c:v>
                </c:pt>
              </c:strCache>
            </c:strRef>
          </c:cat>
          <c:val>
            <c:numRef>
              <c:f>Sheet1!$B$2:$B$42</c:f>
              <c:numCache>
                <c:formatCode>General</c:formatCode>
                <c:ptCount val="41"/>
                <c:pt idx="0">
                  <c:v>300000</c:v>
                </c:pt>
                <c:pt idx="1">
                  <c:v>300000</c:v>
                </c:pt>
                <c:pt idx="2">
                  <c:v>300000</c:v>
                </c:pt>
                <c:pt idx="3">
                  <c:v>300000</c:v>
                </c:pt>
                <c:pt idx="4">
                  <c:v>300000</c:v>
                </c:pt>
                <c:pt idx="5">
                  <c:v>300000</c:v>
                </c:pt>
                <c:pt idx="6">
                  <c:v>300000</c:v>
                </c:pt>
                <c:pt idx="7">
                  <c:v>300000</c:v>
                </c:pt>
                <c:pt idx="8">
                  <c:v>300000</c:v>
                </c:pt>
                <c:pt idx="9">
                  <c:v>300000</c:v>
                </c:pt>
                <c:pt idx="10">
                  <c:v>300000</c:v>
                </c:pt>
                <c:pt idx="11">
                  <c:v>300000</c:v>
                </c:pt>
                <c:pt idx="12">
                  <c:v>300000</c:v>
                </c:pt>
                <c:pt idx="13">
                  <c:v>300000</c:v>
                </c:pt>
                <c:pt idx="14">
                  <c:v>300000</c:v>
                </c:pt>
                <c:pt idx="15">
                  <c:v>300000</c:v>
                </c:pt>
                <c:pt idx="16">
                  <c:v>300000</c:v>
                </c:pt>
                <c:pt idx="17">
                  <c:v>300000</c:v>
                </c:pt>
                <c:pt idx="18">
                  <c:v>300000</c:v>
                </c:pt>
                <c:pt idx="19">
                  <c:v>300000</c:v>
                </c:pt>
                <c:pt idx="20">
                  <c:v>300000</c:v>
                </c:pt>
                <c:pt idx="21">
                  <c:v>300000</c:v>
                </c:pt>
                <c:pt idx="22">
                  <c:v>300000</c:v>
                </c:pt>
                <c:pt idx="23">
                  <c:v>300000</c:v>
                </c:pt>
                <c:pt idx="24">
                  <c:v>300000</c:v>
                </c:pt>
                <c:pt idx="25">
                  <c:v>300000</c:v>
                </c:pt>
                <c:pt idx="26">
                  <c:v>300000</c:v>
                </c:pt>
                <c:pt idx="27">
                  <c:v>300000</c:v>
                </c:pt>
                <c:pt idx="28">
                  <c:v>300000</c:v>
                </c:pt>
                <c:pt idx="29">
                  <c:v>300000</c:v>
                </c:pt>
                <c:pt idx="30">
                  <c:v>300000</c:v>
                </c:pt>
                <c:pt idx="31">
                  <c:v>300000</c:v>
                </c:pt>
                <c:pt idx="32">
                  <c:v>300000</c:v>
                </c:pt>
                <c:pt idx="33">
                  <c:v>300000</c:v>
                </c:pt>
                <c:pt idx="34">
                  <c:v>300000</c:v>
                </c:pt>
                <c:pt idx="35">
                  <c:v>300000</c:v>
                </c:pt>
                <c:pt idx="36">
                  <c:v>300000</c:v>
                </c:pt>
                <c:pt idx="37">
                  <c:v>300000</c:v>
                </c:pt>
                <c:pt idx="38">
                  <c:v>300000</c:v>
                </c:pt>
                <c:pt idx="39">
                  <c:v>300000</c:v>
                </c:pt>
                <c:pt idx="40">
                  <c:v>300000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pt-BR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pt-BR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Adultos com Crianças X Adultos com Bebês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Qtde. Adultos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pt-BR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Qtde. Bebês</c:v>
                </c:pt>
                <c:pt idx="1">
                  <c:v>Qtde. Crianças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9670</c:v>
                </c:pt>
                <c:pt idx="1">
                  <c:v>34452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16934910"/>
        <c:axId val="388825488"/>
      </c:barChart>
      <c:catAx>
        <c:axId val="51693491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pt-BR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88825488"/>
        <c:crosses val="autoZero"/>
        <c:auto val="1"/>
        <c:lblAlgn val="ctr"/>
        <c:lblOffset val="100"/>
        <c:noMultiLvlLbl val="0"/>
      </c:catAx>
      <c:valAx>
        <c:axId val="388825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pt-BR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1693491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pt-BR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pt-BR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pt-BR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Companhias Aéreas X Voos Internacionais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Qtde. voos internacionais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pt-BR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AVIANCA</c:v>
                </c:pt>
                <c:pt idx="1">
                  <c:v>AZUL</c:v>
                </c:pt>
                <c:pt idx="2">
                  <c:v>GOL </c:v>
                </c:pt>
                <c:pt idx="3">
                  <c:v>TAM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342</c:v>
                </c:pt>
                <c:pt idx="1">
                  <c:v>18260</c:v>
                </c:pt>
                <c:pt idx="2">
                  <c:v>23759</c:v>
                </c:pt>
                <c:pt idx="3">
                  <c:v>24798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16934910"/>
        <c:axId val="388825488"/>
      </c:barChart>
      <c:catAx>
        <c:axId val="51693491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pt-BR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88825488"/>
        <c:crosses val="autoZero"/>
        <c:auto val="1"/>
        <c:lblAlgn val="ctr"/>
        <c:lblOffset val="100"/>
        <c:noMultiLvlLbl val="0"/>
      </c:catAx>
      <c:valAx>
        <c:axId val="388825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pt-BR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1693491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pt-BR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pt-BR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pt-BR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Companhias Aéreas X Voos Nacionais</a:t>
            </a:r>
          </a:p>
        </c:rich>
      </c:tx>
      <c:layout>
        <c:manualLayout>
          <c:xMode val="edge"/>
          <c:yMode val="edge"/>
          <c:x val="0.23022192105709"/>
          <c:y val="0.015733578077881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Qtde. voos nacionais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pt-BR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AVIANCA</c:v>
                </c:pt>
                <c:pt idx="1">
                  <c:v>AZUL</c:v>
                </c:pt>
                <c:pt idx="2">
                  <c:v>GOL </c:v>
                </c:pt>
                <c:pt idx="3">
                  <c:v>TAM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77602</c:v>
                </c:pt>
                <c:pt idx="1">
                  <c:v>166200</c:v>
                </c:pt>
                <c:pt idx="2">
                  <c:v>144924</c:v>
                </c:pt>
                <c:pt idx="3">
                  <c:v>165838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16934910"/>
        <c:axId val="388825488"/>
      </c:barChart>
      <c:catAx>
        <c:axId val="51693491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pt-BR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88825488"/>
        <c:crosses val="autoZero"/>
        <c:auto val="1"/>
        <c:lblAlgn val="ctr"/>
        <c:lblOffset val="100"/>
        <c:noMultiLvlLbl val="0"/>
      </c:catAx>
      <c:valAx>
        <c:axId val="388825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pt-BR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1693491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pt-BR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pt-BR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pt-BR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Companhias Aéreas por  Voos Nacionais e Voos Internacionais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Qtde. voos nacionais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pt-BR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AVIANCA</c:v>
                </c:pt>
                <c:pt idx="1">
                  <c:v>AZUL</c:v>
                </c:pt>
                <c:pt idx="2">
                  <c:v>GOL </c:v>
                </c:pt>
                <c:pt idx="3">
                  <c:v>TAM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77602</c:v>
                </c:pt>
                <c:pt idx="1">
                  <c:v>166200</c:v>
                </c:pt>
                <c:pt idx="2">
                  <c:v>144924</c:v>
                </c:pt>
                <c:pt idx="3">
                  <c:v>165838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Qtde. voos internacionais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pt-BR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AVIANCA</c:v>
                </c:pt>
                <c:pt idx="1">
                  <c:v>AZUL</c:v>
                </c:pt>
                <c:pt idx="2">
                  <c:v>GOL </c:v>
                </c:pt>
                <c:pt idx="3">
                  <c:v>TAM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342</c:v>
                </c:pt>
                <c:pt idx="1">
                  <c:v>18260</c:v>
                </c:pt>
                <c:pt idx="2">
                  <c:v>23759</c:v>
                </c:pt>
                <c:pt idx="3">
                  <c:v>24798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16934910"/>
        <c:axId val="388825488"/>
      </c:barChart>
      <c:catAx>
        <c:axId val="51693491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pt-BR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88825488"/>
        <c:crosses val="autoZero"/>
        <c:auto val="1"/>
        <c:lblAlgn val="ctr"/>
        <c:lblOffset val="100"/>
        <c:noMultiLvlLbl val="0"/>
      </c:catAx>
      <c:valAx>
        <c:axId val="388825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pt-BR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1693491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pt-BR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pt-BR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ACDF6120-F1F0-4C60-9FE9-39AC71A9C79D}" type="datetimeFigureOut">
              <a:rPr lang="en-US" smtClean="0"/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ACDF6120-F1F0-4C60-9FE9-39AC71A9C79D}" type="datetimeFigureOut">
              <a:rPr lang="en-US" smtClean="0"/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 panose="05040102010807070707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 panose="05040102010807070707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 panose="05040102010807070707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 panose="05000000000000000000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 panose="05000000000000000000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 panose="05040102010807070707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 panose="05040102010807070707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altLang="en-US"/>
              <a:t>Storytelling de Tendências e Preferências relacionadas a buscas  </a:t>
            </a:r>
            <a:endParaRPr lang="pt-B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altLang="en-US"/>
              <a:t>Gabriela Cristina Viana Batista</a:t>
            </a:r>
            <a:endParaRPr lang="pt-BR" altLang="en-US"/>
          </a:p>
        </p:txBody>
      </p:sp>
      <p:pic>
        <p:nvPicPr>
          <p:cNvPr id="4" name="Imagem 3" descr="depositphotos_80421480-stock-photo-cat-with-a-folder-fo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8875" y="413385"/>
            <a:ext cx="4438650" cy="30391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Correlação dos dados - Análises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p>
            <a:pPr algn="just"/>
            <a:r>
              <a:rPr lang="pt-BR" altLang="en-US" sz="2200"/>
              <a:t>Comparativo de quantidade de Voos Nacionais e Internacionais por Companhias Aéreas</a:t>
            </a:r>
            <a:endParaRPr lang="pt-BR" altLang="en-US" sz="2200"/>
          </a:p>
          <a:p>
            <a:pPr lvl="1" algn="just"/>
            <a:endParaRPr lang="pt-BR" altLang="en-US" sz="1800"/>
          </a:p>
          <a:p>
            <a:pPr marL="274320" lvl="1" indent="0" algn="just">
              <a:buNone/>
            </a:pPr>
            <a:endParaRPr lang="pt-BR" altLang="en-US" sz="1945"/>
          </a:p>
          <a:p>
            <a:pPr marL="274320" lvl="1" indent="0" algn="just">
              <a:buNone/>
            </a:pPr>
            <a:endParaRPr lang="pt-BR" altLang="en-US" sz="1945"/>
          </a:p>
        </p:txBody>
      </p:sp>
      <p:graphicFrame>
        <p:nvGraphicFramePr>
          <p:cNvPr id="6" name="Espaço Reservado para Conteúdo 5"/>
          <p:cNvGraphicFramePr/>
          <p:nvPr>
            <p:ph sz="quarter" idx="2"/>
          </p:nvPr>
        </p:nvGraphicFramePr>
        <p:xfrm>
          <a:off x="936625" y="2292350"/>
          <a:ext cx="7847965" cy="3808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Dispersão dos dados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124825" cy="4937760"/>
          </a:xfrm>
        </p:spPr>
        <p:txBody>
          <a:bodyPr/>
          <a:p>
            <a:pPr algn="just"/>
            <a:r>
              <a:rPr lang="pt-BR" altLang="en-US" sz="2200"/>
              <a:t>Quantidade de Adultos, Crianças e Bebês por pesquisa</a:t>
            </a:r>
            <a:endParaRPr lang="pt-BR" altLang="en-US" sz="2200"/>
          </a:p>
          <a:p>
            <a:pPr marL="274320" lvl="1" indent="0" algn="just">
              <a:buNone/>
            </a:pPr>
            <a:endParaRPr lang="pt-BR" altLang="en-US" sz="1800"/>
          </a:p>
          <a:p>
            <a:pPr marL="274320" lvl="1" indent="0" algn="just">
              <a:buNone/>
            </a:pPr>
            <a:endParaRPr lang="pt-BR" altLang="en-US" sz="1945"/>
          </a:p>
          <a:p>
            <a:pPr marL="274320" lvl="1" indent="0" algn="just">
              <a:buNone/>
            </a:pPr>
            <a:endParaRPr lang="pt-BR" altLang="en-US" sz="1945"/>
          </a:p>
        </p:txBody>
      </p:sp>
      <p:pic>
        <p:nvPicPr>
          <p:cNvPr id="5" name="Espaço Reservado para Conteúdo 4" descr="dispersao1"/>
          <p:cNvPicPr>
            <a:picLocks noChangeAspect="1"/>
          </p:cNvPicPr>
          <p:nvPr>
            <p:ph sz="quarter" idx="2"/>
          </p:nvPr>
        </p:nvPicPr>
        <p:blipFill>
          <a:blip r:embed="rId1"/>
          <a:stretch>
            <a:fillRect/>
          </a:stretch>
        </p:blipFill>
        <p:spPr>
          <a:xfrm>
            <a:off x="535305" y="2475865"/>
            <a:ext cx="8074025" cy="20180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Dispersão dos dados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124825" cy="4937760"/>
          </a:xfrm>
        </p:spPr>
        <p:txBody>
          <a:bodyPr/>
          <a:p>
            <a:pPr algn="just"/>
            <a:r>
              <a:rPr lang="pt-BR" altLang="en-US" sz="2200"/>
              <a:t>Duração da viagem em relação a quantidade de Adultos, Crianças e Bebês por pesquisa</a:t>
            </a:r>
            <a:endParaRPr lang="pt-BR" altLang="en-US" sz="2200"/>
          </a:p>
          <a:p>
            <a:pPr marL="274320" lvl="1" indent="0" algn="just">
              <a:buNone/>
            </a:pPr>
            <a:endParaRPr lang="pt-BR" altLang="en-US" sz="1800"/>
          </a:p>
          <a:p>
            <a:pPr marL="274320" lvl="1" indent="0" algn="just">
              <a:buNone/>
            </a:pPr>
            <a:endParaRPr lang="pt-BR" altLang="en-US" sz="1945"/>
          </a:p>
          <a:p>
            <a:pPr marL="274320" lvl="1" indent="0" algn="just">
              <a:buNone/>
            </a:pPr>
            <a:endParaRPr lang="pt-BR" altLang="en-US" sz="1945"/>
          </a:p>
        </p:txBody>
      </p:sp>
      <p:pic>
        <p:nvPicPr>
          <p:cNvPr id="6" name="Espaço Reservado para Conteúdo 5" descr="dispersao2"/>
          <p:cNvPicPr>
            <a:picLocks noChangeAspect="1"/>
          </p:cNvPicPr>
          <p:nvPr>
            <p:ph sz="quarter" idx="2"/>
          </p:nvPr>
        </p:nvPicPr>
        <p:blipFill>
          <a:blip r:embed="rId1"/>
          <a:srcRect l="8241" r="7744"/>
          <a:stretch>
            <a:fillRect/>
          </a:stretch>
        </p:blipFill>
        <p:spPr>
          <a:xfrm>
            <a:off x="370205" y="2437765"/>
            <a:ext cx="8403590" cy="25006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Dispersão dos dados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124825" cy="4937760"/>
          </a:xfrm>
        </p:spPr>
        <p:txBody>
          <a:bodyPr/>
          <a:p>
            <a:pPr algn="just"/>
            <a:r>
              <a:rPr lang="pt-BR" altLang="en-US" sz="2200"/>
              <a:t>Relações entre a quantidade de adultos e crianças, adultos e bebês e crianças e bebês</a:t>
            </a:r>
            <a:endParaRPr lang="pt-BR" altLang="en-US" sz="2200"/>
          </a:p>
          <a:p>
            <a:pPr marL="274320" lvl="1" indent="0" algn="just">
              <a:buNone/>
            </a:pPr>
            <a:endParaRPr lang="pt-BR" altLang="en-US" sz="1945"/>
          </a:p>
          <a:p>
            <a:pPr marL="274320" lvl="1" indent="0" algn="just">
              <a:buNone/>
            </a:pPr>
            <a:endParaRPr lang="pt-BR" altLang="en-US" sz="1945"/>
          </a:p>
        </p:txBody>
      </p:sp>
      <p:pic>
        <p:nvPicPr>
          <p:cNvPr id="8" name="Espaço Reservado para Conteúdo 7" descr="dispersao2"/>
          <p:cNvPicPr>
            <a:picLocks noChangeAspect="1"/>
          </p:cNvPicPr>
          <p:nvPr>
            <p:ph sz="quarter" idx="2"/>
          </p:nvPr>
        </p:nvPicPr>
        <p:blipFill>
          <a:blip r:embed="rId1"/>
          <a:stretch>
            <a:fillRect/>
          </a:stretch>
        </p:blipFill>
        <p:spPr>
          <a:xfrm>
            <a:off x="364490" y="2620010"/>
            <a:ext cx="8542655" cy="21355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Conclusões das análises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067040" cy="4921250"/>
          </a:xfrm>
        </p:spPr>
        <p:txBody>
          <a:bodyPr/>
          <a:p>
            <a:r>
              <a:rPr lang="pt-BR" altLang="en-US"/>
              <a:t>De acordo com os dados analisados, podemos observar as seguintes tendências:</a:t>
            </a:r>
            <a:endParaRPr lang="pt-BR" altLang="en-US"/>
          </a:p>
          <a:p>
            <a:pPr lvl="1"/>
            <a:r>
              <a:rPr lang="pt-BR" altLang="en-US" sz="2200"/>
              <a:t>Pessoas pesquisam mais por viagens para ir sozinhas, sem parceiros. </a:t>
            </a:r>
            <a:endParaRPr lang="pt-BR" altLang="en-US" sz="2200"/>
          </a:p>
          <a:p>
            <a:pPr lvl="1"/>
            <a:r>
              <a:rPr lang="pt-BR" altLang="en-US" sz="2200"/>
              <a:t>Quando pretendem viajam acompanhadas com outros adultos, pessoas geralmente buscam viajar com mais uma pessoa.</a:t>
            </a:r>
            <a:endParaRPr lang="pt-BR" altLang="en-US" sz="2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pt-BR" altLang="en-US">
                <a:sym typeface="+mn-ea"/>
              </a:rPr>
              <a:t>Conclusões das análises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067040" cy="4921250"/>
          </a:xfrm>
        </p:spPr>
        <p:txBody>
          <a:bodyPr/>
          <a:p>
            <a:r>
              <a:rPr lang="pt-BR" altLang="en-US"/>
              <a:t>De acordo com os dados analisados, podemos observar as seguintes tendências:</a:t>
            </a:r>
            <a:endParaRPr lang="pt-BR" altLang="en-US"/>
          </a:p>
          <a:p>
            <a:pPr lvl="1"/>
            <a:r>
              <a:rPr lang="pt-BR" altLang="en-US" sz="2200"/>
              <a:t>Quanto a crianças, geralmente planejam viajar com um filho somente, raramente levando dois. </a:t>
            </a:r>
            <a:endParaRPr lang="pt-BR" altLang="en-US" sz="2200"/>
          </a:p>
          <a:p>
            <a:pPr lvl="1"/>
            <a:r>
              <a:rPr lang="pt-BR" altLang="en-US" sz="2200"/>
              <a:t>Quando se trata de bebês, geralmente não pesquisam ou em poucos casos, buscam levar somente um bebê. </a:t>
            </a:r>
            <a:endParaRPr lang="pt-BR" altLang="en-US" sz="2200"/>
          </a:p>
          <a:p>
            <a:pPr lvl="1"/>
            <a:r>
              <a:rPr lang="pt-BR" altLang="en-US" sz="2200"/>
              <a:t>Quanto mais pessoas adultas há na busca em questão, verifica-se que a duração da viagem é menor</a:t>
            </a:r>
            <a:endParaRPr lang="pt-BR" altLang="en-US" sz="2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Obrigada pela atenção!</a:t>
            </a:r>
            <a:endParaRPr lang="pt-BR" altLang="en-US"/>
          </a:p>
        </p:txBody>
      </p:sp>
      <p:pic>
        <p:nvPicPr>
          <p:cNvPr id="5" name="Espaço Reservado para Conteúdo 4" descr="como-fazer-o-teu-gato-feliz"/>
          <p:cNvPicPr>
            <a:picLocks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1887220" y="1684655"/>
            <a:ext cx="5568315" cy="41001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Utilização dos dados do dataset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129405" cy="4937760"/>
          </a:xfrm>
        </p:spPr>
        <p:txBody>
          <a:bodyPr/>
          <a:p>
            <a:r>
              <a:rPr lang="pt-BR" altLang="en-US" b="1"/>
              <a:t>Amostragem de dados </a:t>
            </a:r>
            <a:endParaRPr lang="pt-BR" altLang="en-US" b="1"/>
          </a:p>
          <a:p>
            <a:pPr lvl="1"/>
            <a:r>
              <a:rPr lang="pt-BR" altLang="en-US" sz="2400"/>
              <a:t>Total de dados fornecidos: 12.434.455 registros</a:t>
            </a:r>
            <a:endParaRPr lang="pt-BR" altLang="en-US" sz="2400"/>
          </a:p>
          <a:p>
            <a:pPr lvl="1"/>
            <a:r>
              <a:rPr lang="pt-BR" altLang="en-US" sz="2400"/>
              <a:t>Total de dados usados na amostra: 621.723</a:t>
            </a:r>
            <a:endParaRPr lang="pt-BR" altLang="en-US" b="1"/>
          </a:p>
          <a:p>
            <a:pPr marL="274320" lvl="1" indent="0">
              <a:buNone/>
            </a:pPr>
            <a:endParaRPr lang="pt-BR" altLang="en-US" b="1"/>
          </a:p>
        </p:txBody>
      </p:sp>
      <p:pic>
        <p:nvPicPr>
          <p:cNvPr id="7" name="Espaço Reservado para Conteúdo 6" descr="Technology &amp; Theory (1)"/>
          <p:cNvPicPr>
            <a:picLocks noChangeAspect="1"/>
          </p:cNvPicPr>
          <p:nvPr>
            <p:ph sz="quarter" idx="2"/>
          </p:nvPr>
        </p:nvPicPr>
        <p:blipFill>
          <a:blip r:embed="rId1"/>
          <a:srcRect l="34454" t="12151" r="33810" b="20391"/>
          <a:stretch>
            <a:fillRect/>
          </a:stretch>
        </p:blipFill>
        <p:spPr>
          <a:xfrm>
            <a:off x="5043170" y="1324610"/>
            <a:ext cx="3519805" cy="42087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Processo de seleção da amostragem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lang="pt-BR" altLang="en-US" b="1"/>
              <a:t>Seleção dos dados </a:t>
            </a:r>
            <a:endParaRPr lang="pt-BR" altLang="en-US" b="1"/>
          </a:p>
          <a:p>
            <a:pPr lvl="1"/>
            <a:r>
              <a:rPr lang="pt-BR" altLang="en-US" sz="2400"/>
              <a:t>Divisão da leitura do arquivo em 41 partes de 300.000 linhas</a:t>
            </a:r>
            <a:endParaRPr lang="pt-BR" altLang="en-US" sz="2400"/>
          </a:p>
          <a:p>
            <a:pPr lvl="1"/>
            <a:r>
              <a:rPr lang="pt-BR" altLang="en-US" sz="2400"/>
              <a:t>Seleção de 5% dos dados validados de cada parte do dataset para amostra</a:t>
            </a:r>
            <a:endParaRPr lang="pt-BR" altLang="en-US" sz="2400"/>
          </a:p>
        </p:txBody>
      </p:sp>
      <p:graphicFrame>
        <p:nvGraphicFramePr>
          <p:cNvPr id="6" name="Espaço Reservado para Conteúdo 5"/>
          <p:cNvGraphicFramePr/>
          <p:nvPr>
            <p:ph sz="quarter" idx="2"/>
          </p:nvPr>
        </p:nvGraphicFramePr>
        <p:xfrm>
          <a:off x="5105400" y="1362710"/>
          <a:ext cx="3581400" cy="4794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pt-BR" altLang="en-US"/>
              <a:t>Seleção dos dados a serem utilizados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166100" cy="4937760"/>
          </a:xfrm>
        </p:spPr>
        <p:txBody>
          <a:bodyPr/>
          <a:p>
            <a:r>
              <a:rPr lang="pt-BR" altLang="en-US" b="1"/>
              <a:t>Seleção dos dados </a:t>
            </a:r>
            <a:endParaRPr lang="pt-BR" altLang="en-US" b="1"/>
          </a:p>
          <a:p>
            <a:pPr lvl="1"/>
            <a:r>
              <a:rPr lang="pt-BR" altLang="en-US" sz="2400"/>
              <a:t>Seleção de colunas de dados específicas através de uma lista em python para usar somente os campos mais relevantes as análises a serem feitas</a:t>
            </a:r>
            <a:endParaRPr lang="pt-BR" altLang="en-US" sz="2400"/>
          </a:p>
          <a:p>
            <a:pPr lvl="1"/>
            <a:endParaRPr lang="pt-BR" altLang="en-US" sz="2400"/>
          </a:p>
        </p:txBody>
      </p:sp>
      <p:pic>
        <p:nvPicPr>
          <p:cNvPr id="5" name="Espaço Reservado para Conteúdo 4" descr="Best-Big-Data-Analytics-Company"/>
          <p:cNvPicPr>
            <a:picLocks noChangeAspect="1"/>
          </p:cNvPicPr>
          <p:nvPr>
            <p:ph sz="quarter" idx="2"/>
          </p:nvPr>
        </p:nvPicPr>
        <p:blipFill>
          <a:blip r:embed="rId1"/>
          <a:stretch>
            <a:fillRect/>
          </a:stretch>
        </p:blipFill>
        <p:spPr>
          <a:xfrm>
            <a:off x="2032635" y="2877820"/>
            <a:ext cx="5234305" cy="32791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Tratamentos e validações nos dados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8965" cy="4937760"/>
          </a:xfrm>
        </p:spPr>
        <p:txBody>
          <a:bodyPr/>
          <a:p>
            <a:r>
              <a:rPr lang="pt-BR" altLang="en-US"/>
              <a:t>Foram realizadas validações quanto a existência de determinados valores no dataset: </a:t>
            </a:r>
            <a:endParaRPr lang="pt-BR" altLang="en-US"/>
          </a:p>
          <a:p>
            <a:pPr lvl="1"/>
            <a:r>
              <a:rPr lang="pt-BR" altLang="en-US"/>
              <a:t>Companhia Aérea e Tipo de Voo não podem ser nulos</a:t>
            </a:r>
            <a:endParaRPr lang="pt-BR" altLang="en-US"/>
          </a:p>
          <a:p>
            <a:pPr lvl="1"/>
            <a:r>
              <a:rPr lang="pt-BR" altLang="en-US"/>
              <a:t>Se houver uma data de ida terá que haver um aeroporto de ida relacionado</a:t>
            </a:r>
            <a:endParaRPr lang="pt-BR" altLang="en-US"/>
          </a:p>
          <a:p>
            <a:pPr lvl="1"/>
            <a:r>
              <a:rPr lang="pt-BR" altLang="en-US"/>
              <a:t>Se houver uma data de volta terá que haver um aeroporto de volta relacionado</a:t>
            </a:r>
            <a:endParaRPr lang="pt-BR" altLang="en-US"/>
          </a:p>
          <a:p>
            <a:pPr lvl="1"/>
            <a:r>
              <a:rPr lang="pt-BR" altLang="en-US"/>
              <a:t>Se for um voo internacional os dados de país de ida e país de volta devem estar presentes</a:t>
            </a:r>
            <a:endParaRPr lang="pt-B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Correlação dos dados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p>
            <a:pPr algn="just"/>
            <a:r>
              <a:rPr lang="pt-BR" altLang="en-US" sz="2200"/>
              <a:t>Representação das correlações dos dados em heatmap para verificar características e tendências </a:t>
            </a:r>
            <a:endParaRPr lang="pt-BR" altLang="en-US" sz="2200"/>
          </a:p>
        </p:txBody>
      </p:sp>
      <p:pic>
        <p:nvPicPr>
          <p:cNvPr id="5" name="Espaço Reservado para Conteúdo 4" descr="heatmap_corr"/>
          <p:cNvPicPr>
            <a:picLocks noChangeAspect="1"/>
          </p:cNvPicPr>
          <p:nvPr>
            <p:ph sz="quarter" idx="2"/>
          </p:nvPr>
        </p:nvPicPr>
        <p:blipFill>
          <a:blip r:embed="rId1"/>
          <a:srcRect l="1260" t="10176" r="14401" b="1560"/>
          <a:stretch>
            <a:fillRect/>
          </a:stretch>
        </p:blipFill>
        <p:spPr>
          <a:xfrm>
            <a:off x="4441190" y="1268730"/>
            <a:ext cx="4448175" cy="46570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Correlação dos dados - Análises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149090" cy="4934585"/>
          </a:xfrm>
        </p:spPr>
        <p:txBody>
          <a:bodyPr/>
          <a:p>
            <a:pPr algn="just"/>
            <a:r>
              <a:rPr lang="pt-BR" altLang="en-US" sz="2200"/>
              <a:t>Informações interessantes encontradas através da análise do heatmap:</a:t>
            </a:r>
            <a:endParaRPr lang="pt-BR" altLang="en-US" sz="2200"/>
          </a:p>
          <a:p>
            <a:pPr lvl="1" algn="just"/>
            <a:r>
              <a:rPr lang="pt-BR" altLang="en-US" sz="1945"/>
              <a:t> </a:t>
            </a:r>
            <a:r>
              <a:rPr lang="pt-BR" altLang="en-US" sz="1800"/>
              <a:t>O tempo de duração da viagem do cliente se correlaciona de forma positiva com o tipo de voo (pessoas com viagens mais longas tem a tendência de já adquirir as passagens de ida e de volta juntas)</a:t>
            </a:r>
            <a:endParaRPr lang="pt-BR" altLang="en-US" sz="1800"/>
          </a:p>
          <a:p>
            <a:pPr lvl="1" algn="just"/>
            <a:r>
              <a:rPr lang="pt-BR" altLang="en-US" sz="1800"/>
              <a:t> Adultos tem maior correlação positiva em relação a crianças em comparação a bebês, ou seja, maior tendência de viajar com crianças.</a:t>
            </a:r>
            <a:endParaRPr lang="pt-BR" altLang="en-US" sz="1945"/>
          </a:p>
          <a:p>
            <a:pPr marL="274320" lvl="1" indent="0" algn="just">
              <a:buNone/>
            </a:pPr>
            <a:endParaRPr lang="pt-BR" altLang="en-US" sz="1945"/>
          </a:p>
        </p:txBody>
      </p:sp>
      <p:graphicFrame>
        <p:nvGraphicFramePr>
          <p:cNvPr id="6" name="Espaço Reservado para Conteúdo 5"/>
          <p:cNvGraphicFramePr/>
          <p:nvPr>
            <p:ph sz="quarter" idx="2"/>
          </p:nvPr>
        </p:nvGraphicFramePr>
        <p:xfrm>
          <a:off x="4872990" y="1310640"/>
          <a:ext cx="3813810" cy="4843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Correlação dos dados - Análises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480560" cy="4937760"/>
          </a:xfrm>
        </p:spPr>
        <p:txBody>
          <a:bodyPr/>
          <a:p>
            <a:pPr algn="just"/>
            <a:r>
              <a:rPr lang="pt-BR" altLang="en-US" sz="2200"/>
              <a:t>Informações interessantes encontradas através da análise do heatmap:</a:t>
            </a:r>
            <a:endParaRPr lang="pt-BR" altLang="en-US" sz="2200"/>
          </a:p>
          <a:p>
            <a:pPr lvl="1" algn="just"/>
            <a:r>
              <a:rPr lang="pt-BR" altLang="en-US" sz="1800"/>
              <a:t>Companhias Aéreas e voos internacionais possuem uma correlação interessante, pode indicar a preferência de clientes por uma determinada companhia para esse tipo de voo.</a:t>
            </a:r>
            <a:endParaRPr lang="pt-BR" altLang="en-US" sz="1800"/>
          </a:p>
          <a:p>
            <a:pPr marL="274320" lvl="1" indent="0" algn="just">
              <a:buNone/>
            </a:pPr>
            <a:endParaRPr lang="pt-BR" altLang="en-US" sz="1800"/>
          </a:p>
          <a:p>
            <a:pPr lvl="1" algn="just"/>
            <a:r>
              <a:rPr lang="pt-BR" altLang="en-US" sz="1800"/>
              <a:t>OBS:  Deve-se levar em consideração em futuras análises a quantidade de destinos internacionais disponíveis em cada companhia</a:t>
            </a:r>
            <a:endParaRPr lang="pt-BR" altLang="en-US" sz="1800"/>
          </a:p>
          <a:p>
            <a:pPr marL="274320" lvl="1" indent="0" algn="just">
              <a:buNone/>
            </a:pPr>
            <a:endParaRPr lang="pt-BR" altLang="en-US" sz="1945"/>
          </a:p>
          <a:p>
            <a:pPr marL="274320" lvl="1" indent="0" algn="just">
              <a:buNone/>
            </a:pPr>
            <a:endParaRPr lang="pt-BR" altLang="en-US" sz="1945"/>
          </a:p>
        </p:txBody>
      </p:sp>
      <p:graphicFrame>
        <p:nvGraphicFramePr>
          <p:cNvPr id="6" name="Espaço Reservado para Conteúdo 5"/>
          <p:cNvGraphicFramePr/>
          <p:nvPr>
            <p:ph sz="quarter" idx="2"/>
          </p:nvPr>
        </p:nvGraphicFramePr>
        <p:xfrm>
          <a:off x="5011420" y="1266190"/>
          <a:ext cx="3748405" cy="4843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Correlação dos dados - Análises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480560" cy="4937760"/>
          </a:xfrm>
        </p:spPr>
        <p:txBody>
          <a:bodyPr/>
          <a:p>
            <a:pPr algn="just"/>
            <a:r>
              <a:rPr lang="pt-BR" altLang="en-US" sz="2200"/>
              <a:t>Informações interessantes encontradas através da análise do heatmap:</a:t>
            </a:r>
            <a:endParaRPr lang="pt-BR" altLang="en-US" sz="2200"/>
          </a:p>
          <a:p>
            <a:pPr lvl="1" algn="just"/>
            <a:r>
              <a:rPr lang="pt-BR" altLang="en-US" sz="1800">
                <a:sym typeface="+mn-ea"/>
              </a:rPr>
              <a:t>Companhias Aéreas e voos nacionais também possuem uma correlação interessante, então decidi ilustrar através de gráficos a dispersão de vendas de passagens aéreas por companhia</a:t>
            </a:r>
            <a:endParaRPr lang="pt-BR" altLang="en-US" sz="1800"/>
          </a:p>
          <a:p>
            <a:pPr marL="274320" lvl="1" indent="0" algn="just">
              <a:buNone/>
            </a:pPr>
            <a:endParaRPr lang="pt-BR" altLang="en-US" sz="1945"/>
          </a:p>
          <a:p>
            <a:pPr marL="274320" lvl="1" indent="0" algn="just">
              <a:buNone/>
            </a:pPr>
            <a:endParaRPr lang="pt-BR" altLang="en-US" sz="1945"/>
          </a:p>
        </p:txBody>
      </p:sp>
      <p:graphicFrame>
        <p:nvGraphicFramePr>
          <p:cNvPr id="6" name="Espaço Reservado para Conteúdo 5"/>
          <p:cNvGraphicFramePr/>
          <p:nvPr>
            <p:ph sz="quarter" idx="2"/>
          </p:nvPr>
        </p:nvGraphicFramePr>
        <p:xfrm>
          <a:off x="5011420" y="1266190"/>
          <a:ext cx="3748405" cy="4843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3300</Words>
  <Application>WPS Presentation</Application>
  <PresentationFormat>On-screen Show (4:3)</PresentationFormat>
  <Paragraphs>100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SimSun</vt:lpstr>
      <vt:lpstr>Wingdings</vt:lpstr>
      <vt:lpstr>Wingdings 3</vt:lpstr>
      <vt:lpstr>Wingdings</vt:lpstr>
      <vt:lpstr>Gill Sans MT</vt:lpstr>
      <vt:lpstr>Bookman Old Style</vt:lpstr>
      <vt:lpstr>Microsoft YaHei</vt:lpstr>
      <vt:lpstr/>
      <vt:lpstr>Arial Unicode MS</vt:lpstr>
      <vt:lpstr>Calibri</vt:lpstr>
      <vt:lpstr>Liberation Mono</vt:lpstr>
      <vt:lpstr>Origin</vt:lpstr>
      <vt:lpstr>Storytelling de Tendências e Preferências relacionadas a buscas  </vt:lpstr>
      <vt:lpstr>Utilização dos dados do dataset</vt:lpstr>
      <vt:lpstr>Processo de seleção da amostragem</vt:lpstr>
      <vt:lpstr>Seleção dos dados a serem utilizados</vt:lpstr>
      <vt:lpstr>Tratamentos e validações nos dados</vt:lpstr>
      <vt:lpstr>Correlação dos dados</vt:lpstr>
      <vt:lpstr>Correlação dos dados - Análises</vt:lpstr>
      <vt:lpstr>Correlação dos dados - Análises</vt:lpstr>
      <vt:lpstr>Correlação dos dados - Análises</vt:lpstr>
      <vt:lpstr>Correlação dos dados - Análises</vt:lpstr>
      <vt:lpstr>Dispersão dos dados</vt:lpstr>
      <vt:lpstr>Dispersão dos dados</vt:lpstr>
      <vt:lpstr>Dispersão dos dados</vt:lpstr>
      <vt:lpstr>Conclusões das análises</vt:lpstr>
      <vt:lpstr>Conclusões das análises</vt:lpstr>
      <vt:lpstr>Obrigada pela atenção!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gabrielabatista</cp:lastModifiedBy>
  <cp:revision>6</cp:revision>
  <dcterms:created xsi:type="dcterms:W3CDTF">2014-09-16T21:38:00Z</dcterms:created>
  <dcterms:modified xsi:type="dcterms:W3CDTF">2019-01-30T14:31:39Z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1046-10.2.0.7587</vt:lpwstr>
  </property>
</Properties>
</file>