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54"/>
  </p:notesMasterIdLst>
  <p:sldIdLst>
    <p:sldId id="324" r:id="rId5"/>
    <p:sldId id="326" r:id="rId6"/>
    <p:sldId id="336" r:id="rId7"/>
    <p:sldId id="307" r:id="rId8"/>
    <p:sldId id="308" r:id="rId9"/>
    <p:sldId id="309" r:id="rId10"/>
    <p:sldId id="310" r:id="rId11"/>
    <p:sldId id="311" r:id="rId12"/>
    <p:sldId id="312" r:id="rId13"/>
    <p:sldId id="297" r:id="rId14"/>
    <p:sldId id="298" r:id="rId15"/>
    <p:sldId id="299" r:id="rId16"/>
    <p:sldId id="300" r:id="rId17"/>
    <p:sldId id="271" r:id="rId18"/>
    <p:sldId id="337" r:id="rId19"/>
    <p:sldId id="32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339" r:id="rId32"/>
    <p:sldId id="305" r:id="rId33"/>
    <p:sldId id="306" r:id="rId34"/>
    <p:sldId id="338" r:id="rId35"/>
    <p:sldId id="313" r:id="rId36"/>
    <p:sldId id="316" r:id="rId37"/>
    <p:sldId id="314" r:id="rId38"/>
    <p:sldId id="317" r:id="rId39"/>
    <p:sldId id="315" r:id="rId40"/>
    <p:sldId id="318" r:id="rId41"/>
    <p:sldId id="340" r:id="rId42"/>
    <p:sldId id="319" r:id="rId43"/>
    <p:sldId id="320" r:id="rId44"/>
    <p:sldId id="321" r:id="rId45"/>
    <p:sldId id="341" r:id="rId46"/>
    <p:sldId id="330" r:id="rId47"/>
    <p:sldId id="331" r:id="rId48"/>
    <p:sldId id="332" r:id="rId49"/>
    <p:sldId id="333" r:id="rId50"/>
    <p:sldId id="334" r:id="rId51"/>
    <p:sldId id="335" r:id="rId52"/>
    <p:sldId id="325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719"/>
  </p:normalViewPr>
  <p:slideViewPr>
    <p:cSldViewPr>
      <p:cViewPr varScale="1">
        <p:scale>
          <a:sx n="84" d="100"/>
          <a:sy n="84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16C-BB4E-429C-B533-3010611C09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50EA4-6045-47A5-84E2-8CC1BC21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27C4D-A2E8-446A-B1E5-1031F9364B40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85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9D0C6-5405-4CB3-9D78-4F3FA938D506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82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79BB2-E6AE-44C7-8647-AE41BCEF8FA3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13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49A0E-2AA5-4465-8365-4629A3E7093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72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F9F53-CCA5-4501-8587-09009F24053F}" type="slidenum">
              <a:rPr lang="en-US"/>
              <a:pPr/>
              <a:t>29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61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87AF3-A53C-4032-8052-A9ACC6539C55}" type="slidenum">
              <a:rPr lang="en-US"/>
              <a:pPr/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47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FD4FB-DF60-41A3-B110-AAF173AF797F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59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008D2-14D6-4992-9453-3936FB7CA67E}" type="slidenum">
              <a:rPr lang="en-US"/>
              <a:pPr/>
              <a:t>40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90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AE21C-BB36-427A-8374-6260FA313662}" type="slidenum">
              <a:rPr lang="en-US"/>
              <a:pPr/>
              <a:t>41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96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485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575" y="417544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21E644-49A5-4DF8-9CAF-5187C794D51A}" type="datetime1">
              <a:rPr lang="en-US" smtClean="0"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8438" y="6330633"/>
            <a:ext cx="334962" cy="457200"/>
          </a:xfrm>
        </p:spPr>
        <p:txBody>
          <a:bodyPr/>
          <a:lstStyle>
            <a:lvl1pPr>
              <a:defRPr/>
            </a:lvl1pPr>
          </a:lstStyle>
          <a:p>
            <a:fld id="{47DC0D6F-070A-4AED-94D9-5A2D647B6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472238"/>
            <a:ext cx="3689350" cy="4572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</a:rPr>
              <a:t>CSG2C3 - 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29897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15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2538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5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918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01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3588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A93A-4CA7-4674-AEAC-B2EE81F059C2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51886"/>
            <a:ext cx="381476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CSG2C3 - INTERAKSI MANUSIA DAN KOMPUTER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2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452172"/>
            <a:ext cx="990600" cy="365125"/>
          </a:xfrm>
        </p:spPr>
        <p:txBody>
          <a:bodyPr/>
          <a:lstStyle/>
          <a:p>
            <a:fld id="{68FD03E6-077C-4104-992E-0FE5E32FAC9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51886"/>
            <a:ext cx="3733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CSG2C3 - INTERAKSI MANUSIA DAN KOMPUTER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2A516E-CA98-4853-9132-39D2C540B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7" r:id="rId8"/>
    <p:sldLayoutId id="2147483688" r:id="rId9"/>
    <p:sldLayoutId id="2147483689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(IMK)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smtClean="0"/>
              <a:t>IMK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KK SIDE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810B14A-F91A-4704-A095-D5BFA9CD6BC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9000" y="3350983"/>
            <a:ext cx="5285095" cy="163121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THE USER INTERFACE  (UI)</a:t>
            </a:r>
            <a:br>
              <a:rPr lang="en-US" sz="2400" b="1" dirty="0"/>
            </a:br>
            <a:r>
              <a:rPr lang="en-US" sz="2400" b="1" dirty="0"/>
              <a:t>DESIGN PROCESS</a:t>
            </a:r>
          </a:p>
          <a:p>
            <a:pPr algn="just"/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GAME INTERFACE DESIGN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90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8099" dir="2700000" algn="ctr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What is a game?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What's the difference between . . . ?</a:t>
            </a:r>
          </a:p>
          <a:p>
            <a:pPr eaLnBrk="1" hangingPunct="1"/>
            <a:r>
              <a:rPr lang="en-US" dirty="0"/>
              <a:t>Toys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96EFF"/>
                </a:solidFill>
              </a:rPr>
              <a:t>Just play, no rules or goal</a:t>
            </a:r>
            <a:endParaRPr lang="en-US" dirty="0"/>
          </a:p>
          <a:p>
            <a:pPr eaLnBrk="1" hangingPunct="1"/>
            <a:r>
              <a:rPr lang="en-US" dirty="0"/>
              <a:t>Puzzles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goal, but usually no rules (e.g. Rubik’s cube)</a:t>
            </a:r>
          </a:p>
          <a:p>
            <a:pPr eaLnBrk="1" hangingPunct="1"/>
            <a:r>
              <a:rPr lang="en-US" dirty="0"/>
              <a:t>Games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Play, goal, rules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4299-6DD4-429C-8D22-06B38F4FD8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Play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977656"/>
            <a:ext cx="8326438" cy="43469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B050"/>
                </a:solidFill>
              </a:rPr>
              <a:t>Participatory</a:t>
            </a:r>
            <a:r>
              <a:rPr lang="en-US" dirty="0"/>
              <a:t> form of </a:t>
            </a:r>
            <a:r>
              <a:rPr lang="en-US" dirty="0">
                <a:solidFill>
                  <a:srgbClr val="00B050"/>
                </a:solidFill>
              </a:rPr>
              <a:t>entertainment</a:t>
            </a:r>
          </a:p>
          <a:p>
            <a:pPr eaLnBrk="1" hangingPunct="1"/>
            <a:r>
              <a:rPr lang="en-US" dirty="0"/>
              <a:t>Compare to books, theater, film, which are not interactive.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B050"/>
                </a:solidFill>
              </a:rPr>
              <a:t>Pretending </a:t>
            </a:r>
            <a:r>
              <a:rPr lang="en-US" dirty="0"/>
              <a:t>– the Magic Circle</a:t>
            </a:r>
          </a:p>
          <a:p>
            <a:pPr eaLnBrk="1" hangingPunct="1"/>
            <a:r>
              <a:rPr lang="en-US" dirty="0"/>
              <a:t>Important even in a physical game like soccer.  </a:t>
            </a:r>
            <a:r>
              <a:rPr lang="en-US" dirty="0">
                <a:solidFill>
                  <a:srgbClr val="00B050"/>
                </a:solidFill>
              </a:rPr>
              <a:t>Why?</a:t>
            </a:r>
          </a:p>
          <a:p>
            <a:pPr eaLnBrk="1" hangingPunct="1"/>
            <a:r>
              <a:rPr lang="en-US" dirty="0"/>
              <a:t>The magic circle comes into existence when players join the game and agree to abide by the rules.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5898-BB17-48F7-81F1-E05C4FAA8480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Goal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Also called the </a:t>
            </a:r>
            <a:r>
              <a:rPr lang="en-US" i="1" dirty="0"/>
              <a:t>object</a:t>
            </a:r>
            <a:r>
              <a:rPr lang="en-US" dirty="0"/>
              <a:t> of the game</a:t>
            </a:r>
          </a:p>
          <a:p>
            <a:pPr eaLnBrk="1" hangingPunct="1"/>
            <a:r>
              <a:rPr lang="en-US" dirty="0"/>
              <a:t>Might or not be achievable</a:t>
            </a:r>
          </a:p>
          <a:p>
            <a:pPr lvl="1" eaLnBrk="1" hangingPunct="1"/>
            <a:r>
              <a:rPr lang="en-US" dirty="0"/>
              <a:t>Examples of games with unachievable goals?</a:t>
            </a:r>
          </a:p>
          <a:p>
            <a:pPr eaLnBrk="1" hangingPunct="1"/>
            <a:r>
              <a:rPr lang="en-US" dirty="0"/>
              <a:t>Defined by the rules, is arbitrary</a:t>
            </a:r>
          </a:p>
          <a:p>
            <a:pPr eaLnBrk="1" hangingPunct="1"/>
            <a:r>
              <a:rPr lang="en-US" dirty="0"/>
              <a:t>Must be nontrivial and present a </a:t>
            </a:r>
            <a:r>
              <a:rPr lang="en-US" dirty="0">
                <a:solidFill>
                  <a:srgbClr val="00B050"/>
                </a:solidFill>
              </a:rPr>
              <a:t>challenge</a:t>
            </a:r>
          </a:p>
          <a:p>
            <a:pPr eaLnBrk="1" hangingPunct="1"/>
            <a:r>
              <a:rPr lang="en-US" dirty="0"/>
              <a:t>Victory conditions</a:t>
            </a:r>
          </a:p>
          <a:p>
            <a:pPr lvl="1" eaLnBrk="1" hangingPunct="1"/>
            <a:r>
              <a:rPr lang="en-US" dirty="0"/>
              <a:t>Game does not always end when victory conditions are achieved</a:t>
            </a:r>
          </a:p>
          <a:p>
            <a:pPr lvl="1" eaLnBrk="1" hangingPunct="1"/>
            <a:r>
              <a:rPr lang="en-US" dirty="0"/>
              <a:t>Can specify loss conditions also (or instead)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9578-89CA-4423-8E67-70DDC9B19B3A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8839200" cy="37373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Definitions and instructions that players agree to accept</a:t>
            </a:r>
          </a:p>
          <a:p>
            <a:pPr eaLnBrk="1" hangingPunct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Semiotics</a:t>
            </a:r>
            <a:r>
              <a:rPr lang="en-US" sz="2000" dirty="0"/>
              <a:t>--meaning and relationships between symbols</a:t>
            </a:r>
          </a:p>
          <a:p>
            <a:pPr eaLnBrk="1" hangingPunct="1"/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Gameplay</a:t>
            </a:r>
            <a:r>
              <a:rPr lang="en-US" sz="2000" dirty="0"/>
              <a:t>--challenges and actions</a:t>
            </a:r>
          </a:p>
          <a:p>
            <a:pPr eaLnBrk="1" hangingPunct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Sequence of play</a:t>
            </a:r>
          </a:p>
          <a:p>
            <a:pPr eaLnBrk="1" hangingPunct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Termination</a:t>
            </a:r>
          </a:p>
          <a:p>
            <a:pPr eaLnBrk="1" hangingPunct="1"/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Metarules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2000" dirty="0"/>
              <a:t>-exceptions or changes to rules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92C1-CAC0-412F-91F4-AB1B7DF87607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play?</a:t>
            </a:r>
          </a:p>
          <a:p>
            <a:pPr lvl="1"/>
            <a:r>
              <a:rPr lang="en-US" dirty="0"/>
              <a:t>Not a designer’s problem</a:t>
            </a:r>
          </a:p>
          <a:p>
            <a:r>
              <a:rPr lang="en-US" dirty="0"/>
              <a:t>What is the nature of games?</a:t>
            </a:r>
          </a:p>
          <a:p>
            <a:pPr lvl="1"/>
            <a:r>
              <a:rPr lang="en-US" dirty="0"/>
              <a:t>Not a designer’s problem</a:t>
            </a:r>
          </a:p>
          <a:p>
            <a:r>
              <a:rPr lang="en-US" dirty="0"/>
              <a:t>How is a game formed of parts?</a:t>
            </a:r>
          </a:p>
          <a:p>
            <a:pPr lvl="1"/>
            <a:r>
              <a:rPr lang="en-US" dirty="0"/>
              <a:t>A designer’s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8559-4AE1-4CC0-B152-D00C00512F32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Types of Game UI</a:t>
            </a:r>
          </a:p>
        </p:txBody>
      </p:sp>
    </p:spTree>
    <p:extLst>
      <p:ext uri="{BB962C8B-B14F-4D97-AF65-F5344CB8AC3E}">
        <p14:creationId xmlns:p14="http://schemas.microsoft.com/office/powerpoint/2010/main" val="18543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Game Interface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A93A-4CA7-4674-AEAC-B2EE81F059C2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UI 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66" y="2190135"/>
            <a:ext cx="3668334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devmag.org.za/blog/wp-content/uploads/2011/02/diegesis_the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5410200" cy="37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8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9908" y="1231900"/>
            <a:ext cx="6347714" cy="685800"/>
          </a:xfrm>
        </p:spPr>
        <p:txBody>
          <a:bodyPr/>
          <a:lstStyle/>
          <a:p>
            <a:r>
              <a:rPr lang="en-US" dirty="0"/>
              <a:t>Seven Stages of Action</a:t>
            </a:r>
          </a:p>
        </p:txBody>
      </p:sp>
      <p:sp>
        <p:nvSpPr>
          <p:cNvPr id="76814" name="Rectangle 14"/>
          <p:cNvSpPr>
            <a:spLocks noGrp="1" noChangeArrowheads="1"/>
          </p:cNvSpPr>
          <p:nvPr>
            <p:ph sz="half" idx="1"/>
          </p:nvPr>
        </p:nvSpPr>
        <p:spPr>
          <a:xfrm>
            <a:off x="914400" y="4038600"/>
            <a:ext cx="3810000" cy="20939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Execution</a:t>
            </a:r>
          </a:p>
          <a:p>
            <a:pPr lvl="1"/>
            <a:r>
              <a:rPr lang="en-US" sz="2000" dirty="0"/>
              <a:t>Intention to act</a:t>
            </a:r>
          </a:p>
          <a:p>
            <a:pPr lvl="1"/>
            <a:r>
              <a:rPr lang="en-US" sz="2000" dirty="0"/>
              <a:t>Sequence of action</a:t>
            </a:r>
          </a:p>
          <a:p>
            <a:pPr lvl="1"/>
            <a:r>
              <a:rPr lang="en-US" sz="2000" dirty="0"/>
              <a:t>Execution of action sequence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114800" y="4038600"/>
            <a:ext cx="3810000" cy="20939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Evaluation</a:t>
            </a:r>
          </a:p>
          <a:p>
            <a:pPr lvl="1"/>
            <a:r>
              <a:rPr lang="en-US" sz="2000" dirty="0"/>
              <a:t>Evaluating interpretations</a:t>
            </a:r>
          </a:p>
          <a:p>
            <a:pPr lvl="1"/>
            <a:r>
              <a:rPr lang="en-US" sz="2000" dirty="0"/>
              <a:t>Interpreting perceptions</a:t>
            </a:r>
          </a:p>
          <a:p>
            <a:pPr lvl="1"/>
            <a:r>
              <a:rPr lang="en-US" sz="2000" dirty="0"/>
              <a:t>Perceiving states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69A9-1D99-493A-B5A6-1DD7B0D16F02}" type="datetime1">
              <a:rPr lang="en-US" smtClean="0"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CB6-EF4E-44D8-937D-5EC536E0CE8F}" type="slidenum">
              <a:rPr lang="en-US"/>
              <a:pPr/>
              <a:t>17</a:t>
            </a:fld>
            <a:endParaRPr lang="en-US"/>
          </a:p>
        </p:txBody>
      </p:sp>
      <p:pic>
        <p:nvPicPr>
          <p:cNvPr id="76815" name="Picture 15" descr="Game_Design_Figur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683" y="1917700"/>
            <a:ext cx="68526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83977" name="Picture 9" descr="Game_Design_Figure3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53" y="4267200"/>
            <a:ext cx="6766947" cy="20574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0F5F-1414-4CC5-840F-925A25D652D0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9AAB-9662-407E-A61E-CB6AB68FA592}" type="slidenum">
              <a:rPr lang="en-US"/>
              <a:pPr/>
              <a:t>18</a:t>
            </a:fld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8513" y="1676400"/>
            <a:ext cx="8345487" cy="26273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A </a:t>
            </a:r>
            <a:r>
              <a:rPr lang="en-US" sz="1600" b="1" dirty="0"/>
              <a:t>goal</a:t>
            </a:r>
            <a:r>
              <a:rPr lang="en-US" sz="1600" dirty="0"/>
              <a:t> is formed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Models the desired state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desired result of an action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Have a glass of water in hand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Capture a queen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Taste ice cream</a:t>
            </a:r>
          </a:p>
          <a:p>
            <a:pPr lvl="2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84999" name="Picture 7" descr="Game_Design_Figure3b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310" y="3505200"/>
            <a:ext cx="7589290" cy="23622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C81-7D5E-458D-8579-80482E8D1951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51DA-CE20-42F5-AD4F-5302D445589F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81175"/>
            <a:ext cx="7772400" cy="1192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Goals turned into </a:t>
            </a:r>
            <a:r>
              <a:rPr lang="en-US" sz="2800" b="1" dirty="0"/>
              <a:t>intentions</a:t>
            </a:r>
            <a:r>
              <a:rPr lang="en-US" sz="2800" dirty="0"/>
              <a:t> to act</a:t>
            </a:r>
          </a:p>
          <a:p>
            <a:pPr lvl="2"/>
            <a:r>
              <a:rPr lang="en-US" sz="2000" i="1" dirty="0"/>
              <a:t>Specific statements of what is to be done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Setelah mengikuti materi ini mahasiswa dapat:</a:t>
            </a:r>
            <a:endParaRPr lang="id-ID" noProof="1"/>
          </a:p>
          <a:p>
            <a:pPr lvl="1"/>
            <a:r>
              <a:rPr lang="en-US" dirty="0" err="1"/>
              <a:t>Mahasiswa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game.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86023" name="Picture 7" descr="Game_Design_Figure3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94" y="3429000"/>
            <a:ext cx="7834106" cy="24384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941-212B-4FD6-A179-F5C119CC8E9A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A4CD-335F-4E11-8170-987EE4F33364}" type="slidenum">
              <a:rPr lang="en-US"/>
              <a:pPr/>
              <a:t>20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764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Intentions put into an action </a:t>
            </a:r>
            <a:r>
              <a:rPr lang="en-US" sz="2800" b="1" dirty="0"/>
              <a:t>sequence</a:t>
            </a:r>
          </a:p>
          <a:p>
            <a:pPr lvl="2"/>
            <a:r>
              <a:rPr lang="en-US" sz="2000" dirty="0"/>
              <a:t>The order internal commands will be performed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90118" name="Picture 6" descr="Game_Design_Figure3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57" y="3581400"/>
            <a:ext cx="6854843" cy="21336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2960-F29B-4C5C-9EF4-CC20F1058E7A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2BE-22EA-4F08-B793-4A4BACC5FDA4}" type="slidenum">
              <a:rPr lang="en-US"/>
              <a:pPr/>
              <a:t>21</a:t>
            </a:fld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30400"/>
            <a:ext cx="7772400" cy="1054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The action sequence is </a:t>
            </a:r>
            <a:r>
              <a:rPr lang="en-US" sz="2800" b="1" dirty="0"/>
              <a:t>executed</a:t>
            </a:r>
          </a:p>
          <a:p>
            <a:pPr lvl="2"/>
            <a:r>
              <a:rPr lang="en-US" sz="2000" dirty="0"/>
              <a:t>The player manipulates control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91142" name="Picture 6" descr="Game_Design_Figure3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429000"/>
            <a:ext cx="8078922" cy="25146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88A-B168-4CD0-9B49-4D41424345F9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F8B9-0330-4385-BF1D-92374A2A472D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76400"/>
            <a:ext cx="7772400" cy="1282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The state of the game is </a:t>
            </a:r>
            <a:r>
              <a:rPr lang="en-US" sz="2800" b="1" dirty="0"/>
              <a:t>perceived</a:t>
            </a:r>
          </a:p>
          <a:p>
            <a:pPr lvl="2"/>
            <a:r>
              <a:rPr lang="en-US" sz="2000" dirty="0"/>
              <a:t>State variables are revealed via the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92166" name="Picture 6" descr="Game_Design_Figure3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10" y="3657600"/>
            <a:ext cx="7589290" cy="23622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EF4A-8DFD-454B-86A3-80551B4520E2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DBF-B672-4338-A03F-7CE95CE82A5E}" type="slidenum">
              <a:rPr lang="en-US"/>
              <a:pPr/>
              <a:t>23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00238"/>
            <a:ext cx="7772400" cy="1376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Player </a:t>
            </a:r>
            <a:r>
              <a:rPr lang="en-US" sz="2800" b="1" dirty="0"/>
              <a:t>interprets</a:t>
            </a:r>
            <a:r>
              <a:rPr lang="en-US" sz="2800" dirty="0"/>
              <a:t> their perceptions</a:t>
            </a:r>
          </a:p>
          <a:p>
            <a:pPr lvl="2"/>
            <a:r>
              <a:rPr lang="en-US" sz="2000" dirty="0"/>
              <a:t>Interpretations based upon a model of the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Stages of Action</a:t>
            </a:r>
          </a:p>
        </p:txBody>
      </p:sp>
      <p:pic>
        <p:nvPicPr>
          <p:cNvPr id="93190" name="Picture 6" descr="Game_Design_Figure3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429000"/>
            <a:ext cx="7589290" cy="23622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B6F1-6EA2-40FC-A3B2-C0472161B045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68E5-59E9-4669-B6C3-08FA3F22CBEF}" type="slidenum">
              <a:rPr lang="en-US"/>
              <a:pPr/>
              <a:t>24</a:t>
            </a:fld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66900"/>
            <a:ext cx="8686800" cy="152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Player </a:t>
            </a:r>
            <a:r>
              <a:rPr lang="en-US" sz="2800" b="1" dirty="0"/>
              <a:t>evaluates</a:t>
            </a:r>
            <a:r>
              <a:rPr lang="en-US" sz="2800" dirty="0"/>
              <a:t> the interpretations</a:t>
            </a:r>
          </a:p>
          <a:p>
            <a:pPr lvl="2"/>
            <a:r>
              <a:rPr lang="en-US" sz="2000" dirty="0"/>
              <a:t>Current states are compared with intentions and goals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Seven Stages of Action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Scales to…</a:t>
            </a:r>
          </a:p>
          <a:p>
            <a:pPr lvl="1"/>
            <a:r>
              <a:rPr lang="en-US" sz="2000" dirty="0"/>
              <a:t>…an individual mechanic</a:t>
            </a:r>
          </a:p>
          <a:p>
            <a:pPr lvl="2"/>
            <a:r>
              <a:rPr lang="en-US" sz="1800" dirty="0"/>
              <a:t>A “primary element”</a:t>
            </a:r>
          </a:p>
          <a:p>
            <a:pPr lvl="3"/>
            <a:r>
              <a:rPr lang="en-US" sz="1600" dirty="0"/>
              <a:t>Examples:</a:t>
            </a:r>
          </a:p>
          <a:p>
            <a:pPr lvl="4"/>
            <a:r>
              <a:rPr lang="en-US" sz="1600" dirty="0"/>
              <a:t>Move</a:t>
            </a:r>
          </a:p>
          <a:p>
            <a:pPr lvl="4"/>
            <a:r>
              <a:rPr lang="en-US" sz="1600" dirty="0"/>
              <a:t>Shoot</a:t>
            </a:r>
          </a:p>
          <a:p>
            <a:pPr lvl="4"/>
            <a:r>
              <a:rPr lang="en-US" sz="1600" dirty="0"/>
              <a:t>Talk</a:t>
            </a:r>
          </a:p>
          <a:p>
            <a:pPr lvl="1"/>
            <a:r>
              <a:rPr lang="en-US" sz="2000" dirty="0"/>
              <a:t>…an entire game</a:t>
            </a:r>
          </a:p>
          <a:p>
            <a:pPr lvl="2"/>
            <a:r>
              <a:rPr lang="en-US" sz="1800" dirty="0"/>
              <a:t>A generalized model of interaction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7FC-182B-44AB-A2EF-90A8772AEBEC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E48-0CDE-4A57-B91A-C5B28010732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35" y="1438275"/>
            <a:ext cx="7793037" cy="623887"/>
          </a:xfrm>
        </p:spPr>
        <p:txBody>
          <a:bodyPr/>
          <a:lstStyle/>
          <a:p>
            <a:r>
              <a:rPr lang="en-US" dirty="0"/>
              <a:t>Designer and Player Models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0"/>
            <a:ext cx="8915400" cy="1143000"/>
          </a:xfrm>
        </p:spPr>
        <p:txBody>
          <a:bodyPr/>
          <a:lstStyle/>
          <a:p>
            <a:r>
              <a:rPr lang="en-US" sz="2400" dirty="0"/>
              <a:t>Systems are built from designer mental models</a:t>
            </a:r>
          </a:p>
          <a:p>
            <a:r>
              <a:rPr lang="en-US" sz="2400" dirty="0"/>
              <a:t>Design models may only anticipate player goals</a:t>
            </a:r>
          </a:p>
        </p:txBody>
      </p:sp>
      <p:pic>
        <p:nvPicPr>
          <p:cNvPr id="99332" name="Picture 4" descr="Game_Design_Figur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38028" y="3652838"/>
            <a:ext cx="6527799" cy="2590800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816E-27C9-441D-851E-9B9F6840FAE1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588-71CF-455B-99C2-690BCA3C698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30788"/>
            <a:ext cx="7793037" cy="471487"/>
          </a:xfrm>
        </p:spPr>
        <p:txBody>
          <a:bodyPr/>
          <a:lstStyle/>
          <a:p>
            <a:r>
              <a:rPr lang="en-US" dirty="0"/>
              <a:t>Designer and Player Models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77682"/>
            <a:ext cx="8486775" cy="1981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Players build mental models from mechanics</a:t>
            </a:r>
          </a:p>
          <a:p>
            <a:pPr lvl="1"/>
            <a:r>
              <a:rPr lang="en-US" sz="2000" dirty="0"/>
              <a:t>Based upon interactions with the system image</a:t>
            </a:r>
          </a:p>
          <a:p>
            <a:pPr lvl="2"/>
            <a:r>
              <a:rPr lang="en-US" sz="1800" dirty="0"/>
              <a:t>The reality of the system in operation</a:t>
            </a:r>
          </a:p>
          <a:p>
            <a:pPr lvl="1"/>
            <a:r>
              <a:rPr lang="en-US" sz="2000" dirty="0"/>
              <a:t>Not from direct communication with designers</a:t>
            </a:r>
          </a:p>
          <a:p>
            <a:pPr lvl="1"/>
            <a:r>
              <a:rPr lang="en-US" sz="2000" dirty="0"/>
              <a:t>Player and designer models can differ significantly</a:t>
            </a:r>
          </a:p>
        </p:txBody>
      </p:sp>
      <p:pic>
        <p:nvPicPr>
          <p:cNvPr id="96261" name="Picture 5" descr="Game_Design_Figur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9322" y="3958882"/>
            <a:ext cx="6888292" cy="2430806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5395-5C9D-4A4C-9E64-493D81784E6A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D21C-0B65-458B-9055-EC6D0865B9E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Goal in Games</a:t>
            </a:r>
          </a:p>
        </p:txBody>
      </p:sp>
    </p:spTree>
    <p:extLst>
      <p:ext uri="{BB962C8B-B14F-4D97-AF65-F5344CB8AC3E}">
        <p14:creationId xmlns:p14="http://schemas.microsoft.com/office/powerpoint/2010/main" val="134117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hierarchy of challenges</a:t>
            </a:r>
            <a:br>
              <a:rPr lang="en-US"/>
            </a:br>
            <a:r>
              <a:rPr lang="en-US" sz="2800"/>
              <a:t>Adams &amp; Rollings</a:t>
            </a:r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341241" y="2514600"/>
            <a:ext cx="8615363" cy="3657600"/>
          </a:xfrm>
        </p:spPr>
        <p:txBody>
          <a:bodyPr/>
          <a:lstStyle/>
          <a:p>
            <a:pPr eaLnBrk="1" hangingPunct="1"/>
            <a:r>
              <a:rPr lang="en-US" sz="2000" dirty="0"/>
              <a:t>Complete the game</a:t>
            </a:r>
          </a:p>
          <a:p>
            <a:pPr eaLnBrk="1" hangingPunct="1"/>
            <a:r>
              <a:rPr lang="en-US" sz="2000" dirty="0"/>
              <a:t>Finish a mission</a:t>
            </a:r>
          </a:p>
          <a:p>
            <a:pPr eaLnBrk="1" hangingPunct="1"/>
            <a:r>
              <a:rPr lang="en-US" sz="2000" dirty="0"/>
              <a:t>Finish a sub-mission</a:t>
            </a:r>
          </a:p>
          <a:p>
            <a:pPr eaLnBrk="1" hangingPunct="1"/>
            <a:r>
              <a:rPr lang="en-US" sz="2000" dirty="0"/>
              <a:t>Finish an atomic challenge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Player will usually be thinking about current atomic challenge.</a:t>
            </a:r>
          </a:p>
          <a:p>
            <a:pPr eaLnBrk="1" hangingPunct="1"/>
            <a:r>
              <a:rPr lang="en-US" sz="2000" dirty="0"/>
              <a:t>Awareness of higher-level challenges creates anticipation.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796-9416-417F-A620-4EE72AD0ADEE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Definition of Game</a:t>
            </a:r>
          </a:p>
        </p:txBody>
      </p:sp>
    </p:spTree>
    <p:extLst>
      <p:ext uri="{BB962C8B-B14F-4D97-AF65-F5344CB8AC3E}">
        <p14:creationId xmlns:p14="http://schemas.microsoft.com/office/powerpoint/2010/main" val="384339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Challenges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2286000"/>
            <a:ext cx="8458200" cy="3505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Victory conditions and atomic challenges are usually explicit.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Intermediate challenges are usually implicit.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Players get tired of just following instructions.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"The most interesting games offer multiple ways to win" -- Adams &amp; </a:t>
            </a:r>
            <a:r>
              <a:rPr lang="en-US" sz="2000" dirty="0" err="1"/>
              <a:t>Rollings</a:t>
            </a:r>
            <a:r>
              <a:rPr lang="en-US" sz="2000" dirty="0"/>
              <a:t>, p. 284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More than one way to accomplish intermediate challenges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Capture the flag (p. 284): defensive approach, aggressive approach, stealth approach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6A5-EA27-4FD8-87D4-FADAEEC75D6A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Menu Flow Design</a:t>
            </a:r>
          </a:p>
        </p:txBody>
      </p:sp>
    </p:spTree>
    <p:extLst>
      <p:ext uri="{BB962C8B-B14F-4D97-AF65-F5344CB8AC3E}">
        <p14:creationId xmlns:p14="http://schemas.microsoft.com/office/powerpoint/2010/main" val="1722434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" y="2819400"/>
            <a:ext cx="2438401" cy="768350"/>
          </a:xfrm>
        </p:spPr>
        <p:txBody>
          <a:bodyPr/>
          <a:lstStyle/>
          <a:p>
            <a:r>
              <a:rPr lang="en-US" dirty="0"/>
              <a:t>PLANNING MENU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A544-64DD-41AC-B6B2-E31DC0D82147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5267" y="1342022"/>
            <a:ext cx="6701952" cy="49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5575-B3ED-42F0-BDAC-48A783AA98E5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438" y="1813068"/>
            <a:ext cx="830165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75189"/>
            <a:ext cx="6347714" cy="3679163"/>
          </a:xfrm>
        </p:spPr>
        <p:txBody>
          <a:bodyPr/>
          <a:lstStyle/>
          <a:p>
            <a:pPr>
              <a:buNone/>
            </a:pPr>
            <a:r>
              <a:rPr lang="en-US" dirty="0"/>
              <a:t>										button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slider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D36F-21AF-4E5D-B4C9-EE7D2CB62732}" type="datetime1">
              <a:rPr lang="en-US" smtClean="0"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546" y="2059897"/>
            <a:ext cx="2505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444793"/>
            <a:ext cx="2667000" cy="69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2911806" y="3992615"/>
            <a:ext cx="4743450" cy="2383763"/>
            <a:chOff x="685800" y="3657600"/>
            <a:chExt cx="5962650" cy="32004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0" y="4114800"/>
              <a:ext cx="390525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0" y="4396554"/>
              <a:ext cx="3276600" cy="2461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3200" y="3657600"/>
              <a:ext cx="39052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62638" y="3540126"/>
            <a:ext cx="2608268" cy="22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6347714" cy="3880773"/>
          </a:xfrm>
        </p:spPr>
        <p:txBody>
          <a:bodyPr/>
          <a:lstStyle/>
          <a:p>
            <a:r>
              <a:rPr lang="en-US" sz="1400" dirty="0"/>
              <a:t>Using color harmony</a:t>
            </a:r>
          </a:p>
          <a:p>
            <a:r>
              <a:rPr lang="en-US" sz="1400" dirty="0"/>
              <a:t>Visual organization</a:t>
            </a:r>
          </a:p>
          <a:p>
            <a:r>
              <a:rPr lang="en-US" sz="1400" dirty="0"/>
              <a:t>Create a focal point</a:t>
            </a:r>
          </a:p>
          <a:p>
            <a:r>
              <a:rPr lang="en-US" sz="1400" dirty="0"/>
              <a:t>Use text carefully</a:t>
            </a:r>
          </a:p>
          <a:p>
            <a:r>
              <a:rPr lang="en-US" sz="1400" dirty="0"/>
              <a:t>Watch the animation</a:t>
            </a:r>
          </a:p>
          <a:p>
            <a:r>
              <a:rPr lang="en-US" sz="1400" dirty="0"/>
              <a:t>Icons, icons and icons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28C5-51E1-4F1E-9E77-FBE3C1BC2A8C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677700"/>
            <a:ext cx="2838450" cy="213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991988"/>
            <a:ext cx="4572000" cy="19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307544"/>
            <a:ext cx="2819400" cy="189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 descr="http://t0.gstatic.com/images?q=tbn:ANd9GcS0Vu-FJuXfv6_7EpgISxh1Iv3C_SfSc9pbQ6Tr8Y4K7rz5_HC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2590800"/>
            <a:ext cx="1314450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PLANNING FOR HUD (HEADS-UP 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HUD is short for Heads Up Display, which refers to the interface that is displayed during game play—stuff like the radar, health meters, and score.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E721-401D-44F3-8173-E4E4BF017D2F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310" y="3375168"/>
            <a:ext cx="379006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with a dynamic HUD that only appears when the player needs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501A-0EBA-4BA1-9E42-35C96AFCEDC3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39052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Technical Requirements and Tricks</a:t>
            </a:r>
          </a:p>
        </p:txBody>
      </p:sp>
    </p:spTree>
    <p:extLst>
      <p:ext uri="{BB962C8B-B14F-4D97-AF65-F5344CB8AC3E}">
        <p14:creationId xmlns:p14="http://schemas.microsoft.com/office/powerpoint/2010/main" val="2197805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Making games fun</a:t>
            </a:r>
            <a:r>
              <a:rPr lang="id-ID" dirty="0"/>
              <a:t> (</a:t>
            </a:r>
            <a:r>
              <a:rPr lang="en-US" sz="2800" dirty="0"/>
              <a:t>Adams &amp; </a:t>
            </a:r>
            <a:r>
              <a:rPr lang="en-US" sz="2800" dirty="0" err="1"/>
              <a:t>Rollings</a:t>
            </a:r>
            <a:r>
              <a:rPr lang="id-ID" sz="2800" dirty="0"/>
              <a:t>)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50% Avoiding errors-</a:t>
            </a:r>
            <a:r>
              <a:rPr lang="en-US" sz="1800" dirty="0"/>
              <a:t>-bad programming, bad music and sound, bad art, bad user-interfaces, bad game design.  "Basic competence will get you up to average."</a:t>
            </a:r>
          </a:p>
          <a:p>
            <a:pPr eaLnBrk="1" hangingPunct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35% Tuning and polishing-</a:t>
            </a:r>
            <a:r>
              <a:rPr lang="en-US" sz="1800" dirty="0"/>
              <a:t>-attention to detail</a:t>
            </a:r>
          </a:p>
          <a:p>
            <a:pPr eaLnBrk="1" hangingPunct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10% Imaginative variations-</a:t>
            </a:r>
            <a:r>
              <a:rPr lang="en-US" sz="1800" dirty="0"/>
              <a:t>-level design</a:t>
            </a:r>
          </a:p>
          <a:p>
            <a:pPr eaLnBrk="1" hangingPunct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4% True design innovation-</a:t>
            </a:r>
            <a:r>
              <a:rPr lang="en-US" sz="1800" dirty="0"/>
              <a:t>-the game's original idea and subsequent creative decisions</a:t>
            </a:r>
          </a:p>
          <a:p>
            <a:pPr eaLnBrk="1" hangingPunct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1% An unpredictable, unanalyzable, unnamable quality-</a:t>
            </a:r>
            <a:r>
              <a:rPr lang="en-US" sz="1800" dirty="0"/>
              <a:t>-"luck, magic, or stardust"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B8E-A291-4C52-B8B9-26224CF9FAAE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458320" y="5503459"/>
            <a:ext cx="6000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96E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lantagenet Cherokee" charset="0"/>
                <a:ea typeface="ＭＳ Ｐゴシック" charset="-128"/>
              </a:rPr>
              <a:t>Do you believe them?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31757"/>
            <a:ext cx="7772400" cy="1143000"/>
          </a:xfrm>
        </p:spPr>
        <p:txBody>
          <a:bodyPr/>
          <a:lstStyle/>
          <a:p>
            <a:r>
              <a:rPr lang="en-US" dirty="0"/>
              <a:t>What is a Game? (1 of 3)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16718" y="2133600"/>
            <a:ext cx="8310563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Movie? (ask: why not?)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 no </a:t>
            </a:r>
            <a:r>
              <a:rPr lang="en-US" sz="2400" i="1" dirty="0">
                <a:sym typeface="Wingdings" pitchFamily="2" charset="2"/>
              </a:rPr>
              <a:t>interaction</a:t>
            </a:r>
            <a:r>
              <a:rPr lang="en-US" sz="2400" dirty="0">
                <a:sym typeface="Wingdings" pitchFamily="2" charset="2"/>
              </a:rPr>
              <a:t>, outcome fixed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Toy? (has interaction … ask: why not?)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 no </a:t>
            </a:r>
            <a:r>
              <a:rPr lang="en-US" sz="2400" i="1" dirty="0">
                <a:sym typeface="Wingdings" pitchFamily="2" charset="2"/>
              </a:rPr>
              <a:t>goal</a:t>
            </a:r>
            <a:r>
              <a:rPr lang="en-US" sz="2400" dirty="0">
                <a:sym typeface="Wingdings" pitchFamily="2" charset="2"/>
              </a:rPr>
              <a:t>, but still fun (players can develop own goals)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Puzzle? (has goal + interaction … ask: why not?)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 strategy and outcome is the </a:t>
            </a:r>
            <a:r>
              <a:rPr lang="en-US" sz="2400" i="1" dirty="0">
                <a:sym typeface="Wingdings" pitchFamily="2" charset="2"/>
              </a:rPr>
              <a:t>same</a:t>
            </a:r>
            <a:r>
              <a:rPr lang="en-US" sz="2400" dirty="0">
                <a:sym typeface="Wingdings" pitchFamily="2" charset="2"/>
              </a:rPr>
              <a:t> each time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009900"/>
                </a:solidFill>
              </a:rPr>
              <a:t>“A computer game is a software program in which one or more players make decisions through the control of game objects and resources, in pursuit of a goal.”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1A2-936A-48C5-8D1C-464598812DC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98566" y="6141720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mic Sans MS" pitchFamily="66" charset="0"/>
              </a:rPr>
              <a:t>Chapter 2.2, </a:t>
            </a:r>
            <a:r>
              <a:rPr lang="en-US" sz="1200" i="1">
                <a:latin typeface="Comic Sans MS" pitchFamily="66" charset="0"/>
              </a:rPr>
              <a:t>Introduction to Game Development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90600" y="5400013"/>
            <a:ext cx="6000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96E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lantagenet Cherokee" charset="0"/>
                <a:ea typeface="ＭＳ Ｐゴシック" charset="-128"/>
              </a:rPr>
              <a:t>Do you believe them?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577754" y="1388658"/>
            <a:ext cx="8109045" cy="457200"/>
          </a:xfrm>
        </p:spPr>
        <p:txBody>
          <a:bodyPr/>
          <a:lstStyle/>
          <a:p>
            <a:pPr eaLnBrk="1" hangingPunct="1"/>
            <a:r>
              <a:rPr lang="en-US" dirty="0"/>
              <a:t>Making games fun</a:t>
            </a:r>
            <a:r>
              <a:rPr lang="id-ID" dirty="0"/>
              <a:t> (</a:t>
            </a:r>
            <a:r>
              <a:rPr lang="en-US" sz="2800" dirty="0"/>
              <a:t>Adams &amp; </a:t>
            </a:r>
            <a:r>
              <a:rPr lang="en-US" sz="2800" dirty="0" err="1"/>
              <a:t>Rollings</a:t>
            </a:r>
            <a:r>
              <a:rPr lang="id-ID" sz="2800" dirty="0"/>
              <a:t>)</a:t>
            </a:r>
            <a:endParaRPr lang="en-US" dirty="0"/>
          </a:p>
        </p:txBody>
      </p:sp>
      <p:sp>
        <p:nvSpPr>
          <p:cNvPr id="78852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50% Avoiding errors</a:t>
            </a:r>
          </a:p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35% Tuning and polishing</a:t>
            </a:r>
          </a:p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10% Imaginative variations</a:t>
            </a:r>
          </a:p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4% True design innovation</a:t>
            </a:r>
          </a:p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1% Luck, magic, or stardust</a:t>
            </a:r>
          </a:p>
        </p:txBody>
      </p:sp>
      <p:sp>
        <p:nvSpPr>
          <p:cNvPr id="61449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4808864" y="2075385"/>
            <a:ext cx="3541291" cy="3352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/>
              <a:t>Implications:</a:t>
            </a:r>
          </a:p>
          <a:p>
            <a:pPr eaLnBrk="1" hangingPunct="1">
              <a:defRPr/>
            </a:pPr>
            <a:r>
              <a:rPr lang="en-US" sz="2000" dirty="0"/>
              <a:t>A well-tuned game with no major problems and interesting levels but no new ideas could be </a:t>
            </a:r>
            <a:r>
              <a:rPr lang="en-US" sz="2000" dirty="0">
                <a:solidFill>
                  <a:srgbClr val="FF000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95%</a:t>
            </a:r>
            <a:r>
              <a:rPr lang="en-US" sz="2000" dirty="0"/>
              <a:t> fun.</a:t>
            </a:r>
          </a:p>
          <a:p>
            <a:pPr eaLnBrk="1" hangingPunct="1">
              <a:defRPr/>
            </a:pPr>
            <a:r>
              <a:rPr lang="en-US" sz="2000" dirty="0"/>
              <a:t>A novel game idea that is (very) poorly executed could be only </a:t>
            </a:r>
            <a:r>
              <a:rPr lang="en-US" sz="2000" dirty="0">
                <a:solidFill>
                  <a:srgbClr val="FF000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4%</a:t>
            </a:r>
            <a:r>
              <a:rPr lang="en-US" sz="2000" dirty="0"/>
              <a:t> fun.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919342" cy="365125"/>
          </a:xfrm>
        </p:spPr>
        <p:txBody>
          <a:bodyPr/>
          <a:lstStyle/>
          <a:p>
            <a:fld id="{580A6CD9-6FC8-42D6-A135-A79B49F89BE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Finding the fun factor</a:t>
            </a:r>
            <a:r>
              <a:rPr lang="id-ID" sz="2400" dirty="0"/>
              <a:t> (</a:t>
            </a:r>
            <a:r>
              <a:rPr lang="en-US" sz="2400" dirty="0"/>
              <a:t>Adams &amp; </a:t>
            </a:r>
            <a:r>
              <a:rPr lang="en-US" sz="2400" dirty="0" err="1"/>
              <a:t>Rollings</a:t>
            </a:r>
            <a:r>
              <a:rPr lang="id-ID" sz="2400" dirty="0"/>
              <a:t>)</a:t>
            </a:r>
            <a:endParaRPr lang="en-US" sz="24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1800" dirty="0" err="1"/>
              <a:t>Gameplay</a:t>
            </a:r>
            <a:r>
              <a:rPr lang="en-US" sz="1800" dirty="0"/>
              <a:t> comes first--give people fun things to do</a:t>
            </a:r>
          </a:p>
          <a:p>
            <a:pPr algn="just" eaLnBrk="1" hangingPunct="1"/>
            <a:r>
              <a:rPr lang="en-US" sz="1800" dirty="0"/>
              <a:t>Get a feature right or leave it out</a:t>
            </a:r>
          </a:p>
          <a:p>
            <a:pPr algn="just" eaLnBrk="1" hangingPunct="1"/>
            <a:r>
              <a:rPr lang="en-US" sz="1800" dirty="0"/>
              <a:t>Design around the player</a:t>
            </a:r>
          </a:p>
          <a:p>
            <a:pPr algn="just" eaLnBrk="1" hangingPunct="1"/>
            <a:r>
              <a:rPr lang="en-US" sz="1800" dirty="0"/>
              <a:t>Know your target audience</a:t>
            </a:r>
          </a:p>
          <a:p>
            <a:pPr algn="just" eaLnBrk="1" hangingPunct="1"/>
            <a:r>
              <a:rPr lang="en-US" sz="1800" dirty="0"/>
              <a:t>Abstract or automate parts that aren't fun</a:t>
            </a:r>
          </a:p>
          <a:p>
            <a:pPr algn="just" eaLnBrk="1" hangingPunct="1"/>
            <a:r>
              <a:rPr lang="en-US" sz="1800" dirty="0"/>
              <a:t>Be true to your vision</a:t>
            </a:r>
          </a:p>
          <a:p>
            <a:pPr algn="just" eaLnBrk="1" hangingPunct="1"/>
            <a:r>
              <a:rPr lang="en-US" sz="1800" dirty="0"/>
              <a:t>Strive for harmony, elegance, and beauty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A2AE-054A-4A12-A392-6ECF9A5FD62C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77645" y="5562600"/>
            <a:ext cx="8129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lantagenet Cherokee" charset="0"/>
                <a:ea typeface="ＭＳ Ｐゴシック" charset="-128"/>
              </a:rPr>
              <a:t>How to become rich and famous . . 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5AD5B0-FEF0-4ACA-BBAE-F68DE93A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D5B5E-BFE7-408F-962D-4C8AA360CD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59B02F-2A48-4255-BAF1-ED814FA6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3" y="310838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Interactive Mockups</a:t>
            </a:r>
          </a:p>
        </p:txBody>
      </p:sp>
    </p:spTree>
    <p:extLst>
      <p:ext uri="{BB962C8B-B14F-4D97-AF65-F5344CB8AC3E}">
        <p14:creationId xmlns:p14="http://schemas.microsoft.com/office/powerpoint/2010/main" val="2364550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D1BA93A-4CA7-4674-AEAC-B2EE81F059C2}" type="datetime1">
              <a:rPr lang="en-US" smtClean="0"/>
              <a:t>8/13/2020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Mockup -Flowchart</a:t>
            </a:r>
          </a:p>
        </p:txBody>
      </p:sp>
      <p:pic>
        <p:nvPicPr>
          <p:cNvPr id="2050" name="Picture 7" descr="Flow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315200" cy="385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6019800"/>
            <a:ext cx="5674951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/>
              <a:t>http://www.rarst.net/wordpress/wordpress-query-functions/</a:t>
            </a:r>
          </a:p>
        </p:txBody>
      </p:sp>
    </p:spTree>
    <p:extLst>
      <p:ext uri="{BB962C8B-B14F-4D97-AF65-F5344CB8AC3E}">
        <p14:creationId xmlns:p14="http://schemas.microsoft.com/office/powerpoint/2010/main" val="4034728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Mockup - Skecthboard</a:t>
            </a:r>
          </a:p>
        </p:txBody>
      </p:sp>
      <p:pic>
        <p:nvPicPr>
          <p:cNvPr id="3074" name="Picture 6" descr="Sketchbo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999"/>
            <a:ext cx="6477000" cy="421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7600" y="3597898"/>
            <a:ext cx="1616026" cy="83099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200" dirty="0"/>
              <a:t>http://support.balsamiq.com/customer/portal/articles/107999</a:t>
            </a:r>
          </a:p>
        </p:txBody>
      </p:sp>
    </p:spTree>
    <p:extLst>
      <p:ext uri="{BB962C8B-B14F-4D97-AF65-F5344CB8AC3E}">
        <p14:creationId xmlns:p14="http://schemas.microsoft.com/office/powerpoint/2010/main" val="122985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Mockup - </a:t>
            </a:r>
            <a:r>
              <a:rPr lang="id-ID" i="1" dirty="0"/>
              <a:t>Wireframes</a:t>
            </a:r>
            <a:r>
              <a:rPr lang="id-ID" dirty="0"/>
              <a:t> with annotation</a:t>
            </a:r>
          </a:p>
        </p:txBody>
      </p:sp>
      <p:pic>
        <p:nvPicPr>
          <p:cNvPr id="4098" name="Picture 5" descr="Wireframes with An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" y="1914525"/>
            <a:ext cx="8473696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2200" y="5791200"/>
            <a:ext cx="2514600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200" dirty="0"/>
              <a:t>http://support.balsamiq.com/customer/portal/articles/107999</a:t>
            </a:r>
          </a:p>
        </p:txBody>
      </p:sp>
    </p:spTree>
    <p:extLst>
      <p:ext uri="{BB962C8B-B14F-4D97-AF65-F5344CB8AC3E}">
        <p14:creationId xmlns:p14="http://schemas.microsoft.com/office/powerpoint/2010/main" val="848721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74075" cy="641239"/>
          </a:xfrm>
        </p:spPr>
        <p:txBody>
          <a:bodyPr/>
          <a:lstStyle/>
          <a:p>
            <a:pPr lvl="0"/>
            <a:r>
              <a:rPr lang="id-ID" sz="2400" dirty="0"/>
              <a:t>Mockup - </a:t>
            </a:r>
            <a:r>
              <a:rPr lang="id-ID" sz="2400" i="1" dirty="0"/>
              <a:t>Wireframes</a:t>
            </a:r>
            <a:r>
              <a:rPr lang="id-ID" sz="2400" dirty="0"/>
              <a:t> with ilustration flow</a:t>
            </a:r>
            <a:br>
              <a:rPr lang="id-ID" sz="2400" dirty="0"/>
            </a:br>
            <a:endParaRPr lang="id-ID" sz="2400" dirty="0"/>
          </a:p>
        </p:txBody>
      </p:sp>
      <p:pic>
        <p:nvPicPr>
          <p:cNvPr id="5122" name="Picture 4" descr="Wireframe with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6781800" cy="460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10633" y="5257800"/>
            <a:ext cx="2514600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200" dirty="0"/>
              <a:t>http://support.balsamiq.com/customer/portal/articles/107999</a:t>
            </a:r>
          </a:p>
        </p:txBody>
      </p:sp>
    </p:spTree>
    <p:extLst>
      <p:ext uri="{BB962C8B-B14F-4D97-AF65-F5344CB8AC3E}">
        <p14:creationId xmlns:p14="http://schemas.microsoft.com/office/powerpoint/2010/main" val="2815936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Mockup - Storyboard</a:t>
            </a:r>
          </a:p>
        </p:txBody>
      </p:sp>
      <p:pic>
        <p:nvPicPr>
          <p:cNvPr id="6146" name="Picture 2" descr="Stor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3088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5638800"/>
            <a:ext cx="6019800" cy="27699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200" dirty="0"/>
              <a:t>http://support.balsamiq.com/customer/portal/articles/107999</a:t>
            </a:r>
          </a:p>
        </p:txBody>
      </p:sp>
    </p:spTree>
    <p:extLst>
      <p:ext uri="{BB962C8B-B14F-4D97-AF65-F5344CB8AC3E}">
        <p14:creationId xmlns:p14="http://schemas.microsoft.com/office/powerpoint/2010/main" val="3651857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15432B-076F-4DB7-84B4-77DCE97593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/>
              <a:t>Mockup - </a:t>
            </a:r>
            <a:r>
              <a:rPr lang="id-ID" sz="2400" i="1" dirty="0"/>
              <a:t>Click-through Prototypes  with Links</a:t>
            </a:r>
            <a:endParaRPr lang="id-ID" sz="2400" dirty="0"/>
          </a:p>
        </p:txBody>
      </p:sp>
      <p:pic>
        <p:nvPicPr>
          <p:cNvPr id="7170" name="Picture 1" descr="Click Through Prot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5000"/>
            <a:ext cx="55688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1" y="2590800"/>
            <a:ext cx="2514600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200" dirty="0"/>
              <a:t>http://support.balsamiq.com/customer/portal/articles/107999</a:t>
            </a:r>
          </a:p>
        </p:txBody>
      </p:sp>
    </p:spTree>
    <p:extLst>
      <p:ext uri="{BB962C8B-B14F-4D97-AF65-F5344CB8AC3E}">
        <p14:creationId xmlns:p14="http://schemas.microsoft.com/office/powerpoint/2010/main" val="4200423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8345ABEB-8819-4EC9-8039-1829AE021741}" type="datetime1">
              <a:rPr lang="en-US" smtClean="0"/>
              <a:t>8/13/2020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0151"/>
            <a:ext cx="7772400" cy="533400"/>
          </a:xfrm>
        </p:spPr>
        <p:txBody>
          <a:bodyPr/>
          <a:lstStyle/>
          <a:p>
            <a:r>
              <a:rPr lang="en-US" dirty="0"/>
              <a:t>What is a Game (2 of 3)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9886"/>
            <a:ext cx="86868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Computer Game is a </a:t>
            </a:r>
            <a:r>
              <a:rPr lang="en-US" i="1" dirty="0"/>
              <a:t>Software Program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Not a board game or sports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Consider: chess vs. soccer vs. </a:t>
            </a:r>
            <a:r>
              <a:rPr lang="en-US" sz="1600" dirty="0" err="1"/>
              <a:t>Warcraft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Ask: What do you lose?  What do you gain?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Lose: 1) </a:t>
            </a:r>
            <a:r>
              <a:rPr lang="en-US" sz="1600" i="1" dirty="0"/>
              <a:t>physical pieces</a:t>
            </a:r>
            <a:r>
              <a:rPr lang="en-US" sz="1600" dirty="0"/>
              <a:t>, 2) </a:t>
            </a:r>
            <a:r>
              <a:rPr lang="en-US" sz="1600" i="1" dirty="0"/>
              <a:t>social interaction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Gain: 1) </a:t>
            </a:r>
            <a:r>
              <a:rPr lang="en-US" sz="1600" i="1" dirty="0"/>
              <a:t>real-time</a:t>
            </a:r>
            <a:r>
              <a:rPr lang="en-US" sz="1600" dirty="0"/>
              <a:t>, 2) </a:t>
            </a:r>
            <a:r>
              <a:rPr lang="en-US" sz="1600" i="1" dirty="0"/>
              <a:t>more immersive</a:t>
            </a:r>
            <a:r>
              <a:rPr lang="en-US" sz="1600" dirty="0"/>
              <a:t>, 3) </a:t>
            </a:r>
            <a:r>
              <a:rPr lang="en-US" sz="1600" i="1" dirty="0"/>
              <a:t>more complexity</a:t>
            </a:r>
          </a:p>
          <a:p>
            <a:pPr>
              <a:lnSpc>
                <a:spcPct val="90000"/>
              </a:lnSpc>
            </a:pPr>
            <a:r>
              <a:rPr lang="en-US" dirty="0"/>
              <a:t>A Computer Game involves </a:t>
            </a:r>
            <a:r>
              <a:rPr lang="en-US" i="1" dirty="0"/>
              <a:t>Players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“No, Duh”.  But stress because </a:t>
            </a:r>
            <a:r>
              <a:rPr lang="en-US" sz="1600" i="1" dirty="0"/>
              <a:t>think</a:t>
            </a:r>
            <a:r>
              <a:rPr lang="en-US" sz="1600" dirty="0"/>
              <a:t> about audience.  The game is not for </a:t>
            </a:r>
            <a:r>
              <a:rPr lang="en-US" sz="1600" i="1" dirty="0"/>
              <a:t>you</a:t>
            </a:r>
            <a:r>
              <a:rPr lang="en-US" sz="1600" dirty="0"/>
              <a:t> but for </a:t>
            </a:r>
            <a:r>
              <a:rPr lang="en-US" sz="1600" i="1" dirty="0"/>
              <a:t>them.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Don’t just think about your story or the graphics or the interface, but consider the </a:t>
            </a:r>
            <a:r>
              <a:rPr lang="en-US" sz="1600" i="1" dirty="0"/>
              <a:t>players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Ex: complicated flight simulator (say, you are a flying geek) but audience is beginner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8B1-87AD-4519-9F21-F343EC5E503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69295" y="6093230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mic Sans MS" pitchFamily="66" charset="0"/>
              </a:rPr>
              <a:t>Based on </a:t>
            </a:r>
            <a:r>
              <a:rPr lang="en-US" sz="1200" i="1">
                <a:latin typeface="Comic Sans MS" pitchFamily="66" charset="0"/>
              </a:rPr>
              <a:t>Tutorial: What is a Good Game?</a:t>
            </a:r>
            <a:r>
              <a:rPr lang="en-US" sz="1200">
                <a:latin typeface="Comic Sans MS" pitchFamily="66" charset="0"/>
              </a:rPr>
              <a:t>, by Mark </a:t>
            </a:r>
            <a:r>
              <a:rPr lang="en-US" sz="1200" dirty="0" err="1">
                <a:latin typeface="Comic Sans MS" pitchFamily="66" charset="0"/>
              </a:rPr>
              <a:t>Overmars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424" y="1309999"/>
            <a:ext cx="7772400" cy="533400"/>
          </a:xfrm>
        </p:spPr>
        <p:txBody>
          <a:bodyPr/>
          <a:lstStyle/>
          <a:p>
            <a:r>
              <a:rPr lang="en-US" dirty="0"/>
              <a:t>What is a Game (3 of 3)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61582" y="1905429"/>
            <a:ext cx="8915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Playing a Game is About Making Decisions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Ex: what weapon to use, what resource to build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Can be frustrating if decision does not matter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Want good </a:t>
            </a:r>
            <a:r>
              <a:rPr lang="en-US" sz="1800" i="1" dirty="0" err="1"/>
              <a:t>gameplay</a:t>
            </a:r>
            <a:r>
              <a:rPr lang="en-US" sz="1800" dirty="0"/>
              <a:t> (next major topic)</a:t>
            </a:r>
          </a:p>
          <a:p>
            <a:pPr>
              <a:lnSpc>
                <a:spcPct val="80000"/>
              </a:lnSpc>
            </a:pPr>
            <a:r>
              <a:rPr lang="en-US" dirty="0"/>
              <a:t>Playing a Game is About Control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Player wants to impact outcome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Uncontrolled sequences can still happen, but should be sparing and make logical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Ex: </a:t>
            </a:r>
            <a:r>
              <a:rPr lang="en-US" sz="1800" i="1" dirty="0" err="1"/>
              <a:t>Riven</a:t>
            </a:r>
            <a:r>
              <a:rPr lang="en-US" sz="1800" dirty="0"/>
              <a:t> uses train system between worlds</a:t>
            </a:r>
          </a:p>
          <a:p>
            <a:pPr>
              <a:lnSpc>
                <a:spcPct val="80000"/>
              </a:lnSpc>
            </a:pPr>
            <a:r>
              <a:rPr lang="en-US" dirty="0"/>
              <a:t>A Game Needs a Goal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Ex: Defeat </a:t>
            </a:r>
            <a:r>
              <a:rPr lang="en-US" sz="1600" dirty="0" err="1"/>
              <a:t>Ganandorf</a:t>
            </a:r>
            <a:r>
              <a:rPr lang="en-US" sz="1600" dirty="0"/>
              <a:t> in Zelda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Long games may have sub-goals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Ex: recover </a:t>
            </a:r>
            <a:r>
              <a:rPr lang="en-US" sz="1600" dirty="0" err="1"/>
              <a:t>Triforce</a:t>
            </a:r>
            <a:r>
              <a:rPr lang="en-US" sz="1600" dirty="0"/>
              <a:t> first, then Sword of Power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Without game goals, a player develops his/her own (a toy)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9AB9-D749-4854-BD01-6692DA1C3DD2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89908" y="6284885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mic Sans MS" pitchFamily="66" charset="0"/>
              </a:rPr>
              <a:t>Based on </a:t>
            </a:r>
            <a:r>
              <a:rPr lang="en-US" sz="1200" i="1">
                <a:latin typeface="Comic Sans MS" pitchFamily="66" charset="0"/>
              </a:rPr>
              <a:t>Tutorial: What is a Good Game?</a:t>
            </a:r>
            <a:r>
              <a:rPr lang="en-US" sz="1200">
                <a:latin typeface="Comic Sans MS" pitchFamily="66" charset="0"/>
              </a:rPr>
              <a:t>, by Mark </a:t>
            </a:r>
            <a:r>
              <a:rPr lang="en-US" sz="1200" dirty="0" err="1">
                <a:latin typeface="Comic Sans MS" pitchFamily="66" charset="0"/>
              </a:rPr>
              <a:t>Overmars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495800"/>
            <a:ext cx="609600" cy="139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886246"/>
            <a:ext cx="147988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81" y="1143000"/>
            <a:ext cx="7772400" cy="686658"/>
          </a:xfrm>
        </p:spPr>
        <p:txBody>
          <a:bodyPr/>
          <a:lstStyle/>
          <a:p>
            <a:r>
              <a:rPr lang="en-US" dirty="0"/>
              <a:t>What a Game is Not (1 of 2)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9908" y="1981629"/>
            <a:ext cx="83058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A bunch of cool features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Necessary, but not sufficient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May even detract, if not careful, by concentrating on features not game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A lot of fancy graphics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Games need graphics just as hit movie needs special effect … but neither will save weak idea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Again, may detract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Game must work without fancy graphics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Suggestion: should be fun with simple objects</a:t>
            </a: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dirty="0"/>
              <a:t>“When a designer is asked how his game is going to make a difference, I hope he … talks about </a:t>
            </a:r>
            <a:r>
              <a:rPr lang="en-US" sz="1900" dirty="0" err="1"/>
              <a:t>gameplay</a:t>
            </a:r>
            <a:r>
              <a:rPr lang="en-US" sz="1900" dirty="0"/>
              <a:t>, fun and creativity – as opposed to an answer that simply focuses on how good it looks” – Sid Meier </a:t>
            </a:r>
            <a:r>
              <a:rPr lang="en-US" sz="1600" i="1" dirty="0"/>
              <a:t>(Civilizations, Railroad Tycoon, Pirates)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034-0A4A-4887-B015-6B23AD0FB7A5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401281" y="6177248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mic Sans MS" pitchFamily="66" charset="0"/>
              </a:rPr>
              <a:t>Based on Chapter 2, </a:t>
            </a:r>
            <a:r>
              <a:rPr lang="en-US" sz="1200" i="1">
                <a:latin typeface="Comic Sans MS" pitchFamily="66" charset="0"/>
              </a:rPr>
              <a:t>Game Architecture and Design</a:t>
            </a:r>
            <a:r>
              <a:rPr lang="en-US" sz="1200">
                <a:latin typeface="Comic Sans MS" pitchFamily="66" charset="0"/>
              </a:rPr>
              <a:t>, by </a:t>
            </a:r>
            <a:r>
              <a:rPr lang="en-US" sz="1200" dirty="0" err="1">
                <a:latin typeface="Comic Sans MS" pitchFamily="66" charset="0"/>
              </a:rPr>
              <a:t>Rollings</a:t>
            </a:r>
            <a:r>
              <a:rPr lang="en-US" sz="1200" dirty="0">
                <a:latin typeface="Comic Sans MS" pitchFamily="66" charset="0"/>
              </a:rPr>
              <a:t> and Morris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Game is Not (2 of 2)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569295" y="2258462"/>
            <a:ext cx="8001000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A series of puzzles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All games have them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But not </a:t>
            </a:r>
            <a:r>
              <a:rPr lang="en-US" sz="2200" dirty="0" err="1"/>
              <a:t>gameplay</a:t>
            </a:r>
            <a:r>
              <a:rPr lang="en-US" sz="2200" dirty="0"/>
              <a:t> in themselves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Puzzles are specific, game systems spawn more generic problems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An intriguing story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Good story encourages immersion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But will mean nothing without </a:t>
            </a:r>
            <a:r>
              <a:rPr lang="en-US" sz="2200" dirty="0" err="1"/>
              <a:t>gameplay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Baldur’s Gate, linear story.  Going wrong way gets you killed.   But not interactive. Interaction in world all leads to same end.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A3D-0272-4FD7-910C-03ED2D03D1A6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69295" y="6108755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mic Sans MS" pitchFamily="66" charset="0"/>
              </a:rPr>
              <a:t>Based on Chapter 2, </a:t>
            </a:r>
            <a:r>
              <a:rPr lang="en-US" sz="1200" i="1">
                <a:latin typeface="Comic Sans MS" pitchFamily="66" charset="0"/>
              </a:rPr>
              <a:t>Game Architecture and Design</a:t>
            </a:r>
            <a:r>
              <a:rPr lang="en-US" sz="1200">
                <a:latin typeface="Comic Sans MS" pitchFamily="66" charset="0"/>
              </a:rPr>
              <a:t>, by </a:t>
            </a:r>
            <a:r>
              <a:rPr lang="en-US" sz="1200" dirty="0" err="1">
                <a:latin typeface="Comic Sans MS" pitchFamily="66" charset="0"/>
              </a:rPr>
              <a:t>Rollings</a:t>
            </a:r>
            <a:r>
              <a:rPr lang="en-US" sz="1200" dirty="0">
                <a:latin typeface="Comic Sans MS" pitchFamily="66" charset="0"/>
              </a:rPr>
              <a:t> and Morris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are Not Everything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580668" y="2239127"/>
            <a:ext cx="7924800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Most important … </a:t>
            </a:r>
            <a:r>
              <a:rPr lang="en-US" sz="2400" i="1" dirty="0"/>
              <a:t>is it fun, compelling, engaging?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And these come from a superset of games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Computers are good at interactivity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Allow for interactive fun</a:t>
            </a:r>
          </a:p>
          <a:p>
            <a:pPr lvl="1">
              <a:lnSpc>
                <a:spcPct val="80000"/>
              </a:lnSpc>
            </a:pPr>
            <a:r>
              <a:rPr lang="en-US" sz="2200" i="1" dirty="0"/>
              <a:t>Interactive Media</a:t>
            </a:r>
            <a:r>
              <a:rPr lang="en-US" sz="2200" dirty="0"/>
              <a:t> and Game Development </a:t>
            </a:r>
            <a:r>
              <a:rPr lang="en-US" sz="2200" dirty="0">
                <a:sym typeface="Wingdings" pitchFamily="2" charset="2"/>
              </a:rPr>
              <a:t>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200" i="1" dirty="0"/>
              <a:t>SimCity  - </a:t>
            </a:r>
            <a:r>
              <a:rPr lang="en-US" sz="2200" dirty="0"/>
              <a:t>very compelling, but mostly no goals.  More of toy than a game, but still fun.</a:t>
            </a:r>
            <a:endParaRPr lang="en-US" sz="2200" i="1" dirty="0"/>
          </a:p>
          <a:p>
            <a:pPr lvl="1">
              <a:lnSpc>
                <a:spcPct val="80000"/>
              </a:lnSpc>
            </a:pPr>
            <a:r>
              <a:rPr lang="en-US" sz="2200" i="1" dirty="0"/>
              <a:t>Grim Fandango </a:t>
            </a:r>
            <a:r>
              <a:rPr lang="en-US" sz="2200" dirty="0"/>
              <a:t>-  good visuals, story, etc.  But need to do puzzles to proceed.  Could have skipped to just watch story.  Would still have been </a:t>
            </a:r>
            <a:r>
              <a:rPr lang="en-US" sz="2200" i="1" dirty="0"/>
              <a:t>fun</a:t>
            </a:r>
            <a:r>
              <a:rPr lang="en-US" sz="2200" dirty="0"/>
              <a:t> without the </a:t>
            </a:r>
            <a:r>
              <a:rPr lang="en-US" sz="2200" dirty="0" err="1"/>
              <a:t>gameplay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7391-E8F7-4541-8790-55FAD5CD7D7C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16E-CA98-4853-9132-39D2C540B2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485dc2aadd06dff7e7ac0dcbcf855fc4e4442e"/>
</p:tagLst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944019-e0c0-4cbe-b9e1-79848028e4af" xsi:nil="true"/>
    <lcf76f155ced4ddcb4097134ff3c332f xmlns="4a4cec7d-c36e-444e-b338-a48af7a4be8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9CF520593D848ADA951A466C51C3B" ma:contentTypeVersion="11" ma:contentTypeDescription="Create a new document." ma:contentTypeScope="" ma:versionID="e5af99647f7799b75d324cf3a0467fde">
  <xsd:schema xmlns:xsd="http://www.w3.org/2001/XMLSchema" xmlns:xs="http://www.w3.org/2001/XMLSchema" xmlns:p="http://schemas.microsoft.com/office/2006/metadata/properties" xmlns:ns2="4a4cec7d-c36e-444e-b338-a48af7a4be82" xmlns:ns3="da944019-e0c0-4cbe-b9e1-79848028e4af" targetNamespace="http://schemas.microsoft.com/office/2006/metadata/properties" ma:root="true" ma:fieldsID="f3ff47821623952de2f8beb667ed49ad" ns2:_="" ns3:_="">
    <xsd:import namespace="4a4cec7d-c36e-444e-b338-a48af7a4be82"/>
    <xsd:import namespace="da944019-e0c0-4cbe-b9e1-79848028e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cec7d-c36e-444e-b338-a48af7a4b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d36bd76-decb-4dd1-ad12-0d0eb5e8b8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44019-e0c0-4cbe-b9e1-79848028e4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328c0b8-7eb1-4269-9651-4b2cb19e42d2}" ma:internalName="TaxCatchAll" ma:showField="CatchAllData" ma:web="da944019-e0c0-4cbe-b9e1-79848028e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72322-423F-4EA6-A7D0-1E10D8ACF1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77D3E-D924-4829-8BB2-32383CDD2B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5A51E5-DDB8-49E8-9E56-F4BABF559D98}"/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Informatika(1)</Template>
  <TotalTime>564</TotalTime>
  <Words>1727</Words>
  <Application>Microsoft Office PowerPoint</Application>
  <PresentationFormat>On-screen Show (4:3)</PresentationFormat>
  <Paragraphs>358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Arial</vt:lpstr>
      <vt:lpstr>Brush Script Std</vt:lpstr>
      <vt:lpstr>Calibri</vt:lpstr>
      <vt:lpstr>Comic Sans MS</vt:lpstr>
      <vt:lpstr>Lucida Grande</vt:lpstr>
      <vt:lpstr>Plantagenet Cherokee</vt:lpstr>
      <vt:lpstr>Verdana</vt:lpstr>
      <vt:lpstr>Wingdings</vt:lpstr>
      <vt:lpstr>template_informatika_slide</vt:lpstr>
      <vt:lpstr>Interaksi Manusia dan Komputer (IMK)</vt:lpstr>
      <vt:lpstr>Tujuan</vt:lpstr>
      <vt:lpstr>Definition of Game</vt:lpstr>
      <vt:lpstr>What is a Game? (1 of 3)</vt:lpstr>
      <vt:lpstr>What is a Game (2 of 3)</vt:lpstr>
      <vt:lpstr>What is a Game (3 of 3)</vt:lpstr>
      <vt:lpstr>What a Game is Not (1 of 2)</vt:lpstr>
      <vt:lpstr>What a Game is Not (2 of 2)</vt:lpstr>
      <vt:lpstr>Games are Not Everything</vt:lpstr>
      <vt:lpstr>What is a game?</vt:lpstr>
      <vt:lpstr>Play</vt:lpstr>
      <vt:lpstr>Goal</vt:lpstr>
      <vt:lpstr>Rules</vt:lpstr>
      <vt:lpstr>The Language of Games</vt:lpstr>
      <vt:lpstr>Types of Game UI</vt:lpstr>
      <vt:lpstr>Game Interface Type</vt:lpstr>
      <vt:lpstr>Seven Stages of Action</vt:lpstr>
      <vt:lpstr>Seven Stages of Action</vt:lpstr>
      <vt:lpstr>Seven Stages of Action</vt:lpstr>
      <vt:lpstr>Seven Stages of Action</vt:lpstr>
      <vt:lpstr>Seven Stages of Action</vt:lpstr>
      <vt:lpstr>Seven Stages of Action</vt:lpstr>
      <vt:lpstr>Seven Stages of Action</vt:lpstr>
      <vt:lpstr>Seven Stages of Action</vt:lpstr>
      <vt:lpstr>Seven Stages of Action</vt:lpstr>
      <vt:lpstr>Designer and Player Models</vt:lpstr>
      <vt:lpstr>Designer and Player Models</vt:lpstr>
      <vt:lpstr>Goal in Games</vt:lpstr>
      <vt:lpstr>The hierarchy of challenges Adams &amp; Rollings</vt:lpstr>
      <vt:lpstr>Challenges</vt:lpstr>
      <vt:lpstr>Menu Flow Design</vt:lpstr>
      <vt:lpstr>PLANNING MENU FLOW</vt:lpstr>
      <vt:lpstr>SKETCHES</vt:lpstr>
      <vt:lpstr>COMPONENTS DESIGN</vt:lpstr>
      <vt:lpstr>BASIC DESIGN PRINCIPLES</vt:lpstr>
      <vt:lpstr>PLANNING FOR HUD (HEADS-UP DISPLAY)</vt:lpstr>
      <vt:lpstr>PowerPoint Presentation</vt:lpstr>
      <vt:lpstr>Technical Requirements and Tricks</vt:lpstr>
      <vt:lpstr>Making games fun (Adams &amp; Rollings)</vt:lpstr>
      <vt:lpstr>Making games fun (Adams &amp; Rollings)</vt:lpstr>
      <vt:lpstr>Finding the fun factor (Adams &amp; Rollings)</vt:lpstr>
      <vt:lpstr>Interactive Mockups</vt:lpstr>
      <vt:lpstr>Mockup -Flowchart</vt:lpstr>
      <vt:lpstr>Mockup - Skecthboard</vt:lpstr>
      <vt:lpstr>Mockup - Wireframes with annotation</vt:lpstr>
      <vt:lpstr>Mockup - Wireframes with ilustration flow </vt:lpstr>
      <vt:lpstr>Mockup - Storyboard</vt:lpstr>
      <vt:lpstr>Mockup - Click-through Prototypes  with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INTERFACE DESIGN</dc:title>
  <dc:creator>Angelina</dc:creator>
  <cp:lastModifiedBy>XPS12</cp:lastModifiedBy>
  <cp:revision>20</cp:revision>
  <dcterms:created xsi:type="dcterms:W3CDTF">2013-11-28T07:31:29Z</dcterms:created>
  <dcterms:modified xsi:type="dcterms:W3CDTF">2020-08-13T06:46:28Z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0x0101005889CF520593D848ADA951A466C51C3B</vt:lpwstr>
  </property>
  <property fmtid="{D5CDD505-2E9C-101B-9397-08002B2CF9AE}" pid="3" name="MediaServiceImageTags">
    <vt:lpwstr/>
  </property>
</Properties>
</file>