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handoutMasterIdLst>
    <p:handoutMasterId r:id="rId19"/>
  </p:handoutMasterIdLst>
  <p:sldIdLst>
    <p:sldId id="306" r:id="rId5"/>
    <p:sldId id="307" r:id="rId6"/>
    <p:sldId id="308" r:id="rId7"/>
    <p:sldId id="319" r:id="rId8"/>
    <p:sldId id="314" r:id="rId9"/>
    <p:sldId id="320" r:id="rId10"/>
    <p:sldId id="323" r:id="rId11"/>
    <p:sldId id="325" r:id="rId12"/>
    <p:sldId id="329" r:id="rId13"/>
    <p:sldId id="321" r:id="rId14"/>
    <p:sldId id="322" r:id="rId15"/>
    <p:sldId id="318" r:id="rId16"/>
    <p:sldId id="328" r:id="rId17"/>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90372-4D16-4D0C-84E6-096DFA41744D}" v="692" vWet="693" dt="2024-05-19T22:34:18.200"/>
    <p1510:client id="{E2618246-BBAC-4A42-8C94-A274E6FB1597}" v="3113" dt="2024-05-19T23:00:05.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guide orient="horz" pos="1392"/>
        <p:guide pos="7056"/>
        <p:guide orient="horz" pos="31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539C632D-BF15-4631-84FE-0C7759138E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93ACF57F-BFD8-42E6-8F17-4E943B308F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7AE73-9177-4F2E-8312-5B90C03627AE}" type="datetime1">
              <a:rPr lang="pt-PT" smtClean="0"/>
              <a:t>19/05/2024</a:t>
            </a:fld>
            <a:endParaRPr lang="pt-PT"/>
          </a:p>
        </p:txBody>
      </p:sp>
      <p:sp>
        <p:nvSpPr>
          <p:cNvPr id="4" name="Marcador de Posição do Rodapé 3">
            <a:extLst>
              <a:ext uri="{FF2B5EF4-FFF2-40B4-BE49-F238E27FC236}">
                <a16:creationId xmlns:a16="http://schemas.microsoft.com/office/drawing/2014/main" id="{786D2B16-F3C3-4055-859A-6F49E8AF10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6AFA77F1-6D66-4DCE-9BE4-83575C27E5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A0C3A-95D3-4AAB-81A1-2AA15A6DCD44}" type="slidenum">
              <a:rPr lang="pt-PT" smtClean="0"/>
              <a:t>‹nº›</a:t>
            </a:fld>
            <a:endParaRPr lang="pt-PT"/>
          </a:p>
        </p:txBody>
      </p:sp>
    </p:spTree>
    <p:extLst>
      <p:ext uri="{BB962C8B-B14F-4D97-AF65-F5344CB8AC3E}">
        <p14:creationId xmlns:p14="http://schemas.microsoft.com/office/powerpoint/2010/main" val="135391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D9A7C-D83F-4993-9975-1800B20A4938}" type="datetime1">
              <a:rPr lang="pt-PT" smtClean="0"/>
              <a:pPr/>
              <a:t>19/05/2024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pt-PT" noProof="0" smtClean="0"/>
              <a:t>‹nº›</a:t>
            </a:fld>
            <a:endParaRPr lang="pt-PT"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1</a:t>
            </a:fld>
            <a:endParaRPr lang="pt-PT"/>
          </a:p>
        </p:txBody>
      </p:sp>
    </p:spTree>
    <p:extLst>
      <p:ext uri="{BB962C8B-B14F-4D97-AF65-F5344CB8AC3E}">
        <p14:creationId xmlns:p14="http://schemas.microsoft.com/office/powerpoint/2010/main" val="3781651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11</a:t>
            </a:fld>
            <a:endParaRPr lang="pt-PT"/>
          </a:p>
        </p:txBody>
      </p:sp>
    </p:spTree>
    <p:extLst>
      <p:ext uri="{BB962C8B-B14F-4D97-AF65-F5344CB8AC3E}">
        <p14:creationId xmlns:p14="http://schemas.microsoft.com/office/powerpoint/2010/main" val="181949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12</a:t>
            </a:fld>
            <a:endParaRPr lang="pt-PT"/>
          </a:p>
        </p:txBody>
      </p:sp>
    </p:spTree>
    <p:extLst>
      <p:ext uri="{BB962C8B-B14F-4D97-AF65-F5344CB8AC3E}">
        <p14:creationId xmlns:p14="http://schemas.microsoft.com/office/powerpoint/2010/main" val="39372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2</a:t>
            </a:fld>
            <a:endParaRPr lang="pt-PT"/>
          </a:p>
        </p:txBody>
      </p:sp>
    </p:spTree>
    <p:extLst>
      <p:ext uri="{BB962C8B-B14F-4D97-AF65-F5344CB8AC3E}">
        <p14:creationId xmlns:p14="http://schemas.microsoft.com/office/powerpoint/2010/main" val="349958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3</a:t>
            </a:fld>
            <a:endParaRPr lang="pt-PT"/>
          </a:p>
        </p:txBody>
      </p:sp>
    </p:spTree>
    <p:extLst>
      <p:ext uri="{BB962C8B-B14F-4D97-AF65-F5344CB8AC3E}">
        <p14:creationId xmlns:p14="http://schemas.microsoft.com/office/powerpoint/2010/main" val="254587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5</a:t>
            </a:fld>
            <a:endParaRPr lang="pt-PT"/>
          </a:p>
        </p:txBody>
      </p:sp>
    </p:spTree>
    <p:extLst>
      <p:ext uri="{BB962C8B-B14F-4D97-AF65-F5344CB8AC3E}">
        <p14:creationId xmlns:p14="http://schemas.microsoft.com/office/powerpoint/2010/main" val="412642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6</a:t>
            </a:fld>
            <a:endParaRPr lang="pt-PT"/>
          </a:p>
        </p:txBody>
      </p:sp>
    </p:spTree>
    <p:extLst>
      <p:ext uri="{BB962C8B-B14F-4D97-AF65-F5344CB8AC3E}">
        <p14:creationId xmlns:p14="http://schemas.microsoft.com/office/powerpoint/2010/main" val="164122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7</a:t>
            </a:fld>
            <a:endParaRPr lang="pt-PT"/>
          </a:p>
        </p:txBody>
      </p:sp>
    </p:spTree>
    <p:extLst>
      <p:ext uri="{BB962C8B-B14F-4D97-AF65-F5344CB8AC3E}">
        <p14:creationId xmlns:p14="http://schemas.microsoft.com/office/powerpoint/2010/main" val="40713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8</a:t>
            </a:fld>
            <a:endParaRPr lang="pt-PT"/>
          </a:p>
        </p:txBody>
      </p:sp>
    </p:spTree>
    <p:extLst>
      <p:ext uri="{BB962C8B-B14F-4D97-AF65-F5344CB8AC3E}">
        <p14:creationId xmlns:p14="http://schemas.microsoft.com/office/powerpoint/2010/main" val="302352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9</a:t>
            </a:fld>
            <a:endParaRPr lang="pt-PT"/>
          </a:p>
        </p:txBody>
      </p:sp>
    </p:spTree>
    <p:extLst>
      <p:ext uri="{BB962C8B-B14F-4D97-AF65-F5344CB8AC3E}">
        <p14:creationId xmlns:p14="http://schemas.microsoft.com/office/powerpoint/2010/main" val="120228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D5939589-3E79-4C82-AA4A-FE78234FAA59}" type="slidenum">
              <a:rPr lang="pt-PT" smtClean="0"/>
              <a:t>10</a:t>
            </a:fld>
            <a:endParaRPr lang="pt-PT"/>
          </a:p>
        </p:txBody>
      </p:sp>
    </p:spTree>
    <p:extLst>
      <p:ext uri="{BB962C8B-B14F-4D97-AF65-F5344CB8AC3E}">
        <p14:creationId xmlns:p14="http://schemas.microsoft.com/office/powerpoint/2010/main" val="125509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lvl1pPr>
          </a:lstStyle>
          <a:p>
            <a:pPr rtl="0"/>
            <a:r>
              <a:rPr lang="pt-PT" noProof="0"/>
              <a:t>Clique para editar o estilo do título do Modelo Global</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cxnSp>
        <p:nvCxnSpPr>
          <p:cNvPr id="11" name="Conexão Reta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65125"/>
            <a:ext cx="10515600" cy="1325563"/>
          </a:xfrm>
        </p:spPr>
        <p:txBody>
          <a:bodyPr rtlCol="0"/>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4" name="Marcador de Posição de Conteú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6" name="Marcador de Posição de Conteú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cxnSp>
        <p:nvCxnSpPr>
          <p:cNvPr id="10" name="Conexão Reta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Imagem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pt-PT"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pt-PT"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65125"/>
            <a:ext cx="10515600" cy="1325563"/>
          </a:xfrm>
        </p:spPr>
        <p:txBody>
          <a:bodyPr rtlCol="0"/>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4" name="Marcador de Posição de Conteú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p:txBody>
      </p:sp>
      <p:sp>
        <p:nvSpPr>
          <p:cNvPr id="5" name="Marcador de Posição do Texto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6" name="Marcador de Posição de Conteú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p:txBody>
      </p:sp>
      <p:cxnSp>
        <p:nvCxnSpPr>
          <p:cNvPr id="10" name="Conexão Reta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Imagem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pt-PT"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pt-PT"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pt-PT" noProof="0"/>
          </a:p>
        </p:txBody>
      </p:sp>
      <p:sp>
        <p:nvSpPr>
          <p:cNvPr id="15" name="Marcador de Posição do Texto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17" name="Marcador de Posição de Conteúdo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pt-PT" noProof="0"/>
              <a:t>Cargo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sp>
        <p:nvSpPr>
          <p:cNvPr id="5" name="Marcador de Posição do Rodapé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pt-PT" noProof="0"/>
              <a:t>Título da Apresentação</a:t>
            </a:r>
          </a:p>
        </p:txBody>
      </p:sp>
      <p:sp>
        <p:nvSpPr>
          <p:cNvPr id="6" name="Marcador de Posição do Número do Diapositivo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pt-PT" noProof="0" smtClean="0"/>
              <a:pPr rtl="0"/>
              <a:t>‹nº›</a:t>
            </a:fld>
            <a:endParaRPr lang="pt-PT" noProof="0"/>
          </a:p>
        </p:txBody>
      </p:sp>
      <p:cxnSp>
        <p:nvCxnSpPr>
          <p:cNvPr id="7" name="Conexão Reta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13" name="Marcador de Posição da Imagem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pt-PT" noProof="0"/>
              <a:t>Clique no ícone para adicionar uma imagem</a:t>
            </a:r>
          </a:p>
        </p:txBody>
      </p:sp>
      <p:sp>
        <p:nvSpPr>
          <p:cNvPr id="10" name="Marcador de Posição da Imagem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pt-PT" noProof="0"/>
              <a:t>Clique no ícone para adicionar uma imagem</a:t>
            </a:r>
          </a:p>
        </p:txBody>
      </p:sp>
      <p:sp>
        <p:nvSpPr>
          <p:cNvPr id="11" name="Marcador de Posição da Imagem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pt-PT" noProof="0"/>
              <a:t>Clique no ícone para adicionar uma imagem</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ó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ção da Imagem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pt-PT" noProof="0"/>
              <a:t>Clique no ícone para adicionar uma imagem</a:t>
            </a:r>
          </a:p>
        </p:txBody>
      </p:sp>
      <p:sp>
        <p:nvSpPr>
          <p:cNvPr id="32" name="Marcador de Posição da Imagem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pt-PT" noProof="0"/>
              <a:t>Clique no ícone para adicionar uma imagem</a:t>
            </a:r>
          </a:p>
        </p:txBody>
      </p:sp>
      <p:sp>
        <p:nvSpPr>
          <p:cNvPr id="31" name="Marcador de Posição da Imagem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pt-PT" noProof="0"/>
              <a:t>Clique no ícone para adicionar uma imagem</a:t>
            </a:r>
          </a:p>
        </p:txBody>
      </p:sp>
      <p:sp>
        <p:nvSpPr>
          <p:cNvPr id="30" name="Marcador de Posição da Imagem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760720" y="585216"/>
            <a:ext cx="5276088" cy="2276856"/>
          </a:xfrm>
        </p:spPr>
        <p:txBody>
          <a:bodyPr rtlCol="0" anchor="b"/>
          <a:lstStyle>
            <a:lvl1pPr algn="r">
              <a:defRPr sz="4800" b="1" cap="all" spc="400" baseline="0">
                <a:solidFill>
                  <a:schemeClr val="bg1"/>
                </a:solidFill>
              </a:defRPr>
            </a:lvl1pPr>
          </a:lstStyle>
          <a:p>
            <a:pPr rtl="0"/>
            <a:r>
              <a:rPr lang="pt-PT" noProof="0"/>
              <a:t>Clique para editar o estilo do título do Modelo Global</a:t>
            </a:r>
          </a:p>
        </p:txBody>
      </p:sp>
      <p:sp>
        <p:nvSpPr>
          <p:cNvPr id="3" name="Marcador de Posição da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pt-PT" noProof="0"/>
              <a:t>03/09/20XX</a:t>
            </a:r>
          </a:p>
        </p:txBody>
      </p:sp>
      <p:sp>
        <p:nvSpPr>
          <p:cNvPr id="4" name="Marcador de Posição do Rodapé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pt-PT" noProof="0"/>
              <a:t>Título da Apresentação</a:t>
            </a:r>
          </a:p>
        </p:txBody>
      </p:sp>
      <p:sp>
        <p:nvSpPr>
          <p:cNvPr id="5" name="Marcador de Posição do Número do Diapositivo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pt-PT" noProof="0" smtClean="0"/>
              <a:pPr rtl="0"/>
              <a:t>‹nº›</a:t>
            </a:fld>
            <a:endParaRPr lang="pt-PT"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pt-PT"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pt-PT"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pt-PT" noProof="0"/>
          </a:p>
        </p:txBody>
      </p:sp>
      <p:cxnSp>
        <p:nvCxnSpPr>
          <p:cNvPr id="14" name="Conexão Reta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Posição do Tex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pt-PT" noProof="0"/>
              <a:t>Clique para editar os Estilos de título do modelo global</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a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pt-PT" noProof="0"/>
              <a:t>03/09/20XX</a:t>
            </a:r>
          </a:p>
        </p:txBody>
      </p:sp>
      <p:sp>
        <p:nvSpPr>
          <p:cNvPr id="4" name="Marcador de Posição do Rodapé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pt-PT" noProof="0"/>
              <a:t>Título da Apresentação</a:t>
            </a:r>
          </a:p>
        </p:txBody>
      </p:sp>
      <p:sp>
        <p:nvSpPr>
          <p:cNvPr id="5" name="Marcador de Posição do Número do Diapositivo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pt-PT" noProof="0" smtClean="0"/>
              <a:t>‹nº›</a:t>
            </a:fld>
            <a:endParaRPr lang="pt-PT" noProof="0"/>
          </a:p>
        </p:txBody>
      </p:sp>
      <p:cxnSp>
        <p:nvCxnSpPr>
          <p:cNvPr id="6" name="Conexão Reta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pt-PT" noProof="0"/>
              <a:t>03/09/20XX</a:t>
            </a:r>
          </a:p>
        </p:txBody>
      </p:sp>
      <p:sp>
        <p:nvSpPr>
          <p:cNvPr id="3" name="Marcador de Posição do Rodapé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pt-PT" noProof="0"/>
              <a:t>Título da Apresentação</a:t>
            </a:r>
          </a:p>
        </p:txBody>
      </p:sp>
      <p:sp>
        <p:nvSpPr>
          <p:cNvPr id="4" name="Marcador de Posição do Número do Diapositivo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pt-PT" noProof="0" smtClean="0"/>
              <a:t>‹nº›</a:t>
            </a:fld>
            <a:endParaRPr lang="pt-PT" noProof="0"/>
          </a:p>
        </p:txBody>
      </p:sp>
      <p:cxnSp>
        <p:nvCxnSpPr>
          <p:cNvPr id="5" name="Conexão Reta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t-PT" noProof="0"/>
              <a:t>Clique para editar o estilo do título do Modelo Global</a:t>
            </a:r>
          </a:p>
        </p:txBody>
      </p:sp>
      <p:sp>
        <p:nvSpPr>
          <p:cNvPr id="3" name="Marcador de Posição de Conteúdo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de texto do modelo global</a:t>
            </a:r>
          </a:p>
        </p:txBody>
      </p:sp>
      <p:sp>
        <p:nvSpPr>
          <p:cNvPr id="5" name="Marcador de Posição da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pt-PT" noProof="0"/>
              <a:t>03/09/20XX</a:t>
            </a:r>
          </a:p>
        </p:txBody>
      </p:sp>
      <p:sp>
        <p:nvSpPr>
          <p:cNvPr id="6" name="Marcador de Posição do Rodapé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pt-PT" noProof="0"/>
              <a:t>Título da Apresentação</a:t>
            </a:r>
          </a:p>
        </p:txBody>
      </p:sp>
      <p:sp>
        <p:nvSpPr>
          <p:cNvPr id="7" name="Marcador de Posição do Número do Diapositivo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pt-PT" noProof="0" smtClean="0"/>
              <a:t>‹nº›</a:t>
            </a:fld>
            <a:endParaRPr lang="pt-PT" noProof="0"/>
          </a:p>
        </p:txBody>
      </p:sp>
      <p:cxnSp>
        <p:nvCxnSpPr>
          <p:cNvPr id="8" name="Conexão Reta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t-PT" noProof="0"/>
              <a:t>Clique para editar o estilo do título do Modelo Global</a:t>
            </a:r>
          </a:p>
        </p:txBody>
      </p:sp>
      <p:sp>
        <p:nvSpPr>
          <p:cNvPr id="3" name="Marcador de Posição da Imagem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p>
        </p:txBody>
      </p:sp>
      <p:sp>
        <p:nvSpPr>
          <p:cNvPr id="4" name="Marcador de Posição do Texto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de texto do modelo global</a:t>
            </a:r>
          </a:p>
        </p:txBody>
      </p:sp>
      <p:sp>
        <p:nvSpPr>
          <p:cNvPr id="5" name="Marcador de Posição da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pt-PT" noProof="0"/>
              <a:t>03/09/20XX</a:t>
            </a:r>
          </a:p>
        </p:txBody>
      </p:sp>
      <p:sp>
        <p:nvSpPr>
          <p:cNvPr id="6" name="Marcador de Posição do Rodapé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pt-PT" noProof="0"/>
              <a:t>Título da Apresentação</a:t>
            </a:r>
          </a:p>
        </p:txBody>
      </p:sp>
      <p:sp>
        <p:nvSpPr>
          <p:cNvPr id="7" name="Marcador de Posição do Número do Diapositivo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pt-PT" noProof="0" smtClean="0"/>
              <a:t>‹nº›</a:t>
            </a:fld>
            <a:endParaRPr lang="pt-PT" noProof="0"/>
          </a:p>
        </p:txBody>
      </p:sp>
      <p:cxnSp>
        <p:nvCxnSpPr>
          <p:cNvPr id="8" name="Conexão Reta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ítulo 2 do Diapositivo">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594360"/>
            <a:ext cx="6272784" cy="2843784"/>
          </a:xfrm>
        </p:spPr>
        <p:txBody>
          <a:bodyPr rtlCol="0" anchor="b"/>
          <a:lstStyle>
            <a:lvl1pPr algn="l">
              <a:defRPr sz="5400" b="1" i="0" cap="all" baseline="0">
                <a:solidFill>
                  <a:schemeClr val="bg1"/>
                </a:solidFill>
              </a:defRPr>
            </a:lvl1pPr>
          </a:lstStyle>
          <a:p>
            <a:pPr rtl="0"/>
            <a:r>
              <a:rPr lang="pt-PT" noProof="0"/>
              <a:t>Clique para editar o estilo do título do Modelo Global</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cxnSp>
        <p:nvCxnSpPr>
          <p:cNvPr id="9" name="Conexão Reta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pt-PT"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pt-PT"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penas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ção da Imagem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pt-PT" noProof="0"/>
              <a:t>Cargo</a:t>
            </a:r>
          </a:p>
        </p:txBody>
      </p:sp>
      <p:sp>
        <p:nvSpPr>
          <p:cNvPr id="3" name="Marcador de Posição da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pt-PT" noProof="0"/>
              <a:t>03/09/20XX</a:t>
            </a:r>
          </a:p>
        </p:txBody>
      </p:sp>
      <p:sp>
        <p:nvSpPr>
          <p:cNvPr id="4" name="Marcador de Posição do Rodapé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pt-PT" noProof="0"/>
              <a:t>Título da Apresentação</a:t>
            </a:r>
          </a:p>
        </p:txBody>
      </p:sp>
      <p:sp>
        <p:nvSpPr>
          <p:cNvPr id="5" name="Marcador de Posição do Número do Diapositivo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pt-PT" noProof="0" smtClean="0"/>
              <a:pPr rtl="0"/>
              <a:t>‹nº›</a:t>
            </a:fld>
            <a:endParaRPr lang="pt-PT" noProof="0"/>
          </a:p>
        </p:txBody>
      </p:sp>
      <p:cxnSp>
        <p:nvCxnSpPr>
          <p:cNvPr id="14" name="Conexão Reta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Posição do Tex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pt-PT" noProof="0"/>
              <a:t>Clique para editar os Estilos de título do modelo global</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pt-PT"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pt-PT"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
        <p:nvSpPr>
          <p:cNvPr id="15" name="Marcador de Posição da Imagem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pt-PT" noProof="0"/>
              <a:t>Clique para editar o estilo de título do Modelo Global</a:t>
            </a:r>
          </a:p>
        </p:txBody>
      </p:sp>
      <p:sp>
        <p:nvSpPr>
          <p:cNvPr id="3" name="Marcador de Posição de Conteúdo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p:txBody>
      </p:sp>
      <p:sp>
        <p:nvSpPr>
          <p:cNvPr id="4" name="Marcador de Posição da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pt-PT" noProof="0"/>
              <a:t>03/09/20XX</a:t>
            </a:r>
          </a:p>
        </p:txBody>
      </p:sp>
      <p:sp>
        <p:nvSpPr>
          <p:cNvPr id="5" name="Marcador de Posição do Rodapé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pt-PT" noProof="0"/>
              <a:t>Título da Apresentação</a:t>
            </a:r>
          </a:p>
        </p:txBody>
      </p:sp>
      <p:sp>
        <p:nvSpPr>
          <p:cNvPr id="6" name="Marcador de Posição do Número do Diapositivo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pt-PT" noProof="0" smtClean="0"/>
              <a:pPr rtl="0"/>
              <a:t>‹nº›</a:t>
            </a:fld>
            <a:endParaRPr lang="pt-PT" noProof="0"/>
          </a:p>
        </p:txBody>
      </p:sp>
      <p:cxnSp>
        <p:nvCxnSpPr>
          <p:cNvPr id="9" name="Conexão Reta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pt-PT"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Cabeçalho da Secção">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pt-PT" noProof="0"/>
              <a:t>Clique para editar o estilo do título do Modelo Global</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pt-PT"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pt-PT"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pt-PT"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pt-PT"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pt-PT"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p:txBody>
          <a:bodyPr rtlCol="0"/>
          <a:lstStyle>
            <a:lvl1pPr>
              <a:defRPr sz="5400"/>
            </a:lvl1pPr>
          </a:lstStyle>
          <a:p>
            <a:pPr rtl="0"/>
            <a:r>
              <a:rPr lang="pt-PT" noProof="0"/>
              <a:t>Clique para editar o estilo do título do Modelo Global</a:t>
            </a:r>
          </a:p>
        </p:txBody>
      </p:sp>
      <p:sp>
        <p:nvSpPr>
          <p:cNvPr id="3" name="Marcador de Posição de Conteúdo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Número do Diapositivo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pt-PT" noProof="0" smtClean="0"/>
              <a:t>‹nº›</a:t>
            </a:fld>
            <a:endParaRPr lang="pt-PT" noProof="0"/>
          </a:p>
        </p:txBody>
      </p:sp>
      <p:cxnSp>
        <p:nvCxnSpPr>
          <p:cNvPr id="7" name="Conexão Reta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pt-PT" noProof="0"/>
              <a:t>Clique para editar o estilo do título do Modelo Global</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sp>
        <p:nvSpPr>
          <p:cNvPr id="5" name="Marcador de Posição do Rodapé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pt-PT" noProof="0"/>
              <a:t>Título da Apresentação</a:t>
            </a:r>
          </a:p>
        </p:txBody>
      </p:sp>
      <p:sp>
        <p:nvSpPr>
          <p:cNvPr id="6" name="Marcador de Posição do Número do Diapositivo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pt-PT" noProof="0" smtClean="0"/>
              <a:pPr rtl="0"/>
              <a:t>‹nº›</a:t>
            </a:fld>
            <a:endParaRPr lang="pt-PT" noProof="0"/>
          </a:p>
        </p:txBody>
      </p:sp>
      <p:cxnSp>
        <p:nvCxnSpPr>
          <p:cNvPr id="7" name="Conexão Reta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13" name="Marcador de Posição da Imagem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pt-PT" noProof="0"/>
              <a:t>Clique no ícone para adicionar uma imagem</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e Conteúdos">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pt-PT" noProof="0"/>
              <a:t>Cargo</a:t>
            </a:r>
          </a:p>
        </p:txBody>
      </p:sp>
      <p:sp>
        <p:nvSpPr>
          <p:cNvPr id="3" name="Marcador de Posição de Conteúdo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pt-PT" noProof="0"/>
              <a:t>03/09/20XX</a:t>
            </a:r>
          </a:p>
        </p:txBody>
      </p:sp>
      <p:sp>
        <p:nvSpPr>
          <p:cNvPr id="5" name="Marcador de Posição do Rodapé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pt-PT" noProof="0"/>
              <a:t>Título da Apresentação</a:t>
            </a:r>
          </a:p>
        </p:txBody>
      </p:sp>
      <p:sp>
        <p:nvSpPr>
          <p:cNvPr id="6" name="Marcador de Posição do Número do Diapositivo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pt-PT" noProof="0" smtClean="0"/>
              <a:pPr rtl="0"/>
              <a:t>‹nº›</a:t>
            </a:fld>
            <a:endParaRPr lang="pt-PT"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pt-PT"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cxnSp>
        <p:nvCxnSpPr>
          <p:cNvPr id="8" name="Conexão Reta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pt-PT"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pt-PT"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pt-PT"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pt-PT" noProof="0"/>
              <a:t>03/09/20XX</a:t>
            </a:r>
          </a:p>
        </p:txBody>
      </p:sp>
      <p:sp>
        <p:nvSpPr>
          <p:cNvPr id="5" name="Marcador de Posição do Rodapé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pt-PT" noProof="0"/>
              <a:t>Título da Apresentação</a:t>
            </a:r>
          </a:p>
        </p:txBody>
      </p:sp>
      <p:sp>
        <p:nvSpPr>
          <p:cNvPr id="6" name="Marcador de Posição do Número do Diapositivo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pt-PT" noProof="0" smtClean="0"/>
              <a:t>‹nº›</a:t>
            </a:fld>
            <a:endParaRPr lang="pt-PT"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1416981" y="3699933"/>
            <a:ext cx="6272784" cy="2843784"/>
          </a:xfrm>
        </p:spPr>
        <p:txBody>
          <a:bodyPr rtlCol="0">
            <a:noAutofit/>
          </a:bodyPr>
          <a:lstStyle/>
          <a:p>
            <a:pPr rtl="0"/>
            <a:r>
              <a:rPr lang="en-US" sz="4400" dirty="0"/>
              <a:t>Routing Algorithm for Ocean Shipping and Urban Deliveries</a:t>
            </a:r>
            <a:endParaRPr lang="en-GB" sz="4400" dirty="0"/>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6759449" y="314283"/>
            <a:ext cx="5093208" cy="1197864"/>
          </a:xfrm>
        </p:spPr>
        <p:txBody>
          <a:bodyPr vert="horz" lIns="91440" tIns="45720" rIns="91440" bIns="45720" rtlCol="0" anchor="t">
            <a:normAutofit/>
          </a:bodyPr>
          <a:lstStyle/>
          <a:p>
            <a:pPr rtl="0"/>
            <a:r>
              <a:rPr lang="pt-PT"/>
              <a:t>Eduardo Ferreira (up202206628)</a:t>
            </a:r>
          </a:p>
          <a:p>
            <a:pPr rtl="0"/>
            <a:r>
              <a:rPr lang="pt-PT"/>
              <a:t>Gabriel Lima (up202206693)</a:t>
            </a:r>
          </a:p>
          <a:p>
            <a:pPr rtl="0"/>
            <a:r>
              <a:rPr lang="pt-PT"/>
              <a:t>Xavier Martins (up202206632)</a:t>
            </a:r>
          </a:p>
          <a:p>
            <a:pPr rtl="0"/>
            <a:endParaRPr lang="pt-PT"/>
          </a:p>
        </p:txBody>
      </p:sp>
      <p:sp>
        <p:nvSpPr>
          <p:cNvPr id="4" name="Subtítulo 2">
            <a:extLst>
              <a:ext uri="{FF2B5EF4-FFF2-40B4-BE49-F238E27FC236}">
                <a16:creationId xmlns:a16="http://schemas.microsoft.com/office/drawing/2014/main" id="{B5AD744B-5DB4-08A9-994B-773B5D2CFCB8}"/>
              </a:ext>
            </a:extLst>
          </p:cNvPr>
          <p:cNvSpPr txBox="1">
            <a:spLocks/>
          </p:cNvSpPr>
          <p:nvPr/>
        </p:nvSpPr>
        <p:spPr>
          <a:xfrm>
            <a:off x="1416981" y="2707301"/>
            <a:ext cx="5093208" cy="721699"/>
          </a:xfrm>
          <a:prstGeom prst="rect">
            <a:avLst/>
          </a:prstGeom>
        </p:spPr>
        <p:txBody>
          <a:bodyPr vert="horz" lIns="91440" tIns="45720" rIns="91440" bIns="45720" rtlCol="0">
            <a:normAutofit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a:t>FEUP – LEIC016</a:t>
            </a:r>
          </a:p>
          <a:p>
            <a:pPr algn="l"/>
            <a:r>
              <a:rPr lang="pt-PT"/>
              <a:t>Desenho de Algoritmos</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3932237" cy="1600200"/>
          </a:xfrm>
        </p:spPr>
        <p:txBody>
          <a:bodyPr rtlCol="0" anchor="b">
            <a:normAutofit/>
          </a:bodyPr>
          <a:lstStyle/>
          <a:p>
            <a:pPr rtl="0"/>
            <a:r>
              <a:rPr lang="en-GB" sz="4400"/>
              <a:t>Interface</a:t>
            </a:r>
            <a:br>
              <a:rPr lang="en-GB"/>
            </a:br>
            <a:r>
              <a:rPr lang="en-GB"/>
              <a:t>Basic Usage</a:t>
            </a:r>
          </a:p>
        </p:txBody>
      </p:sp>
      <p:sp>
        <p:nvSpPr>
          <p:cNvPr id="20" name="Text Placeholder 3">
            <a:extLst>
              <a:ext uri="{FF2B5EF4-FFF2-40B4-BE49-F238E27FC236}">
                <a16:creationId xmlns:a16="http://schemas.microsoft.com/office/drawing/2014/main" id="{F269C161-1989-8893-E862-0D11F6ED45C8}"/>
              </a:ext>
            </a:extLst>
          </p:cNvPr>
          <p:cNvSpPr>
            <a:spLocks noGrp="1"/>
          </p:cNvSpPr>
          <p:nvPr>
            <p:ph type="body" sz="half" idx="2"/>
          </p:nvPr>
        </p:nvSpPr>
        <p:spPr>
          <a:xfrm>
            <a:off x="839789" y="2057400"/>
            <a:ext cx="4591748" cy="4044142"/>
          </a:xfrm>
        </p:spPr>
        <p:txBody>
          <a:bodyPr anchor="ctr">
            <a:normAutofit/>
          </a:bodyPr>
          <a:lstStyle/>
          <a:p>
            <a:pPr algn="just" defTabSz="502920">
              <a:spcAft>
                <a:spcPts val="600"/>
              </a:spcAft>
            </a:pPr>
            <a:r>
              <a:rPr lang="en-GB" sz="1600" kern="1200" dirty="0">
                <a:solidFill>
                  <a:schemeClr val="tx1"/>
                </a:solidFill>
                <a:latin typeface="+mn-lt"/>
                <a:ea typeface="+mn-ea"/>
                <a:cs typeface="+mn-cs"/>
              </a:rPr>
              <a:t>	Our </a:t>
            </a:r>
            <a:r>
              <a:rPr lang="en-GB" dirty="0"/>
              <a:t>program is an CLI and</a:t>
            </a:r>
            <a:r>
              <a:rPr lang="en-GB" sz="1600" kern="1200" dirty="0">
                <a:solidFill>
                  <a:schemeClr val="tx1"/>
                </a:solidFill>
                <a:latin typeface="+mn-lt"/>
                <a:ea typeface="+mn-ea"/>
                <a:cs typeface="+mn-cs"/>
              </a:rPr>
              <a:t> takes inspiration from the terminal, </a:t>
            </a:r>
            <a:r>
              <a:rPr lang="en-GB" sz="1600" b="1" kern="1200" dirty="0">
                <a:solidFill>
                  <a:schemeClr val="tx1"/>
                </a:solidFill>
                <a:latin typeface="+mn-lt"/>
                <a:ea typeface="+mn-ea"/>
                <a:cs typeface="+mn-cs"/>
              </a:rPr>
              <a:t>waiting for the user to input a command</a:t>
            </a:r>
            <a:r>
              <a:rPr lang="en-GB" sz="1600" kern="1200" dirty="0">
                <a:solidFill>
                  <a:schemeClr val="tx1"/>
                </a:solidFill>
                <a:latin typeface="+mn-lt"/>
                <a:ea typeface="+mn-ea"/>
                <a:cs typeface="+mn-cs"/>
              </a:rPr>
              <a:t>. If the command is invalid, a message will be displayed. All available commands are always displayed above user input.</a:t>
            </a:r>
          </a:p>
          <a:p>
            <a:pPr algn="just" defTabSz="502920">
              <a:spcAft>
                <a:spcPts val="600"/>
              </a:spcAft>
            </a:pPr>
            <a:r>
              <a:rPr lang="en-GB" sz="1600" kern="1200" dirty="0">
                <a:solidFill>
                  <a:schemeClr val="tx1"/>
                </a:solidFill>
                <a:latin typeface="+mn-lt"/>
                <a:ea typeface="+mn-ea"/>
                <a:cs typeface="+mn-cs"/>
              </a:rPr>
              <a:t>	</a:t>
            </a:r>
            <a:r>
              <a:rPr lang="en-GB" dirty="0"/>
              <a:t>All datasets can be used, with the user being able to select their desired dataset from the selection menu (insert </a:t>
            </a:r>
            <a:r>
              <a:rPr lang="en-GB" b="1" dirty="0"/>
              <a:t>c</a:t>
            </a:r>
            <a:r>
              <a:rPr lang="en-GB" dirty="0"/>
              <a:t> and press </a:t>
            </a:r>
            <a:r>
              <a:rPr lang="en-GB" b="1" dirty="0"/>
              <a:t>ENTER</a:t>
            </a:r>
            <a:r>
              <a:rPr lang="en-GB" dirty="0"/>
              <a:t> in the main menu).</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pt-PT" noProof="0" smtClean="0"/>
              <a:pPr rtl="0">
                <a:spcAft>
                  <a:spcPts val="600"/>
                </a:spcAft>
              </a:pPr>
              <a:t>10</a:t>
            </a:fld>
            <a:endParaRPr lang="pt-PT" noProof="0"/>
          </a:p>
        </p:txBody>
      </p:sp>
      <p:sp>
        <p:nvSpPr>
          <p:cNvPr id="5" name="TextBox 4">
            <a:extLst>
              <a:ext uri="{FF2B5EF4-FFF2-40B4-BE49-F238E27FC236}">
                <a16:creationId xmlns:a16="http://schemas.microsoft.com/office/drawing/2014/main" id="{588C1516-D614-6C4B-F660-EF16FDB07F4A}"/>
              </a:ext>
            </a:extLst>
          </p:cNvPr>
          <p:cNvSpPr txBox="1"/>
          <p:nvPr/>
        </p:nvSpPr>
        <p:spPr>
          <a:xfrm>
            <a:off x="6171411" y="290754"/>
            <a:ext cx="2497131" cy="1231106"/>
          </a:xfrm>
          <a:prstGeom prst="rect">
            <a:avLst/>
          </a:prstGeom>
          <a:noFill/>
        </p:spPr>
        <p:txBody>
          <a:bodyPr wrap="square" rtlCol="0">
            <a:spAutoFit/>
          </a:bodyPr>
          <a:lstStyle/>
          <a:p>
            <a:pPr algn="r"/>
            <a:r>
              <a:rPr lang="en-GB" b="1" dirty="0"/>
              <a:t>Main Menu</a:t>
            </a:r>
          </a:p>
          <a:p>
            <a:pPr algn="r"/>
            <a:r>
              <a:rPr lang="en-GB" sz="1400" dirty="0"/>
              <a:t>The “landing page” for the application. From here, all algorithms and their output can be accessed.</a:t>
            </a:r>
          </a:p>
        </p:txBody>
      </p:sp>
      <p:sp>
        <p:nvSpPr>
          <p:cNvPr id="11" name="TextBox 10">
            <a:extLst>
              <a:ext uri="{FF2B5EF4-FFF2-40B4-BE49-F238E27FC236}">
                <a16:creationId xmlns:a16="http://schemas.microsoft.com/office/drawing/2014/main" id="{8E5A1DE9-9239-0925-476A-48E83FE960EC}"/>
              </a:ext>
            </a:extLst>
          </p:cNvPr>
          <p:cNvSpPr txBox="1"/>
          <p:nvPr/>
        </p:nvSpPr>
        <p:spPr>
          <a:xfrm>
            <a:off x="8944075" y="4909800"/>
            <a:ext cx="2743200" cy="1508105"/>
          </a:xfrm>
          <a:prstGeom prst="rect">
            <a:avLst/>
          </a:prstGeom>
          <a:noFill/>
        </p:spPr>
        <p:txBody>
          <a:bodyPr wrap="square" rtlCol="0">
            <a:spAutoFit/>
          </a:bodyPr>
          <a:lstStyle/>
          <a:p>
            <a:r>
              <a:rPr lang="en-GB" b="1" dirty="0"/>
              <a:t>Dataset Selection Menu</a:t>
            </a:r>
          </a:p>
          <a:p>
            <a:r>
              <a:rPr lang="en-GB" sz="1400" dirty="0"/>
              <a:t>A dataset can be selected using two numbers, corresponding to its type and its option respectively.</a:t>
            </a:r>
            <a:endParaRPr lang="en-GB" sz="1400" b="1" dirty="0"/>
          </a:p>
        </p:txBody>
      </p:sp>
      <p:pic>
        <p:nvPicPr>
          <p:cNvPr id="6" name="Imagem 5">
            <a:extLst>
              <a:ext uri="{FF2B5EF4-FFF2-40B4-BE49-F238E27FC236}">
                <a16:creationId xmlns:a16="http://schemas.microsoft.com/office/drawing/2014/main" id="{34E8D0EE-1FC9-FAE0-2DEC-26E8A264AB15}"/>
              </a:ext>
            </a:extLst>
          </p:cNvPr>
          <p:cNvPicPr>
            <a:picLocks noChangeAspect="1"/>
          </p:cNvPicPr>
          <p:nvPr/>
        </p:nvPicPr>
        <p:blipFill>
          <a:blip r:embed="rId3"/>
          <a:stretch>
            <a:fillRect/>
          </a:stretch>
        </p:blipFill>
        <p:spPr>
          <a:xfrm>
            <a:off x="8688042" y="188992"/>
            <a:ext cx="3105601" cy="2685295"/>
          </a:xfrm>
          <a:prstGeom prst="rect">
            <a:avLst/>
          </a:prstGeom>
        </p:spPr>
      </p:pic>
      <p:pic>
        <p:nvPicPr>
          <p:cNvPr id="9" name="Imagem 8">
            <a:extLst>
              <a:ext uri="{FF2B5EF4-FFF2-40B4-BE49-F238E27FC236}">
                <a16:creationId xmlns:a16="http://schemas.microsoft.com/office/drawing/2014/main" id="{B401F360-EE92-BB64-9BE4-90B6DEFDF20C}"/>
              </a:ext>
            </a:extLst>
          </p:cNvPr>
          <p:cNvPicPr>
            <a:picLocks noChangeAspect="1"/>
          </p:cNvPicPr>
          <p:nvPr/>
        </p:nvPicPr>
        <p:blipFill>
          <a:blip r:embed="rId4"/>
          <a:stretch>
            <a:fillRect/>
          </a:stretch>
        </p:blipFill>
        <p:spPr>
          <a:xfrm>
            <a:off x="5656360" y="3176118"/>
            <a:ext cx="3287715" cy="3180232"/>
          </a:xfrm>
          <a:prstGeom prst="rect">
            <a:avLst/>
          </a:prstGeom>
        </p:spPr>
      </p:pic>
    </p:spTree>
    <p:extLst>
      <p:ext uri="{BB962C8B-B14F-4D97-AF65-F5344CB8AC3E}">
        <p14:creationId xmlns:p14="http://schemas.microsoft.com/office/powerpoint/2010/main" val="78061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5552292" cy="1600200"/>
          </a:xfrm>
        </p:spPr>
        <p:txBody>
          <a:bodyPr rtlCol="0" anchor="b">
            <a:normAutofit/>
          </a:bodyPr>
          <a:lstStyle/>
          <a:p>
            <a:pPr rtl="0"/>
            <a:r>
              <a:rPr lang="en-GB" sz="4400"/>
              <a:t>Interface</a:t>
            </a:r>
            <a:br>
              <a:rPr lang="en-GB"/>
            </a:br>
            <a:r>
              <a:rPr lang="en-GB"/>
              <a:t>Advanced Usage and Notes</a:t>
            </a:r>
          </a:p>
        </p:txBody>
      </p:sp>
      <p:sp>
        <p:nvSpPr>
          <p:cNvPr id="20" name="Text Placeholder 3">
            <a:extLst>
              <a:ext uri="{FF2B5EF4-FFF2-40B4-BE49-F238E27FC236}">
                <a16:creationId xmlns:a16="http://schemas.microsoft.com/office/drawing/2014/main" id="{F269C161-1989-8893-E862-0D11F6ED45C8}"/>
              </a:ext>
            </a:extLst>
          </p:cNvPr>
          <p:cNvSpPr>
            <a:spLocks noGrp="1"/>
          </p:cNvSpPr>
          <p:nvPr>
            <p:ph type="body" sz="half" idx="2"/>
          </p:nvPr>
        </p:nvSpPr>
        <p:spPr>
          <a:xfrm>
            <a:off x="839788" y="2057400"/>
            <a:ext cx="4912619" cy="4044142"/>
          </a:xfrm>
        </p:spPr>
        <p:txBody>
          <a:bodyPr anchor="ctr"/>
          <a:lstStyle/>
          <a:p>
            <a:pPr algn="just" defTabSz="502920">
              <a:spcAft>
                <a:spcPts val="600"/>
              </a:spcAft>
            </a:pPr>
            <a:r>
              <a:rPr lang="en-GB" sz="1600" kern="1200" dirty="0">
                <a:solidFill>
                  <a:schemeClr val="tx1"/>
                </a:solidFill>
                <a:latin typeface="+mn-lt"/>
                <a:ea typeface="+mn-ea"/>
                <a:cs typeface="+mn-cs"/>
              </a:rPr>
              <a:t>	</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pt-PT" noProof="0" smtClean="0"/>
              <a:pPr rtl="0">
                <a:spcAft>
                  <a:spcPts val="600"/>
                </a:spcAft>
              </a:pPr>
              <a:t>11</a:t>
            </a:fld>
            <a:endParaRPr lang="pt-PT" noProof="0"/>
          </a:p>
        </p:txBody>
      </p:sp>
      <p:sp>
        <p:nvSpPr>
          <p:cNvPr id="2" name="Text Placeholder 3">
            <a:extLst>
              <a:ext uri="{FF2B5EF4-FFF2-40B4-BE49-F238E27FC236}">
                <a16:creationId xmlns:a16="http://schemas.microsoft.com/office/drawing/2014/main" id="{2684C967-485A-64A9-3371-73EDD1A118BC}"/>
              </a:ext>
            </a:extLst>
          </p:cNvPr>
          <p:cNvSpPr txBox="1">
            <a:spLocks/>
          </p:cNvSpPr>
          <p:nvPr/>
        </p:nvSpPr>
        <p:spPr>
          <a:xfrm>
            <a:off x="992188" y="2209800"/>
            <a:ext cx="5552292" cy="4044142"/>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defTabSz="502920">
              <a:spcAft>
                <a:spcPts val="600"/>
              </a:spcAft>
            </a:pPr>
            <a:r>
              <a:rPr lang="en-GB" b="1" dirty="0"/>
              <a:t>Loading Screen	</a:t>
            </a:r>
          </a:p>
          <a:p>
            <a:pPr algn="just" defTabSz="502920">
              <a:spcAft>
                <a:spcPts val="600"/>
              </a:spcAft>
            </a:pPr>
            <a:r>
              <a:rPr lang="en-GB" dirty="0"/>
              <a:t>	Given the size of some networks, the load might take some seconds. To prevent the user thinking the program hanged, a clock is showed on the screen with the seconds elapsed since the start of the loading process.</a:t>
            </a:r>
          </a:p>
          <a:p>
            <a:pPr algn="just" defTabSz="502920">
              <a:spcAft>
                <a:spcPts val="600"/>
              </a:spcAft>
            </a:pPr>
            <a:r>
              <a:rPr lang="en-GB" b="1" dirty="0"/>
              <a:t>Result Menu</a:t>
            </a:r>
          </a:p>
          <a:p>
            <a:pPr algn="just" defTabSz="502920">
              <a:spcAft>
                <a:spcPts val="600"/>
              </a:spcAft>
            </a:pPr>
            <a:r>
              <a:rPr lang="en-GB" b="1" dirty="0"/>
              <a:t>	</a:t>
            </a:r>
            <a:r>
              <a:rPr lang="en-GB" dirty="0"/>
              <a:t>After a heuristic is ran, a menu with the resulting path is shown. If the path has more thank 5 stops, the menu will split the path in various pages, which can be navigated using the </a:t>
            </a:r>
            <a:r>
              <a:rPr lang="en-GB" b="1" dirty="0"/>
              <a:t>W</a:t>
            </a:r>
            <a:r>
              <a:rPr lang="en-GB" dirty="0"/>
              <a:t> and </a:t>
            </a:r>
            <a:r>
              <a:rPr lang="en-GB" b="1" dirty="0"/>
              <a:t>S</a:t>
            </a:r>
            <a:r>
              <a:rPr lang="en-GB" dirty="0"/>
              <a:t> keys.</a:t>
            </a:r>
          </a:p>
          <a:p>
            <a:pPr algn="just" defTabSz="502920">
              <a:spcAft>
                <a:spcPts val="600"/>
              </a:spcAft>
            </a:pPr>
            <a:r>
              <a:rPr lang="en-GB" b="1" dirty="0"/>
              <a:t>Important note</a:t>
            </a:r>
            <a:r>
              <a:rPr lang="en-GB" dirty="0"/>
              <a:t>: Some terminals do not support “</a:t>
            </a:r>
            <a:r>
              <a:rPr lang="en-GB" dirty="0" err="1"/>
              <a:t>cls</a:t>
            </a:r>
            <a:r>
              <a:rPr lang="en-GB" dirty="0"/>
              <a:t>” or “clean” system calls (e.g. </a:t>
            </a:r>
            <a:r>
              <a:rPr lang="en-GB" dirty="0" err="1"/>
              <a:t>CLion</a:t>
            </a:r>
            <a:r>
              <a:rPr lang="en-GB" dirty="0"/>
              <a:t> integrated terminal). Consequently, output won’t be as visible in such environments.</a:t>
            </a:r>
          </a:p>
        </p:txBody>
      </p:sp>
      <p:sp>
        <p:nvSpPr>
          <p:cNvPr id="13" name="TextBox 12">
            <a:extLst>
              <a:ext uri="{FF2B5EF4-FFF2-40B4-BE49-F238E27FC236}">
                <a16:creationId xmlns:a16="http://schemas.microsoft.com/office/drawing/2014/main" id="{3B878CFB-026A-0A4C-E6C7-7CA53368A9AF}"/>
              </a:ext>
            </a:extLst>
          </p:cNvPr>
          <p:cNvSpPr txBox="1"/>
          <p:nvPr/>
        </p:nvSpPr>
        <p:spPr>
          <a:xfrm>
            <a:off x="5686480" y="6031468"/>
            <a:ext cx="2497131" cy="369332"/>
          </a:xfrm>
          <a:prstGeom prst="rect">
            <a:avLst/>
          </a:prstGeom>
          <a:noFill/>
        </p:spPr>
        <p:txBody>
          <a:bodyPr wrap="square" rtlCol="0">
            <a:spAutoFit/>
          </a:bodyPr>
          <a:lstStyle/>
          <a:p>
            <a:pPr algn="r"/>
            <a:r>
              <a:rPr lang="en-GB" b="1" dirty="0"/>
              <a:t>Result Menu</a:t>
            </a:r>
            <a:endParaRPr lang="en-GB" sz="1400" dirty="0"/>
          </a:p>
        </p:txBody>
      </p:sp>
      <p:pic>
        <p:nvPicPr>
          <p:cNvPr id="5" name="Imagem 4">
            <a:extLst>
              <a:ext uri="{FF2B5EF4-FFF2-40B4-BE49-F238E27FC236}">
                <a16:creationId xmlns:a16="http://schemas.microsoft.com/office/drawing/2014/main" id="{967CC285-96CD-C65E-4ADD-4D54D57888B4}"/>
              </a:ext>
            </a:extLst>
          </p:cNvPr>
          <p:cNvPicPr>
            <a:picLocks noChangeAspect="1"/>
          </p:cNvPicPr>
          <p:nvPr/>
        </p:nvPicPr>
        <p:blipFill>
          <a:blip r:embed="rId3"/>
          <a:stretch>
            <a:fillRect/>
          </a:stretch>
        </p:blipFill>
        <p:spPr>
          <a:xfrm>
            <a:off x="9132763" y="457200"/>
            <a:ext cx="2686425" cy="781159"/>
          </a:xfrm>
          <a:prstGeom prst="rect">
            <a:avLst/>
          </a:prstGeom>
        </p:spPr>
      </p:pic>
      <p:sp>
        <p:nvSpPr>
          <p:cNvPr id="6" name="TextBox 12">
            <a:extLst>
              <a:ext uri="{FF2B5EF4-FFF2-40B4-BE49-F238E27FC236}">
                <a16:creationId xmlns:a16="http://schemas.microsoft.com/office/drawing/2014/main" id="{95CC38E3-32EF-0E66-1882-EB771EA1114F}"/>
              </a:ext>
            </a:extLst>
          </p:cNvPr>
          <p:cNvSpPr txBox="1"/>
          <p:nvPr/>
        </p:nvSpPr>
        <p:spPr>
          <a:xfrm>
            <a:off x="6720356" y="887968"/>
            <a:ext cx="2497131" cy="369332"/>
          </a:xfrm>
          <a:prstGeom prst="rect">
            <a:avLst/>
          </a:prstGeom>
          <a:noFill/>
        </p:spPr>
        <p:txBody>
          <a:bodyPr wrap="square" rtlCol="0">
            <a:spAutoFit/>
          </a:bodyPr>
          <a:lstStyle/>
          <a:p>
            <a:pPr algn="r"/>
            <a:r>
              <a:rPr lang="en-GB" b="1" dirty="0"/>
              <a:t>Loading Screen</a:t>
            </a:r>
            <a:endParaRPr lang="en-GB" sz="1400" dirty="0"/>
          </a:p>
        </p:txBody>
      </p:sp>
      <p:pic>
        <p:nvPicPr>
          <p:cNvPr id="9" name="Imagem 8">
            <a:extLst>
              <a:ext uri="{FF2B5EF4-FFF2-40B4-BE49-F238E27FC236}">
                <a16:creationId xmlns:a16="http://schemas.microsoft.com/office/drawing/2014/main" id="{2C82F129-B2CF-9CE8-3D87-CAE24E78B127}"/>
              </a:ext>
            </a:extLst>
          </p:cNvPr>
          <p:cNvPicPr>
            <a:picLocks noChangeAspect="1"/>
          </p:cNvPicPr>
          <p:nvPr/>
        </p:nvPicPr>
        <p:blipFill>
          <a:blip r:embed="rId4"/>
          <a:stretch>
            <a:fillRect/>
          </a:stretch>
        </p:blipFill>
        <p:spPr>
          <a:xfrm>
            <a:off x="8220034" y="2519844"/>
            <a:ext cx="3859947" cy="3836506"/>
          </a:xfrm>
          <a:prstGeom prst="rect">
            <a:avLst/>
          </a:prstGeom>
        </p:spPr>
      </p:pic>
    </p:spTree>
    <p:extLst>
      <p:ext uri="{BB962C8B-B14F-4D97-AF65-F5344CB8AC3E}">
        <p14:creationId xmlns:p14="http://schemas.microsoft.com/office/powerpoint/2010/main" val="373964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F64E45F-A2B2-F237-8B9D-A3CA6BC6A52A}"/>
              </a:ext>
            </a:extLst>
          </p:cNvPr>
          <p:cNvSpPr>
            <a:spLocks noGrp="1"/>
          </p:cNvSpPr>
          <p:nvPr>
            <p:ph type="body" idx="1"/>
          </p:nvPr>
        </p:nvSpPr>
        <p:spPr>
          <a:xfrm>
            <a:off x="1444752" y="1322652"/>
            <a:ext cx="4553712" cy="823912"/>
          </a:xfrm>
        </p:spPr>
        <p:txBody>
          <a:bodyPr>
            <a:normAutofit/>
          </a:bodyPr>
          <a:lstStyle/>
          <a:p>
            <a:r>
              <a:rPr lang="en-GB" sz="3200" dirty="0"/>
              <a:t>Conclusion</a:t>
            </a:r>
          </a:p>
        </p:txBody>
      </p:sp>
      <p:sp>
        <p:nvSpPr>
          <p:cNvPr id="4" name="Marcador de Posição de Conteúdo 3">
            <a:extLst>
              <a:ext uri="{FF2B5EF4-FFF2-40B4-BE49-F238E27FC236}">
                <a16:creationId xmlns:a16="http://schemas.microsoft.com/office/drawing/2014/main" id="{B0881FA9-F3B0-4912-B0E1-352094195C30}"/>
              </a:ext>
            </a:extLst>
          </p:cNvPr>
          <p:cNvSpPr>
            <a:spLocks noGrp="1"/>
          </p:cNvSpPr>
          <p:nvPr>
            <p:ph sz="half" idx="2"/>
          </p:nvPr>
        </p:nvSpPr>
        <p:spPr>
          <a:xfrm>
            <a:off x="1444752" y="2301536"/>
            <a:ext cx="9302496" cy="1915375"/>
          </a:xfrm>
        </p:spPr>
        <p:txBody>
          <a:bodyPr rtlCol="0" anchor="t">
            <a:normAutofit/>
          </a:bodyPr>
          <a:lstStyle/>
          <a:p>
            <a:pPr marL="0" indent="0" algn="just" rtl="0">
              <a:buNone/>
            </a:pPr>
            <a:r>
              <a:rPr lang="en-GB" dirty="0"/>
              <a:t>	</a:t>
            </a:r>
            <a:r>
              <a:rPr lang="en-US" dirty="0"/>
              <a:t>With this project, and the development and research of all this different heuristics and techniques we were able to understand the true complexity surrounding the TSP and the NP problems. We hope that one day a polynomial solution is found, as for now there's the need for balancing the efficiency and correctness of the result, depending on the problem in question.</a:t>
            </a:r>
            <a:endParaRPr lang="en-GB" dirty="0"/>
          </a:p>
        </p:txBody>
      </p:sp>
      <p:sp>
        <p:nvSpPr>
          <p:cNvPr id="7" name="Text Placeholder 6">
            <a:extLst>
              <a:ext uri="{FF2B5EF4-FFF2-40B4-BE49-F238E27FC236}">
                <a16:creationId xmlns:a16="http://schemas.microsoft.com/office/drawing/2014/main" id="{38AE3E56-1032-2AD1-32F0-1EAD9C006AD3}"/>
              </a:ext>
            </a:extLst>
          </p:cNvPr>
          <p:cNvSpPr>
            <a:spLocks noGrp="1"/>
          </p:cNvSpPr>
          <p:nvPr>
            <p:ph type="body" sz="quarter" idx="3"/>
          </p:nvPr>
        </p:nvSpPr>
        <p:spPr>
          <a:xfrm>
            <a:off x="1444752" y="4034964"/>
            <a:ext cx="4553712" cy="823912"/>
          </a:xfrm>
        </p:spPr>
        <p:txBody>
          <a:bodyPr>
            <a:normAutofit/>
          </a:bodyPr>
          <a:lstStyle/>
          <a:p>
            <a:r>
              <a:rPr lang="en-GB" sz="3200"/>
              <a:t>Group Participation</a:t>
            </a:r>
          </a:p>
        </p:txBody>
      </p:sp>
      <p:sp>
        <p:nvSpPr>
          <p:cNvPr id="8" name="Content Placeholder 7">
            <a:extLst>
              <a:ext uri="{FF2B5EF4-FFF2-40B4-BE49-F238E27FC236}">
                <a16:creationId xmlns:a16="http://schemas.microsoft.com/office/drawing/2014/main" id="{78BB6B19-58EE-A34B-528C-3CB11E28ACB9}"/>
              </a:ext>
            </a:extLst>
          </p:cNvPr>
          <p:cNvSpPr>
            <a:spLocks noGrp="1"/>
          </p:cNvSpPr>
          <p:nvPr>
            <p:ph sz="quarter" idx="4"/>
          </p:nvPr>
        </p:nvSpPr>
        <p:spPr>
          <a:xfrm>
            <a:off x="1444752" y="5013848"/>
            <a:ext cx="9442988" cy="1301381"/>
          </a:xfrm>
        </p:spPr>
        <p:txBody>
          <a:bodyPr anchor="t">
            <a:normAutofit/>
          </a:bodyPr>
          <a:lstStyle/>
          <a:p>
            <a:pPr marL="0" indent="0" algn="just">
              <a:buNone/>
            </a:pPr>
            <a:r>
              <a:rPr lang="en-GB"/>
              <a:t>	All the group members had a similar participation in the project. That is around ~33%, give or take.</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4294967295"/>
          </p:nvPr>
        </p:nvSpPr>
        <p:spPr>
          <a:xfrm>
            <a:off x="8077200" y="622300"/>
            <a:ext cx="4114800" cy="365125"/>
          </a:xfrm>
        </p:spPr>
        <p:txBody>
          <a:bodyPr rtlCol="0"/>
          <a:lstStyle/>
          <a:p>
            <a:pPr rtl="0">
              <a:lnSpc>
                <a:spcPct val="90000"/>
              </a:lnSpc>
            </a:pPr>
            <a:r>
              <a:rPr lang="en-US" sz="1200" dirty="0"/>
              <a:t>Routing Algorithm for Ocean Shipping </a:t>
            </a:r>
          </a:p>
          <a:p>
            <a:pPr rtl="0">
              <a:lnSpc>
                <a:spcPct val="90000"/>
              </a:lnSpc>
            </a:pPr>
            <a:r>
              <a:rPr lang="en-US" sz="1200" dirty="0"/>
              <a:t>and Urban Deliveries</a:t>
            </a:r>
            <a:endParaRPr lang="pt-PT" sz="1200" dirty="0"/>
          </a:p>
        </p:txBody>
      </p:sp>
      <p:sp>
        <p:nvSpPr>
          <p:cNvPr id="11" name="Marcador de Posição do Número do Diapositivo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lstStyle/>
          <a:p>
            <a:pPr rtl="0"/>
            <a:fld id="{D8DA9DAA-006C-4F4B-980E-E3DF019B24E2}" type="slidenum">
              <a:rPr lang="pt-PT" smtClean="0"/>
              <a:pPr rtl="0"/>
              <a:t>12</a:t>
            </a:fld>
            <a:endParaRPr lang="pt-PT"/>
          </a:p>
        </p:txBody>
      </p:sp>
    </p:spTree>
    <p:extLst>
      <p:ext uri="{BB962C8B-B14F-4D97-AF65-F5344CB8AC3E}">
        <p14:creationId xmlns:p14="http://schemas.microsoft.com/office/powerpoint/2010/main" val="373735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4A402C-C7CB-8825-C167-D03DBD8F6694}"/>
              </a:ext>
            </a:extLst>
          </p:cNvPr>
          <p:cNvSpPr>
            <a:spLocks noGrp="1"/>
          </p:cNvSpPr>
          <p:nvPr>
            <p:ph type="title"/>
          </p:nvPr>
        </p:nvSpPr>
        <p:spPr/>
        <p:txBody>
          <a:bodyPr/>
          <a:lstStyle/>
          <a:p>
            <a:r>
              <a:rPr lang="en-GB"/>
              <a:t>END</a:t>
            </a:r>
          </a:p>
        </p:txBody>
      </p:sp>
    </p:spTree>
    <p:extLst>
      <p:ext uri="{BB962C8B-B14F-4D97-AF65-F5344CB8AC3E}">
        <p14:creationId xmlns:p14="http://schemas.microsoft.com/office/powerpoint/2010/main" val="416997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DBBC93-70DF-4E4E-98E3-08124185AB18}"/>
              </a:ext>
            </a:extLst>
          </p:cNvPr>
          <p:cNvSpPr>
            <a:spLocks noGrp="1"/>
          </p:cNvSpPr>
          <p:nvPr>
            <p:ph type="ctrTitle"/>
          </p:nvPr>
        </p:nvSpPr>
        <p:spPr>
          <a:xfrm>
            <a:off x="6391656" y="841248"/>
            <a:ext cx="4434840" cy="2897378"/>
          </a:xfrm>
        </p:spPr>
        <p:txBody>
          <a:bodyPr rtlCol="0" anchor="b">
            <a:normAutofit/>
          </a:bodyPr>
          <a:lstStyle/>
          <a:p>
            <a:pPr rtl="0"/>
            <a:r>
              <a:rPr lang="en-GB"/>
              <a:t>Class Diagram</a:t>
            </a:r>
          </a:p>
        </p:txBody>
      </p:sp>
      <p:sp>
        <p:nvSpPr>
          <p:cNvPr id="8" name="Marcador de Posição do Rodapé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1512" y="1591056"/>
            <a:ext cx="3547872" cy="365125"/>
          </a:xfrm>
        </p:spPr>
        <p:txBody>
          <a:bodyPr rtlCol="0" anchor="ctr">
            <a:normAutofit/>
          </a:bodyPr>
          <a:lstStyle/>
          <a:p>
            <a:pPr rtl="0">
              <a:lnSpc>
                <a:spcPct val="90000"/>
              </a:lnSpc>
            </a:pPr>
            <a:r>
              <a:rPr lang="en-US" sz="900" dirty="0"/>
              <a:t>Routing Algorithm for Ocean Shipping </a:t>
            </a:r>
          </a:p>
          <a:p>
            <a:pPr rtl="0">
              <a:lnSpc>
                <a:spcPct val="90000"/>
              </a:lnSpc>
            </a:pPr>
            <a:r>
              <a:rPr lang="en-US" sz="900" dirty="0"/>
              <a:t>and Urban Deliveries</a:t>
            </a:r>
            <a:endParaRPr lang="pt-PT" sz="900" dirty="0"/>
          </a:p>
        </p:txBody>
      </p:sp>
      <p:sp>
        <p:nvSpPr>
          <p:cNvPr id="9" name="Marcador de Posição do Número do Diapositivo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pt-PT" smtClean="0"/>
              <a:pPr rtl="0">
                <a:spcAft>
                  <a:spcPts val="600"/>
                </a:spcAft>
              </a:pPr>
              <a:t>2</a:t>
            </a:fld>
            <a:endParaRPr lang="pt-PT"/>
          </a:p>
        </p:txBody>
      </p:sp>
      <p:sp>
        <p:nvSpPr>
          <p:cNvPr id="14" name="Marcador de Posição de Conteúdo 3">
            <a:extLst>
              <a:ext uri="{FF2B5EF4-FFF2-40B4-BE49-F238E27FC236}">
                <a16:creationId xmlns:a16="http://schemas.microsoft.com/office/drawing/2014/main" id="{98DF062A-0927-C678-597C-A187F09DD4F9}"/>
              </a:ext>
            </a:extLst>
          </p:cNvPr>
          <p:cNvSpPr txBox="1">
            <a:spLocks/>
          </p:cNvSpPr>
          <p:nvPr/>
        </p:nvSpPr>
        <p:spPr>
          <a:xfrm>
            <a:off x="6391656" y="3738626"/>
            <a:ext cx="4434840" cy="193852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a:t>This diagram can be also found in better resolution in:</a:t>
            </a:r>
          </a:p>
          <a:p>
            <a:r>
              <a:rPr lang="en-GB" sz="1600"/>
              <a:t>(base folder)</a:t>
            </a:r>
            <a:r>
              <a:rPr lang="en-GB" sz="2000"/>
              <a:t>/docs/ClassScheme.png</a:t>
            </a:r>
            <a:endParaRPr lang="en-GB"/>
          </a:p>
        </p:txBody>
      </p:sp>
      <p:pic>
        <p:nvPicPr>
          <p:cNvPr id="4" name="Imagem 3" descr="Uma imagem com texto, captura de ecrã, Tipo de letra, recibo&#10;&#10;Descrição gerada automaticamente">
            <a:extLst>
              <a:ext uri="{FF2B5EF4-FFF2-40B4-BE49-F238E27FC236}">
                <a16:creationId xmlns:a16="http://schemas.microsoft.com/office/drawing/2014/main" id="{BA7059E4-CA37-DC67-3004-5F6597E0CD8E}"/>
              </a:ext>
            </a:extLst>
          </p:cNvPr>
          <p:cNvPicPr>
            <a:picLocks noChangeAspect="1"/>
          </p:cNvPicPr>
          <p:nvPr/>
        </p:nvPicPr>
        <p:blipFill>
          <a:blip r:embed="rId3"/>
          <a:stretch>
            <a:fillRect/>
          </a:stretch>
        </p:blipFill>
        <p:spPr>
          <a:xfrm>
            <a:off x="2016047" y="379158"/>
            <a:ext cx="1565354" cy="6099683"/>
          </a:xfrm>
          <a:prstGeom prst="rect">
            <a:avLst/>
          </a:prstGeo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p:txBody>
          <a:bodyPr rtlCol="0">
            <a:normAutofit fontScale="90000"/>
          </a:bodyPr>
          <a:lstStyle/>
          <a:p>
            <a:r>
              <a:rPr lang="en-GB" sz="4900"/>
              <a:t>Reading the dataset</a:t>
            </a:r>
            <a:br>
              <a:rPr lang="en-GB" sz="4000"/>
            </a:br>
            <a:r>
              <a:rPr lang="en-GB" sz="3600"/>
              <a:t>Functions</a:t>
            </a:r>
          </a:p>
        </p:txBody>
      </p:sp>
      <p:sp>
        <p:nvSpPr>
          <p:cNvPr id="4" name="Marcador de Posição de Conteúdo 3">
            <a:extLst>
              <a:ext uri="{FF2B5EF4-FFF2-40B4-BE49-F238E27FC236}">
                <a16:creationId xmlns:a16="http://schemas.microsoft.com/office/drawing/2014/main" id="{B0881FA9-F3B0-4912-B0E1-352094195C30}"/>
              </a:ext>
            </a:extLst>
          </p:cNvPr>
          <p:cNvSpPr>
            <a:spLocks noGrp="1"/>
          </p:cNvSpPr>
          <p:nvPr>
            <p:ph idx="1"/>
          </p:nvPr>
        </p:nvSpPr>
        <p:spPr>
          <a:xfrm>
            <a:off x="814106" y="2825496"/>
            <a:ext cx="10469589" cy="3346704"/>
          </a:xfrm>
        </p:spPr>
        <p:txBody>
          <a:bodyPr vert="horz" lIns="91440" tIns="45720" rIns="91440" bIns="45720" rtlCol="0" anchor="t">
            <a:normAutofit/>
          </a:bodyPr>
          <a:lstStyle/>
          <a:p>
            <a:r>
              <a:rPr lang="pt-PT" dirty="0" err="1"/>
              <a:t>There</a:t>
            </a:r>
            <a:r>
              <a:rPr lang="pt-PT" dirty="0"/>
              <a:t> are 4 </a:t>
            </a:r>
            <a:r>
              <a:rPr lang="en-GB" dirty="0"/>
              <a:t>function responsible for reading the dataset</a:t>
            </a:r>
            <a:r>
              <a:rPr lang="pt-PT" dirty="0"/>
              <a:t>:</a:t>
            </a:r>
            <a:endParaRPr lang="en-US" dirty="0"/>
          </a:p>
          <a:p>
            <a:pPr marL="342900" indent="-342900">
              <a:buChar char="•"/>
            </a:pPr>
            <a:r>
              <a:rPr lang="pt-PT" dirty="0" err="1"/>
              <a:t>load</a:t>
            </a:r>
            <a:r>
              <a:rPr lang="en-GB" dirty="0"/>
              <a:t>Toy() which will parse graphs of type Toy.</a:t>
            </a:r>
          </a:p>
          <a:p>
            <a:pPr marL="342900" indent="-342900">
              <a:buChar char="•"/>
            </a:pPr>
            <a:r>
              <a:rPr lang="en-GB" dirty="0" err="1">
                <a:ea typeface="+mn-lt"/>
                <a:cs typeface="+mn-lt"/>
              </a:rPr>
              <a:t>loadExtra</a:t>
            </a:r>
            <a:r>
              <a:rPr lang="en-GB" dirty="0">
                <a:ea typeface="+mn-lt"/>
                <a:cs typeface="+mn-lt"/>
              </a:rPr>
              <a:t>() and </a:t>
            </a:r>
            <a:r>
              <a:rPr lang="en-GB" dirty="0" err="1">
                <a:ea typeface="+mn-lt"/>
                <a:cs typeface="+mn-lt"/>
              </a:rPr>
              <a:t>loadWorld</a:t>
            </a:r>
            <a:r>
              <a:rPr lang="en-GB" dirty="0">
                <a:ea typeface="+mn-lt"/>
                <a:cs typeface="+mn-lt"/>
              </a:rPr>
              <a:t>() which will both call the function </a:t>
            </a:r>
            <a:r>
              <a:rPr lang="en-GB" dirty="0" err="1">
                <a:ea typeface="+mn-lt"/>
                <a:cs typeface="+mn-lt"/>
              </a:rPr>
              <a:t>loadBig</a:t>
            </a:r>
            <a:r>
              <a:rPr lang="en-GB" dirty="0">
                <a:ea typeface="+mn-lt"/>
                <a:cs typeface="+mn-lt"/>
              </a:rPr>
              <a:t>() as their file structure is quite similar.</a:t>
            </a:r>
          </a:p>
          <a:p>
            <a:r>
              <a:rPr lang="en-GB" dirty="0"/>
              <a:t>Both </a:t>
            </a:r>
            <a:r>
              <a:rPr lang="en-GB" dirty="0" err="1"/>
              <a:t>loadToy</a:t>
            </a:r>
            <a:r>
              <a:rPr lang="en-GB" dirty="0"/>
              <a:t>() and </a:t>
            </a:r>
            <a:r>
              <a:rPr lang="en-GB" dirty="0" err="1"/>
              <a:t>loadBig</a:t>
            </a:r>
            <a:r>
              <a:rPr lang="en-GB" dirty="0"/>
              <a:t>() read the .csv files (either a single file with edges or a file with nodes and a file with edges), create the respective element and add it to the graph.</a:t>
            </a:r>
          </a:p>
          <a:p>
            <a:pPr marL="342900" indent="-342900">
              <a:buChar char="•"/>
            </a:pPr>
            <a:endParaRPr lang="pt-PT" dirty="0"/>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lnSpc>
                <a:spcPct val="90000"/>
              </a:lnSpc>
            </a:pPr>
            <a:r>
              <a:rPr lang="en-US" sz="1200" dirty="0"/>
              <a:t>Routing Algorithm for Ocean Shipping </a:t>
            </a:r>
          </a:p>
          <a:p>
            <a:pPr rtl="0">
              <a:lnSpc>
                <a:spcPct val="90000"/>
              </a:lnSpc>
            </a:pPr>
            <a:r>
              <a:rPr lang="en-US" sz="1200" dirty="0"/>
              <a:t>and Urban Deliveries</a:t>
            </a:r>
            <a:endParaRPr lang="pt-PT" sz="1200" dirty="0"/>
          </a:p>
        </p:txBody>
      </p:sp>
      <p:sp>
        <p:nvSpPr>
          <p:cNvPr id="11" name="Marcador de Posição do Número do Diapositivo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pt-PT" smtClean="0"/>
              <a:pPr rtl="0"/>
              <a:t>3</a:t>
            </a:fld>
            <a:endParaRPr lang="pt-PT"/>
          </a:p>
        </p:txBody>
      </p:sp>
      <p:pic>
        <p:nvPicPr>
          <p:cNvPr id="5" name="Imagem 4">
            <a:extLst>
              <a:ext uri="{FF2B5EF4-FFF2-40B4-BE49-F238E27FC236}">
                <a16:creationId xmlns:a16="http://schemas.microsoft.com/office/drawing/2014/main" id="{541F4BA7-510A-4D79-2B42-C66996D83EF8}"/>
              </a:ext>
            </a:extLst>
          </p:cNvPr>
          <p:cNvPicPr>
            <a:picLocks noChangeAspect="1"/>
          </p:cNvPicPr>
          <p:nvPr/>
        </p:nvPicPr>
        <p:blipFill>
          <a:blip r:embed="rId3"/>
          <a:stretch>
            <a:fillRect/>
          </a:stretch>
        </p:blipFill>
        <p:spPr>
          <a:xfrm>
            <a:off x="5315132" y="5263947"/>
            <a:ext cx="5572903" cy="1457528"/>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F90F67-82C9-F500-A168-22FBB8F3BB52}"/>
              </a:ext>
            </a:extLst>
          </p:cNvPr>
          <p:cNvSpPr>
            <a:spLocks noGrp="1"/>
          </p:cNvSpPr>
          <p:nvPr>
            <p:ph type="title"/>
          </p:nvPr>
        </p:nvSpPr>
        <p:spPr/>
        <p:txBody>
          <a:bodyPr/>
          <a:lstStyle/>
          <a:p>
            <a:r>
              <a:rPr lang="en-GB" sz="4400" baseline="0" dirty="0">
                <a:latin typeface="Univers"/>
              </a:rPr>
              <a:t>Reading the dataset</a:t>
            </a:r>
            <a:r>
              <a:rPr lang="en-GB" sz="3200" dirty="0">
                <a:latin typeface="Univers"/>
                <a:ea typeface="Univers"/>
                <a:cs typeface="Univers"/>
              </a:rPr>
              <a:t>​</a:t>
            </a:r>
            <a:br>
              <a:rPr lang="en-GB" sz="3200" dirty="0">
                <a:latin typeface="Univers"/>
                <a:ea typeface="Univers"/>
                <a:cs typeface="Univers"/>
              </a:rPr>
            </a:br>
            <a:r>
              <a:rPr lang="en-GB" sz="3200" dirty="0"/>
              <a:t>Store Information</a:t>
            </a:r>
          </a:p>
        </p:txBody>
      </p:sp>
      <p:sp>
        <p:nvSpPr>
          <p:cNvPr id="4" name="Content Placeholder 3">
            <a:extLst>
              <a:ext uri="{FF2B5EF4-FFF2-40B4-BE49-F238E27FC236}">
                <a16:creationId xmlns:a16="http://schemas.microsoft.com/office/drawing/2014/main" id="{5E3ACD72-7203-B043-FDAE-51CFE6A4AAB3}"/>
              </a:ext>
            </a:extLst>
          </p:cNvPr>
          <p:cNvSpPr>
            <a:spLocks noGrp="1"/>
          </p:cNvSpPr>
          <p:nvPr>
            <p:ph idx="1"/>
          </p:nvPr>
        </p:nvSpPr>
        <p:spPr>
          <a:xfrm>
            <a:off x="814107" y="2825496"/>
            <a:ext cx="6178393" cy="2548419"/>
          </a:xfrm>
        </p:spPr>
        <p:txBody>
          <a:bodyPr vert="horz" lIns="91440" tIns="45720" rIns="91440" bIns="45720" rtlCol="0" anchor="t">
            <a:normAutofit/>
          </a:bodyPr>
          <a:lstStyle/>
          <a:p>
            <a:pPr algn="just"/>
            <a:r>
              <a:rPr lang="en-GB" dirty="0"/>
              <a:t>	Data about each vertex is stored in an “Info” class. This class can have information about a geographical position or a label describing the vertex.</a:t>
            </a:r>
          </a:p>
          <a:p>
            <a:pPr algn="just"/>
            <a:r>
              <a:rPr lang="en-GB" dirty="0"/>
              <a:t>	This class only contains a function (</a:t>
            </a:r>
            <a:r>
              <a:rPr lang="en-GB" dirty="0" err="1"/>
              <a:t>toStr</a:t>
            </a:r>
            <a:r>
              <a:rPr lang="en-GB" dirty="0"/>
              <a:t>()) which will return a string with the element’s content.</a:t>
            </a:r>
          </a:p>
        </p:txBody>
      </p:sp>
      <p:sp>
        <p:nvSpPr>
          <p:cNvPr id="6" name="Footer Placeholder 5">
            <a:extLst>
              <a:ext uri="{FF2B5EF4-FFF2-40B4-BE49-F238E27FC236}">
                <a16:creationId xmlns:a16="http://schemas.microsoft.com/office/drawing/2014/main" id="{03D46D5D-782A-5F4A-4A6A-760A4D9D0908}"/>
              </a:ext>
            </a:extLst>
          </p:cNvPr>
          <p:cNvSpPr>
            <a:spLocks noGrp="1"/>
          </p:cNvSpPr>
          <p:nvPr>
            <p:ph type="ftr" sz="quarter" idx="11"/>
          </p:nvPr>
        </p:nvSpPr>
        <p:spPr/>
        <p:txBody>
          <a:bodyPr/>
          <a:lstStyle/>
          <a:p>
            <a:pPr rtl="0">
              <a:lnSpc>
                <a:spcPct val="90000"/>
              </a:lnSpc>
            </a:pPr>
            <a:r>
              <a:rPr lang="en-US" sz="1200" dirty="0"/>
              <a:t>Routing Algorithm for Ocean Shipping </a:t>
            </a:r>
          </a:p>
          <a:p>
            <a:pPr rtl="0">
              <a:lnSpc>
                <a:spcPct val="90000"/>
              </a:lnSpc>
            </a:pPr>
            <a:r>
              <a:rPr lang="en-US" sz="1200" dirty="0"/>
              <a:t>and Urban Deliveries</a:t>
            </a:r>
            <a:endParaRPr lang="pt-PT" sz="1200" dirty="0"/>
          </a:p>
        </p:txBody>
      </p:sp>
      <p:sp>
        <p:nvSpPr>
          <p:cNvPr id="7" name="Slide Number Placeholder 6">
            <a:extLst>
              <a:ext uri="{FF2B5EF4-FFF2-40B4-BE49-F238E27FC236}">
                <a16:creationId xmlns:a16="http://schemas.microsoft.com/office/drawing/2014/main" id="{756694DB-6E6A-DED7-5A8A-19A0CE0F38CD}"/>
              </a:ext>
            </a:extLst>
          </p:cNvPr>
          <p:cNvSpPr>
            <a:spLocks noGrp="1"/>
          </p:cNvSpPr>
          <p:nvPr>
            <p:ph type="sldNum" sz="quarter" idx="12"/>
          </p:nvPr>
        </p:nvSpPr>
        <p:spPr/>
        <p:txBody>
          <a:bodyPr/>
          <a:lstStyle/>
          <a:p>
            <a:pPr rtl="0"/>
            <a:fld id="{D8DA9DAA-006C-4F4B-980E-E3DF019B24E2}" type="slidenum">
              <a:rPr lang="pt-PT" noProof="0" smtClean="0"/>
              <a:pPr rtl="0"/>
              <a:t>4</a:t>
            </a:fld>
            <a:endParaRPr lang="pt-PT" noProof="0"/>
          </a:p>
        </p:txBody>
      </p:sp>
      <p:pic>
        <p:nvPicPr>
          <p:cNvPr id="5" name="Imagem 4">
            <a:extLst>
              <a:ext uri="{FF2B5EF4-FFF2-40B4-BE49-F238E27FC236}">
                <a16:creationId xmlns:a16="http://schemas.microsoft.com/office/drawing/2014/main" id="{3B364690-58C3-B2CB-D134-924857F0C688}"/>
              </a:ext>
            </a:extLst>
          </p:cNvPr>
          <p:cNvPicPr>
            <a:picLocks noChangeAspect="1"/>
          </p:cNvPicPr>
          <p:nvPr/>
        </p:nvPicPr>
        <p:blipFill>
          <a:blip r:embed="rId2"/>
          <a:stretch>
            <a:fillRect/>
          </a:stretch>
        </p:blipFill>
        <p:spPr>
          <a:xfrm>
            <a:off x="8781916" y="4860716"/>
            <a:ext cx="2829320" cy="1495634"/>
          </a:xfrm>
          <a:prstGeom prst="rect">
            <a:avLst/>
          </a:prstGeom>
        </p:spPr>
      </p:pic>
      <p:pic>
        <p:nvPicPr>
          <p:cNvPr id="9" name="Imagem 8">
            <a:extLst>
              <a:ext uri="{FF2B5EF4-FFF2-40B4-BE49-F238E27FC236}">
                <a16:creationId xmlns:a16="http://schemas.microsoft.com/office/drawing/2014/main" id="{0546FE55-09EE-7C2E-291C-5E933BFE6E89}"/>
              </a:ext>
            </a:extLst>
          </p:cNvPr>
          <p:cNvPicPr>
            <a:picLocks noChangeAspect="1"/>
          </p:cNvPicPr>
          <p:nvPr/>
        </p:nvPicPr>
        <p:blipFill>
          <a:blip r:embed="rId3"/>
          <a:stretch>
            <a:fillRect/>
          </a:stretch>
        </p:blipFill>
        <p:spPr>
          <a:xfrm>
            <a:off x="7308196" y="1734731"/>
            <a:ext cx="3653017" cy="2760860"/>
          </a:xfrm>
          <a:prstGeom prst="rect">
            <a:avLst/>
          </a:prstGeom>
        </p:spPr>
      </p:pic>
    </p:spTree>
    <p:extLst>
      <p:ext uri="{BB962C8B-B14F-4D97-AF65-F5344CB8AC3E}">
        <p14:creationId xmlns:p14="http://schemas.microsoft.com/office/powerpoint/2010/main" val="382552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3932237" cy="1600200"/>
          </a:xfrm>
        </p:spPr>
        <p:txBody>
          <a:bodyPr rtlCol="0" anchor="b">
            <a:normAutofit/>
          </a:bodyPr>
          <a:lstStyle/>
          <a:p>
            <a:pPr rtl="0"/>
            <a:r>
              <a:rPr lang="en-GB" sz="4400"/>
              <a:t>Graph</a:t>
            </a:r>
            <a:br>
              <a:rPr lang="en-GB"/>
            </a:br>
            <a:r>
              <a:rPr lang="en-GB"/>
              <a:t>Representation</a:t>
            </a:r>
          </a:p>
        </p:txBody>
      </p:sp>
      <p:sp>
        <p:nvSpPr>
          <p:cNvPr id="4" name="Marcador de Posição de Conteúdo 3">
            <a:extLst>
              <a:ext uri="{FF2B5EF4-FFF2-40B4-BE49-F238E27FC236}">
                <a16:creationId xmlns:a16="http://schemas.microsoft.com/office/drawing/2014/main" id="{B0881FA9-F3B0-4912-B0E1-352094195C30}"/>
              </a:ext>
            </a:extLst>
          </p:cNvPr>
          <p:cNvSpPr>
            <a:spLocks noGrp="1"/>
          </p:cNvSpPr>
          <p:nvPr>
            <p:ph type="body" sz="half" idx="2"/>
          </p:nvPr>
        </p:nvSpPr>
        <p:spPr>
          <a:xfrm>
            <a:off x="942009" y="2172056"/>
            <a:ext cx="5153991" cy="4069637"/>
          </a:xfrm>
        </p:spPr>
        <p:txBody>
          <a:bodyPr rtlCol="0" anchor="ctr">
            <a:normAutofit/>
          </a:bodyPr>
          <a:lstStyle/>
          <a:p>
            <a:pPr algn="just" rtl="0"/>
            <a:r>
              <a:rPr lang="en-GB" dirty="0"/>
              <a:t>	</a:t>
            </a:r>
            <a:r>
              <a:rPr lang="en-US" sz="1800" dirty="0"/>
              <a:t>For this project we decided to use a similar graph to the last project. The information is stored  in structures that allow for constant time look up, which in necessary for the good performance and efficiency of the algorithms, those being:</a:t>
            </a:r>
          </a:p>
          <a:p>
            <a:pPr marL="285750" indent="-285750" algn="just" rtl="0">
              <a:buFont typeface="Arial" panose="020B0604020202020204" pitchFamily="34" charset="0"/>
              <a:buChar char="•"/>
            </a:pPr>
            <a:r>
              <a:rPr lang="en-US" sz="1800" dirty="0"/>
              <a:t>Unordered map for the vertexes</a:t>
            </a:r>
          </a:p>
          <a:p>
            <a:pPr marL="285750" indent="-285750" algn="just" rtl="0">
              <a:buFont typeface="Arial" panose="020B0604020202020204" pitchFamily="34" charset="0"/>
              <a:buChar char="•"/>
            </a:pPr>
            <a:r>
              <a:rPr lang="en-US" sz="1800" dirty="0"/>
              <a:t>Unordered map for the edges</a:t>
            </a:r>
          </a:p>
          <a:p>
            <a:pPr algn="just" rtl="0"/>
            <a:r>
              <a:rPr lang="en-US" sz="1800" dirty="0"/>
              <a:t>	These structures are additional to the existing “</a:t>
            </a:r>
            <a:r>
              <a:rPr lang="en-US" sz="1800" dirty="0" err="1"/>
              <a:t>vertexSet</a:t>
            </a:r>
            <a:r>
              <a:rPr lang="en-US" sz="1800" dirty="0"/>
              <a:t>” and “adj” vectors.</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11" name="Marcador de Posição do Número do Diapositivo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pt-PT" smtClean="0"/>
              <a:pPr rtl="0">
                <a:spcAft>
                  <a:spcPts val="600"/>
                </a:spcAft>
              </a:pPr>
              <a:t>5</a:t>
            </a:fld>
            <a:endParaRPr lang="pt-PT"/>
          </a:p>
        </p:txBody>
      </p:sp>
      <p:pic>
        <p:nvPicPr>
          <p:cNvPr id="8" name="Marcador de Posição de Conteúdo 7">
            <a:extLst>
              <a:ext uri="{FF2B5EF4-FFF2-40B4-BE49-F238E27FC236}">
                <a16:creationId xmlns:a16="http://schemas.microsoft.com/office/drawing/2014/main" id="{78D59EB6-80A2-38C9-38D0-13252B9A9AFD}"/>
              </a:ext>
            </a:extLst>
          </p:cNvPr>
          <p:cNvPicPr>
            <a:picLocks noGrp="1" noChangeAspect="1"/>
          </p:cNvPicPr>
          <p:nvPr>
            <p:ph idx="1"/>
          </p:nvPr>
        </p:nvPicPr>
        <p:blipFill>
          <a:blip r:embed="rId3"/>
          <a:stretch>
            <a:fillRect/>
          </a:stretch>
        </p:blipFill>
        <p:spPr>
          <a:xfrm>
            <a:off x="6484710" y="1678800"/>
            <a:ext cx="5087060" cy="3820058"/>
          </a:xfrm>
        </p:spPr>
      </p:pic>
    </p:spTree>
    <p:extLst>
      <p:ext uri="{BB962C8B-B14F-4D97-AF65-F5344CB8AC3E}">
        <p14:creationId xmlns:p14="http://schemas.microsoft.com/office/powerpoint/2010/main" val="277194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3932237" cy="1600200"/>
          </a:xfrm>
        </p:spPr>
        <p:txBody>
          <a:bodyPr rtlCol="0" anchor="b">
            <a:normAutofit/>
          </a:bodyPr>
          <a:lstStyle/>
          <a:p>
            <a:pPr rtl="0"/>
            <a:r>
              <a:rPr lang="en-GB" sz="4400"/>
              <a:t>Graph</a:t>
            </a:r>
            <a:br>
              <a:rPr lang="en-GB"/>
            </a:br>
            <a:r>
              <a:rPr lang="en-GB"/>
              <a:t>Edges and vertexes</a:t>
            </a:r>
          </a:p>
        </p:txBody>
      </p:sp>
      <p:sp>
        <p:nvSpPr>
          <p:cNvPr id="20" name="Text Placeholder 3">
            <a:extLst>
              <a:ext uri="{FF2B5EF4-FFF2-40B4-BE49-F238E27FC236}">
                <a16:creationId xmlns:a16="http://schemas.microsoft.com/office/drawing/2014/main" id="{F269C161-1989-8893-E862-0D11F6ED45C8}"/>
              </a:ext>
            </a:extLst>
          </p:cNvPr>
          <p:cNvSpPr>
            <a:spLocks noGrp="1"/>
          </p:cNvSpPr>
          <p:nvPr>
            <p:ph type="body" sz="half" idx="2"/>
          </p:nvPr>
        </p:nvSpPr>
        <p:spPr>
          <a:xfrm>
            <a:off x="839788" y="2057400"/>
            <a:ext cx="4196903" cy="3811588"/>
          </a:xfrm>
        </p:spPr>
        <p:txBody>
          <a:bodyPr anchor="ctr"/>
          <a:lstStyle/>
          <a:p>
            <a:pPr algn="just" defTabSz="502920">
              <a:spcAft>
                <a:spcPts val="600"/>
              </a:spcAft>
            </a:pPr>
            <a:r>
              <a:rPr lang="en-GB" sz="1600" kern="1200" dirty="0">
                <a:solidFill>
                  <a:schemeClr val="tx1"/>
                </a:solidFill>
                <a:latin typeface="+mn-lt"/>
                <a:ea typeface="+mn-ea"/>
                <a:cs typeface="+mn-cs"/>
              </a:rPr>
              <a:t>	Edges and Vertexes are mostly unaltered, apart from </a:t>
            </a:r>
            <a:r>
              <a:rPr lang="en-GB" dirty="0"/>
              <a:t>some</a:t>
            </a:r>
            <a:r>
              <a:rPr lang="en-GB" sz="1600" kern="1200" dirty="0">
                <a:solidFill>
                  <a:schemeClr val="tx1"/>
                </a:solidFill>
                <a:latin typeface="+mn-lt"/>
                <a:ea typeface="+mn-ea"/>
                <a:cs typeface="+mn-cs"/>
              </a:rPr>
              <a:t> additions required to run the</a:t>
            </a:r>
            <a:r>
              <a:rPr lang="en-GB" dirty="0"/>
              <a:t> Travelling salesman heuristics</a:t>
            </a:r>
            <a:r>
              <a:rPr lang="en-GB" sz="1600" kern="1200" dirty="0">
                <a:solidFill>
                  <a:schemeClr val="tx1"/>
                </a:solidFill>
                <a:latin typeface="+mn-lt"/>
                <a:ea typeface="+mn-ea"/>
                <a:cs typeface="+mn-cs"/>
              </a:rPr>
              <a:t>, those being:</a:t>
            </a:r>
          </a:p>
          <a:p>
            <a:pPr algn="just" defTabSz="502920">
              <a:spcAft>
                <a:spcPts val="600"/>
              </a:spcAft>
            </a:pPr>
            <a:r>
              <a:rPr lang="en-GB" sz="1600" b="1" kern="1200" dirty="0">
                <a:solidFill>
                  <a:schemeClr val="tx1"/>
                </a:solidFill>
                <a:latin typeface="+mn-lt"/>
                <a:ea typeface="+mn-ea"/>
                <a:cs typeface="+mn-cs"/>
              </a:rPr>
              <a:t>Vertex: </a:t>
            </a:r>
          </a:p>
          <a:p>
            <a:pPr marL="285750" indent="-285750" algn="just" defTabSz="502920">
              <a:spcAft>
                <a:spcPts val="600"/>
              </a:spcAft>
              <a:buFont typeface="Arial" panose="020B0604020202020204" pitchFamily="34" charset="0"/>
              <a:buChar char="•"/>
            </a:pPr>
            <a:r>
              <a:rPr lang="en-GB" dirty="0"/>
              <a:t>map</a:t>
            </a:r>
            <a:r>
              <a:rPr lang="en-GB" sz="1600" kern="1200" dirty="0">
                <a:solidFill>
                  <a:schemeClr val="tx1"/>
                </a:solidFill>
                <a:latin typeface="+mn-lt"/>
                <a:ea typeface="+mn-ea"/>
                <a:cs typeface="+mn-cs"/>
              </a:rPr>
              <a:t> of adjacent edges.</a:t>
            </a:r>
          </a:p>
          <a:p>
            <a:pPr marL="285750" indent="-285750" algn="just" defTabSz="502920">
              <a:spcAft>
                <a:spcPts val="600"/>
              </a:spcAft>
              <a:buFont typeface="Arial" panose="020B0604020202020204" pitchFamily="34" charset="0"/>
              <a:buChar char="•"/>
            </a:pPr>
            <a:r>
              <a:rPr lang="en-GB" dirty="0"/>
              <a:t>f</a:t>
            </a:r>
            <a:r>
              <a:rPr lang="en-GB" sz="1600" kern="1200" dirty="0">
                <a:solidFill>
                  <a:schemeClr val="tx1"/>
                </a:solidFill>
                <a:latin typeface="+mn-lt"/>
                <a:ea typeface="+mn-ea"/>
                <a:cs typeface="+mn-cs"/>
              </a:rPr>
              <a:t>unction to get the edge to a specific vertex, with access O(1) thanks to a unordered map. </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pt-PT" noProof="0" smtClean="0"/>
              <a:pPr rtl="0">
                <a:spcAft>
                  <a:spcPts val="600"/>
                </a:spcAft>
              </a:pPr>
              <a:t>6</a:t>
            </a:fld>
            <a:endParaRPr lang="pt-PT" noProof="0"/>
          </a:p>
        </p:txBody>
      </p:sp>
      <p:pic>
        <p:nvPicPr>
          <p:cNvPr id="4" name="Imagem 3">
            <a:extLst>
              <a:ext uri="{FF2B5EF4-FFF2-40B4-BE49-F238E27FC236}">
                <a16:creationId xmlns:a16="http://schemas.microsoft.com/office/drawing/2014/main" id="{5D13D22C-E93D-1BC3-E426-E61541B8DF3D}"/>
              </a:ext>
            </a:extLst>
          </p:cNvPr>
          <p:cNvPicPr>
            <a:picLocks noChangeAspect="1"/>
          </p:cNvPicPr>
          <p:nvPr/>
        </p:nvPicPr>
        <p:blipFill>
          <a:blip r:embed="rId3"/>
          <a:stretch>
            <a:fillRect/>
          </a:stretch>
        </p:blipFill>
        <p:spPr>
          <a:xfrm>
            <a:off x="8704366" y="3591987"/>
            <a:ext cx="3386075" cy="3191194"/>
          </a:xfrm>
          <a:prstGeom prst="rect">
            <a:avLst/>
          </a:prstGeom>
        </p:spPr>
      </p:pic>
      <p:pic>
        <p:nvPicPr>
          <p:cNvPr id="6" name="Imagem 5">
            <a:extLst>
              <a:ext uri="{FF2B5EF4-FFF2-40B4-BE49-F238E27FC236}">
                <a16:creationId xmlns:a16="http://schemas.microsoft.com/office/drawing/2014/main" id="{F30C6EE6-96F5-2DB0-69C4-757D88FF8BB1}"/>
              </a:ext>
            </a:extLst>
          </p:cNvPr>
          <p:cNvPicPr>
            <a:picLocks noChangeAspect="1"/>
          </p:cNvPicPr>
          <p:nvPr/>
        </p:nvPicPr>
        <p:blipFill>
          <a:blip r:embed="rId4"/>
          <a:stretch>
            <a:fillRect/>
          </a:stretch>
        </p:blipFill>
        <p:spPr>
          <a:xfrm>
            <a:off x="5273606" y="1225467"/>
            <a:ext cx="3193844" cy="4407066"/>
          </a:xfrm>
          <a:prstGeom prst="rect">
            <a:avLst/>
          </a:prstGeom>
        </p:spPr>
      </p:pic>
      <p:pic>
        <p:nvPicPr>
          <p:cNvPr id="8" name="Imagem 7">
            <a:extLst>
              <a:ext uri="{FF2B5EF4-FFF2-40B4-BE49-F238E27FC236}">
                <a16:creationId xmlns:a16="http://schemas.microsoft.com/office/drawing/2014/main" id="{960B7AD3-176B-A85A-C7AA-BE7DA52A1662}"/>
              </a:ext>
            </a:extLst>
          </p:cNvPr>
          <p:cNvPicPr>
            <a:picLocks noChangeAspect="1"/>
          </p:cNvPicPr>
          <p:nvPr/>
        </p:nvPicPr>
        <p:blipFill>
          <a:blip r:embed="rId5"/>
          <a:stretch>
            <a:fillRect/>
          </a:stretch>
        </p:blipFill>
        <p:spPr>
          <a:xfrm>
            <a:off x="8305566" y="136525"/>
            <a:ext cx="3353268" cy="3000794"/>
          </a:xfrm>
          <a:prstGeom prst="rect">
            <a:avLst/>
          </a:prstGeom>
        </p:spPr>
      </p:pic>
    </p:spTree>
    <p:extLst>
      <p:ext uri="{BB962C8B-B14F-4D97-AF65-F5344CB8AC3E}">
        <p14:creationId xmlns:p14="http://schemas.microsoft.com/office/powerpoint/2010/main" val="363531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7007427" cy="1600200"/>
          </a:xfrm>
        </p:spPr>
        <p:txBody>
          <a:bodyPr rtlCol="0" anchor="b">
            <a:normAutofit fontScale="90000"/>
          </a:bodyPr>
          <a:lstStyle/>
          <a:p>
            <a:r>
              <a:rPr lang="en-GB" sz="4400" dirty="0"/>
              <a:t>Implemented functionalities</a:t>
            </a:r>
            <a:br>
              <a:rPr lang="en-GB" dirty="0"/>
            </a:br>
            <a:r>
              <a:rPr lang="en-GB" dirty="0"/>
              <a:t>Backtracking Algorithm Heuristic T(2.1)</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pt-PT" noProof="0" smtClean="0"/>
              <a:pPr rtl="0">
                <a:spcAft>
                  <a:spcPts val="600"/>
                </a:spcAft>
              </a:pPr>
              <a:t>7</a:t>
            </a:fld>
            <a:endParaRPr lang="pt-PT" noProof="0"/>
          </a:p>
        </p:txBody>
      </p:sp>
      <p:sp>
        <p:nvSpPr>
          <p:cNvPr id="2" name="Text Placeholder 3">
            <a:extLst>
              <a:ext uri="{FF2B5EF4-FFF2-40B4-BE49-F238E27FC236}">
                <a16:creationId xmlns:a16="http://schemas.microsoft.com/office/drawing/2014/main" id="{BA02BD56-9897-A3D3-2C23-09EE966A1B7C}"/>
              </a:ext>
            </a:extLst>
          </p:cNvPr>
          <p:cNvSpPr txBox="1">
            <a:spLocks/>
          </p:cNvSpPr>
          <p:nvPr/>
        </p:nvSpPr>
        <p:spPr>
          <a:xfrm>
            <a:off x="992189" y="2318657"/>
            <a:ext cx="8874188" cy="403384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defTabSz="502920">
              <a:spcAft>
                <a:spcPts val="600"/>
              </a:spcAft>
            </a:pPr>
            <a:r>
              <a:rPr lang="en-GB" sz="2000" dirty="0"/>
              <a:t>	</a:t>
            </a:r>
            <a:r>
              <a:rPr lang="en-GB" sz="2400" dirty="0"/>
              <a:t>It was implemented a backtracking algorithm that has the goal of find the shortest route starting at node 0, and that visits each other vertex returning to the starting one. </a:t>
            </a:r>
          </a:p>
          <a:p>
            <a:pPr algn="just" defTabSz="502920">
              <a:spcAft>
                <a:spcPts val="600"/>
              </a:spcAft>
            </a:pPr>
            <a:r>
              <a:rPr lang="en-GB" sz="2400" dirty="0"/>
              <a:t>	This is a recursive function that explores all possible paths. It adds the current vertex to the path, marks it as visited, and recursively explores its adjacent vertices. If a complete path is found, it updates the best path and distance. If in a middle of a path it verifies that the current distance is bigger than the best one, it ignores that path.</a:t>
            </a:r>
            <a:endParaRPr lang="en-GB" sz="2000" dirty="0"/>
          </a:p>
        </p:txBody>
      </p:sp>
      <p:sp>
        <p:nvSpPr>
          <p:cNvPr id="9" name="TextBox 8">
            <a:extLst>
              <a:ext uri="{FF2B5EF4-FFF2-40B4-BE49-F238E27FC236}">
                <a16:creationId xmlns:a16="http://schemas.microsoft.com/office/drawing/2014/main" id="{E68331C7-AC03-8FB1-7419-8E904479D73A}"/>
              </a:ext>
            </a:extLst>
          </p:cNvPr>
          <p:cNvSpPr txBox="1"/>
          <p:nvPr/>
        </p:nvSpPr>
        <p:spPr>
          <a:xfrm>
            <a:off x="9866377" y="2782669"/>
            <a:ext cx="1827453" cy="646331"/>
          </a:xfrm>
          <a:prstGeom prst="rect">
            <a:avLst/>
          </a:prstGeom>
          <a:noFill/>
        </p:spPr>
        <p:txBody>
          <a:bodyPr wrap="square" rtlCol="0">
            <a:spAutoFit/>
          </a:bodyPr>
          <a:lstStyle/>
          <a:p>
            <a:r>
              <a:rPr lang="en-GB" b="1" dirty="0"/>
              <a:t>Complexity</a:t>
            </a:r>
          </a:p>
          <a:p>
            <a:r>
              <a:rPr lang="pt-PT" dirty="0"/>
              <a:t>O(V!)</a:t>
            </a:r>
          </a:p>
        </p:txBody>
      </p:sp>
    </p:spTree>
    <p:extLst>
      <p:ext uri="{BB962C8B-B14F-4D97-AF65-F5344CB8AC3E}">
        <p14:creationId xmlns:p14="http://schemas.microsoft.com/office/powerpoint/2010/main" val="63394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p:txBody>
          <a:bodyPr rtlCol="0" anchor="b">
            <a:normAutofit/>
          </a:bodyPr>
          <a:lstStyle/>
          <a:p>
            <a:pPr rtl="0"/>
            <a:r>
              <a:rPr lang="en-GB" sz="4400" dirty="0"/>
              <a:t>Implemented functionalities</a:t>
            </a:r>
            <a:endParaRPr lang="en-GB" dirty="0"/>
          </a:p>
        </p:txBody>
      </p:sp>
      <p:sp>
        <p:nvSpPr>
          <p:cNvPr id="7" name="Marcador de Posição do Texto 6">
            <a:extLst>
              <a:ext uri="{FF2B5EF4-FFF2-40B4-BE49-F238E27FC236}">
                <a16:creationId xmlns:a16="http://schemas.microsoft.com/office/drawing/2014/main" id="{68B4F02C-4895-E730-9F54-2C4CEBBE7A7C}"/>
              </a:ext>
            </a:extLst>
          </p:cNvPr>
          <p:cNvSpPr>
            <a:spLocks noGrp="1"/>
          </p:cNvSpPr>
          <p:nvPr>
            <p:ph type="body" idx="1"/>
          </p:nvPr>
        </p:nvSpPr>
        <p:spPr>
          <a:xfrm>
            <a:off x="1351094" y="2211244"/>
            <a:ext cx="4553712" cy="823912"/>
          </a:xfrm>
        </p:spPr>
        <p:txBody>
          <a:bodyPr/>
          <a:lstStyle/>
          <a:p>
            <a:r>
              <a:rPr lang="en-GB" dirty="0"/>
              <a:t>Triangular Approximation Heuristic (T2.2)</a:t>
            </a:r>
            <a:endParaRPr lang="pt-PT" dirty="0"/>
          </a:p>
        </p:txBody>
      </p:sp>
      <p:sp>
        <p:nvSpPr>
          <p:cNvPr id="8" name="Marcador de Posição de Conteúdo 7">
            <a:extLst>
              <a:ext uri="{FF2B5EF4-FFF2-40B4-BE49-F238E27FC236}">
                <a16:creationId xmlns:a16="http://schemas.microsoft.com/office/drawing/2014/main" id="{21C64F76-E495-86F5-2C3A-B376AB4902B8}"/>
              </a:ext>
            </a:extLst>
          </p:cNvPr>
          <p:cNvSpPr>
            <a:spLocks noGrp="1"/>
          </p:cNvSpPr>
          <p:nvPr>
            <p:ph sz="half" idx="2"/>
          </p:nvPr>
        </p:nvSpPr>
        <p:spPr/>
        <p:txBody>
          <a:bodyPr>
            <a:normAutofit/>
          </a:bodyPr>
          <a:lstStyle/>
          <a:p>
            <a:pPr marL="0" indent="0" algn="just">
              <a:buNone/>
            </a:pPr>
            <a:r>
              <a:rPr lang="en-US" dirty="0"/>
              <a:t>	</a:t>
            </a:r>
          </a:p>
          <a:p>
            <a:pPr marL="0" indent="0" algn="just">
              <a:buNone/>
            </a:pPr>
            <a:endParaRPr lang="en-US" dirty="0"/>
          </a:p>
          <a:p>
            <a:pPr marL="0" indent="0" algn="just">
              <a:buNone/>
            </a:pPr>
            <a:r>
              <a:rPr lang="en-US" dirty="0"/>
              <a:t>	A simple 2-aproximation algorithm, as shown in class, that has a relative fast execution time using an MST followed by a DFS of the graph to find a </a:t>
            </a:r>
            <a:r>
              <a:rPr lang="en-US" u="sng" dirty="0"/>
              <a:t>feasible</a:t>
            </a:r>
            <a:r>
              <a:rPr lang="en-US" dirty="0"/>
              <a:t> solution.</a:t>
            </a:r>
            <a:endParaRPr lang="pt-PT" dirty="0"/>
          </a:p>
        </p:txBody>
      </p:sp>
      <p:sp>
        <p:nvSpPr>
          <p:cNvPr id="9" name="Marcador de Posição do Texto 8">
            <a:extLst>
              <a:ext uri="{FF2B5EF4-FFF2-40B4-BE49-F238E27FC236}">
                <a16:creationId xmlns:a16="http://schemas.microsoft.com/office/drawing/2014/main" id="{E9BE2CA2-3F2A-9076-60B7-12E1E4C3A55D}"/>
              </a:ext>
            </a:extLst>
          </p:cNvPr>
          <p:cNvSpPr>
            <a:spLocks noGrp="1"/>
          </p:cNvSpPr>
          <p:nvPr>
            <p:ph type="body" sz="quarter" idx="3"/>
          </p:nvPr>
        </p:nvSpPr>
        <p:spPr/>
        <p:txBody>
          <a:bodyPr/>
          <a:lstStyle/>
          <a:p>
            <a:r>
              <a:rPr lang="en-GB" dirty="0"/>
              <a:t>Other Heuristic (T2.3)</a:t>
            </a:r>
            <a:endParaRPr lang="pt-PT" dirty="0"/>
          </a:p>
        </p:txBody>
      </p:sp>
      <p:sp>
        <p:nvSpPr>
          <p:cNvPr id="11" name="Marcador de Posição de Conteúdo 10">
            <a:extLst>
              <a:ext uri="{FF2B5EF4-FFF2-40B4-BE49-F238E27FC236}">
                <a16:creationId xmlns:a16="http://schemas.microsoft.com/office/drawing/2014/main" id="{565387B8-5424-1B2D-4F78-F8DA2715712E}"/>
              </a:ext>
            </a:extLst>
          </p:cNvPr>
          <p:cNvSpPr>
            <a:spLocks noGrp="1"/>
          </p:cNvSpPr>
          <p:nvPr>
            <p:ph sz="quarter" idx="4"/>
          </p:nvPr>
        </p:nvSpPr>
        <p:spPr/>
        <p:txBody>
          <a:bodyPr>
            <a:normAutofit/>
          </a:bodyPr>
          <a:lstStyle/>
          <a:p>
            <a:pPr marL="0" indent="0" algn="just">
              <a:buNone/>
            </a:pPr>
            <a:r>
              <a:rPr lang="en-US" dirty="0"/>
              <a:t>	</a:t>
            </a:r>
          </a:p>
          <a:p>
            <a:pPr marL="0" indent="0" algn="just">
              <a:buNone/>
            </a:pPr>
            <a:r>
              <a:rPr lang="en-US" dirty="0"/>
              <a:t>	Here, instead of developing a simple heuristic, like nearest neighbor, we tried a variation of the last algorithm, using clustering based on vertex distance, as a way of improving its performance/results. The key in this approach is selecting the right distance, which can change significantly how the algorithm performs.</a:t>
            </a:r>
          </a:p>
          <a:p>
            <a:endParaRPr lang="pt-PT" dirty="0"/>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4294967295"/>
          </p:nvPr>
        </p:nvSpPr>
        <p:spPr>
          <a:xfrm>
            <a:off x="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4294967295"/>
          </p:nvPr>
        </p:nvSpPr>
        <p:spPr>
          <a:xfrm>
            <a:off x="9448800" y="6356350"/>
            <a:ext cx="2743200" cy="365125"/>
          </a:xfrm>
        </p:spPr>
        <p:txBody>
          <a:bodyPr/>
          <a:lstStyle/>
          <a:p>
            <a:pPr rtl="0">
              <a:spcAft>
                <a:spcPts val="600"/>
              </a:spcAft>
            </a:pPr>
            <a:fld id="{D8DA9DAA-006C-4F4B-980E-E3DF019B24E2}" type="slidenum">
              <a:rPr lang="pt-PT" noProof="0" smtClean="0"/>
              <a:pPr rtl="0">
                <a:spcAft>
                  <a:spcPts val="600"/>
                </a:spcAft>
              </a:pPr>
              <a:t>8</a:t>
            </a:fld>
            <a:endParaRPr lang="pt-PT" noProof="0"/>
          </a:p>
        </p:txBody>
      </p:sp>
      <p:sp>
        <p:nvSpPr>
          <p:cNvPr id="4" name="TextBox 3">
            <a:extLst>
              <a:ext uri="{FF2B5EF4-FFF2-40B4-BE49-F238E27FC236}">
                <a16:creationId xmlns:a16="http://schemas.microsoft.com/office/drawing/2014/main" id="{36031061-7918-9B2C-67D1-A7167A91C7CE}"/>
              </a:ext>
            </a:extLst>
          </p:cNvPr>
          <p:cNvSpPr txBox="1"/>
          <p:nvPr/>
        </p:nvSpPr>
        <p:spPr>
          <a:xfrm>
            <a:off x="9883278" y="5866497"/>
            <a:ext cx="2898371" cy="646331"/>
          </a:xfrm>
          <a:prstGeom prst="rect">
            <a:avLst/>
          </a:prstGeom>
          <a:noFill/>
        </p:spPr>
        <p:txBody>
          <a:bodyPr wrap="square" rtlCol="0">
            <a:spAutoFit/>
          </a:bodyPr>
          <a:lstStyle/>
          <a:p>
            <a:r>
              <a:rPr lang="en-GB" b="1" dirty="0"/>
              <a:t>Complexity </a:t>
            </a:r>
          </a:p>
          <a:p>
            <a:r>
              <a:rPr lang="en-GB" dirty="0"/>
              <a:t>O(E log V)</a:t>
            </a:r>
          </a:p>
        </p:txBody>
      </p:sp>
      <p:sp>
        <p:nvSpPr>
          <p:cNvPr id="12" name="TextBox 3">
            <a:extLst>
              <a:ext uri="{FF2B5EF4-FFF2-40B4-BE49-F238E27FC236}">
                <a16:creationId xmlns:a16="http://schemas.microsoft.com/office/drawing/2014/main" id="{218408DE-87CF-0737-1BD5-19D8BFAD82BD}"/>
              </a:ext>
            </a:extLst>
          </p:cNvPr>
          <p:cNvSpPr txBox="1"/>
          <p:nvPr/>
        </p:nvSpPr>
        <p:spPr>
          <a:xfrm>
            <a:off x="4455620" y="4853671"/>
            <a:ext cx="2898371" cy="646331"/>
          </a:xfrm>
          <a:prstGeom prst="rect">
            <a:avLst/>
          </a:prstGeom>
          <a:noFill/>
        </p:spPr>
        <p:txBody>
          <a:bodyPr wrap="square" rtlCol="0">
            <a:spAutoFit/>
          </a:bodyPr>
          <a:lstStyle/>
          <a:p>
            <a:r>
              <a:rPr lang="en-GB" b="1" dirty="0"/>
              <a:t>Complexity </a:t>
            </a:r>
          </a:p>
          <a:p>
            <a:r>
              <a:rPr lang="en-GB" dirty="0"/>
              <a:t>O(E log V)</a:t>
            </a:r>
          </a:p>
        </p:txBody>
      </p:sp>
    </p:spTree>
    <p:extLst>
      <p:ext uri="{BB962C8B-B14F-4D97-AF65-F5344CB8AC3E}">
        <p14:creationId xmlns:p14="http://schemas.microsoft.com/office/powerpoint/2010/main" val="20864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7007427" cy="1600200"/>
          </a:xfrm>
        </p:spPr>
        <p:txBody>
          <a:bodyPr rtlCol="0" anchor="b">
            <a:normAutofit fontScale="90000"/>
          </a:bodyPr>
          <a:lstStyle/>
          <a:p>
            <a:pPr rtl="0"/>
            <a:r>
              <a:rPr lang="en-GB" sz="4400" dirty="0"/>
              <a:t>Implemented functionalities</a:t>
            </a:r>
            <a:br>
              <a:rPr lang="en-GB" dirty="0"/>
            </a:br>
            <a:r>
              <a:rPr lang="en-GB" dirty="0"/>
              <a:t>Real World Heuristic (T2.4)</a:t>
            </a:r>
          </a:p>
        </p:txBody>
      </p:sp>
      <p:sp>
        <p:nvSpPr>
          <p:cNvPr id="10" name="Marcador de Posição do Rodapé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rtlCol="0" anchor="ctr">
            <a:normAutofit lnSpcReduction="10000"/>
          </a:bodyPr>
          <a:lstStyle/>
          <a:p>
            <a:pPr rtl="0">
              <a:lnSpc>
                <a:spcPct val="90000"/>
              </a:lnSpc>
            </a:pPr>
            <a:r>
              <a:rPr lang="en-US" sz="1000" dirty="0"/>
              <a:t>Routing Algorithm for Ocean Shipping </a:t>
            </a:r>
          </a:p>
          <a:p>
            <a:pPr rtl="0">
              <a:lnSpc>
                <a:spcPct val="90000"/>
              </a:lnSpc>
            </a:pPr>
            <a:r>
              <a:rPr lang="en-US" sz="1000" dirty="0"/>
              <a:t>and Urban Deliveries</a:t>
            </a:r>
            <a:endParaRPr lang="pt-PT" sz="1000" dirty="0"/>
          </a:p>
        </p:txBody>
      </p:sp>
      <p:sp>
        <p:nvSpPr>
          <p:cNvPr id="26" name="Slide Number Placeholder 6">
            <a:extLst>
              <a:ext uri="{FF2B5EF4-FFF2-40B4-BE49-F238E27FC236}">
                <a16:creationId xmlns:a16="http://schemas.microsoft.com/office/drawing/2014/main" id="{5E3B4EF7-8228-5A28-81A6-7F5E6B37664C}"/>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pt-PT" noProof="0" smtClean="0"/>
              <a:pPr rtl="0">
                <a:spcAft>
                  <a:spcPts val="600"/>
                </a:spcAft>
              </a:pPr>
              <a:t>9</a:t>
            </a:fld>
            <a:endParaRPr lang="pt-PT" noProof="0"/>
          </a:p>
        </p:txBody>
      </p:sp>
      <p:sp>
        <p:nvSpPr>
          <p:cNvPr id="2" name="Text Placeholder 3">
            <a:extLst>
              <a:ext uri="{FF2B5EF4-FFF2-40B4-BE49-F238E27FC236}">
                <a16:creationId xmlns:a16="http://schemas.microsoft.com/office/drawing/2014/main" id="{109546E6-AE83-9219-4BAF-3CB72628F6EA}"/>
              </a:ext>
            </a:extLst>
          </p:cNvPr>
          <p:cNvSpPr txBox="1">
            <a:spLocks/>
          </p:cNvSpPr>
          <p:nvPr/>
        </p:nvSpPr>
        <p:spPr>
          <a:xfrm>
            <a:off x="992188" y="2209800"/>
            <a:ext cx="4912619" cy="404414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defTabSz="502920">
              <a:spcAft>
                <a:spcPts val="600"/>
              </a:spcAft>
            </a:pPr>
            <a:endParaRPr lang="en-GB"/>
          </a:p>
        </p:txBody>
      </p:sp>
      <p:sp>
        <p:nvSpPr>
          <p:cNvPr id="4" name="TextBox 3">
            <a:extLst>
              <a:ext uri="{FF2B5EF4-FFF2-40B4-BE49-F238E27FC236}">
                <a16:creationId xmlns:a16="http://schemas.microsoft.com/office/drawing/2014/main" id="{36031061-7918-9B2C-67D1-A7167A91C7CE}"/>
              </a:ext>
            </a:extLst>
          </p:cNvPr>
          <p:cNvSpPr txBox="1"/>
          <p:nvPr/>
        </p:nvSpPr>
        <p:spPr>
          <a:xfrm>
            <a:off x="7937248" y="2981819"/>
            <a:ext cx="2898371" cy="646331"/>
          </a:xfrm>
          <a:prstGeom prst="rect">
            <a:avLst/>
          </a:prstGeom>
          <a:noFill/>
        </p:spPr>
        <p:txBody>
          <a:bodyPr wrap="square" rtlCol="0">
            <a:spAutoFit/>
          </a:bodyPr>
          <a:lstStyle/>
          <a:p>
            <a:r>
              <a:rPr lang="en-GB" b="1" dirty="0"/>
              <a:t>Complexity </a:t>
            </a:r>
          </a:p>
          <a:p>
            <a:r>
              <a:rPr lang="en-GB" dirty="0"/>
              <a:t>O(E log V)</a:t>
            </a:r>
          </a:p>
        </p:txBody>
      </p:sp>
      <p:sp>
        <p:nvSpPr>
          <p:cNvPr id="5" name="TextBox 4">
            <a:extLst>
              <a:ext uri="{FF2B5EF4-FFF2-40B4-BE49-F238E27FC236}">
                <a16:creationId xmlns:a16="http://schemas.microsoft.com/office/drawing/2014/main" id="{59B6A177-36A9-6BA2-1052-1CD35D832ED0}"/>
              </a:ext>
            </a:extLst>
          </p:cNvPr>
          <p:cNvSpPr txBox="1"/>
          <p:nvPr/>
        </p:nvSpPr>
        <p:spPr>
          <a:xfrm>
            <a:off x="1082842" y="2972435"/>
            <a:ext cx="67637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	As described in the documentation, the algorithm chosen, </a:t>
            </a:r>
            <a:r>
              <a:rPr lang="en-US" dirty="0" err="1"/>
              <a:t>Christofides</a:t>
            </a:r>
            <a:r>
              <a:rPr lang="en-US" dirty="0"/>
              <a:t>, can find an approximated solution for the TSP problem by calculating the MST, then the minimum cost perfect match for the odd degrees, followed by a Euler path and finally the Hamilton.</a:t>
            </a:r>
          </a:p>
          <a:p>
            <a:pPr algn="just"/>
            <a:r>
              <a:rPr lang="en-US" dirty="0"/>
              <a:t>	Its better in terms of correctness when compared to the algorithm developed in 3.2 as it is within the 3/2factor of the optimal solution length.</a:t>
            </a:r>
          </a:p>
        </p:txBody>
      </p:sp>
    </p:spTree>
    <p:extLst>
      <p:ext uri="{BB962C8B-B14F-4D97-AF65-F5344CB8AC3E}">
        <p14:creationId xmlns:p14="http://schemas.microsoft.com/office/powerpoint/2010/main" val="18075290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6_TF89338750_Win32" id="{40F9AE7F-7D98-4657-9EDD-78A0A49BC3D6}" vid="{50E2CB39-6189-44C8-BD7D-EDB252C384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C329F5-30EE-4BF7-AA2A-B837B51416B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Analysis Tool for Water Supply Management</Template>
  <TotalTime>77</TotalTime>
  <Words>1133</Words>
  <Application>Microsoft Office PowerPoint</Application>
  <PresentationFormat>Ecrã Panorâmico</PresentationFormat>
  <Paragraphs>114</Paragraphs>
  <Slides>13</Slides>
  <Notes>11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Calibri</vt:lpstr>
      <vt:lpstr>Univers</vt:lpstr>
      <vt:lpstr>GradientUnivers</vt:lpstr>
      <vt:lpstr>Routing Algorithm for Ocean Shipping and Urban Deliveries</vt:lpstr>
      <vt:lpstr>Class Diagram</vt:lpstr>
      <vt:lpstr>Reading the dataset Functions</vt:lpstr>
      <vt:lpstr>Reading the dataset​ Store Information</vt:lpstr>
      <vt:lpstr>Graph Representation</vt:lpstr>
      <vt:lpstr>Graph Edges and vertexes</vt:lpstr>
      <vt:lpstr>Implemented functionalities Backtracking Algorithm Heuristic T(2.1)</vt:lpstr>
      <vt:lpstr>Implemented functionalities</vt:lpstr>
      <vt:lpstr>Implemented functionalities Real World Heuristic (T2.4)</vt:lpstr>
      <vt:lpstr>Interface Basic Usage</vt:lpstr>
      <vt:lpstr>Interface Advanced Usage and Notes</vt:lpstr>
      <vt:lpstr>Apresentação do PowerPoint</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Tool for Water Supply Management</dc:title>
  <dc:creator>Gabriel Fragoso Lima</dc:creator>
  <cp:lastModifiedBy>Gabriel Lima</cp:lastModifiedBy>
  <cp:revision>2</cp:revision>
  <dcterms:created xsi:type="dcterms:W3CDTF">2024-05-19T21:42:25Z</dcterms:created>
  <dcterms:modified xsi:type="dcterms:W3CDTF">2024-05-19T23:00:05Z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