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8" r:id="rId9"/>
    <p:sldId id="269" r:id="rId10"/>
    <p:sldId id="270" r:id="rId11"/>
    <p:sldId id="267" r:id="rId12"/>
    <p:sldId id="273" r:id="rId13"/>
    <p:sldId id="274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A6277-106E-428C-BC0C-E382057A51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F7B752-48A8-400D-AFAF-BAE2A2FF663C}">
      <dgm:prSet custT="1"/>
      <dgm:spPr/>
      <dgm:t>
        <a:bodyPr/>
        <a:lstStyle/>
        <a:p>
          <a:r>
            <a:rPr lang="en-US" sz="2200" dirty="0"/>
            <a:t>An Amazon dataset from March 2, 2003.</a:t>
          </a:r>
        </a:p>
      </dgm:t>
    </dgm:pt>
    <dgm:pt modelId="{7D16AEEE-9F8C-40B0-A056-6683AF476258}" type="parTrans" cxnId="{82EADE95-6AD0-4154-85D3-C055A228BE8C}">
      <dgm:prSet/>
      <dgm:spPr/>
      <dgm:t>
        <a:bodyPr/>
        <a:lstStyle/>
        <a:p>
          <a:endParaRPr lang="en-US" sz="2200"/>
        </a:p>
      </dgm:t>
    </dgm:pt>
    <dgm:pt modelId="{6E3887CB-70B4-4960-92D8-FECFF6D8321A}" type="sibTrans" cxnId="{82EADE95-6AD0-4154-85D3-C055A228BE8C}">
      <dgm:prSet/>
      <dgm:spPr/>
      <dgm:t>
        <a:bodyPr/>
        <a:lstStyle/>
        <a:p>
          <a:endParaRPr lang="en-US" sz="2200"/>
        </a:p>
      </dgm:t>
    </dgm:pt>
    <dgm:pt modelId="{16DBF11F-5441-4EF2-B8B0-279D536241B2}">
      <dgm:prSet custT="1"/>
      <dgm:spPr/>
      <dgm:t>
        <a:bodyPr/>
        <a:lstStyle/>
        <a:p>
          <a:r>
            <a:rPr lang="en-US" sz="2200" dirty="0"/>
            <a:t>Products that are related with each other based on co-purchases.</a:t>
          </a:r>
        </a:p>
      </dgm:t>
    </dgm:pt>
    <dgm:pt modelId="{DB372312-21D9-468D-87BE-ED64F26D856A}" type="parTrans" cxnId="{4CE7F036-080F-4B71-A69B-05AF6A6B794F}">
      <dgm:prSet/>
      <dgm:spPr/>
      <dgm:t>
        <a:bodyPr/>
        <a:lstStyle/>
        <a:p>
          <a:endParaRPr lang="en-US" sz="2200"/>
        </a:p>
      </dgm:t>
    </dgm:pt>
    <dgm:pt modelId="{A7B3AA51-ACD5-457C-BFB8-C1B49E35DD24}" type="sibTrans" cxnId="{4CE7F036-080F-4B71-A69B-05AF6A6B794F}">
      <dgm:prSet/>
      <dgm:spPr/>
      <dgm:t>
        <a:bodyPr/>
        <a:lstStyle/>
        <a:p>
          <a:endParaRPr lang="en-US" sz="2200"/>
        </a:p>
      </dgm:t>
    </dgm:pt>
    <dgm:pt modelId="{77EAE646-F74F-41C2-8841-8DAAB48DBCD6}">
      <dgm:prSet custT="1"/>
      <dgm:spPr/>
      <dgm:t>
        <a:bodyPr/>
        <a:lstStyle/>
        <a:p>
          <a:r>
            <a:rPr lang="en-US" sz="2200" dirty="0"/>
            <a:t>The total number of products is 262110. </a:t>
          </a:r>
        </a:p>
      </dgm:t>
    </dgm:pt>
    <dgm:pt modelId="{5E411A51-9643-464E-B7D4-E150A95559AC}" type="parTrans" cxnId="{716ADD55-3F07-4D63-9FFC-D0D271CD865F}">
      <dgm:prSet/>
      <dgm:spPr/>
      <dgm:t>
        <a:bodyPr/>
        <a:lstStyle/>
        <a:p>
          <a:endParaRPr lang="en-US" sz="2200"/>
        </a:p>
      </dgm:t>
    </dgm:pt>
    <dgm:pt modelId="{D6991ED1-B860-4208-8C9A-A2CC1AC3067A}" type="sibTrans" cxnId="{716ADD55-3F07-4D63-9FFC-D0D271CD865F}">
      <dgm:prSet/>
      <dgm:spPr/>
      <dgm:t>
        <a:bodyPr/>
        <a:lstStyle/>
        <a:p>
          <a:endParaRPr lang="en-US" sz="2200"/>
        </a:p>
      </dgm:t>
    </dgm:pt>
    <dgm:pt modelId="{779B1D41-1388-4833-AA01-D1D71140BAC9}" type="pres">
      <dgm:prSet presAssocID="{67FA6277-106E-428C-BC0C-E382057A518D}" presName="root" presStyleCnt="0">
        <dgm:presLayoutVars>
          <dgm:dir/>
          <dgm:resizeHandles val="exact"/>
        </dgm:presLayoutVars>
      </dgm:prSet>
      <dgm:spPr/>
    </dgm:pt>
    <dgm:pt modelId="{075A06CC-1280-4075-8544-8F1E35A5069C}" type="pres">
      <dgm:prSet presAssocID="{83F7B752-48A8-400D-AFAF-BAE2A2FF663C}" presName="compNode" presStyleCnt="0"/>
      <dgm:spPr/>
    </dgm:pt>
    <dgm:pt modelId="{86D81B1D-B093-45CB-AAD4-90F4210EA6B4}" type="pres">
      <dgm:prSet presAssocID="{83F7B752-48A8-400D-AFAF-BAE2A2FF66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9BB9CC-93F0-407A-914C-136034F9288D}" type="pres">
      <dgm:prSet presAssocID="{83F7B752-48A8-400D-AFAF-BAE2A2FF663C}" presName="spaceRect" presStyleCnt="0"/>
      <dgm:spPr/>
    </dgm:pt>
    <dgm:pt modelId="{1CEAB330-C932-460C-8BF9-7F12881F0963}" type="pres">
      <dgm:prSet presAssocID="{83F7B752-48A8-400D-AFAF-BAE2A2FF663C}" presName="textRect" presStyleLbl="revTx" presStyleIdx="0" presStyleCnt="3">
        <dgm:presLayoutVars>
          <dgm:chMax val="1"/>
          <dgm:chPref val="1"/>
        </dgm:presLayoutVars>
      </dgm:prSet>
      <dgm:spPr/>
    </dgm:pt>
    <dgm:pt modelId="{FFD90357-2578-4536-969F-6291E0E5F576}" type="pres">
      <dgm:prSet presAssocID="{6E3887CB-70B4-4960-92D8-FECFF6D8321A}" presName="sibTrans" presStyleCnt="0"/>
      <dgm:spPr/>
    </dgm:pt>
    <dgm:pt modelId="{DA78B080-C875-4F72-8331-88BF953E1FD3}" type="pres">
      <dgm:prSet presAssocID="{16DBF11F-5441-4EF2-B8B0-279D536241B2}" presName="compNode" presStyleCnt="0"/>
      <dgm:spPr/>
    </dgm:pt>
    <dgm:pt modelId="{39397F90-756B-42F1-A220-011C660CE58E}" type="pres">
      <dgm:prSet presAssocID="{16DBF11F-5441-4EF2-B8B0-279D536241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4CECD96-79ED-4FC7-994F-599377E23AD8}" type="pres">
      <dgm:prSet presAssocID="{16DBF11F-5441-4EF2-B8B0-279D536241B2}" presName="spaceRect" presStyleCnt="0"/>
      <dgm:spPr/>
    </dgm:pt>
    <dgm:pt modelId="{2EAFF527-1695-4722-8A6D-228115BAF4AC}" type="pres">
      <dgm:prSet presAssocID="{16DBF11F-5441-4EF2-B8B0-279D536241B2}" presName="textRect" presStyleLbl="revTx" presStyleIdx="1" presStyleCnt="3">
        <dgm:presLayoutVars>
          <dgm:chMax val="1"/>
          <dgm:chPref val="1"/>
        </dgm:presLayoutVars>
      </dgm:prSet>
      <dgm:spPr/>
    </dgm:pt>
    <dgm:pt modelId="{76D54506-98DB-41A1-B3B1-B7F49FE79E4A}" type="pres">
      <dgm:prSet presAssocID="{A7B3AA51-ACD5-457C-BFB8-C1B49E35DD24}" presName="sibTrans" presStyleCnt="0"/>
      <dgm:spPr/>
    </dgm:pt>
    <dgm:pt modelId="{6362245A-A5B8-4877-B613-4438994549A1}" type="pres">
      <dgm:prSet presAssocID="{77EAE646-F74F-41C2-8841-8DAAB48DBCD6}" presName="compNode" presStyleCnt="0"/>
      <dgm:spPr/>
    </dgm:pt>
    <dgm:pt modelId="{58F66811-2B12-4AE1-BC9D-D60930336BF9}" type="pres">
      <dgm:prSet presAssocID="{77EAE646-F74F-41C2-8841-8DAAB48DBC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1467BE7-D0BE-4184-8B19-36F4946964FF}" type="pres">
      <dgm:prSet presAssocID="{77EAE646-F74F-41C2-8841-8DAAB48DBCD6}" presName="spaceRect" presStyleCnt="0"/>
      <dgm:spPr/>
    </dgm:pt>
    <dgm:pt modelId="{C5195980-47B1-4880-B984-97D713FD20CD}" type="pres">
      <dgm:prSet presAssocID="{77EAE646-F74F-41C2-8841-8DAAB48DBC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244D27-545F-487B-8D11-CD5DDCFFFECC}" type="presOf" srcId="{16DBF11F-5441-4EF2-B8B0-279D536241B2}" destId="{2EAFF527-1695-4722-8A6D-228115BAF4AC}" srcOrd="0" destOrd="0" presId="urn:microsoft.com/office/officeart/2018/2/layout/IconLabelList"/>
    <dgm:cxn modelId="{4CE7F036-080F-4B71-A69B-05AF6A6B794F}" srcId="{67FA6277-106E-428C-BC0C-E382057A518D}" destId="{16DBF11F-5441-4EF2-B8B0-279D536241B2}" srcOrd="1" destOrd="0" parTransId="{DB372312-21D9-468D-87BE-ED64F26D856A}" sibTransId="{A7B3AA51-ACD5-457C-BFB8-C1B49E35DD24}"/>
    <dgm:cxn modelId="{AE1A2D65-4EE8-4C2E-B502-CE441E8CCAFF}" type="presOf" srcId="{67FA6277-106E-428C-BC0C-E382057A518D}" destId="{779B1D41-1388-4833-AA01-D1D71140BAC9}" srcOrd="0" destOrd="0" presId="urn:microsoft.com/office/officeart/2018/2/layout/IconLabelList"/>
    <dgm:cxn modelId="{9251284E-50E9-44B6-B3BA-E8A39C574A3B}" type="presOf" srcId="{77EAE646-F74F-41C2-8841-8DAAB48DBCD6}" destId="{C5195980-47B1-4880-B984-97D713FD20CD}" srcOrd="0" destOrd="0" presId="urn:microsoft.com/office/officeart/2018/2/layout/IconLabelList"/>
    <dgm:cxn modelId="{716ADD55-3F07-4D63-9FFC-D0D271CD865F}" srcId="{67FA6277-106E-428C-BC0C-E382057A518D}" destId="{77EAE646-F74F-41C2-8841-8DAAB48DBCD6}" srcOrd="2" destOrd="0" parTransId="{5E411A51-9643-464E-B7D4-E150A95559AC}" sibTransId="{D6991ED1-B860-4208-8C9A-A2CC1AC3067A}"/>
    <dgm:cxn modelId="{82EADE95-6AD0-4154-85D3-C055A228BE8C}" srcId="{67FA6277-106E-428C-BC0C-E382057A518D}" destId="{83F7B752-48A8-400D-AFAF-BAE2A2FF663C}" srcOrd="0" destOrd="0" parTransId="{7D16AEEE-9F8C-40B0-A056-6683AF476258}" sibTransId="{6E3887CB-70B4-4960-92D8-FECFF6D8321A}"/>
    <dgm:cxn modelId="{0FAC8FC8-1D25-4636-B795-0A0E1326513D}" type="presOf" srcId="{83F7B752-48A8-400D-AFAF-BAE2A2FF663C}" destId="{1CEAB330-C932-460C-8BF9-7F12881F0963}" srcOrd="0" destOrd="0" presId="urn:microsoft.com/office/officeart/2018/2/layout/IconLabelList"/>
    <dgm:cxn modelId="{5751AF8E-419F-4EC9-87D5-50DCB7E27D6C}" type="presParOf" srcId="{779B1D41-1388-4833-AA01-D1D71140BAC9}" destId="{075A06CC-1280-4075-8544-8F1E35A5069C}" srcOrd="0" destOrd="0" presId="urn:microsoft.com/office/officeart/2018/2/layout/IconLabelList"/>
    <dgm:cxn modelId="{41C1D81C-A63A-48FE-B782-C1ECCA734A45}" type="presParOf" srcId="{075A06CC-1280-4075-8544-8F1E35A5069C}" destId="{86D81B1D-B093-45CB-AAD4-90F4210EA6B4}" srcOrd="0" destOrd="0" presId="urn:microsoft.com/office/officeart/2018/2/layout/IconLabelList"/>
    <dgm:cxn modelId="{01563CF3-D1F2-48DE-9B38-5ADB352509E1}" type="presParOf" srcId="{075A06CC-1280-4075-8544-8F1E35A5069C}" destId="{EA9BB9CC-93F0-407A-914C-136034F9288D}" srcOrd="1" destOrd="0" presId="urn:microsoft.com/office/officeart/2018/2/layout/IconLabelList"/>
    <dgm:cxn modelId="{A91E9B2B-49CE-4E23-8AD0-45DF98EF54C8}" type="presParOf" srcId="{075A06CC-1280-4075-8544-8F1E35A5069C}" destId="{1CEAB330-C932-460C-8BF9-7F12881F0963}" srcOrd="2" destOrd="0" presId="urn:microsoft.com/office/officeart/2018/2/layout/IconLabelList"/>
    <dgm:cxn modelId="{78397F9C-0E42-4FED-A35C-0533D4242475}" type="presParOf" srcId="{779B1D41-1388-4833-AA01-D1D71140BAC9}" destId="{FFD90357-2578-4536-969F-6291E0E5F576}" srcOrd="1" destOrd="0" presId="urn:microsoft.com/office/officeart/2018/2/layout/IconLabelList"/>
    <dgm:cxn modelId="{139F108E-D6F9-4311-8524-7C22642E64E4}" type="presParOf" srcId="{779B1D41-1388-4833-AA01-D1D71140BAC9}" destId="{DA78B080-C875-4F72-8331-88BF953E1FD3}" srcOrd="2" destOrd="0" presId="urn:microsoft.com/office/officeart/2018/2/layout/IconLabelList"/>
    <dgm:cxn modelId="{C7FFDCBB-46BD-46C3-8FC3-852131CF0607}" type="presParOf" srcId="{DA78B080-C875-4F72-8331-88BF953E1FD3}" destId="{39397F90-756B-42F1-A220-011C660CE58E}" srcOrd="0" destOrd="0" presId="urn:microsoft.com/office/officeart/2018/2/layout/IconLabelList"/>
    <dgm:cxn modelId="{233EEA22-160E-45ED-B968-024A75286D75}" type="presParOf" srcId="{DA78B080-C875-4F72-8331-88BF953E1FD3}" destId="{C4CECD96-79ED-4FC7-994F-599377E23AD8}" srcOrd="1" destOrd="0" presId="urn:microsoft.com/office/officeart/2018/2/layout/IconLabelList"/>
    <dgm:cxn modelId="{88C970A6-73CD-4CB8-B869-4D5CC576A3C9}" type="presParOf" srcId="{DA78B080-C875-4F72-8331-88BF953E1FD3}" destId="{2EAFF527-1695-4722-8A6D-228115BAF4AC}" srcOrd="2" destOrd="0" presId="urn:microsoft.com/office/officeart/2018/2/layout/IconLabelList"/>
    <dgm:cxn modelId="{030ACFD1-BA41-4F1E-B287-C42C65DB7DD7}" type="presParOf" srcId="{779B1D41-1388-4833-AA01-D1D71140BAC9}" destId="{76D54506-98DB-41A1-B3B1-B7F49FE79E4A}" srcOrd="3" destOrd="0" presId="urn:microsoft.com/office/officeart/2018/2/layout/IconLabelList"/>
    <dgm:cxn modelId="{D43EBF9B-018C-4CC8-840B-F892ED6AC01F}" type="presParOf" srcId="{779B1D41-1388-4833-AA01-D1D71140BAC9}" destId="{6362245A-A5B8-4877-B613-4438994549A1}" srcOrd="4" destOrd="0" presId="urn:microsoft.com/office/officeart/2018/2/layout/IconLabelList"/>
    <dgm:cxn modelId="{45FA5D15-84FC-4715-A137-FFE62323262B}" type="presParOf" srcId="{6362245A-A5B8-4877-B613-4438994549A1}" destId="{58F66811-2B12-4AE1-BC9D-D60930336BF9}" srcOrd="0" destOrd="0" presId="urn:microsoft.com/office/officeart/2018/2/layout/IconLabelList"/>
    <dgm:cxn modelId="{4C13CF25-2D00-45BC-B058-8694F792BB9D}" type="presParOf" srcId="{6362245A-A5B8-4877-B613-4438994549A1}" destId="{C1467BE7-D0BE-4184-8B19-36F4946964FF}" srcOrd="1" destOrd="0" presId="urn:microsoft.com/office/officeart/2018/2/layout/IconLabelList"/>
    <dgm:cxn modelId="{B3E45A2E-8D09-4F22-AE13-C9FF40288EEF}" type="presParOf" srcId="{6362245A-A5B8-4877-B613-4438994549A1}" destId="{C5195980-47B1-4880-B984-97D713FD20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BE182-E83E-4185-B665-B7C3EFECF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FC50BB-6FD1-4E39-AB35-E75D48283BFB}">
      <dgm:prSet/>
      <dgm:spPr/>
      <dgm:t>
        <a:bodyPr/>
        <a:lstStyle/>
        <a:p>
          <a:r>
            <a:rPr lang="en-US"/>
            <a:t>Picking a random sample of nodes to create a subset in this case is not a good solution</a:t>
          </a:r>
        </a:p>
      </dgm:t>
    </dgm:pt>
    <dgm:pt modelId="{2D19BEBA-69C9-4E11-B711-1A4C3AD08DC4}" type="parTrans" cxnId="{E91304F8-3543-4B23-8346-B2DCAE0F76AB}">
      <dgm:prSet/>
      <dgm:spPr/>
      <dgm:t>
        <a:bodyPr/>
        <a:lstStyle/>
        <a:p>
          <a:endParaRPr lang="en-US"/>
        </a:p>
      </dgm:t>
    </dgm:pt>
    <dgm:pt modelId="{99BA8109-5C33-4BB2-B5F7-91F36F90BD40}" type="sibTrans" cxnId="{E91304F8-3543-4B23-8346-B2DCAE0F76AB}">
      <dgm:prSet/>
      <dgm:spPr/>
      <dgm:t>
        <a:bodyPr/>
        <a:lstStyle/>
        <a:p>
          <a:endParaRPr lang="en-US"/>
        </a:p>
      </dgm:t>
    </dgm:pt>
    <dgm:pt modelId="{1682CFE0-E51B-41FC-B181-9A8510AB46CA}">
      <dgm:prSet/>
      <dgm:spPr/>
      <dgm:t>
        <a:bodyPr/>
        <a:lstStyle/>
        <a:p>
          <a:r>
            <a:rPr lang="en-US"/>
            <a:t>The random network ends up not maintaining its original structure</a:t>
          </a:r>
        </a:p>
      </dgm:t>
    </dgm:pt>
    <dgm:pt modelId="{2FEFF422-EA80-4207-B0C8-64C5A70E3724}" type="parTrans" cxnId="{F8216250-F576-49AA-A440-11DCCA09CFBC}">
      <dgm:prSet/>
      <dgm:spPr/>
      <dgm:t>
        <a:bodyPr/>
        <a:lstStyle/>
        <a:p>
          <a:endParaRPr lang="en-US"/>
        </a:p>
      </dgm:t>
    </dgm:pt>
    <dgm:pt modelId="{00C42FE2-3308-43FB-BA7C-08167F30F9CD}" type="sibTrans" cxnId="{F8216250-F576-49AA-A440-11DCCA09CFBC}">
      <dgm:prSet/>
      <dgm:spPr/>
      <dgm:t>
        <a:bodyPr/>
        <a:lstStyle/>
        <a:p>
          <a:endParaRPr lang="en-US"/>
        </a:p>
      </dgm:t>
    </dgm:pt>
    <dgm:pt modelId="{6C032DE8-A711-4889-A3DF-B0894BC07CEC}">
      <dgm:prSet/>
      <dgm:spPr/>
      <dgm:t>
        <a:bodyPr/>
        <a:lstStyle/>
        <a:p>
          <a:r>
            <a:rPr lang="en-US"/>
            <a:t>We consider the most important community the one who has nodes with highest degree and highest betweenness</a:t>
          </a:r>
        </a:p>
      </dgm:t>
    </dgm:pt>
    <dgm:pt modelId="{96BA354E-8550-4B6F-B2A9-F9CBB6BA8295}" type="parTrans" cxnId="{8C104BBA-CF85-4898-9D65-F1150A718745}">
      <dgm:prSet/>
      <dgm:spPr/>
      <dgm:t>
        <a:bodyPr/>
        <a:lstStyle/>
        <a:p>
          <a:endParaRPr lang="en-US"/>
        </a:p>
      </dgm:t>
    </dgm:pt>
    <dgm:pt modelId="{E9506D7D-E600-4F21-B8C4-46EFB9A0184C}" type="sibTrans" cxnId="{8C104BBA-CF85-4898-9D65-F1150A718745}">
      <dgm:prSet/>
      <dgm:spPr/>
      <dgm:t>
        <a:bodyPr/>
        <a:lstStyle/>
        <a:p>
          <a:endParaRPr lang="en-US"/>
        </a:p>
      </dgm:t>
    </dgm:pt>
    <dgm:pt modelId="{8C79F533-BE5B-450F-AA28-67B0BE4F992A}" type="pres">
      <dgm:prSet presAssocID="{CBEBE182-E83E-4185-B665-B7C3EFECFAD2}" presName="linear" presStyleCnt="0">
        <dgm:presLayoutVars>
          <dgm:animLvl val="lvl"/>
          <dgm:resizeHandles val="exact"/>
        </dgm:presLayoutVars>
      </dgm:prSet>
      <dgm:spPr/>
    </dgm:pt>
    <dgm:pt modelId="{AEC5D404-6381-4AF0-BF2B-E9DDD31AD206}" type="pres">
      <dgm:prSet presAssocID="{04FC50BB-6FD1-4E39-AB35-E75D48283B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8D5DDA-333B-47CD-8D0A-D42B89AF1ED5}" type="pres">
      <dgm:prSet presAssocID="{99BA8109-5C33-4BB2-B5F7-91F36F90BD40}" presName="spacer" presStyleCnt="0"/>
      <dgm:spPr/>
    </dgm:pt>
    <dgm:pt modelId="{C68939EC-844D-4DA0-8A24-31F5FDAB7B89}" type="pres">
      <dgm:prSet presAssocID="{1682CFE0-E51B-41FC-B181-9A8510AB46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D1F4A1-D7B3-4EBB-96B7-50CA6AA91753}" type="pres">
      <dgm:prSet presAssocID="{00C42FE2-3308-43FB-BA7C-08167F30F9CD}" presName="spacer" presStyleCnt="0"/>
      <dgm:spPr/>
    </dgm:pt>
    <dgm:pt modelId="{00AEE75C-B177-4EA9-A2F6-A9A4D27DF6DD}" type="pres">
      <dgm:prSet presAssocID="{6C032DE8-A711-4889-A3DF-B0894BC07C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216250-F576-49AA-A440-11DCCA09CFBC}" srcId="{CBEBE182-E83E-4185-B665-B7C3EFECFAD2}" destId="{1682CFE0-E51B-41FC-B181-9A8510AB46CA}" srcOrd="1" destOrd="0" parTransId="{2FEFF422-EA80-4207-B0C8-64C5A70E3724}" sibTransId="{00C42FE2-3308-43FB-BA7C-08167F30F9CD}"/>
    <dgm:cxn modelId="{44E9C684-A364-4DC0-A4FD-91F383B6942E}" type="presOf" srcId="{1682CFE0-E51B-41FC-B181-9A8510AB46CA}" destId="{C68939EC-844D-4DA0-8A24-31F5FDAB7B89}" srcOrd="0" destOrd="0" presId="urn:microsoft.com/office/officeart/2005/8/layout/vList2"/>
    <dgm:cxn modelId="{723885AF-AEB1-463B-B525-61655E7CA61D}" type="presOf" srcId="{CBEBE182-E83E-4185-B665-B7C3EFECFAD2}" destId="{8C79F533-BE5B-450F-AA28-67B0BE4F992A}" srcOrd="0" destOrd="0" presId="urn:microsoft.com/office/officeart/2005/8/layout/vList2"/>
    <dgm:cxn modelId="{8C104BBA-CF85-4898-9D65-F1150A718745}" srcId="{CBEBE182-E83E-4185-B665-B7C3EFECFAD2}" destId="{6C032DE8-A711-4889-A3DF-B0894BC07CEC}" srcOrd="2" destOrd="0" parTransId="{96BA354E-8550-4B6F-B2A9-F9CBB6BA8295}" sibTransId="{E9506D7D-E600-4F21-B8C4-46EFB9A0184C}"/>
    <dgm:cxn modelId="{29B3A0D6-C8A8-4D68-8835-E988F86A5BE1}" type="presOf" srcId="{04FC50BB-6FD1-4E39-AB35-E75D48283BFB}" destId="{AEC5D404-6381-4AF0-BF2B-E9DDD31AD206}" srcOrd="0" destOrd="0" presId="urn:microsoft.com/office/officeart/2005/8/layout/vList2"/>
    <dgm:cxn modelId="{DA5866DA-63C5-4D56-8B54-2A7AAE17B476}" type="presOf" srcId="{6C032DE8-A711-4889-A3DF-B0894BC07CEC}" destId="{00AEE75C-B177-4EA9-A2F6-A9A4D27DF6DD}" srcOrd="0" destOrd="0" presId="urn:microsoft.com/office/officeart/2005/8/layout/vList2"/>
    <dgm:cxn modelId="{E91304F8-3543-4B23-8346-B2DCAE0F76AB}" srcId="{CBEBE182-E83E-4185-B665-B7C3EFECFAD2}" destId="{04FC50BB-6FD1-4E39-AB35-E75D48283BFB}" srcOrd="0" destOrd="0" parTransId="{2D19BEBA-69C9-4E11-B711-1A4C3AD08DC4}" sibTransId="{99BA8109-5C33-4BB2-B5F7-91F36F90BD40}"/>
    <dgm:cxn modelId="{9171A4E9-E992-447D-8882-B1288A869E2F}" type="presParOf" srcId="{8C79F533-BE5B-450F-AA28-67B0BE4F992A}" destId="{AEC5D404-6381-4AF0-BF2B-E9DDD31AD206}" srcOrd="0" destOrd="0" presId="urn:microsoft.com/office/officeart/2005/8/layout/vList2"/>
    <dgm:cxn modelId="{33E10E5D-67C2-43F4-9595-B33EEE29F1DD}" type="presParOf" srcId="{8C79F533-BE5B-450F-AA28-67B0BE4F992A}" destId="{2A8D5DDA-333B-47CD-8D0A-D42B89AF1ED5}" srcOrd="1" destOrd="0" presId="urn:microsoft.com/office/officeart/2005/8/layout/vList2"/>
    <dgm:cxn modelId="{5AF2F6E5-9BA1-45EA-870F-5BA6F4C200FC}" type="presParOf" srcId="{8C79F533-BE5B-450F-AA28-67B0BE4F992A}" destId="{C68939EC-844D-4DA0-8A24-31F5FDAB7B89}" srcOrd="2" destOrd="0" presId="urn:microsoft.com/office/officeart/2005/8/layout/vList2"/>
    <dgm:cxn modelId="{649AF7A2-A398-476E-A190-923D88D71BFD}" type="presParOf" srcId="{8C79F533-BE5B-450F-AA28-67B0BE4F992A}" destId="{C9D1F4A1-D7B3-4EBB-96B7-50CA6AA91753}" srcOrd="3" destOrd="0" presId="urn:microsoft.com/office/officeart/2005/8/layout/vList2"/>
    <dgm:cxn modelId="{EF3F3E11-8D7F-4736-95E2-449F5A98021B}" type="presParOf" srcId="{8C79F533-BE5B-450F-AA28-67B0BE4F992A}" destId="{00AEE75C-B177-4EA9-A2F6-A9A4D27DF6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81B1D-B093-45CB-AAD4-90F4210EA6B4}">
      <dsp:nvSpPr>
        <dsp:cNvPr id="0" name=""/>
        <dsp:cNvSpPr/>
      </dsp:nvSpPr>
      <dsp:spPr>
        <a:xfrm>
          <a:off x="947201" y="68625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AB330-C932-460C-8BF9-7F12881F0963}">
      <dsp:nvSpPr>
        <dsp:cNvPr id="0" name=""/>
        <dsp:cNvSpPr/>
      </dsp:nvSpPr>
      <dsp:spPr>
        <a:xfrm>
          <a:off x="59990" y="2561554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Amazon dataset from March 2, 2003.</a:t>
          </a:r>
        </a:p>
      </dsp:txBody>
      <dsp:txXfrm>
        <a:off x="59990" y="2561554"/>
        <a:ext cx="3226223" cy="945000"/>
      </dsp:txXfrm>
    </dsp:sp>
    <dsp:sp modelId="{39397F90-756B-42F1-A220-011C660CE58E}">
      <dsp:nvSpPr>
        <dsp:cNvPr id="0" name=""/>
        <dsp:cNvSpPr/>
      </dsp:nvSpPr>
      <dsp:spPr>
        <a:xfrm>
          <a:off x="4738014" y="68625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FF527-1695-4722-8A6D-228115BAF4AC}">
      <dsp:nvSpPr>
        <dsp:cNvPr id="0" name=""/>
        <dsp:cNvSpPr/>
      </dsp:nvSpPr>
      <dsp:spPr>
        <a:xfrm>
          <a:off x="3850802" y="2561554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Products that are related with each other based on co-purchases.</a:t>
          </a:r>
        </a:p>
      </dsp:txBody>
      <dsp:txXfrm>
        <a:off x="3850802" y="2561554"/>
        <a:ext cx="3226223" cy="945000"/>
      </dsp:txXfrm>
    </dsp:sp>
    <dsp:sp modelId="{58F66811-2B12-4AE1-BC9D-D60930336BF9}">
      <dsp:nvSpPr>
        <dsp:cNvPr id="0" name=""/>
        <dsp:cNvSpPr/>
      </dsp:nvSpPr>
      <dsp:spPr>
        <a:xfrm>
          <a:off x="8528826" y="68625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95980-47B1-4880-B984-97D713FD20CD}">
      <dsp:nvSpPr>
        <dsp:cNvPr id="0" name=""/>
        <dsp:cNvSpPr/>
      </dsp:nvSpPr>
      <dsp:spPr>
        <a:xfrm>
          <a:off x="7641615" y="2561554"/>
          <a:ext cx="3226223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total number of products is 262110. </a:t>
          </a:r>
        </a:p>
      </dsp:txBody>
      <dsp:txXfrm>
        <a:off x="7641615" y="2561554"/>
        <a:ext cx="3226223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5D404-6381-4AF0-BF2B-E9DDD31AD206}">
      <dsp:nvSpPr>
        <dsp:cNvPr id="0" name=""/>
        <dsp:cNvSpPr/>
      </dsp:nvSpPr>
      <dsp:spPr>
        <a:xfrm>
          <a:off x="0" y="174069"/>
          <a:ext cx="10515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Picking a random sample of nodes to create a subset in this case is not a good solution</a:t>
          </a:r>
        </a:p>
      </dsp:txBody>
      <dsp:txXfrm>
        <a:off x="62141" y="236210"/>
        <a:ext cx="10391318" cy="1148678"/>
      </dsp:txXfrm>
    </dsp:sp>
    <dsp:sp modelId="{C68939EC-844D-4DA0-8A24-31F5FDAB7B89}">
      <dsp:nvSpPr>
        <dsp:cNvPr id="0" name=""/>
        <dsp:cNvSpPr/>
      </dsp:nvSpPr>
      <dsp:spPr>
        <a:xfrm>
          <a:off x="0" y="1539189"/>
          <a:ext cx="10515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random network ends up not maintaining its original structure</a:t>
          </a:r>
        </a:p>
      </dsp:txBody>
      <dsp:txXfrm>
        <a:off x="62141" y="1601330"/>
        <a:ext cx="10391318" cy="1148678"/>
      </dsp:txXfrm>
    </dsp:sp>
    <dsp:sp modelId="{00AEE75C-B177-4EA9-A2F6-A9A4D27DF6DD}">
      <dsp:nvSpPr>
        <dsp:cNvPr id="0" name=""/>
        <dsp:cNvSpPr/>
      </dsp:nvSpPr>
      <dsp:spPr>
        <a:xfrm>
          <a:off x="0" y="2904309"/>
          <a:ext cx="10515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 consider the most important community the one who has nodes with highest degree and highest betweenness</a:t>
          </a:r>
        </a:p>
      </dsp:txBody>
      <dsp:txXfrm>
        <a:off x="62141" y="2966450"/>
        <a:ext cx="10391318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709EC-7ABB-499C-895B-B493DB7FAE3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8441-875E-48E2-AF56-B5B9BD19C9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98441-875E-48E2-AF56-B5B9BD19C9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A1D4-A95C-C174-B6F1-BDB475C56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63323-DB41-E155-5EA8-EE80D0426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AC134B-06AA-1D20-B3DC-1FF2052F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595F80-B2BF-3AF3-662B-04D61BD2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3C38F9-591D-B50C-2975-FDB30C99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BE1D-B326-2367-1BB5-ABB2E564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32988B5-9ED6-22BE-7E0F-CA3B1390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237A05-F06E-5479-259D-2FE7EB45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2874E9-0B06-7108-95E0-53D9608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F1AA69-656D-FB02-C698-D58EAC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18576-3828-6A0F-99AC-3566F9592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236871D-D7E7-4674-4C9E-F0C7433F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FFBFBC-D859-EF37-9F53-46A9AC92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BFDFDB-8162-6160-C7F7-73C65522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0DE30B-FED4-CD46-A332-EA320B20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497DC-AE4E-7E16-1231-ED2991E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8BD5F-66FE-1868-97A9-8D2C0CA5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1F8ADD-90D5-7C19-93D5-2BD31EB5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FCBD56-C4A0-AF1E-254E-2A937D8C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51B0EE-2505-A2FA-4DD5-8CC7B7AE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09651-D869-6B81-CF88-EFFEE80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8377DB-18E1-8AAF-5EB3-8ED8257A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5B2F09-7F12-8832-E8E1-C3F7884E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EF58BF-6BCC-14C2-B7B2-7E13DD8A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87BA95-39C5-DBE7-3E21-5D82B11A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B2504-1428-7028-19A0-7A3E5C1B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48B3E1-746C-DDE7-7AAF-E4CB0985F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9C513C-D233-98D9-B1CB-E0AAC172A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EC4224-6C3F-5591-173E-6F9D9FE4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DAC428-29E2-0ACF-A8AA-F8863009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8BB195-74BA-85CA-8D87-10ADDA8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9115-8851-F66B-AFEF-46499E38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8B722A-B72F-6B51-AD9D-CD3B00C6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4B670EB-64B9-5B6F-79D4-A2BB84BB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1042F4D-8F74-B2CD-C714-66E915336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68C27B-616F-F5E0-25B4-7FBA8DA35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DA8700-1279-5DF5-C006-62C434E0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F27A56B-34C5-0E5A-6F42-D747F6DA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C1AD387-0E8C-2823-4F02-1666A5FB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D1447-7DBA-D19F-7E0B-D8E87A98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38EA2F-3848-AF0D-B387-B695E042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B1BB6F-191B-69AC-085A-9C50AE2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C75E536-63CF-BB91-41B2-609DC603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6888FA-B96F-0F1D-FCA3-E22AB418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A3A498B-D939-DDB4-F61A-56698909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B55FA4-6B52-E415-C6E1-80774190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D6DD-67B7-3820-E2C7-4EA2729D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AE466F-C0B2-CDF3-A262-88B3E8EE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0413EC-59BD-8657-40AB-B9DC670D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448772-1DDF-412E-CA56-DFAE2D30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FD0286-304A-A757-903C-E8932DC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604FAB-0486-7AC9-3A84-D87B79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F1C01-D98E-192C-0073-9328067E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894448E-CEF8-5066-5BEB-EBA31E84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D3A2BCD-541F-2F4B-882C-ECEF742D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BF874C-FB12-2A0D-E923-4CA2243C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E1444B-4260-3172-A267-5AE5F2EA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F8E8988-4B0F-ECC4-3F3E-76E7FB38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29F4107-2C45-D296-A3F1-7A22C843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17C29C-34D3-9D86-5548-1715C8CF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A3F13E-5266-6503-97A8-25F4F8B31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046CE-509F-4E93-8264-D6995E9E8B2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0E2717-25DC-573A-52A3-6E96F42B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D48BAC-8FDC-3ED2-D71A-EF5E5E131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08845-C93F-4420-B1D5-4A5CF2B3DD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BDA353-BFB0-18D3-4A73-2B98427CE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PT" sz="5400"/>
              <a:t>Network Exploration and Analysis of an Amazon co-purchasing dataset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82C85-825F-733C-387F-42B06214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Complex Data Analysis</a:t>
            </a:r>
          </a:p>
          <a:p>
            <a:pPr algn="l"/>
            <a:r>
              <a:rPr lang="en-US" sz="2000"/>
              <a:t>Chen Cheng nº 64872</a:t>
            </a:r>
          </a:p>
          <a:p>
            <a:pPr algn="l"/>
            <a:r>
              <a:rPr lang="en-US" sz="2000"/>
              <a:t>Gabriel Meirinho nº 64873</a:t>
            </a:r>
          </a:p>
          <a:p>
            <a:pPr algn="l"/>
            <a:r>
              <a:rPr lang="en-US" sz="2000"/>
              <a:t>Leandro Duarte nº 64372</a:t>
            </a:r>
          </a:p>
        </p:txBody>
      </p:sp>
      <p:pic>
        <p:nvPicPr>
          <p:cNvPr id="5" name="Picture 4" descr="Digital financial graphs in 3D">
            <a:extLst>
              <a:ext uri="{FF2B5EF4-FFF2-40B4-BE49-F238E27FC236}">
                <a16:creationId xmlns:a16="http://schemas.microsoft.com/office/drawing/2014/main" id="{EBD41828-4F27-F61A-2E8A-CDFF8736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97" r="10801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FDB9B-2948-18B5-74F7-7FD59FC4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2A6BF5-8434-EE51-23A4-B625CFBE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Properties analyses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99B904-8024-089B-419A-0C8F3ED3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Connectivity Measures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EF129-834D-3BFD-A9B4-286A35B2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475220"/>
            <a:ext cx="4653294" cy="195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2ACBA-1D20-E383-5C70-5D992CEC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44" y="2571967"/>
            <a:ext cx="5167846" cy="1856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C6F5D-F16E-ACBC-6D98-23F3B6D97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583" y="4936360"/>
            <a:ext cx="3419475" cy="1457325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958B3BF3-0A3F-8773-85EA-DABCDCD1EE8B}"/>
              </a:ext>
            </a:extLst>
          </p:cNvPr>
          <p:cNvSpPr txBox="1">
            <a:spLocks/>
          </p:cNvSpPr>
          <p:nvPr/>
        </p:nvSpPr>
        <p:spPr>
          <a:xfrm>
            <a:off x="638878" y="4402237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Clustering Measures</a:t>
            </a:r>
          </a:p>
        </p:txBody>
      </p:sp>
    </p:spTree>
    <p:extLst>
      <p:ext uri="{BB962C8B-B14F-4D97-AF65-F5344CB8AC3E}">
        <p14:creationId xmlns:p14="http://schemas.microsoft.com/office/powerpoint/2010/main" val="19871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6377C-21ED-2342-F6F8-92AE73F2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4600"/>
              <a:t>Communities</a:t>
            </a:r>
            <a:endParaRPr lang="en-US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F3041D-DD6F-F873-263A-EB42C9CC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ten communities with the highest number of nodes were chosen to compare the obtained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EA2D3-8F45-1F29-788C-59F8E5AF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59503"/>
            <a:ext cx="6903720" cy="47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BF968-8CDD-F0E1-DC25-A6DF824B4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13D7C9-85CD-71C7-6B99-968152B5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 L</a:t>
            </a:r>
            <a:r>
              <a:rPr lang="en-US" sz="4600"/>
              <a:t>argest 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Communities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E7F86-CE9C-AA08-9118-65AD1EE8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92" y="640080"/>
            <a:ext cx="733803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E5C0F-AAA3-B541-EC94-7F0C83CB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E8C6A-C8BD-C9E0-B3A0-9ECEB2D3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Top 10 nodes with highest betweenness and their communities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A6D44-8E1E-1523-ABBD-3A744062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4" y="217647"/>
            <a:ext cx="4740490" cy="64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348F9-09BE-C0C6-57EC-DE1BD23E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/>
              <a:t>Robustness</a:t>
            </a:r>
            <a:endParaRPr lang="en-US" sz="48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1F7301-38A0-41B6-3932-43879D01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With the objective of testing the robustness of the subset and analyzing the most important nodes at the same time we used a target attack strategy taking the nodes with highest betweenness as the main target.</a:t>
            </a:r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EE2EB5D2-DC2D-2A26-2DFC-ABD53677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96690"/>
            <a:ext cx="10917936" cy="29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6A0D9-586D-69C0-7B0B-84B43D8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03DE36D-EB34-6401-8D3C-2A677BFADB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4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15593-1383-BF0C-5096-D1406080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13C36-9BCD-3AC9-F6F4-42EF0E87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analyzing the networks created, we can see that the importance of the elements that make them up goes far beyond just one characteristic. </a:t>
            </a:r>
          </a:p>
          <a:p>
            <a:r>
              <a:rPr lang="en-US" dirty="0"/>
              <a:t>On the other hand, it is essential to understand how the subsets are created because, as we have seen, we do not consider the random sample to be a viable solution for gaining an in-depth understanding of the original dataset.</a:t>
            </a:r>
          </a:p>
        </p:txBody>
      </p:sp>
    </p:spTree>
    <p:extLst>
      <p:ext uri="{BB962C8B-B14F-4D97-AF65-F5344CB8AC3E}">
        <p14:creationId xmlns:p14="http://schemas.microsoft.com/office/powerpoint/2010/main" val="305081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C644-504A-2C06-6DD7-5F5C5FD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D09208-DB61-0592-51F3-5204115B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reality of co-purchasing is extremely important for large retail platforms, where the use of complex data and its analysis can highlight relevant purchasing patterns to understand consumption. </a:t>
            </a:r>
          </a:p>
          <a:p>
            <a:r>
              <a:rPr lang="en-US" dirty="0"/>
              <a:t>In this paper we will work on an Amazon dataset and also on how products can be related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D4761-381A-CF60-2EF6-985DA569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38EDD7AA-E7DC-AA4E-D4B3-EA00A8EF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1121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7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D0BF5-354E-FA38-AB21-76D3BB73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818D42-9ABB-E528-6E33-ADCE7C8A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36196"/>
            <a:ext cx="4646905" cy="3720154"/>
          </a:xfrm>
        </p:spPr>
        <p:txBody>
          <a:bodyPr anchor="ctr"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herit"/>
              </a:rPr>
              <a:t>G</a:t>
            </a:r>
            <a:r>
              <a:rPr lang="en-US" sz="2200" b="0" i="0" dirty="0">
                <a:effectLst/>
                <a:latin typeface="inherit"/>
              </a:rPr>
              <a:t>enerating a subset through random sampling of the data and seeing how the original structure of the network is affected;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herit"/>
              </a:rPr>
              <a:t>U</a:t>
            </a:r>
            <a:r>
              <a:rPr lang="en-US" sz="2200" b="0" i="0" dirty="0">
                <a:effectLst/>
                <a:latin typeface="inherit"/>
              </a:rPr>
              <a:t>nderstanding the relationship between products and other products and how this can be translated to Amazon's marketplace;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inherit"/>
              </a:rPr>
              <a:t>C</a:t>
            </a:r>
            <a:r>
              <a:rPr lang="en-US" sz="2200" b="0" i="0" dirty="0">
                <a:effectLst/>
                <a:latin typeface="inherit"/>
              </a:rPr>
              <a:t>onsider the communities formed and the roles of the products within them.</a:t>
            </a:r>
          </a:p>
          <a:p>
            <a:endParaRPr lang="en-US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F56245-B611-3890-4ED6-554A6B36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2" r="1993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50A5F-0B3B-77EA-361B-7DB699FC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97" r="8294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8E701-E0EF-84B6-586F-9BD407E3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E531F7-286E-B6CB-B6A6-1B9AAEE0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84" y="1545771"/>
            <a:ext cx="5247340" cy="51406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i="1" dirty="0"/>
              <a:t>Subset creation</a:t>
            </a:r>
          </a:p>
          <a:p>
            <a:endParaRPr lang="en-US" sz="2600" dirty="0"/>
          </a:p>
          <a:p>
            <a:r>
              <a:rPr lang="en-US" sz="2600" dirty="0"/>
              <a:t>Represents 10% of the original dataset.</a:t>
            </a:r>
          </a:p>
          <a:p>
            <a:endParaRPr lang="en-US" sz="2600" dirty="0"/>
          </a:p>
          <a:p>
            <a:r>
              <a:rPr lang="en-US" sz="2600" dirty="0"/>
              <a:t>Utilizes the </a:t>
            </a:r>
            <a:r>
              <a:rPr lang="en-US" sz="2600" dirty="0" err="1"/>
              <a:t>random.sample</a:t>
            </a:r>
            <a:r>
              <a:rPr lang="en-US" sz="2600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148504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F758-8066-A69F-560F-72BD1DE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analyses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AB47C6-A184-E398-620E-4E6FABDB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Degree </a:t>
            </a:r>
            <a:r>
              <a:rPr lang="pt-PT" dirty="0" err="1"/>
              <a:t>Distribution</a:t>
            </a:r>
            <a:r>
              <a:rPr lang="pt-PT" dirty="0"/>
              <a:t> (Original Dataset)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3EAC-9178-3EF0-D493-6073CFBD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709" y="2361232"/>
            <a:ext cx="9220581" cy="4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9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173F3-DF67-3B53-0BA6-A8DF751A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984EF-63D7-8170-3C76-20680422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analyses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42ADE-9F4A-2725-8B5F-F28ED003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Degree </a:t>
            </a:r>
            <a:r>
              <a:rPr lang="pt-PT" dirty="0" err="1"/>
              <a:t>Distribution</a:t>
            </a:r>
            <a:r>
              <a:rPr lang="pt-PT" dirty="0"/>
              <a:t> (Subset)</a:t>
            </a:r>
          </a:p>
          <a:p>
            <a:endParaRPr lang="pt-P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A8D04-7EB3-81E2-6412-24E5E5C1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2" y="2361232"/>
            <a:ext cx="9227736" cy="42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58741-43C8-E895-82A4-CAAADB10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73F2-B5CC-F4E9-4FE1-35DDF74C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analyses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0D69C6-3B69-46B7-DFFB-DAE677C0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In-Degree Distribution</a:t>
            </a:r>
          </a:p>
          <a:p>
            <a:endParaRPr lang="pt-PT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1C779-2774-6B34-F8FB-E4994E95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55" y="2391490"/>
            <a:ext cx="9966290" cy="42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2C37-C2FD-5A24-4456-9B743132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8CA2-6E09-DF5E-0A90-E7BE4CBF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analyses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78EB23-9347-09F4-4C5C-4941DB90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Out-Degree Distribution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38DEF-1016-B6C0-F0D1-9CBAED8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42" y="2685139"/>
            <a:ext cx="8964315" cy="38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9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394</Words>
  <Application>Microsoft Office PowerPoint</Application>
  <PresentationFormat>Ecrã Panorâmico</PresentationFormat>
  <Paragraphs>47</Paragraphs>
  <Slides>16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inherit</vt:lpstr>
      <vt:lpstr>Tema do Office</vt:lpstr>
      <vt:lpstr>Network Exploration and Analysis of an Amazon co-purchasing dataset</vt:lpstr>
      <vt:lpstr>Introduction</vt:lpstr>
      <vt:lpstr>Dataset</vt:lpstr>
      <vt:lpstr>Objectives</vt:lpstr>
      <vt:lpstr>Methods</vt:lpstr>
      <vt:lpstr>Properties analyses</vt:lpstr>
      <vt:lpstr>Properties analyses</vt:lpstr>
      <vt:lpstr>Properties analyses</vt:lpstr>
      <vt:lpstr>Properties analyses</vt:lpstr>
      <vt:lpstr>Properties analyses</vt:lpstr>
      <vt:lpstr>Communities</vt:lpstr>
      <vt:lpstr>Top 10  Largest Communities</vt:lpstr>
      <vt:lpstr>Top 10 nodes with highest betweenness and their communities</vt:lpstr>
      <vt:lpstr>Robustness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.</dc:creator>
  <cp:lastModifiedBy>Daniel .</cp:lastModifiedBy>
  <cp:revision>4</cp:revision>
  <dcterms:created xsi:type="dcterms:W3CDTF">2024-12-08T19:35:58Z</dcterms:created>
  <dcterms:modified xsi:type="dcterms:W3CDTF">2024-12-08T22:56:18Z</dcterms:modified>
</cp:coreProperties>
</file>