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9" r:id="rId24"/>
    <p:sldId id="274" r:id="rId25"/>
  </p:sldIdLst>
  <p:sldSz cx="18288000" cy="10287000"/>
  <p:notesSz cx="6858000" cy="9144000"/>
  <p:embeddedFontLst>
    <p:embeddedFont>
      <p:font typeface="Glacial Indifference" pitchFamily="2" charset="0"/>
      <p:regular r:id="rId27"/>
    </p:embeddedFont>
    <p:embeddedFont>
      <p:font typeface="League Spartan" pitchFamily="2" charset="77"/>
      <p:regular r:id="rId28"/>
      <p:bold r:id="rId29"/>
    </p:embeddedFont>
    <p:embeddedFont>
      <p:font typeface="Lexend Deca" pitchFamily="2" charset="77"/>
      <p:regular r:id="rId30"/>
    </p:embeddedFont>
    <p:embeddedFont>
      <p:font typeface="Montserrat Bold" pitchFamily="2" charset="7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0" autoAdjust="0"/>
    <p:restoredTop sz="94626" autoAdjust="0"/>
  </p:normalViewPr>
  <p:slideViewPr>
    <p:cSldViewPr>
      <p:cViewPr varScale="1">
        <p:scale>
          <a:sx n="64" d="100"/>
          <a:sy n="64" d="100"/>
        </p:scale>
        <p:origin x="200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994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These are your first tools. You’ll use them 80% of the time. And the beauty? Every step is recorded. It’s like version control for data cleaning.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trips up Excel folks. Append is like pasting more data below. Merge is like a VLOOKUP — bringing in matching info. In Power Query, both are just a few clicks.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Every time you open the file, Power Query re-runs the cleanup steps on the latest data. It’s like recording your cleanup once, and hitting replay.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makes your reporting future-proof. You’ll spend more time analyzing, less time fixing columns.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Think of dashboards like digital billboards. If Excel is a data ledger, Power BI is your storybook — clean, scrollable, clickable, and interactive. The goal isn’t to show everything, it’s to show what matters.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is where most people mess up — putting 10 charts in one view. Instead, ask: what does this visual tell me at a glance? If your visuals feel like shouting all at once, the user just closes the tab.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is the part that blows Excel users’ minds. You don’t need 5 versions of a report — just one interactive view where users can explore. It’s Excel with built-in curiosity.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You don’t need to be a designer. You just need to be intentional. Treat your report like a clean web page — if it looks easy to read, it feels more professional and trustworthy.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is what elevates your work. When people open your dashboard and say: ‘Wait, you made this?’ — that’s when you’ve moved beyond Excel.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FE91-C24D-4440-7D92-71A22A14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9BCC6B-476E-0A22-E29F-8C9D4BA94C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E0C4F-5894-C8DF-831D-760C4D5123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E4C3BE0-CA60-5039-953D-501A0D59C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8FAEBA9-334F-5A3C-113F-A4AAC8B0D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IN" dirty="0"/>
              <a:t>Power BI isn’t just about building dashboards — it’s about making them accessible, interactive, and shareable. Excel reports get lost in mail threads — Power BI reports live online, stay current, and invite interaction.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4B0B-001F-C40D-413E-1B9DE8B36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A829-608D-147E-F869-B858BD478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0719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Most of us grew up on Excel. It’s like riding a bike — flexible, fast, and familiar. But Power BI isn’t just Excel with charts — it’s a whole new vehicle. Today, we’ll shift how we think about working with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4DE6-7684-12F8-61AA-BB6BEE92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4B69DB-D96F-4697-57C9-CF34B061D1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6760D-12B9-43D7-CA31-11433923F1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B1253F-4570-0BFD-03F1-8303A9714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8AAF84F-5948-9567-794A-BA9976407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IN" dirty="0"/>
              <a:t>This is where your dashboard lives and breathes. You can share a link, restrict access, and even check how people interact with your visuals — like a mini web app.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F3BA8-1738-F46A-E45C-434E837D3D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209DE-B6AC-A805-C51B-7C47E413C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962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5139B-9201-DE7B-ECE6-95D480CED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516C6A-D10E-CE11-9D3A-CF9A8FBE21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E6B7-C12F-9353-16CC-DEEEC0D054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F8BCDE2-39AC-FBF4-6A65-C931175973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9970936-66FF-9E26-A5AD-DA8E06CA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IN" dirty="0"/>
              <a:t>You choose the level of visibility. Want to show it off? Publish to web. Want to limit to clients or team? Keep it private. Power BI gives you both.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F7B0-ED7C-767D-6A59-5CB543878D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E8867-A905-2BB2-8336-A3E452B8B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9309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E311-32B5-2EED-3CEF-E65712F2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85AB9-20D0-FE2E-2937-08D6508827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7BB29-E054-94EA-D416-4B6752A9EF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16D672C-A998-9D27-8F33-237C392B7A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A04E29-1D36-52F5-E111-2B8456268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IN" dirty="0"/>
              <a:t>Just like Excel, always keep a backup. But unlike Excel — now you have formats that look cleaner, load faster, and don’t break when someone resizes a column.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12E1D-D6B6-E878-A3BB-DCFB5B0B47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2E622-DCB8-13F4-B042-C74912754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55745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D941D-53A0-970E-9E54-F28F4B58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C9938-79DA-EF9F-D63E-643A79D82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654D0-1C48-E817-8F20-0220E58E69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884F9F8-F668-8D51-895B-7F07DD5345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9228A26-E927-DDC9-69EC-252E670D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IN" dirty="0"/>
              <a:t>You choose the level of visibility. Want to show it off? Publish to web. Want to limit to clients or team? Keep it private. Power BI gives you both.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F4BDD-9254-8E8E-FEB0-AF29F2CEDA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E93-8F5D-31E4-4CD2-2E5C331D9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3355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Excel, every cell can be a formula, a value, or a mistake. In Power BI, we don’t work cell by cell — we build relationships between tables, like a database.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Excel formulas live in the data. Power BI formulas — called measures — live outside it, on top of your model. They’re like reusable functions that adjust automatically to context.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Excel, you decide what cells to calculate. In Power BI, the visual context — filters, rows, columns — decides it. This is why ‘SUM of Sales’ might show one number in a card, and another in a table. Same formula. Different context.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Power BI dashboards are alive. Click on a chart bar, and every visual on the page responds. You don’t need to code this behavior — it’s how Power BI thinks.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mindset shift is your foundation. The rest of the session will build on this — so you’ll not just use Power BI, but think like it.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Before you build visuals, your data has to make sense. Power Query is your cleanup crew. Think of it as Excel’s PowerClean — but automated, reusable, and way more powerful.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Excel, you might clean manually — filters, copy-paste, formulas. In Power BI, you send the raw ingredients to Power Query, clean them up once, and use the output table wherever you like. No re-cleaning.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619017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893" y="3787856"/>
            <a:ext cx="18040214" cy="72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6000" spc="-318" dirty="0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Analyst’s Upgrade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159751" y="1607187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6495478" y="1607187"/>
            <a:ext cx="632770" cy="632770"/>
            <a:chOff x="0" y="0"/>
            <a:chExt cx="166656" cy="1666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12056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7338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706474" y="32584"/>
            <a:ext cx="1581526" cy="1581526"/>
          </a:xfrm>
          <a:custGeom>
            <a:avLst/>
            <a:gdLst/>
            <a:ahLst/>
            <a:cxnLst/>
            <a:rect l="l" t="t" r="r" b="b"/>
            <a:pathLst>
              <a:path w="1581526" h="1581526">
                <a:moveTo>
                  <a:pt x="0" y="0"/>
                </a:moveTo>
                <a:lnTo>
                  <a:pt x="1581526" y="0"/>
                </a:lnTo>
                <a:lnTo>
                  <a:pt x="1581526" y="1581526"/>
                </a:lnTo>
                <a:lnTo>
                  <a:pt x="0" y="1581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95457" y="8560657"/>
            <a:ext cx="16897085" cy="99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8100" spc="-429">
                <a:solidFill>
                  <a:srgbClr val="8F09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Milan Gabriel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7804" y="9680435"/>
            <a:ext cx="16897085" cy="51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4200" spc="-222">
                <a:solidFill>
                  <a:srgbClr val="A37C8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GabMetrix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Transformations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4009312"/>
            <a:ext cx="9088745" cy="334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Remove columns you don’t need</a:t>
            </a:r>
          </a:p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Fill blanks / remove errors</a:t>
            </a:r>
          </a:p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Split columns</a:t>
            </a:r>
          </a:p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Change data types (text, number, date)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98200" y="9871711"/>
            <a:ext cx="7089800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Taming the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Append vs Merge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3999787"/>
            <a:ext cx="9710484" cy="168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Append = stack rows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Merge = add columns by matching rows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98200" y="9871711"/>
            <a:ext cx="7089800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Taming the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Applied Steps = Reusable Recipe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3999787"/>
            <a:ext cx="9710484" cy="256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Each step saved in sequence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Can refresh anytime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No re-doing work for new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98200" y="9871711"/>
            <a:ext cx="7089800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Taming the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 – What You Gained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3999787"/>
            <a:ext cx="9700959" cy="345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You don’t clean data manually anymore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Steps are saved &amp; repeatable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You avoid messy formulas in the final report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You think like a data engineer (a bit)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98200" y="9871711"/>
            <a:ext cx="7089800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Taming the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619017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893" y="3266688"/>
            <a:ext cx="18040214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0"/>
              </a:lnSpc>
            </a:pPr>
            <a:r>
              <a:rPr lang="en-US" sz="6000" spc="-318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Visuals &amp; Interaction – </a:t>
            </a:r>
          </a:p>
          <a:p>
            <a:pPr algn="ctr">
              <a:lnSpc>
                <a:spcPts val="8040"/>
              </a:lnSpc>
            </a:pPr>
            <a:r>
              <a:rPr lang="en-US" sz="6000" spc="-318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Makes a Dashboard ‘Pop’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159751" y="1607187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6495478" y="1607187"/>
            <a:ext cx="632770" cy="632770"/>
            <a:chOff x="0" y="0"/>
            <a:chExt cx="166656" cy="1666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12056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7338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706474" y="32584"/>
            <a:ext cx="1581526" cy="1581526"/>
          </a:xfrm>
          <a:custGeom>
            <a:avLst/>
            <a:gdLst/>
            <a:ahLst/>
            <a:cxnLst/>
            <a:rect l="l" t="t" r="r" b="b"/>
            <a:pathLst>
              <a:path w="1581526" h="1581526">
                <a:moveTo>
                  <a:pt x="0" y="0"/>
                </a:moveTo>
                <a:lnTo>
                  <a:pt x="1581526" y="0"/>
                </a:lnTo>
                <a:lnTo>
                  <a:pt x="1581526" y="1581526"/>
                </a:lnTo>
                <a:lnTo>
                  <a:pt x="0" y="1581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47804" y="9011780"/>
            <a:ext cx="16897085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500" spc="-238">
                <a:solidFill>
                  <a:srgbClr val="8F09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Analyst’s Upgrade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7804" y="9680435"/>
            <a:ext cx="16897085" cy="51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4200" spc="-222">
                <a:solidFill>
                  <a:srgbClr val="A37C8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GabMetrix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Visuals Are Not Decoration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3999787"/>
            <a:ext cx="9710484" cy="256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Each chart = one question answered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Clarity &gt; complexity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Don’t repeat Excel’s mistake of overcrowding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5664" y="9871711"/>
            <a:ext cx="8115072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Report — Is a Storyboard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Interactive Elements = Instant Personalization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3999787"/>
            <a:ext cx="11275235" cy="256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Slicers, filters, tooltips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Let the user ask questions without writing formulas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No extra work for you — they explore what they want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5664" y="9871711"/>
            <a:ext cx="8115072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Report — Is a Storyboard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Tips That Work Every Time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97964" y="3714148"/>
            <a:ext cx="11275235" cy="434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Consistent font &amp; layout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Use white space generously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Avoid more than 2–3 colors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Align visuals neatly — grid layout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Title every chart clearly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5664" y="9871711"/>
            <a:ext cx="8115072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Report — Is a Storyboard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 – What You Gained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3999787"/>
            <a:ext cx="11275235" cy="345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You design for decisions, not decoration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Interactive dashboards put the user in control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Clean design makes your work feel premium</a:t>
            </a:r>
          </a:p>
          <a:p>
            <a:pPr marL="755651" lvl="1" indent="-377825" algn="l">
              <a:lnSpc>
                <a:spcPts val="7000"/>
              </a:lnSpc>
              <a:buAutoNum type="arabicPeriod"/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Power BI makes your insights feel like apps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5664" y="9871711"/>
            <a:ext cx="8115072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Report — Is a Storyboard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65295-66AC-265E-3CF3-D03D4C765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94E01E-A75A-843F-E5E7-2B9D64E71333}"/>
              </a:ext>
            </a:extLst>
          </p:cNvPr>
          <p:cNvSpPr/>
          <p:nvPr/>
        </p:nvSpPr>
        <p:spPr>
          <a:xfrm flipH="1">
            <a:off x="11619017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940B7C1-A715-D5BD-DEFF-A1FEBF28E83A}"/>
              </a:ext>
            </a:extLst>
          </p:cNvPr>
          <p:cNvSpPr txBox="1"/>
          <p:nvPr/>
        </p:nvSpPr>
        <p:spPr>
          <a:xfrm>
            <a:off x="123893" y="3776276"/>
            <a:ext cx="18040214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0"/>
              </a:lnSpc>
            </a:pPr>
            <a:r>
              <a:rPr lang="en-US" sz="6000" spc="-318" dirty="0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From Your Screen to the World:</a:t>
            </a:r>
            <a:br>
              <a:rPr lang="en-US" sz="6000" spc="-318" dirty="0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US" sz="6000" spc="-318" dirty="0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Sharing in Power BI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87BBFA-B6F7-D2F5-2485-C0E025AE7DF5}"/>
              </a:ext>
            </a:extLst>
          </p:cNvPr>
          <p:cNvSpPr/>
          <p:nvPr/>
        </p:nvSpPr>
        <p:spPr>
          <a:xfrm>
            <a:off x="0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B1237DA-E488-E528-EF15-4B60DFE50ADB}"/>
              </a:ext>
            </a:extLst>
          </p:cNvPr>
          <p:cNvGrpSpPr/>
          <p:nvPr/>
        </p:nvGrpSpPr>
        <p:grpSpPr>
          <a:xfrm rot="-2700000">
            <a:off x="1159751" y="1607187"/>
            <a:ext cx="632770" cy="632770"/>
            <a:chOff x="0" y="0"/>
            <a:chExt cx="166656" cy="1666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FB33AC0-902B-118D-BC68-72714ACCE01F}"/>
                </a:ext>
              </a:extLst>
            </p:cNvPr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23D9571-E7D9-F3FD-70DE-240DBBA5A857}"/>
                </a:ext>
              </a:extLst>
            </p:cNvPr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7691ED3-DBD7-C2F9-B414-E268A2BC0810}"/>
              </a:ext>
            </a:extLst>
          </p:cNvPr>
          <p:cNvGrpSpPr/>
          <p:nvPr/>
        </p:nvGrpSpPr>
        <p:grpSpPr>
          <a:xfrm rot="-2700000">
            <a:off x="16495478" y="1607187"/>
            <a:ext cx="632770" cy="632770"/>
            <a:chOff x="0" y="0"/>
            <a:chExt cx="166656" cy="16665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FC206CD-B213-973C-0454-9C7C58213F2F}"/>
                </a:ext>
              </a:extLst>
            </p:cNvPr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51CA758-0938-4B93-8B52-71D2FF28D70A}"/>
                </a:ext>
              </a:extLst>
            </p:cNvPr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FEC9ECB-7276-46B7-C89E-3CBF7FD8ABF0}"/>
              </a:ext>
            </a:extLst>
          </p:cNvPr>
          <p:cNvSpPr/>
          <p:nvPr/>
        </p:nvSpPr>
        <p:spPr>
          <a:xfrm>
            <a:off x="1712056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807B7A0-E2C5-B851-BBC2-DE88068619AF}"/>
              </a:ext>
            </a:extLst>
          </p:cNvPr>
          <p:cNvSpPr/>
          <p:nvPr/>
        </p:nvSpPr>
        <p:spPr>
          <a:xfrm>
            <a:off x="15777338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CE68BC6-D2EA-EE36-9971-6DBFE70700B9}"/>
              </a:ext>
            </a:extLst>
          </p:cNvPr>
          <p:cNvSpPr/>
          <p:nvPr/>
        </p:nvSpPr>
        <p:spPr>
          <a:xfrm>
            <a:off x="16706474" y="32584"/>
            <a:ext cx="1581526" cy="1581526"/>
          </a:xfrm>
          <a:custGeom>
            <a:avLst/>
            <a:gdLst/>
            <a:ahLst/>
            <a:cxnLst/>
            <a:rect l="l" t="t" r="r" b="b"/>
            <a:pathLst>
              <a:path w="1581526" h="1581526">
                <a:moveTo>
                  <a:pt x="0" y="0"/>
                </a:moveTo>
                <a:lnTo>
                  <a:pt x="1581526" y="0"/>
                </a:lnTo>
                <a:lnTo>
                  <a:pt x="1581526" y="1581526"/>
                </a:lnTo>
                <a:lnTo>
                  <a:pt x="0" y="1581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870694D-DC57-B690-83B9-64364BBCF9F1}"/>
              </a:ext>
            </a:extLst>
          </p:cNvPr>
          <p:cNvSpPr txBox="1"/>
          <p:nvPr/>
        </p:nvSpPr>
        <p:spPr>
          <a:xfrm>
            <a:off x="647804" y="9011780"/>
            <a:ext cx="16897085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500" spc="-238">
                <a:solidFill>
                  <a:srgbClr val="8F09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Analyst’s Upgrade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193A7BB-A81E-EED6-235C-13E8D13EAF94}"/>
              </a:ext>
            </a:extLst>
          </p:cNvPr>
          <p:cNvSpPr txBox="1"/>
          <p:nvPr/>
        </p:nvSpPr>
        <p:spPr>
          <a:xfrm>
            <a:off x="647804" y="9680435"/>
            <a:ext cx="16897085" cy="51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4200" spc="-222">
                <a:solidFill>
                  <a:srgbClr val="A37C8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GabMetrix</a:t>
            </a:r>
          </a:p>
        </p:txBody>
      </p:sp>
    </p:spTree>
    <p:extLst>
      <p:ext uri="{BB962C8B-B14F-4D97-AF65-F5344CB8AC3E}">
        <p14:creationId xmlns:p14="http://schemas.microsoft.com/office/powerpoint/2010/main" val="8680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619017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893" y="3266688"/>
            <a:ext cx="18040214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0"/>
              </a:lnSpc>
            </a:pPr>
            <a:r>
              <a:rPr lang="en-US" sz="6000" spc="-318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New Way to Think - </a:t>
            </a:r>
          </a:p>
          <a:p>
            <a:pPr algn="ctr">
              <a:lnSpc>
                <a:spcPts val="8040"/>
              </a:lnSpc>
            </a:pPr>
            <a:r>
              <a:rPr lang="en-US" sz="6000" spc="-318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Power BI vs Excel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159751" y="1607187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6495478" y="1607187"/>
            <a:ext cx="632770" cy="632770"/>
            <a:chOff x="0" y="0"/>
            <a:chExt cx="166656" cy="1666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12056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7338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706474" y="32584"/>
            <a:ext cx="1581526" cy="1581526"/>
          </a:xfrm>
          <a:custGeom>
            <a:avLst/>
            <a:gdLst/>
            <a:ahLst/>
            <a:cxnLst/>
            <a:rect l="l" t="t" r="r" b="b"/>
            <a:pathLst>
              <a:path w="1581526" h="1581526">
                <a:moveTo>
                  <a:pt x="0" y="0"/>
                </a:moveTo>
                <a:lnTo>
                  <a:pt x="1581526" y="0"/>
                </a:lnTo>
                <a:lnTo>
                  <a:pt x="1581526" y="1581526"/>
                </a:lnTo>
                <a:lnTo>
                  <a:pt x="0" y="1581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47804" y="9011780"/>
            <a:ext cx="16897085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500" spc="-238">
                <a:solidFill>
                  <a:srgbClr val="8F09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Analyst’s Upgrade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7804" y="9680435"/>
            <a:ext cx="16897085" cy="51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4200" spc="-222">
                <a:solidFill>
                  <a:srgbClr val="A37C8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GabMetrix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B56A-A211-FAAC-3D32-9756AF8F1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C08E74A-BC99-970D-AAAA-D0E9382B9D5F}"/>
              </a:ext>
            </a:extLst>
          </p:cNvPr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39AB154-5E81-00B5-40AC-034AC0C94AD2}"/>
              </a:ext>
            </a:extLst>
          </p:cNvPr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EDB6F43-9944-1BED-B4E8-6426D463987D}"/>
              </a:ext>
            </a:extLst>
          </p:cNvPr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440B2728-EEF7-FA7F-DD82-96ADBFAC89F8}"/>
              </a:ext>
            </a:extLst>
          </p:cNvPr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822E626-8B97-3370-555D-C27A37FA42F9}"/>
                </a:ext>
              </a:extLst>
            </p:cNvPr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407B129-3908-1ADC-900E-312E0F7964E3}"/>
                </a:ext>
              </a:extLst>
            </p:cNvPr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445F61F-A899-6403-DE53-58DC1CCB3D3A}"/>
              </a:ext>
            </a:extLst>
          </p:cNvPr>
          <p:cNvSpPr txBox="1"/>
          <p:nvPr/>
        </p:nvSpPr>
        <p:spPr>
          <a:xfrm>
            <a:off x="3080854" y="3270168"/>
            <a:ext cx="11275235" cy="4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 dirty="0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Power BI Service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69FD087-8EC8-7B6A-F25D-41AAEDD0FFD5}"/>
              </a:ext>
            </a:extLst>
          </p:cNvPr>
          <p:cNvSpPr txBox="1"/>
          <p:nvPr/>
        </p:nvSpPr>
        <p:spPr>
          <a:xfrm>
            <a:off x="3080854" y="4009312"/>
            <a:ext cx="9088745" cy="3374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Upload your report to the Power BI service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Accessible via browser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Control who can view it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Mobile-ready, responsive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B21A7E0-2A3A-D32F-6369-6FEB4152881C}"/>
              </a:ext>
            </a:extLst>
          </p:cNvPr>
          <p:cNvSpPr txBox="1"/>
          <p:nvPr/>
        </p:nvSpPr>
        <p:spPr>
          <a:xfrm>
            <a:off x="10591800" y="9871711"/>
            <a:ext cx="7696200" cy="40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Publishing &amp; Sharing</a:t>
            </a:r>
          </a:p>
        </p:txBody>
      </p:sp>
    </p:spTree>
    <p:extLst>
      <p:ext uri="{BB962C8B-B14F-4D97-AF65-F5344CB8AC3E}">
        <p14:creationId xmlns:p14="http://schemas.microsoft.com/office/powerpoint/2010/main" val="259705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83F0-9BE4-FFD7-4136-E0FCCE2F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0DABA7A-069E-4548-3F9C-B438270A094D}"/>
              </a:ext>
            </a:extLst>
          </p:cNvPr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6B00CF4-BFC5-2233-1851-E308A9579CE6}"/>
              </a:ext>
            </a:extLst>
          </p:cNvPr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6DA92D9-11B8-9C6B-67D9-1324472C0358}"/>
              </a:ext>
            </a:extLst>
          </p:cNvPr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B487535-9158-8365-EAD7-977FA33485D0}"/>
              </a:ext>
            </a:extLst>
          </p:cNvPr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10B2073-F3A2-3740-7F22-4E91C36DED2D}"/>
                </a:ext>
              </a:extLst>
            </p:cNvPr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8AB026D-C721-C5AE-783A-9D9BC7DE4656}"/>
                </a:ext>
              </a:extLst>
            </p:cNvPr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A8D80B0B-B109-C2EA-816B-0029E1BBA12F}"/>
              </a:ext>
            </a:extLst>
          </p:cNvPr>
          <p:cNvSpPr txBox="1"/>
          <p:nvPr/>
        </p:nvSpPr>
        <p:spPr>
          <a:xfrm>
            <a:off x="3080854" y="3270168"/>
            <a:ext cx="11275235" cy="4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 dirty="0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Sharing Options That Make Sense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EC353CA-4BFD-DE47-4A3F-DA1EFD300FCA}"/>
              </a:ext>
            </a:extLst>
          </p:cNvPr>
          <p:cNvSpPr txBox="1"/>
          <p:nvPr/>
        </p:nvSpPr>
        <p:spPr>
          <a:xfrm>
            <a:off x="3080854" y="4009312"/>
            <a:ext cx="10787546" cy="3374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Private sharing (within organization / specific emails)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Public link (great for portfolios)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Embed in websites or Notion pages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Schedule refreshes (Pro only)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46A55AD-B53F-C8FB-247B-1A59FAFB1C0E}"/>
              </a:ext>
            </a:extLst>
          </p:cNvPr>
          <p:cNvSpPr txBox="1"/>
          <p:nvPr/>
        </p:nvSpPr>
        <p:spPr>
          <a:xfrm>
            <a:off x="10591800" y="9871711"/>
            <a:ext cx="7696200" cy="40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Publishing &amp; Sharing</a:t>
            </a:r>
          </a:p>
        </p:txBody>
      </p:sp>
    </p:spTree>
    <p:extLst>
      <p:ext uri="{BB962C8B-B14F-4D97-AF65-F5344CB8AC3E}">
        <p14:creationId xmlns:p14="http://schemas.microsoft.com/office/powerpoint/2010/main" val="419945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EC83E-7605-7128-88D0-3D33BA623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73D9D18-8E52-EFD7-6AF2-D5C79B010234}"/>
              </a:ext>
            </a:extLst>
          </p:cNvPr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9B9A02D-34BF-62B0-0FE6-0E03D1BD8C91}"/>
              </a:ext>
            </a:extLst>
          </p:cNvPr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EEDFBB5-7D98-69ED-FD8C-2ECCCCE3C8A2}"/>
              </a:ext>
            </a:extLst>
          </p:cNvPr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99120A08-F85B-A570-E587-4D18E42B4F43}"/>
              </a:ext>
            </a:extLst>
          </p:cNvPr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FCA0491-20DF-489E-9CF7-47F8C915F755}"/>
                </a:ext>
              </a:extLst>
            </p:cNvPr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1411FF8-901E-B958-29DB-BE17CD15580C}"/>
                </a:ext>
              </a:extLst>
            </p:cNvPr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808F8685-4A52-4A35-FC59-C31FDCDB05E4}"/>
              </a:ext>
            </a:extLst>
          </p:cNvPr>
          <p:cNvSpPr txBox="1"/>
          <p:nvPr/>
        </p:nvSpPr>
        <p:spPr>
          <a:xfrm>
            <a:off x="3080854" y="3270168"/>
            <a:ext cx="11275235" cy="4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 dirty="0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Exporting &amp; Backup Options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569EF40-AD1D-B42A-12A1-6B4A2EA88ECF}"/>
              </a:ext>
            </a:extLst>
          </p:cNvPr>
          <p:cNvSpPr txBox="1"/>
          <p:nvPr/>
        </p:nvSpPr>
        <p:spPr>
          <a:xfrm>
            <a:off x="3080854" y="4009312"/>
            <a:ext cx="10787546" cy="3374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Export as PDF (great for email reports)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Export to PowerPoint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Always save a local .</a:t>
            </a:r>
            <a:r>
              <a:rPr lang="en-US" sz="3385" spc="-257" dirty="0" err="1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pbix</a:t>
            </a: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 file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Versioning: save dated backups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7C13166-F4DA-1A62-DBC1-365C49E5128E}"/>
              </a:ext>
            </a:extLst>
          </p:cNvPr>
          <p:cNvSpPr txBox="1"/>
          <p:nvPr/>
        </p:nvSpPr>
        <p:spPr>
          <a:xfrm>
            <a:off x="10591800" y="9871711"/>
            <a:ext cx="7696200" cy="40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Publishing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49952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8848-73DF-CFB2-D866-E1772BC9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48E63EA-9B38-E817-F7EE-71B6D3EDB750}"/>
              </a:ext>
            </a:extLst>
          </p:cNvPr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5AA2179-009A-5E2E-8539-23BD7BF1631A}"/>
              </a:ext>
            </a:extLst>
          </p:cNvPr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ED34A1D-3955-E503-7124-D6BF5284FBE2}"/>
              </a:ext>
            </a:extLst>
          </p:cNvPr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BD45835-CB02-7874-BD9E-2237DA2C2ED5}"/>
              </a:ext>
            </a:extLst>
          </p:cNvPr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9830C51-D0A6-15F4-48C0-DCA4C7AD2BDD}"/>
                </a:ext>
              </a:extLst>
            </p:cNvPr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436A604-3A4B-6551-0F06-F8265882556B}"/>
                </a:ext>
              </a:extLst>
            </p:cNvPr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B303585-A855-2634-69CE-25E24C098FD3}"/>
              </a:ext>
            </a:extLst>
          </p:cNvPr>
          <p:cNvSpPr txBox="1"/>
          <p:nvPr/>
        </p:nvSpPr>
        <p:spPr>
          <a:xfrm>
            <a:off x="3080854" y="3270168"/>
            <a:ext cx="11275235" cy="4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 dirty="0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 – You’re Now Share-Ready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C96CA74-5556-D521-3E77-35AE348B7E59}"/>
              </a:ext>
            </a:extLst>
          </p:cNvPr>
          <p:cNvSpPr txBox="1"/>
          <p:nvPr/>
        </p:nvSpPr>
        <p:spPr>
          <a:xfrm>
            <a:off x="3080853" y="4009312"/>
            <a:ext cx="13535587" cy="337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You’re not making static reports — you’re building interactive apps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Easy to update, refresh, and re-share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Looks great on phones, laptops, and big screens</a:t>
            </a:r>
          </a:p>
          <a:p>
            <a:pPr marL="879827" lvl="1" indent="-514350" algn="l">
              <a:lnSpc>
                <a:spcPts val="6771"/>
              </a:lnSpc>
              <a:buAutoNum type="arabicPeriod"/>
            </a:pPr>
            <a:r>
              <a:rPr lang="en-US" sz="3385" spc="-2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Sharing → Visibility → Value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3F1E3E9-F0EE-4A4F-67F5-C77F2E3D5128}"/>
              </a:ext>
            </a:extLst>
          </p:cNvPr>
          <p:cNvSpPr txBox="1"/>
          <p:nvPr/>
        </p:nvSpPr>
        <p:spPr>
          <a:xfrm>
            <a:off x="10591800" y="9871711"/>
            <a:ext cx="7696200" cy="40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Publishing &amp; Sharing</a:t>
            </a:r>
          </a:p>
        </p:txBody>
      </p:sp>
    </p:spTree>
    <p:extLst>
      <p:ext uri="{BB962C8B-B14F-4D97-AF65-F5344CB8AC3E}">
        <p14:creationId xmlns:p14="http://schemas.microsoft.com/office/powerpoint/2010/main" val="244285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437" y="1524000"/>
            <a:ext cx="10456564" cy="255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4"/>
              </a:lnSpc>
            </a:pPr>
            <a:r>
              <a:rPr lang="en-US" sz="12200" spc="-646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Get in touch with me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88278" y="1787278"/>
            <a:ext cx="7471022" cy="747102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143768" t="-79218" r="-80998" b="-346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5400000" flipV="1">
            <a:off x="12938728" y="0"/>
            <a:ext cx="5348281" cy="5348281"/>
          </a:xfrm>
          <a:custGeom>
            <a:avLst/>
            <a:gdLst/>
            <a:ahLst/>
            <a:cxnLst/>
            <a:rect l="l" t="t" r="r" b="b"/>
            <a:pathLst>
              <a:path w="5348281" h="5348281">
                <a:moveTo>
                  <a:pt x="0" y="5348281"/>
                </a:moveTo>
                <a:lnTo>
                  <a:pt x="5348281" y="5348281"/>
                </a:lnTo>
                <a:lnTo>
                  <a:pt x="5348281" y="0"/>
                </a:lnTo>
                <a:lnTo>
                  <a:pt x="0" y="0"/>
                </a:lnTo>
                <a:lnTo>
                  <a:pt x="0" y="53482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65007" y="881086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559694" y="4970993"/>
            <a:ext cx="4287307" cy="42873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7"/>
              <a:stretch>
                <a:fillRect l="-25046" r="-25046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 rot="-2700000">
            <a:off x="16495478" y="8494478"/>
            <a:ext cx="632770" cy="632770"/>
            <a:chOff x="0" y="0"/>
            <a:chExt cx="166656" cy="16665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4E071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8700" y="8363427"/>
            <a:ext cx="1716645" cy="1716645"/>
          </a:xfrm>
          <a:custGeom>
            <a:avLst/>
            <a:gdLst/>
            <a:ahLst/>
            <a:cxnLst/>
            <a:rect l="l" t="t" r="r" b="b"/>
            <a:pathLst>
              <a:path w="1716645" h="1716645">
                <a:moveTo>
                  <a:pt x="0" y="0"/>
                </a:moveTo>
                <a:lnTo>
                  <a:pt x="1716645" y="0"/>
                </a:lnTo>
                <a:lnTo>
                  <a:pt x="1716645" y="1716645"/>
                </a:lnTo>
                <a:lnTo>
                  <a:pt x="0" y="17166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7302633"/>
            <a:ext cx="4000875" cy="2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860" spc="-37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www.gabmetrix.github.io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863663"/>
            <a:ext cx="3439267" cy="2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860" spc="-37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gabmetrix@gmail.com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27195" y="9871711"/>
            <a:ext cx="9060805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Built for Players. Designed for Coaches. Backed by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060761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Excel Is Cell-Based; Power BI Is Model-Based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81400" y="4335665"/>
            <a:ext cx="5004499" cy="471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🟩 Excel → Grid of cells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10000" y="5192767"/>
            <a:ext cx="8349146" cy="471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🟨 Power BI → Relationships + Data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27824" y="9871711"/>
            <a:ext cx="7360176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A New Way to Think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Calculations – Formulas vs Measure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4323637"/>
            <a:ext cx="4584122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🟩 Excel →=SUM(A1:A5)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0854" y="5404407"/>
            <a:ext cx="7137232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🟨 Power BI → SUM(Sales[Amount])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27824" y="9871711"/>
            <a:ext cx="7360176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A New Way to Think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 Matters (A Lot)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4323637"/>
            <a:ext cx="6348544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🟩 Excel → =Cell A1 is always A1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0854" y="5404407"/>
            <a:ext cx="14695636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🟨 Power BI →  The same measure gives different results in different visuals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27824" y="9871711"/>
            <a:ext cx="7360176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A New Way to Think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Interactivity Is Default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4323637"/>
            <a:ext cx="8947491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🟩 Excel → Static reports unless you use slicers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0854" y="5404407"/>
            <a:ext cx="10213049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🟨 Power BI →  Click anything → Everything updates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27824" y="9871711"/>
            <a:ext cx="7360176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A New Way to Think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 – Your New Mindset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0854" y="4009312"/>
            <a:ext cx="9088745" cy="329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Build a data model, not a worksheet</a:t>
            </a:r>
          </a:p>
          <a:p>
            <a:pPr marL="690881" lvl="1" indent="-345440" algn="l">
              <a:lnSpc>
                <a:spcPts val="6400"/>
              </a:lnSpc>
              <a:buAutoNum type="arabicPeriod"/>
            </a:pPr>
            <a:r>
              <a:rPr lang="en-US" sz="3200" spc="-243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Let context drive calculations</a:t>
            </a:r>
          </a:p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Design dashboards, not just reports</a:t>
            </a:r>
          </a:p>
          <a:p>
            <a:pPr marL="730955" lvl="1" indent="-365478" algn="l">
              <a:lnSpc>
                <a:spcPts val="6771"/>
              </a:lnSpc>
              <a:buAutoNum type="arabicPeriod"/>
            </a:pPr>
            <a:r>
              <a:rPr lang="en-US" sz="3385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Focus on reusability, not repetition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927824" y="9871711"/>
            <a:ext cx="7360176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A New Way to Think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619017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893" y="3776276"/>
            <a:ext cx="18040214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0"/>
              </a:lnSpc>
            </a:pPr>
            <a:r>
              <a:rPr lang="en-US" sz="6000" spc="-318">
                <a:solidFill>
                  <a:srgbClr val="26226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Taming the Data – Power Query 101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159751" y="1607187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6495478" y="1607187"/>
            <a:ext cx="632770" cy="632770"/>
            <a:chOff x="0" y="0"/>
            <a:chExt cx="166656" cy="1666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12056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7338" y="413073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706474" y="32584"/>
            <a:ext cx="1581526" cy="1581526"/>
          </a:xfrm>
          <a:custGeom>
            <a:avLst/>
            <a:gdLst/>
            <a:ahLst/>
            <a:cxnLst/>
            <a:rect l="l" t="t" r="r" b="b"/>
            <a:pathLst>
              <a:path w="1581526" h="1581526">
                <a:moveTo>
                  <a:pt x="0" y="0"/>
                </a:moveTo>
                <a:lnTo>
                  <a:pt x="1581526" y="0"/>
                </a:lnTo>
                <a:lnTo>
                  <a:pt x="1581526" y="1581526"/>
                </a:lnTo>
                <a:lnTo>
                  <a:pt x="0" y="1581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47804" y="9011780"/>
            <a:ext cx="16897085" cy="54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500" spc="-238">
                <a:solidFill>
                  <a:srgbClr val="8F09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Analyst’s Upgrade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7804" y="9680435"/>
            <a:ext cx="16897085" cy="51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4200" spc="-222">
                <a:solidFill>
                  <a:srgbClr val="A37C8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GabMetrix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4705755"/>
            <a:ext cx="5581245" cy="5581245"/>
          </a:xfrm>
          <a:custGeom>
            <a:avLst/>
            <a:gdLst/>
            <a:ahLst/>
            <a:cxnLst/>
            <a:rect l="l" t="t" r="r" b="b"/>
            <a:pathLst>
              <a:path w="5581245" h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3886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700000">
            <a:off x="1467591" y="3130195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8F092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80854" y="3270168"/>
            <a:ext cx="11275235" cy="44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6"/>
              </a:lnSpc>
            </a:pPr>
            <a:r>
              <a:rPr lang="en-US" sz="3917" b="1" spc="-207">
                <a:solidFill>
                  <a:srgbClr val="2622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Power Query : Your Data Prep Kitchen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70401" y="4470170"/>
            <a:ext cx="7891946" cy="471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🟩 Excel → Clean inside the worksheet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0854" y="5404407"/>
            <a:ext cx="7471041" cy="47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spc="-185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🟨 Power BI →  Clean once, then reuse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98200" y="9871711"/>
            <a:ext cx="7089800" cy="41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62262">
                    <a:alpha val="51765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GabMetrix | The Analyst’s Upgrade : Taming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1590</Words>
  <Application>Microsoft Macintosh PowerPoint</Application>
  <PresentationFormat>Custom</PresentationFormat>
  <Paragraphs>182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League Spartan</vt:lpstr>
      <vt:lpstr>Montserrat Bold</vt:lpstr>
      <vt:lpstr>Glacial Indifference</vt:lpstr>
      <vt:lpstr>Lexend Deca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GabMetrix: Analyst Upgrade</dc:title>
  <cp:lastModifiedBy>Milan Gabriel</cp:lastModifiedBy>
  <cp:revision>4</cp:revision>
  <dcterms:created xsi:type="dcterms:W3CDTF">2006-08-16T00:00:00Z</dcterms:created>
  <dcterms:modified xsi:type="dcterms:W3CDTF">2025-05-20T04:31:14Z</dcterms:modified>
  <dc:identifier>DAGn3TWFGcI</dc:identifier>
</cp:coreProperties>
</file>