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2"/>
  </p:notesMasterIdLst>
  <p:sldIdLst>
    <p:sldId id="256" r:id="rId2"/>
    <p:sldId id="257" r:id="rId3"/>
    <p:sldId id="289" r:id="rId4"/>
    <p:sldId id="258" r:id="rId5"/>
    <p:sldId id="259" r:id="rId6"/>
    <p:sldId id="260" r:id="rId7"/>
    <p:sldId id="263" r:id="rId8"/>
    <p:sldId id="261" r:id="rId9"/>
    <p:sldId id="280" r:id="rId10"/>
    <p:sldId id="279" r:id="rId11"/>
    <p:sldId id="282" r:id="rId12"/>
    <p:sldId id="281" r:id="rId13"/>
    <p:sldId id="283" r:id="rId14"/>
    <p:sldId id="284" r:id="rId15"/>
    <p:sldId id="285" r:id="rId16"/>
    <p:sldId id="286" r:id="rId17"/>
    <p:sldId id="278" r:id="rId18"/>
    <p:sldId id="271" r:id="rId19"/>
    <p:sldId id="287" r:id="rId20"/>
    <p:sldId id="288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98"/>
    </p:cViewPr>
  </p:sorterViewPr>
  <p:notesViewPr>
    <p:cSldViewPr>
      <p:cViewPr varScale="1">
        <p:scale>
          <a:sx n="52" d="100"/>
          <a:sy n="52" d="100"/>
        </p:scale>
        <p:origin x="-2294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nios.juridicas.com/convenios-sectores.php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nios.juridicas.com/convenios-sectores.php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nios.juridicas.com/convenios-sectores.php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nios.juridicas.com/convenios-sectores.php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4" y="1659173"/>
            <a:ext cx="7237413" cy="3829204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6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EL CONTRATO DE TRABAJO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9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contratos temporales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8444" y="1018199"/>
            <a:ext cx="4190896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Obra y servicio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921417" y="968881"/>
            <a:ext cx="4014468" cy="4992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Eventual por circunstancias de la producción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720193" y="2106434"/>
            <a:ext cx="421569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Objeto</a:t>
            </a:r>
          </a:p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Acumulación de tareas, exceso de pedidos o circunstancias del mercado</a:t>
            </a:r>
          </a:p>
          <a:p>
            <a:pPr lvl="1" algn="just"/>
            <a:endParaRPr lang="es-ES_tradnl" sz="900" dirty="0">
              <a:solidFill>
                <a:prstClr val="black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Duración e Indemnización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No &gt; a 6 meses en periodo de 12 meses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Salvo ampliación convenio de 12 en periodo de 18 meses (es habitual)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Una sola prórroga (hasta duración </a:t>
            </a:r>
            <a:r>
              <a:rPr lang="es-ES_tradnl" sz="1600" dirty="0" err="1">
                <a:solidFill>
                  <a:prstClr val="black"/>
                </a:solidFill>
              </a:rPr>
              <a:t>máx</a:t>
            </a:r>
            <a:r>
              <a:rPr lang="es-ES_tradnl" sz="1600" dirty="0">
                <a:solidFill>
                  <a:prstClr val="black"/>
                </a:solidFill>
              </a:rPr>
              <a:t>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La misma indemnización que por obra o servicio, puede mejorarla convenio</a:t>
            </a:r>
            <a:endParaRPr lang="es-ES" sz="1600" dirty="0"/>
          </a:p>
        </p:txBody>
      </p:sp>
      <p:sp>
        <p:nvSpPr>
          <p:cNvPr id="19" name="18 Rectángulo"/>
          <p:cNvSpPr/>
          <p:nvPr/>
        </p:nvSpPr>
        <p:spPr>
          <a:xfrm>
            <a:off x="147246" y="1844824"/>
            <a:ext cx="430667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Objeto</a:t>
            </a:r>
          </a:p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Concreto y limitado en el tiempo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Se pueda diferenciar claramente</a:t>
            </a:r>
          </a:p>
          <a:p>
            <a:pPr lvl="1" algn="just"/>
            <a:endParaRPr lang="es-ES_tradnl" sz="900" dirty="0">
              <a:solidFill>
                <a:prstClr val="black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Duración</a:t>
            </a:r>
            <a:r>
              <a:rPr lang="es-ES_tradnl" sz="1600" dirty="0">
                <a:solidFill>
                  <a:prstClr val="black"/>
                </a:solidFill>
              </a:rPr>
              <a:t> </a:t>
            </a:r>
          </a:p>
          <a:p>
            <a:pPr algn="just"/>
            <a:endParaRPr lang="es-ES_tradnl" sz="9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Cuando finalice obra o servicio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Máx. 3 años (convenio puede hasta 4)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Si &gt;1año hay que preavisar 15 días antes</a:t>
            </a:r>
          </a:p>
          <a:p>
            <a:pPr lvl="1" algn="just"/>
            <a:endParaRPr lang="es-ES_tradnl" sz="900" dirty="0">
              <a:solidFill>
                <a:prstClr val="black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Indemnización  al finalizar el contrato</a:t>
            </a:r>
          </a:p>
          <a:p>
            <a:pPr lvl="1" algn="just"/>
            <a:endParaRPr lang="es-ES_tradnl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12 días por cada año trabajado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Convenios pueden mejorarla</a:t>
            </a:r>
            <a:endParaRPr lang="es-ES" sz="16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629448" y="1772816"/>
            <a:ext cx="36004" cy="39112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>
            <a:hlinkClick r:id="rId3"/>
          </p:cNvPr>
          <p:cNvSpPr/>
          <p:nvPr/>
        </p:nvSpPr>
        <p:spPr>
          <a:xfrm>
            <a:off x="578571" y="5656147"/>
            <a:ext cx="2663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6:</a:t>
            </a:r>
            <a:r>
              <a:rPr lang="es-ES_tradnl" sz="1400" b="1" dirty="0">
                <a:solidFill>
                  <a:srgbClr val="C00000"/>
                </a:solidFill>
              </a:rPr>
              <a:t> “Busca en tu convenio”</a:t>
            </a:r>
          </a:p>
        </p:txBody>
      </p:sp>
      <p:sp>
        <p:nvSpPr>
          <p:cNvPr id="24" name="2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0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9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contratos temporales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358473" y="908155"/>
            <a:ext cx="4190896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Interinidad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23528" y="1369025"/>
            <a:ext cx="8224609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Objeto</a:t>
            </a:r>
          </a:p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Sustituir a otro trabajador que tiene puesto reservado, o mientras se selecciona una vacante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ES_tradnl" sz="900" dirty="0">
              <a:solidFill>
                <a:prstClr val="black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Duración</a:t>
            </a:r>
            <a:r>
              <a:rPr lang="es-ES_tradnl" sz="1600" dirty="0">
                <a:solidFill>
                  <a:prstClr val="black"/>
                </a:solidFill>
              </a:rPr>
              <a:t> </a:t>
            </a:r>
            <a:r>
              <a:rPr lang="es-ES_tradnl" sz="1600" b="1" dirty="0">
                <a:solidFill>
                  <a:prstClr val="black"/>
                </a:solidFill>
              </a:rPr>
              <a:t>e indemnización</a:t>
            </a:r>
            <a:endParaRPr lang="es-ES_tradnl" sz="1600" dirty="0">
              <a:solidFill>
                <a:prstClr val="black"/>
              </a:solidFill>
            </a:endParaRPr>
          </a:p>
          <a:p>
            <a:pPr algn="just"/>
            <a:endParaRPr lang="es-ES_tradnl" sz="9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sustitución cuando se reincorpore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selección vacante máx. de 3 meses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No tiene indemnización al finalizar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47559" y="4576192"/>
            <a:ext cx="660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anose="05000000000000000000" pitchFamily="2" charset="2"/>
              </a:rPr>
              <a:t>Un encadenamiento de distintos contratos temporales (de obra y servicio, eventual, primer empleo joven) puede adquirir la condición de fijo en la empresa (no cuenta interinidad y formativos)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anose="05000000000000000000" pitchFamily="2" charset="2"/>
              </a:rPr>
              <a:t>Si todos los contratos suman 24 meses en un periodo de 30 meses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23528" y="4653136"/>
            <a:ext cx="1790674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Encadenamiento de contratos temporales</a:t>
            </a:r>
            <a:endParaRPr lang="es-ES" b="1" dirty="0"/>
          </a:p>
        </p:txBody>
      </p:sp>
      <p:sp>
        <p:nvSpPr>
          <p:cNvPr id="13" name="12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6" name="15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4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8" y="0"/>
            <a:ext cx="9086901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contratos a tiempo parcial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4992" y="1395461"/>
            <a:ext cx="3600400" cy="3427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A tiempo parcial común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64848" y="2204864"/>
            <a:ext cx="803229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Puede ser indefinido o temporal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Todas las modalidades excepto contrato para la formación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No pueden realizar horas extraordinarias sino las horas complementarias</a:t>
            </a:r>
          </a:p>
          <a:p>
            <a:pPr lvl="1" algn="just"/>
            <a:endParaRPr lang="es-ES_tradnl" sz="900" dirty="0">
              <a:solidFill>
                <a:prstClr val="black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Características horas complementarias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Pactarse por escrito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Trabajadores indefinidos o temporales, cuya jornada sea al menos 10 horas/semana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Hasta el 30 % de la jornada (salvo convenio amplíe hasta el 60%)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Puede pactarse añadir horas complementarias voluntarias, hasta el 15%, solo para indefinidos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Preavisará al trabajador con 3 días de antelación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Se realizan según pacto de horas complementarias o el convenio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Se pagan como ordinarias y cotizan a la seguridad social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Trabajador puede renunciar si lleva un año desde el pacto alegando motivos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600546" y="1229891"/>
            <a:ext cx="4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i="1" dirty="0">
                <a:sym typeface="Wingdings" panose="05000000000000000000" pitchFamily="2" charset="2"/>
              </a:rPr>
              <a:t>Número de horas al día, a la semana, al mes o al año inferior a las correspondientes por convenio a tiempo completo</a:t>
            </a:r>
          </a:p>
        </p:txBody>
      </p:sp>
      <p:sp>
        <p:nvSpPr>
          <p:cNvPr id="24" name="2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7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8" y="0"/>
            <a:ext cx="9086901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contratos a tiempo parcial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4848" y="1273210"/>
            <a:ext cx="3600400" cy="3427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De relevo y de jubilación parcial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64848" y="2153221"/>
            <a:ext cx="8032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Jornada y duración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Reduce su jornada entre un 25 % y un 50 %. Si contrato es indefinido y a tiempo completo puede reducirse hasta un 75%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Duración del contrato: mínimo hasta la jubilación completa. Si el contrato es indefinido debe mantenerse al menos 2 años después.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Edad acceso a la jubilación parcial: se incrementará hasta los 65 años en el 2027 (ver jubilación tema 11)</a:t>
            </a:r>
          </a:p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Indemnización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Indemnización como contrato de obra o eventual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Salvo el contrato de relevo se convierta en indefinido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83969" y="1229891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i="1" dirty="0">
                <a:sym typeface="Wingdings" panose="05000000000000000000" pitchFamily="2" charset="2"/>
              </a:rPr>
              <a:t>El objeto del contrato es darle el relevo a otro que se va a jubilar a tiempo parcial</a:t>
            </a:r>
          </a:p>
          <a:p>
            <a:pPr algn="ctr"/>
            <a:r>
              <a:rPr lang="es-ES_tradnl" sz="1600" i="1" dirty="0">
                <a:sym typeface="Wingdings" panose="05000000000000000000" pitchFamily="2" charset="2"/>
              </a:rPr>
              <a:t>(dos contratos: de relevo y de jubilación parcial)</a:t>
            </a:r>
          </a:p>
        </p:txBody>
      </p:sp>
      <p:sp>
        <p:nvSpPr>
          <p:cNvPr id="7" name="6 Rectángulo">
            <a:hlinkClick r:id="rId3"/>
          </p:cNvPr>
          <p:cNvSpPr/>
          <p:nvPr/>
        </p:nvSpPr>
        <p:spPr>
          <a:xfrm>
            <a:off x="578571" y="5656147"/>
            <a:ext cx="2663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7:</a:t>
            </a:r>
            <a:r>
              <a:rPr lang="es-ES_tradnl" sz="1400" b="1" dirty="0">
                <a:solidFill>
                  <a:srgbClr val="C00000"/>
                </a:solidFill>
              </a:rPr>
              <a:t> “Busca en tu convenio”</a:t>
            </a:r>
          </a:p>
        </p:txBody>
      </p:sp>
    </p:spTree>
    <p:extLst>
      <p:ext uri="{BB962C8B-B14F-4D97-AF65-F5344CB8AC3E}">
        <p14:creationId xmlns:p14="http://schemas.microsoft.com/office/powerpoint/2010/main" val="214126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8" y="0"/>
            <a:ext cx="9086901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contratos a tiempo parcial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4848" y="1620882"/>
            <a:ext cx="3775104" cy="4183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Fijo – discontinuo en fechas no ciertas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53353" y="2276872"/>
            <a:ext cx="8032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s-ES_tradnl" sz="16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Se alternan periodos de trabajo y de no trabajo en una actividad que se repite de forma cíclica a lo largo de los años, sin fecha cierta de vuelta al año siguiente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ES_tradnl" sz="16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Parecido al indefinido a tiempo parcial, diferencia el indefinido a tiempo parcial tiene fecha concreta de vuelta al trabajo</a:t>
            </a:r>
            <a:endParaRPr lang="es-ES_tradnl" sz="16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ES_tradnl" sz="16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Hay obligación de llamamiento por antigüedad cuando se reanude la actividad sino se entiende como despedido</a:t>
            </a:r>
            <a:endParaRPr lang="es-ES_tradnl" sz="1600" dirty="0">
              <a:solidFill>
                <a:prstClr val="black"/>
              </a:solidFill>
            </a:endParaRPr>
          </a:p>
          <a:p>
            <a:pPr lvl="1" algn="just"/>
            <a:endParaRPr lang="es-ES_tradnl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3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8" y="0"/>
            <a:ext cx="9086901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contratos indefinido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40804" y="822329"/>
            <a:ext cx="3775104" cy="4183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Indefinido ordinario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5516" y="2852936"/>
            <a:ext cx="871296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Características</a:t>
            </a:r>
          </a:p>
          <a:p>
            <a:pPr algn="just"/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Jornada</a:t>
            </a:r>
            <a:endParaRPr lang="es-ES_tradnl" sz="9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Bonificaciones a la cuota de seguridad social que paga la empresa</a:t>
            </a:r>
          </a:p>
          <a:p>
            <a:pPr algn="just"/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transformar en indefinidos contratos en prácticas, relevo, sustitución por anticipo de la jubilación, o para la formación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contratar parados de larga duración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contratar víctimas de violencia de género, terrorismo o trata de seres humanos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contratar personas con discapacidad (tanto indefinidas como temporales)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contratar excluidos sociales en empresas de inserción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contratar fijos discontinuos en la hostelería en los meses de febrero, marzo o noviembre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contratar mayores de 65 o 67 años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40803" y="1412776"/>
            <a:ext cx="783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i="1" dirty="0">
                <a:sym typeface="Wingdings" panose="05000000000000000000" pitchFamily="2" charset="2"/>
              </a:rPr>
              <a:t>Lo puede realizar cualquier empresa con cualquier tipo de trabajador tanto a tiempo parcial como completo.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40803" y="2285558"/>
            <a:ext cx="3775104" cy="4183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Contratos indefinidos bonificados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7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8" y="0"/>
            <a:ext cx="9086901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 indefinido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4848" y="1229891"/>
            <a:ext cx="5431288" cy="7876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Otras contrataciones indefinidas bonificadas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42233" y="2348880"/>
            <a:ext cx="803229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0" lvl="1" algn="just"/>
            <a:endParaRPr lang="es-ES_tradnl" sz="1600" dirty="0">
              <a:solidFill>
                <a:prstClr val="black"/>
              </a:solidFill>
              <a:latin typeface="+mj-lt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s-ES_tradnl" sz="1600" dirty="0">
              <a:solidFill>
                <a:prstClr val="black"/>
              </a:solidFill>
              <a:latin typeface="+mj-lt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  <a:latin typeface="+mj-lt"/>
              </a:rPr>
              <a:t>Transformación en indefinidos de contratos temporales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  <a:latin typeface="+mj-lt"/>
            </a:endParaRPr>
          </a:p>
          <a:p>
            <a:pPr lvl="0" algn="just"/>
            <a:endParaRPr lang="es-ES_tradnl" sz="900" dirty="0">
              <a:solidFill>
                <a:prstClr val="black"/>
              </a:solidFill>
              <a:latin typeface="+mj-lt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  <a:latin typeface="+mj-lt"/>
              </a:rPr>
              <a:t>Contratos con victimas de violencia de género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  <a:latin typeface="+mj-lt"/>
            </a:endParaRPr>
          </a:p>
          <a:p>
            <a:pPr lvl="1" algn="just"/>
            <a:endParaRPr lang="es-ES_tradnl" sz="1600" dirty="0">
              <a:solidFill>
                <a:prstClr val="black"/>
              </a:solidFill>
              <a:latin typeface="+mj-lt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  <a:latin typeface="+mj-lt"/>
              </a:rPr>
              <a:t>Contratos con personas con discapacidad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  <a:latin typeface="+mj-lt"/>
            </a:endParaRPr>
          </a:p>
          <a:p>
            <a:pPr lvl="1" algn="just"/>
            <a:endParaRPr lang="es-ES_tradnl" sz="900" dirty="0">
              <a:solidFill>
                <a:prstClr val="black"/>
              </a:solidFill>
              <a:latin typeface="+mj-lt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  <a:latin typeface="+mj-lt"/>
              </a:rPr>
              <a:t>Contratos con excluidos sociales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s-ES_tradnl" sz="1600" dirty="0">
              <a:solidFill>
                <a:prstClr val="black"/>
              </a:solidFill>
              <a:latin typeface="+mj-lt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  <a:latin typeface="+mj-lt"/>
              </a:rPr>
              <a:t>Fijos discontinuos en sectores del turismo, mayores de 65 o 67 años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s-ES_tradnl" sz="900" b="1" dirty="0">
              <a:solidFill>
                <a:prstClr val="black"/>
              </a:solidFill>
            </a:endParaRPr>
          </a:p>
        </p:txBody>
      </p:sp>
      <p:sp>
        <p:nvSpPr>
          <p:cNvPr id="8" name="7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2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 redondeado"/>
          <p:cNvSpPr/>
          <p:nvPr/>
        </p:nvSpPr>
        <p:spPr>
          <a:xfrm>
            <a:off x="240880" y="1671866"/>
            <a:ext cx="3448133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ETT – empresa usuaria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260123" y="3001963"/>
            <a:ext cx="2884717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ETT - trabajador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Las empresas de trabajo temporal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212798" y="764704"/>
            <a:ext cx="8666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sz="1600" dirty="0">
                <a:solidFill>
                  <a:prstClr val="black"/>
                </a:solidFill>
              </a:rPr>
              <a:t>Son empresas que contratan a trabajadores para cederlos temporalmente a otras empresas llamadas empresas usuarias, donde realmente se realiza la prestación de trabajo</a:t>
            </a:r>
          </a:p>
        </p:txBody>
      </p:sp>
      <p:sp>
        <p:nvSpPr>
          <p:cNvPr id="49" name="48 Rectángulo redondeado"/>
          <p:cNvSpPr/>
          <p:nvPr/>
        </p:nvSpPr>
        <p:spPr>
          <a:xfrm>
            <a:off x="284029" y="4858820"/>
            <a:ext cx="4071534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empresa usuaria - trabajador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58599" y="2048947"/>
            <a:ext cx="8045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Contrato mercantil entre dos empresas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Trabajadores contratados temporalmente y también para la formación y en prácticas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52599" y="5264090"/>
            <a:ext cx="8526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 Dirección y control, pero sanciona la ETT</a:t>
            </a:r>
            <a:endParaRPr lang="es-ES_tradnl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Informar sobre los riesgos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Usar el transporte, sus instalaciones y acudir a los representantes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326671" y="3362003"/>
            <a:ext cx="87193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 Contrato de trabajo por escrito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ETT responsable de pagar salarios y seguridad social e indemnización de 12 días por cada año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Dar formación de materia en prevención de riesgos laborales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Derecho a cobrar misma cantidad que otro trabajador de la empresa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El trabajador no paga nada a la ETT</a:t>
            </a:r>
          </a:p>
        </p:txBody>
      </p:sp>
    </p:spTree>
    <p:extLst>
      <p:ext uri="{BB962C8B-B14F-4D97-AF65-F5344CB8AC3E}">
        <p14:creationId xmlns:p14="http://schemas.microsoft.com/office/powerpoint/2010/main" val="246969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Nuevas formas flexibles de organización del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92050"/>
              </p:ext>
            </p:extLst>
          </p:nvPr>
        </p:nvGraphicFramePr>
        <p:xfrm>
          <a:off x="232567" y="2420888"/>
          <a:ext cx="8601591" cy="304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Requisitos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Características del contrato mercantil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dirty="0"/>
                        <a:t>Al</a:t>
                      </a:r>
                      <a:r>
                        <a:rPr lang="es-ES_tradnl" sz="1600" baseline="0" dirty="0"/>
                        <a:t> menos u</a:t>
                      </a:r>
                      <a:r>
                        <a:rPr lang="es-ES_tradnl" sz="1600" dirty="0"/>
                        <a:t>n 75 % de sus</a:t>
                      </a:r>
                      <a:r>
                        <a:rPr lang="es-ES_tradnl" sz="1600" baseline="0" dirty="0"/>
                        <a:t> ingresos de esa empresa principal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No tener contratados a otros trabajadores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No contratar ni subcontratar esa actividad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No ejercer profesión con otros socios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No ejercer actividad mezclada con los trabajadores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No ser titular de locales abiertos al público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Infraestructura y materiales propios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Correr con el riesgo de la actividad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dirty="0"/>
                        <a:t>Autónomo puede interrumpir temporalmente la actividad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Interrupción anual de la actividad (vacaciones) 18 días hábiles al año, descansos semanales y los festivos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600" baseline="0" dirty="0"/>
                        <a:t>Extinción del contrato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ES_tradnl" sz="1600" baseline="0" dirty="0"/>
                        <a:t>Incumplimiento grave del contrato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ES_tradnl" sz="1600" baseline="0" dirty="0"/>
                        <a:t>Si no existe causa justa, empresario pagará indemnización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1420868" y="799674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Autónomo económicamente dependiente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88211" y="1268760"/>
            <a:ext cx="8776277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Es aquel que trabaja principalmente para una sola empresa y que por tanto tiene una gran dependencia económica de ésta, limitándose la “autonomía” que posee en un principio de autónomo.</a:t>
            </a:r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Nuevas formas flexibles de organización del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21705"/>
              </p:ext>
            </p:extLst>
          </p:nvPr>
        </p:nvGraphicFramePr>
        <p:xfrm>
          <a:off x="1412377" y="2636912"/>
          <a:ext cx="652743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776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Características del contrato a distancia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3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s-ES_tradnl" sz="1800" baseline="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00" baseline="0" dirty="0"/>
                        <a:t>Contrato laboral por escrito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00" baseline="0" dirty="0"/>
                        <a:t>Mismos derechos que los trabajadores y misma retribución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00" baseline="0" dirty="0"/>
                        <a:t>Cursos de formación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00" baseline="0" dirty="0"/>
                        <a:t>Informados de las vacantes de puestos presenciales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00" baseline="0" dirty="0"/>
                        <a:t>Derecho a ejercer como representantes de los trabajadores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00" baseline="0" dirty="0"/>
                        <a:t>Protegidos en materia de prevención de riesgos laborales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1565003" y="1015897"/>
            <a:ext cx="6086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sz="2000" b="1" dirty="0">
                <a:solidFill>
                  <a:prstClr val="black"/>
                </a:solidFill>
              </a:rPr>
              <a:t>El trabajo a distancia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20311" y="1853535"/>
            <a:ext cx="8776277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El trabajo a distancia es aquel trabajo que se realiza de forma preponderante en el domicilio del trabajador o el lugar elegido por éste, de forma alternativa a su presencia en el centro de trabajo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686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580995" y="2031175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contrato de trabajo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616098" y="3333404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Las empresas de trabajo temporal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616098" y="2685332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Modalidades de contrato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40023" y="2352725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644180" y="3981476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Nuevas formas flexibles de organización del trabajo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Nuevas formas flexibles de organización del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565003" y="1015897"/>
            <a:ext cx="6086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sz="2000" b="1" dirty="0">
                <a:solidFill>
                  <a:prstClr val="black"/>
                </a:solidFill>
              </a:rPr>
              <a:t>El teletrabajo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20311" y="1416007"/>
            <a:ext cx="8776277" cy="132343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Es aquel trabajo que no exige una presencia en el lugar de trabajo y para el que se utiliza como herramienta principal de trabajo las nuevas tecnologías de la información y la comunicación (TIC).</a:t>
            </a:r>
          </a:p>
          <a:p>
            <a:pPr algn="just"/>
            <a:r>
              <a:rPr lang="es-ES_tradnl" sz="1600" dirty="0"/>
              <a:t>      Admite dos modalidades de contratación: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Contrato personal laboral con un contrato a distancia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Con un contrato mercantil como autónomo</a:t>
            </a:r>
            <a:endParaRPr lang="es-ES" sz="16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26866"/>
              </p:ext>
            </p:extLst>
          </p:nvPr>
        </p:nvGraphicFramePr>
        <p:xfrm>
          <a:off x="182179" y="2924944"/>
          <a:ext cx="87640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Solución para empresas que: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Características deseables</a:t>
                      </a:r>
                      <a:r>
                        <a:rPr lang="es-ES_tradnl" baseline="0" dirty="0"/>
                        <a:t> de los trabajadores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Ventajas e</a:t>
                      </a:r>
                      <a:r>
                        <a:rPr lang="es-ES_tradnl" baseline="0" dirty="0"/>
                        <a:t> inconvenientes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Cuenten con personal con gran distancia desde</a:t>
                      </a:r>
                      <a:r>
                        <a:rPr lang="es-ES_tradnl" baseline="0" dirty="0"/>
                        <a:t> su hogar o con cargas familiares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Necesidad de espacio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Trabajos basados en proyectos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Persona flexible, independiente y autodisciplinada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Trabajar sin supervisión y buena gestión del tiempo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Disponer de espacio adecuado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Ventajas: flexibilidad horaria, reducción costes, elección de entorno de trabajo…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Inconvenientes: asilamiento, falta de apoyo laboral, sobreexplotación aumento de horas…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12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contrato de trabajo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77601" y="1007875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Acuerdo entre trabajador y empresario</a:t>
            </a:r>
            <a:r>
              <a:rPr lang="es-ES_tradnl" dirty="0">
                <a:solidFill>
                  <a:prstClr val="black"/>
                </a:solidFill>
              </a:rPr>
              <a:t> por el cual el trabajador se compromete a prestar determinados servicios por cuenta ajena a cambio de una retribución.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1" name="20 Flecha derecha"/>
          <p:cNvSpPr/>
          <p:nvPr/>
        </p:nvSpPr>
        <p:spPr>
          <a:xfrm rot="20052770">
            <a:off x="1974533" y="2454177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2473641" y="2204864"/>
            <a:ext cx="6400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El trabajador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_tradnl" dirty="0">
                <a:solidFill>
                  <a:prstClr val="black"/>
                </a:solidFill>
              </a:rPr>
              <a:t>&gt;18 años y menor emancipado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_tradnl" dirty="0">
                <a:solidFill>
                  <a:prstClr val="black"/>
                </a:solidFill>
              </a:rPr>
              <a:t>&gt; 16 años con autorización de padres o tutores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_tradnl" dirty="0">
                <a:solidFill>
                  <a:prstClr val="black"/>
                </a:solidFill>
              </a:rPr>
              <a:t>&lt; 16 años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no pueden, salvo espectáculos públicos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Ciudadanos de la UE / extracomunitarios</a:t>
            </a:r>
          </a:p>
          <a:p>
            <a:pPr lvl="1"/>
            <a:endParaRPr lang="es-ES_tradnl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El empresario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_tradnl" dirty="0">
                <a:solidFill>
                  <a:prstClr val="black"/>
                </a:solidFill>
              </a:rPr>
              <a:t>Mayor de edad o menor emancipado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_tradnl" dirty="0">
                <a:solidFill>
                  <a:prstClr val="black"/>
                </a:solidFill>
              </a:rPr>
              <a:t>Si es extracomunitario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permiso de la Administración laboral</a:t>
            </a:r>
          </a:p>
        </p:txBody>
      </p:sp>
      <p:sp>
        <p:nvSpPr>
          <p:cNvPr id="27" name="26 Flecha derecha"/>
          <p:cNvSpPr/>
          <p:nvPr/>
        </p:nvSpPr>
        <p:spPr>
          <a:xfrm rot="1872011">
            <a:off x="2019842" y="3982639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07911" y="2746568"/>
            <a:ext cx="1644732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Capacidad para celebrar un contrato</a:t>
            </a:r>
          </a:p>
          <a:p>
            <a:pPr algn="ctr"/>
            <a:r>
              <a:rPr lang="es-ES_tradnl" b="1" dirty="0"/>
              <a:t>(requisitos)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52487" y="730522"/>
            <a:ext cx="452682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ELEMENTOS  </a:t>
            </a:r>
            <a:r>
              <a:rPr lang="es-ES_tradnl" dirty="0"/>
              <a:t>del contrato de trabajo</a:t>
            </a:r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371604" y="1792842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962800" y="1674950"/>
            <a:ext cx="13704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Sustanciales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El contrato de trabajo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2" name="31 Flecha derecha"/>
          <p:cNvSpPr/>
          <p:nvPr/>
        </p:nvSpPr>
        <p:spPr>
          <a:xfrm>
            <a:off x="371604" y="2744921"/>
            <a:ext cx="495961" cy="1859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438402" y="1300689"/>
            <a:ext cx="6310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</a:rPr>
              <a:t>Consentimiento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Mutuo acuerdo</a:t>
            </a: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Objeto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 Posible y lícito (legal)</a:t>
            </a:r>
            <a:endParaRPr lang="es-ES_tradnl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Causa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Prestar un servicio determinado a cambio de dinero</a:t>
            </a:r>
            <a:endParaRPr lang="es-ES_tradnl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371603" y="3488440"/>
            <a:ext cx="495961" cy="1859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379699" y="5634273"/>
            <a:ext cx="495961" cy="1859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962798" y="3424986"/>
            <a:ext cx="24415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 del contrato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962799" y="2653235"/>
            <a:ext cx="209703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del contrato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947113" y="5524788"/>
            <a:ext cx="228828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Duración del contrato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31031" y="2330717"/>
            <a:ext cx="5442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Escrito o de forma verbal 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Presunción si no es escrito  es indefinido a tiempo completo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860060" y="3900270"/>
            <a:ext cx="7848872" cy="147732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Lugar y fecha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Identificación partes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Categoría profesional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Lugar de trabajo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Jornada y horario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Duración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Retribución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Vacaciones anuales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Preaviso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Convenio colectivo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Cláusulas voluntarias: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Periodo de prueba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Horas extras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No trabajar en la competencia después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3305819" y="5372724"/>
            <a:ext cx="5066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Indefinido o temporal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Presunciones de indefinido a tiempo completo</a:t>
            </a:r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El contrato de trabajo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954119" y="888680"/>
            <a:ext cx="26639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Periodo de prueba</a:t>
            </a:r>
            <a:endParaRPr lang="es-ES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571621" y="1610078"/>
            <a:ext cx="1549393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Pacto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554250" y="2774830"/>
            <a:ext cx="1549393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Duración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583994" y="4523839"/>
            <a:ext cx="1549393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Derechos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2170676" y="1460220"/>
            <a:ext cx="6274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Pactado en contrato, antes de comenzar a trabajar</a:t>
            </a:r>
          </a:p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No puede pactarse si trabajador ha sido contratado antes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142076" y="2382780"/>
            <a:ext cx="665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Reflejada en convenio colectivo /Estatuto trabajadores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Contrato en prácticas: 1 mes/ 2 meses para grado medio/ superior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Contratos temporales menos de 6 meses: máximo 1 mes.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Se puede pactar interrumpirse en caso de baja laboral, nacimiento hijo/a, violencia género, riesgo durante el embarazo o lactancia.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2174339" y="4251770"/>
            <a:ext cx="6274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Mismos derechos</a:t>
            </a:r>
          </a:p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No indemnización por despido, y sin preaviso y sin alegar motivo alguno (excepto durante el embarazo que deberá justificarse)</a:t>
            </a:r>
          </a:p>
        </p:txBody>
      </p:sp>
      <p:sp>
        <p:nvSpPr>
          <p:cNvPr id="42" name="41 Rectángulo">
            <a:hlinkClick r:id="rId5"/>
          </p:cNvPr>
          <p:cNvSpPr/>
          <p:nvPr/>
        </p:nvSpPr>
        <p:spPr>
          <a:xfrm>
            <a:off x="348476" y="5620476"/>
            <a:ext cx="3569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  <a:p>
            <a:pPr algn="ctr"/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95892" y="579539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Modalidades de contratos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59668"/>
              </p:ext>
            </p:extLst>
          </p:nvPr>
        </p:nvGraphicFramePr>
        <p:xfrm>
          <a:off x="683568" y="1124744"/>
          <a:ext cx="6936432" cy="338437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34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Contratos Formativos</a:t>
                      </a:r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i="0" dirty="0">
                          <a:solidFill>
                            <a:schemeClr val="tx1"/>
                          </a:solidFill>
                          <a:hlinkClick r:id="rId5" action="ppaction://hlinksldjump"/>
                        </a:rPr>
                        <a:t>Para la formación</a:t>
                      </a:r>
                      <a:endParaRPr lang="es-E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3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i="0" dirty="0">
                          <a:hlinkClick r:id="rId6" action="ppaction://hlinksldjump"/>
                        </a:rPr>
                        <a:t>Prácticas</a:t>
                      </a:r>
                      <a:endParaRPr lang="es-ES" b="0" i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34">
                <a:tc rowSpan="3">
                  <a:txBody>
                    <a:bodyPr/>
                    <a:lstStyle/>
                    <a:p>
                      <a:pPr algn="ctr"/>
                      <a:r>
                        <a:rPr lang="es-ES_tradnl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Contratos Temporales</a:t>
                      </a:r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hlinkClick r:id="rId7" action="ppaction://hlinksldjump"/>
                        </a:rPr>
                        <a:t>Obra</a:t>
                      </a:r>
                      <a:r>
                        <a:rPr lang="es-ES_tradnl" baseline="0" dirty="0">
                          <a:hlinkClick r:id="rId7" action="ppaction://hlinksldjump"/>
                        </a:rPr>
                        <a:t> o servicio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34">
                <a:tc vMerge="1">
                  <a:txBody>
                    <a:bodyPr/>
                    <a:lstStyle/>
                    <a:p>
                      <a:pPr algn="ctr"/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hlinkClick r:id="rId7" action="ppaction://hlinksldjump"/>
                        </a:rPr>
                        <a:t>Eventual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85">
                <a:tc vMerge="1">
                  <a:txBody>
                    <a:bodyPr/>
                    <a:lstStyle/>
                    <a:p>
                      <a:pPr algn="ctr"/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hlinkClick r:id="rId8" action="ppaction://hlinksldjump"/>
                        </a:rPr>
                        <a:t>Interinidad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34">
                <a:tc rowSpan="3">
                  <a:txBody>
                    <a:bodyPr/>
                    <a:lstStyle/>
                    <a:p>
                      <a:pPr algn="ctr"/>
                      <a:r>
                        <a:rPr lang="es-ES_tradnl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Contratos a</a:t>
                      </a:r>
                      <a:r>
                        <a:rPr lang="es-ES_tradnl" b="1" i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Tiempo Parcial</a:t>
                      </a:r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i="0" dirty="0">
                          <a:hlinkClick r:id="rId9" action="ppaction://hlinksldjump"/>
                        </a:rPr>
                        <a:t>A tiempo parcial común</a:t>
                      </a:r>
                      <a:endParaRPr lang="es-ES" b="0" i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34">
                <a:tc vMerge="1">
                  <a:txBody>
                    <a:bodyPr/>
                    <a:lstStyle/>
                    <a:p>
                      <a:pPr algn="ctr"/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i="0" dirty="0">
                          <a:hlinkClick r:id="rId10" action="ppaction://hlinksldjump"/>
                        </a:rPr>
                        <a:t>Relevo</a:t>
                      </a:r>
                      <a:endParaRPr lang="es-ES" b="0" i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134">
                <a:tc vMerge="1">
                  <a:txBody>
                    <a:bodyPr/>
                    <a:lstStyle/>
                    <a:p>
                      <a:pPr algn="ctr"/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 action="ppaction://hlinksldjump"/>
                        </a:rPr>
                        <a:t>Fijos-discontinuos</a:t>
                      </a:r>
                      <a:endParaRPr lang="es-E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871">
                <a:tc>
                  <a:txBody>
                    <a:bodyPr/>
                    <a:lstStyle/>
                    <a:p>
                      <a:pPr algn="ctr"/>
                      <a:r>
                        <a:rPr lang="es-ES_tradnl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Contratos</a:t>
                      </a:r>
                      <a:r>
                        <a:rPr lang="es-ES_tradnl" b="1" i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Indefinidos</a:t>
                      </a:r>
                      <a:endParaRPr lang="es-E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hlinkClick r:id="rId12" action="ppaction://hlinksldjump"/>
                        </a:rPr>
                        <a:t>Indefinido Ordinario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8383">
            <a:off x="3892263" y="1256694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 FORMATIVO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46928" y="854372"/>
            <a:ext cx="4190896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Contrato par la formación y el aprendizaje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49396" y="1412776"/>
            <a:ext cx="83550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Requisitos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16 -25 años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No poseer titulación para ese puesto ni haber trabajado 12 meses en ese puesto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Duración</a:t>
            </a:r>
            <a:endParaRPr lang="es-ES_tradnl" sz="16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Mín. 1 año máx. 3 años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Finalizada duración máxima, puede ser contratado en otro puesto para la formación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No puede: a tiempo parcial, realizar horas extras ordinarias, a turnos ni nocturno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Periodo formación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1º año 75 % trabajo y 25 % formación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2º y 3º año 85 % trabajo y 15 % formación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Curso de formación en centro formativo o empresa, o también en </a:t>
            </a:r>
            <a:r>
              <a:rPr lang="es-ES_tradnl" sz="1600" dirty="0" err="1">
                <a:solidFill>
                  <a:prstClr val="black"/>
                </a:solidFill>
              </a:rPr>
              <a:t>ETTs</a:t>
            </a:r>
            <a:endParaRPr lang="es-ES_tradnl" sz="1600" dirty="0">
              <a:solidFill>
                <a:prstClr val="black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Retribución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Por convenio. No inferior al 75 – 85 % del S.M.I.</a:t>
            </a:r>
          </a:p>
        </p:txBody>
      </p:sp>
      <p:sp>
        <p:nvSpPr>
          <p:cNvPr id="16" name="15 Rectángulo">
            <a:hlinkClick r:id="rId3"/>
          </p:cNvPr>
          <p:cNvSpPr/>
          <p:nvPr/>
        </p:nvSpPr>
        <p:spPr>
          <a:xfrm>
            <a:off x="5137824" y="5810037"/>
            <a:ext cx="2663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4:</a:t>
            </a:r>
            <a:r>
              <a:rPr lang="es-ES_tradnl" sz="1400" b="1" dirty="0">
                <a:solidFill>
                  <a:srgbClr val="C00000"/>
                </a:solidFill>
              </a:rPr>
              <a:t> “Busca en tu convenio”</a:t>
            </a:r>
          </a:p>
        </p:txBody>
      </p:sp>
      <p:sp>
        <p:nvSpPr>
          <p:cNvPr id="21" name="20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MODALIDADES DE CONTRATO</a:t>
            </a:r>
            <a:r>
              <a:rPr lang="es-ES_tradnl" sz="8600" b="1" dirty="0"/>
              <a:t>: CONTRATO FORMATIVO</a:t>
            </a:r>
            <a:endParaRPr lang="es-ES_tradnl" sz="6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95536" y="884737"/>
            <a:ext cx="3081161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Contrato en prácticas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67658" y="1566001"/>
            <a:ext cx="696863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Requisitos</a:t>
            </a:r>
          </a:p>
          <a:p>
            <a:pPr lvl="0" algn="just"/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Poseer título FP, universidad o certificado profesionalidad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5 años siguientes fin estudios</a:t>
            </a:r>
          </a:p>
          <a:p>
            <a:pPr lvl="1" algn="just"/>
            <a:endParaRPr lang="es-ES_tradnl" sz="900" dirty="0">
              <a:solidFill>
                <a:prstClr val="black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Duración </a:t>
            </a:r>
            <a:r>
              <a:rPr lang="es-ES_tradnl" sz="1600" dirty="0">
                <a:solidFill>
                  <a:prstClr val="black"/>
                </a:solidFill>
              </a:rPr>
              <a:t>(convenio puede modificar)</a:t>
            </a:r>
          </a:p>
          <a:p>
            <a:pPr marL="0" lvl="1" algn="just"/>
            <a:endParaRPr lang="es-ES_tradnl" sz="900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Mín. 6 meses máx. 2 años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Si &lt; 2 años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máx. 2 prórrogas de mínimo 6 meses</a:t>
            </a:r>
            <a:endParaRPr lang="es-ES_tradnl" sz="1600" dirty="0">
              <a:solidFill>
                <a:prstClr val="black"/>
              </a:solidFill>
            </a:endParaRPr>
          </a:p>
          <a:p>
            <a:pPr lvl="1" algn="just"/>
            <a:endParaRPr lang="es-ES_tradnl" sz="900" dirty="0">
              <a:solidFill>
                <a:prstClr val="black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Retribución</a:t>
            </a:r>
          </a:p>
          <a:p>
            <a:pPr algn="just"/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Pactada en convenio o contrato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Sin ser inferior 1º año al 60% de trabajador misma categoría y 2º al 75%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Convenios pueden mejorar los porcentajes</a:t>
            </a:r>
          </a:p>
        </p:txBody>
      </p:sp>
      <p:sp>
        <p:nvSpPr>
          <p:cNvPr id="11" name="10 Rectángulo">
            <a:hlinkClick r:id="rId3"/>
          </p:cNvPr>
          <p:cNvSpPr/>
          <p:nvPr/>
        </p:nvSpPr>
        <p:spPr>
          <a:xfrm>
            <a:off x="404161" y="5644040"/>
            <a:ext cx="2663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5:</a:t>
            </a:r>
            <a:r>
              <a:rPr lang="es-ES_tradnl" sz="1400" b="1" dirty="0">
                <a:solidFill>
                  <a:srgbClr val="C00000"/>
                </a:solidFill>
              </a:rPr>
              <a:t> “Busca en tu convenio”</a:t>
            </a:r>
          </a:p>
        </p:txBody>
      </p:sp>
      <p:sp>
        <p:nvSpPr>
          <p:cNvPr id="17" name="16 Flecha derecha"/>
          <p:cNvSpPr/>
          <p:nvPr/>
        </p:nvSpPr>
        <p:spPr>
          <a:xfrm>
            <a:off x="7507759" y="6316941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6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1963</Words>
  <Application>Microsoft Office PowerPoint</Application>
  <PresentationFormat>Presentación en pantalla (4:3)</PresentationFormat>
  <Paragraphs>333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250</cp:revision>
  <dcterms:created xsi:type="dcterms:W3CDTF">2013-09-12T06:29:10Z</dcterms:created>
  <dcterms:modified xsi:type="dcterms:W3CDTF">2020-09-08T10:27:10Z</dcterms:modified>
</cp:coreProperties>
</file>