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3"/>
  </p:notesMasterIdLst>
  <p:sldIdLst>
    <p:sldId id="256" r:id="rId2"/>
    <p:sldId id="257" r:id="rId3"/>
    <p:sldId id="283" r:id="rId4"/>
    <p:sldId id="258" r:id="rId5"/>
    <p:sldId id="259" r:id="rId6"/>
    <p:sldId id="260" r:id="rId7"/>
    <p:sldId id="263" r:id="rId8"/>
    <p:sldId id="261" r:id="rId9"/>
    <p:sldId id="280" r:id="rId10"/>
    <p:sldId id="279" r:id="rId11"/>
    <p:sldId id="282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nvenios.juridicas.com/convenios-sectores.php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venios.juridicas.com/convenios-sectores.php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5.png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nvenios.juridicas.com/convenios-sectores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venios.juridicas.com/convenios-sectores.php" TargetMode="Externa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venios.juridicas.com/convenios-sectores.php" TargetMode="Externa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nvenios.juridicas.com/convenios-sectores.php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4" y="1407074"/>
            <a:ext cx="6316196" cy="4089592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7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LA JORNADA DE TRABAJO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57099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s-ES"/>
            </a:defPPr>
            <a:lvl1pPr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6. Vacaciones y festivos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58444" y="1018199"/>
            <a:ext cx="4190896" cy="4006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Vacaciones</a:t>
            </a:r>
            <a:endParaRPr lang="es-E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921417" y="1018200"/>
            <a:ext cx="4014468" cy="4006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_tradnl" dirty="0"/>
              <a:t>Festivos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4788436" y="2319707"/>
            <a:ext cx="4215692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Derecho a 14 festivos al año retribuidos y no recuperables</a:t>
            </a:r>
            <a:r>
              <a:rPr lang="es-ES" sz="1600" dirty="0"/>
              <a:t> (2 locales y 2 fijado por la Comunidad Autónoma)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Si coinciden en domingo el 25-dic, 1-enero, 1-mayo, 12-oct;  se trasladan a lunes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Si se  trabaja en festivo se compensa con un 75 % añadido al salario o </a:t>
            </a:r>
            <a:r>
              <a:rPr lang="es-ES_tradnl" sz="1600">
                <a:solidFill>
                  <a:prstClr val="black"/>
                </a:solidFill>
              </a:rPr>
              <a:t>con descanso (RD 2001/1983)</a:t>
            </a:r>
            <a:endParaRPr lang="es-ES_tradnl" sz="1600" dirty="0">
              <a:solidFill>
                <a:prstClr val="black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00554" y="1581043"/>
            <a:ext cx="43066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Según Estatuto 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 mín. 30 días naturales de vacaciones anuales retribuidas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No sustituible por dinero, salvo  fin contrato y no se hayan disfrutado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Conocer fechas concretas, al menos, 2 meses antes del inicio.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Común acuerdo de fechas según calendario de vacaciones elaborado por la empresa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Disfrute en mismo año salvo en caso de baja laboral, maternidad o paternidad y se trasladen al año siguiente</a:t>
            </a:r>
            <a:endParaRPr lang="es-ES" sz="16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629448" y="1581043"/>
            <a:ext cx="36004" cy="41030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>
            <a:hlinkClick r:id="rId2"/>
          </p:cNvPr>
          <p:cNvSpPr/>
          <p:nvPr/>
        </p:nvSpPr>
        <p:spPr>
          <a:xfrm>
            <a:off x="4367913" y="5631420"/>
            <a:ext cx="3569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6: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colectivo”</a:t>
            </a:r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215329" y="5789165"/>
            <a:ext cx="287793" cy="361618"/>
          </a:xfrm>
          <a:prstGeom prst="rect">
            <a:avLst/>
          </a:prstGeom>
        </p:spPr>
      </p:pic>
      <p:sp>
        <p:nvSpPr>
          <p:cNvPr id="14" name="13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6" name="15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0" name="1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70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57099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s-ES"/>
            </a:defPPr>
            <a:lvl1pPr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7. Los planes de igualdad</a:t>
            </a:r>
          </a:p>
        </p:txBody>
      </p:sp>
      <p:sp>
        <p:nvSpPr>
          <p:cNvPr id="15" name="14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8444" y="880744"/>
            <a:ext cx="8373996" cy="592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i="1" dirty="0">
                <a:sym typeface="Wingdings" panose="05000000000000000000" pitchFamily="2" charset="2"/>
              </a:rPr>
              <a:t>Conjunto de medidas para alcanzar la igualdad de trato y de oportunidades y eliminar la discriminación por razón de sexo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763297" y="2024309"/>
            <a:ext cx="4215692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Clasificación y promoción profesional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Selección y contratación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Formación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Condiciones de trabajado, incluida auditoria salarial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Retribuciones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 err="1">
                <a:solidFill>
                  <a:prstClr val="black"/>
                </a:solidFill>
              </a:rPr>
              <a:t>Infrarepresentación</a:t>
            </a:r>
            <a:r>
              <a:rPr lang="es-ES_tradnl" sz="1600" dirty="0">
                <a:solidFill>
                  <a:prstClr val="black"/>
                </a:solidFill>
              </a:rPr>
              <a:t> femenina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Prevención acoso sexual y por razón de género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Ejercicio corresponsable de los derechos de la vida personal, familiar y laboral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323528" y="2149600"/>
            <a:ext cx="4306675" cy="3585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Obligatorio para:</a:t>
            </a:r>
          </a:p>
          <a:p>
            <a:pPr lvl="0" algn="just">
              <a:lnSpc>
                <a:spcPct val="150000"/>
              </a:lnSpc>
            </a:pPr>
            <a:endParaRPr lang="es-ES_tradnl" sz="900" b="1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Empresas de más de 50 trabajadores, hay un periodo transitorio: hasta abril-20 para </a:t>
            </a:r>
            <a:r>
              <a:rPr lang="es-ES_tradnl" sz="1600" dirty="0" err="1">
                <a:solidFill>
                  <a:prstClr val="black"/>
                </a:solidFill>
              </a:rPr>
              <a:t>emp</a:t>
            </a:r>
            <a:r>
              <a:rPr lang="es-ES_tradnl" sz="1600" dirty="0">
                <a:solidFill>
                  <a:prstClr val="black"/>
                </a:solidFill>
              </a:rPr>
              <a:t> 150-250, hasta abril-21 </a:t>
            </a:r>
            <a:r>
              <a:rPr lang="es-ES_tradnl" sz="1600" dirty="0" err="1">
                <a:solidFill>
                  <a:prstClr val="black"/>
                </a:solidFill>
              </a:rPr>
              <a:t>emp</a:t>
            </a:r>
            <a:r>
              <a:rPr lang="es-ES_tradnl" sz="1600" dirty="0">
                <a:solidFill>
                  <a:prstClr val="black"/>
                </a:solidFill>
              </a:rPr>
              <a:t> 100-150, hasta abril-22 </a:t>
            </a:r>
            <a:r>
              <a:rPr lang="es-ES_tradnl" sz="1600" dirty="0" err="1">
                <a:solidFill>
                  <a:prstClr val="black"/>
                </a:solidFill>
              </a:rPr>
              <a:t>emp</a:t>
            </a:r>
            <a:r>
              <a:rPr lang="es-ES_tradnl" sz="1600" dirty="0">
                <a:solidFill>
                  <a:prstClr val="black"/>
                </a:solidFill>
              </a:rPr>
              <a:t> 50-100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Empresas que lo establezca convenio o la Autoridad laboral</a:t>
            </a:r>
            <a:endParaRPr lang="es-ES_tradnl" sz="900" dirty="0">
              <a:solidFill>
                <a:prstClr val="black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prstClr val="black"/>
                </a:solidFill>
              </a:rPr>
              <a:t>Voluntario </a:t>
            </a:r>
            <a:r>
              <a:rPr lang="es-ES_tradnl" sz="1600" dirty="0">
                <a:solidFill>
                  <a:prstClr val="black"/>
                </a:solidFill>
              </a:rPr>
              <a:t>para empresas de menos de 50 trabajadores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674003" y="1771487"/>
            <a:ext cx="0" cy="36017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23527" y="1654977"/>
            <a:ext cx="215333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Empresas obligadas</a:t>
            </a:r>
            <a:endParaRPr lang="es-ES" b="1" dirty="0"/>
          </a:p>
        </p:txBody>
      </p:sp>
      <p:sp>
        <p:nvSpPr>
          <p:cNvPr id="13" name="12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4989660" y="1657157"/>
            <a:ext cx="38610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Medidas: áreas donde cabe implantar</a:t>
            </a:r>
            <a:endParaRPr lang="es-ES" b="1" dirty="0"/>
          </a:p>
        </p:txBody>
      </p:sp>
      <p:sp>
        <p:nvSpPr>
          <p:cNvPr id="20" name="19 Rectángulo">
            <a:hlinkClick r:id="rId5"/>
          </p:cNvPr>
          <p:cNvSpPr/>
          <p:nvPr/>
        </p:nvSpPr>
        <p:spPr>
          <a:xfrm>
            <a:off x="691952" y="5778270"/>
            <a:ext cx="3569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7: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colectivo”</a:t>
            </a:r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07482" y="5766738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4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585149" y="1427994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 jornada ordinaria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585149" y="2656985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Las horas extraordinarias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589071" y="208215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El horario de trabajo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57709" y="1749544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6" action="ppaction://hlinksldjump"/>
          </p:cNvPr>
          <p:cNvSpPr/>
          <p:nvPr/>
        </p:nvSpPr>
        <p:spPr>
          <a:xfrm>
            <a:off x="585149" y="3696621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Los permisos retribuidos</a:t>
            </a:r>
          </a:p>
        </p:txBody>
      </p:sp>
      <p:sp>
        <p:nvSpPr>
          <p:cNvPr id="8" name="7 Rectángulo">
            <a:hlinkClick r:id="rId7" action="ppaction://hlinksldjump"/>
          </p:cNvPr>
          <p:cNvSpPr/>
          <p:nvPr/>
        </p:nvSpPr>
        <p:spPr>
          <a:xfrm>
            <a:off x="589071" y="3187325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Reducción de jornada</a:t>
            </a:r>
          </a:p>
        </p:txBody>
      </p:sp>
      <p:sp>
        <p:nvSpPr>
          <p:cNvPr id="9" name="8 Rectángulo">
            <a:hlinkClick r:id="rId8" action="ppaction://hlinksldjump"/>
          </p:cNvPr>
          <p:cNvSpPr/>
          <p:nvPr/>
        </p:nvSpPr>
        <p:spPr>
          <a:xfrm>
            <a:off x="617009" y="4762015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7.  Los planes de igualdad</a:t>
            </a:r>
          </a:p>
        </p:txBody>
      </p:sp>
      <p:sp>
        <p:nvSpPr>
          <p:cNvPr id="11" name="10 Rectángulo">
            <a:hlinkClick r:id="rId9" action="ppaction://hlinksldjump"/>
          </p:cNvPr>
          <p:cNvSpPr/>
          <p:nvPr/>
        </p:nvSpPr>
        <p:spPr>
          <a:xfrm>
            <a:off x="589071" y="4238795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6.  Las vacaciones y festivos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 jornada ordinaria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80345" y="850913"/>
            <a:ext cx="8583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b="1" dirty="0">
                <a:solidFill>
                  <a:prstClr val="black"/>
                </a:solidFill>
              </a:rPr>
              <a:t>Total de horas de </a:t>
            </a: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trabajo efectivo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sin computar (salvo convenio) :</a:t>
            </a:r>
          </a:p>
          <a:p>
            <a:pPr lvl="0"/>
            <a:endParaRPr lang="es-ES_tradnl" sz="9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/>
            <a:endParaRPr lang="es-ES_tradnl" sz="9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/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Jornada regular :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40 h/semana de media al año (unas 1.800h/ año). Convenios pueden mejorarla.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758669" y="1963640"/>
            <a:ext cx="72873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Máx. 9 h/día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Descanso entre jornadas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12h mínimo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Descanso mín. semanal  día y medio ininterrumpido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Descanso mín. jornada  obligatorio si &gt; 6 horas seguidas mín. 15’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&lt; 18 años  tope diario 8 horas, descanso semanal 2 días, descanso jornada de 30’ 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31696" y="2121857"/>
            <a:ext cx="145830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Distribución regular de la jornada</a:t>
            </a:r>
            <a:endParaRPr lang="es-ES" b="1" dirty="0"/>
          </a:p>
        </p:txBody>
      </p:sp>
      <p:sp>
        <p:nvSpPr>
          <p:cNvPr id="3" name="2 Rectángulo"/>
          <p:cNvSpPr/>
          <p:nvPr/>
        </p:nvSpPr>
        <p:spPr>
          <a:xfrm>
            <a:off x="6588224" y="601969"/>
            <a:ext cx="2233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Desplazamientos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Cambios de ropa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Descansos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97103" y="3781255"/>
            <a:ext cx="8756596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Posibilidad de distribución irregular de la jornada de un 10 % del total de horas anuales</a:t>
            </a:r>
          </a:p>
          <a:p>
            <a:pPr marL="285750" indent="-285750">
              <a:buFontTx/>
              <a:buChar char="-"/>
            </a:pP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incrementa la jornada en determinadas épocas del año (50h/semana y otras a 30h/s)</a:t>
            </a:r>
          </a:p>
          <a:p>
            <a:pPr marL="285750" indent="-285750">
              <a:buFontTx/>
              <a:buChar char="-"/>
            </a:pP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Preavisar con un mínimo de 5 días. </a:t>
            </a:r>
          </a:p>
        </p:txBody>
      </p:sp>
      <p:sp>
        <p:nvSpPr>
          <p:cNvPr id="17" name="16 Rectángulo">
            <a:hlinkClick r:id="rId4"/>
          </p:cNvPr>
          <p:cNvSpPr/>
          <p:nvPr/>
        </p:nvSpPr>
        <p:spPr>
          <a:xfrm>
            <a:off x="348475" y="5684346"/>
            <a:ext cx="3818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1y 2: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colectivo”</a:t>
            </a:r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04579" y="5803997"/>
            <a:ext cx="287793" cy="361618"/>
          </a:xfrm>
          <a:prstGeom prst="rect">
            <a:avLst/>
          </a:prstGeom>
        </p:spPr>
      </p:pic>
      <p:sp>
        <p:nvSpPr>
          <p:cNvPr id="13" name="14 CuadroTexto">
            <a:extLst>
              <a:ext uri="{FF2B5EF4-FFF2-40B4-BE49-F238E27FC236}">
                <a16:creationId xmlns:a16="http://schemas.microsoft.com/office/drawing/2014/main" id="{4C776A3B-4760-4AC0-A5B8-B637AD835180}"/>
              </a:ext>
            </a:extLst>
          </p:cNvPr>
          <p:cNvSpPr txBox="1"/>
          <p:nvPr/>
        </p:nvSpPr>
        <p:spPr>
          <a:xfrm>
            <a:off x="280345" y="4803416"/>
            <a:ext cx="8756596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la jornada desde mayo-2019</a:t>
            </a:r>
          </a:p>
          <a:p>
            <a:pPr marL="285750" indent="-285750">
              <a:buFontTx/>
              <a:buChar char="-"/>
            </a:pP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obligatorio para todos los trabajadores, aunque no estén en el centro de trabajo</a:t>
            </a:r>
          </a:p>
          <a:p>
            <a:pPr marL="285750" indent="-285750">
              <a:buFontTx/>
              <a:buChar char="-"/>
            </a:pPr>
            <a:r>
              <a:rPr lang="es-ES_tradnl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registra hora de entrada y salida, por cualquier medio en papel o electrónico </a:t>
            </a:r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Flecha derecha"/>
          <p:cNvSpPr/>
          <p:nvPr/>
        </p:nvSpPr>
        <p:spPr>
          <a:xfrm>
            <a:off x="258915" y="1909293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860526" y="1674950"/>
            <a:ext cx="1370443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Trabajo a turnos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El horario de trabajo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2" name="31 Flecha derecha"/>
          <p:cNvSpPr/>
          <p:nvPr/>
        </p:nvSpPr>
        <p:spPr>
          <a:xfrm>
            <a:off x="258915" y="3580255"/>
            <a:ext cx="495961" cy="1859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2264120" y="1582617"/>
            <a:ext cx="65875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Rotación en un mismo puesto (mañana-tarde-noche)</a:t>
            </a:r>
            <a:endParaRPr lang="es-ES_tradnl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No más de 2 semanas consecutivas turno nocturno, salvo voluntario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Los que cursen estudios oficiales preferencia elección de turno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Descanso mínimo entre jornadas se reduce a 7h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860525" y="3488570"/>
            <a:ext cx="209703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trabajo nocturno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001876" y="3366151"/>
            <a:ext cx="5892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</a:rPr>
              <a:t>Jornada entre las 22 y las 6 h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trabajador nocturno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No pueden realizarlo: &lt; 18 años, así como embarazadas o en periodo de lactancia si lo estima la evaluación de riesgos de su puesto de trabajo</a:t>
            </a:r>
          </a:p>
          <a:p>
            <a:pPr marL="285750" lvl="0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Medidas</a:t>
            </a:r>
          </a:p>
          <a:p>
            <a:pPr marL="742950" lvl="1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No realizan horas extras (excepciones)</a:t>
            </a:r>
          </a:p>
          <a:p>
            <a:pPr marL="742950" lvl="1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Jornada no &gt; 8 h de media</a:t>
            </a:r>
          </a:p>
          <a:p>
            <a:pPr marL="742950" lvl="1" indent="-285750">
              <a:buFontTx/>
              <a:buChar char="-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Especial protección de su salud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440828" y="922548"/>
            <a:ext cx="819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Jornada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  se pacta en convenio 	</a:t>
            </a:r>
            <a:r>
              <a:rPr lang="es-ES_tradnl" b="1" dirty="0">
                <a:solidFill>
                  <a:prstClr val="black"/>
                </a:solidFill>
                <a:sym typeface="Wingdings" panose="05000000000000000000" pitchFamily="2" charset="2"/>
              </a:rPr>
              <a:t>Horario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  acuerdo empresa y trabajador</a:t>
            </a:r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Las horas extraordinarias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1346317" y="1054871"/>
            <a:ext cx="571330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Son las realizadas por encima de la jornada ordinaria</a:t>
            </a:r>
            <a:endParaRPr lang="es-ES" dirty="0"/>
          </a:p>
        </p:txBody>
      </p:sp>
      <p:sp>
        <p:nvSpPr>
          <p:cNvPr id="37" name="36 Rectángulo redondeado"/>
          <p:cNvSpPr/>
          <p:nvPr/>
        </p:nvSpPr>
        <p:spPr>
          <a:xfrm>
            <a:off x="1169555" y="3789040"/>
            <a:ext cx="1549393" cy="346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Voluntarias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5697218" y="3794374"/>
            <a:ext cx="1549393" cy="346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Obligatorias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573587" y="1772816"/>
            <a:ext cx="794676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El convenio  si se pagan o se compensan por descanso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Máx. 80 h/año sin contar las compensadas 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Prohibido: &lt; 18 años y trabajadores nocturnos, y a tiempo parcial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657682" y="4469256"/>
            <a:ext cx="401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El trabajador acepta voluntariamente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5044328" y="4357929"/>
            <a:ext cx="3476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Se han pactado en convenio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Pacto en cláusulas del contrato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Por fuerza mayor, no máximo</a:t>
            </a: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42" name="41 Rectángulo">
            <a:hlinkClick r:id="rId5"/>
          </p:cNvPr>
          <p:cNvSpPr/>
          <p:nvPr/>
        </p:nvSpPr>
        <p:spPr>
          <a:xfrm>
            <a:off x="348476" y="5620476"/>
            <a:ext cx="3569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3: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colectivo”</a:t>
            </a:r>
            <a:endParaRPr lang="es-ES_tradnl" sz="1600" b="1" dirty="0">
              <a:solidFill>
                <a:srgbClr val="C00000"/>
              </a:solidFill>
            </a:endParaRPr>
          </a:p>
          <a:p>
            <a:pPr algn="ctr"/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95892" y="5795392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Reducción y adaptación de jornada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">
            <a:hlinkClick r:id="rId5"/>
          </p:cNvPr>
          <p:cNvSpPr/>
          <p:nvPr/>
        </p:nvSpPr>
        <p:spPr>
          <a:xfrm>
            <a:off x="348476" y="5620476"/>
            <a:ext cx="3569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4: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colectivo”</a:t>
            </a:r>
            <a:endParaRPr lang="es-ES_tradnl" sz="1600" b="1" dirty="0">
              <a:solidFill>
                <a:srgbClr val="C00000"/>
              </a:solidFill>
            </a:endParaRPr>
          </a:p>
          <a:p>
            <a:pPr algn="ctr"/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95892" y="5795392"/>
            <a:ext cx="287793" cy="361618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449450" y="906301"/>
            <a:ext cx="3107856" cy="4006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cuidado de familiares</a:t>
            </a:r>
            <a:endParaRPr lang="es-E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48256" y="1412776"/>
            <a:ext cx="4927800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Todos podrán reducir su jornada “diaria” entre ½ y 1/8 por cuidado de familiares: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&lt; 12 años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Personas con discapacidad 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Familiares que no  pueden valerse por si mismos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_tradnl" sz="1600" dirty="0">
                <a:solidFill>
                  <a:prstClr val="black"/>
                </a:solidFill>
              </a:rPr>
              <a:t>&lt;18 años con cáncer u otra enfermedad grave (aquí reducción mínima del 50%, posible subsidio si reducen la jornada ambos)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Nuevo horario elegido por trabajador, salvo los convenios lo limiten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Preavisar con antelación 15 días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518043" y="906436"/>
            <a:ext cx="3302429" cy="4006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lactancia de &lt;9 o 12 meses</a:t>
            </a:r>
            <a:endParaRPr lang="es-E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256899" y="1412776"/>
            <a:ext cx="3887101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Ausencia por 1 h/día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Varias opciones</a:t>
            </a:r>
            <a:r>
              <a:rPr lang="es-ES" sz="1600" dirty="0"/>
              <a:t>: ausencia, división, entrada o salida en media hora….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Posibilidad de acumular hora de lactancia  en jornada completa (convenio o pacto)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Desde abril 2019 la pueden pedir ambos (padre y madre)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Si lo solicitan ambos en la misma duración y régimen, se puede ampliar hasta los 12 meses, y uno de ellos puede pedir una prestación económica</a:t>
            </a:r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7172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s-ES"/>
            </a:defPPr>
            <a:lvl1pPr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4. Reducción de jornada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56355" y="815511"/>
            <a:ext cx="4110466" cy="552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condición víctima violencia de género</a:t>
            </a:r>
            <a:endParaRPr lang="es-E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56355" y="1514835"/>
            <a:ext cx="6359713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Reducción jornada y salario proporcional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Derecho a reordenación y adaptación a un horario flexible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Condición de víctima de violencia de género: sentencia de condena al agresor, orden de protección del juez, resolución judicial de medidas cautelares, informe del Ministerio Fiscal, informe de los servicios sociales o especializados en violencia de género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33675" y="3883170"/>
            <a:ext cx="6359712" cy="5718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s-ES_tradn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causas económicas, tecnológicas, organizativas o producción</a:t>
            </a:r>
            <a:endParaRPr lang="es-E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33675" y="4486684"/>
            <a:ext cx="6359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Reducción jornada y salario entre un 10-70 %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Cobro del desempleo en la jornada que no realiza</a:t>
            </a:r>
          </a:p>
          <a:p>
            <a:pPr marL="285750" lvl="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E.R.E. de reducción de jornada 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 periodo de consultas de 15 días y comunicación a la Autoridad Laboral.</a:t>
            </a:r>
            <a:endParaRPr lang="es-ES_tradnl" sz="1600" dirty="0">
              <a:solidFill>
                <a:prstClr val="black"/>
              </a:solidFill>
            </a:endParaRPr>
          </a:p>
        </p:txBody>
      </p:sp>
      <p:sp>
        <p:nvSpPr>
          <p:cNvPr id="14" name="1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6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0" name="1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8 CuadroTexto">
            <a:extLst>
              <a:ext uri="{FF2B5EF4-FFF2-40B4-BE49-F238E27FC236}">
                <a16:creationId xmlns:a16="http://schemas.microsoft.com/office/drawing/2014/main" id="{B962C01F-0B06-4873-B758-6A23D0F3E63A}"/>
              </a:ext>
            </a:extLst>
          </p:cNvPr>
          <p:cNvSpPr txBox="1"/>
          <p:nvPr/>
        </p:nvSpPr>
        <p:spPr>
          <a:xfrm>
            <a:off x="6948264" y="780183"/>
            <a:ext cx="2022234" cy="552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Adaptación de jornada</a:t>
            </a:r>
            <a:endParaRPr lang="es-E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2 Rectángulo">
            <a:extLst>
              <a:ext uri="{FF2B5EF4-FFF2-40B4-BE49-F238E27FC236}">
                <a16:creationId xmlns:a16="http://schemas.microsoft.com/office/drawing/2014/main" id="{6E8920C2-63A0-45AB-851B-4F2F74E15CD9}"/>
              </a:ext>
            </a:extLst>
          </p:cNvPr>
          <p:cNvSpPr/>
          <p:nvPr/>
        </p:nvSpPr>
        <p:spPr>
          <a:xfrm>
            <a:off x="6948264" y="1619814"/>
            <a:ext cx="202223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Los trabajadores con menores de 12 años puede “solicitar” la adaptación de la jornada o el teletrabajo</a:t>
            </a:r>
          </a:p>
          <a:p>
            <a:pPr marL="285750" lvl="0" indent="-285750" algn="just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Se abre una negociación con la empresa que debe contestar en 30 días</a:t>
            </a:r>
          </a:p>
          <a:p>
            <a:pPr marL="285750" lvl="0" indent="-285750" algn="just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Si no hay acuerdo puede acudir al Juzgado de lo Social</a:t>
            </a:r>
          </a:p>
        </p:txBody>
      </p:sp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37172" y="0"/>
            <a:ext cx="879364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s-ES"/>
            </a:defPPr>
            <a:lvl1pPr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/>
              <a:t>5. Los permisos retribuidos</a:t>
            </a:r>
          </a:p>
        </p:txBody>
      </p:sp>
      <p:sp>
        <p:nvSpPr>
          <p:cNvPr id="9" name="8 Rectángulo">
            <a:hlinkClick r:id="rId2"/>
          </p:cNvPr>
          <p:cNvSpPr/>
          <p:nvPr/>
        </p:nvSpPr>
        <p:spPr>
          <a:xfrm>
            <a:off x="4367913" y="5631420"/>
            <a:ext cx="3569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5: </a:t>
            </a:r>
            <a:r>
              <a:rPr lang="es-ES_tradnl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 colectivo”</a:t>
            </a:r>
            <a:endParaRPr lang="es-ES_tradnl" sz="1600" b="1" dirty="0">
              <a:solidFill>
                <a:srgbClr val="C000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215329" y="5789165"/>
            <a:ext cx="287793" cy="361618"/>
          </a:xfrm>
          <a:prstGeom prst="rect">
            <a:avLst/>
          </a:prstGeom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46174"/>
              </p:ext>
            </p:extLst>
          </p:nvPr>
        </p:nvGraphicFramePr>
        <p:xfrm>
          <a:off x="468909" y="942580"/>
          <a:ext cx="8239306" cy="4688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800" b="0" kern="1200" dirty="0"/>
                        <a:t>Por</a:t>
                      </a:r>
                      <a:r>
                        <a:rPr lang="es-ES_tradnl" b="0" dirty="0"/>
                        <a:t> matrimonio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0" dirty="0"/>
                        <a:t>15</a:t>
                      </a:r>
                      <a:r>
                        <a:rPr lang="es-ES_tradnl" b="0" baseline="0" dirty="0"/>
                        <a:t> días naturales, comenzando en la misma fecha según Tribunal Supremo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s-ES_tradnl" dirty="0"/>
                        <a:t>Fallecimiento o enfermedad grave</a:t>
                      </a:r>
                      <a:r>
                        <a:rPr lang="es-ES_tradnl" baseline="0" dirty="0"/>
                        <a:t> de un familiar</a:t>
                      </a:r>
                      <a:endParaRPr lang="es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 días o 4 si necesita</a:t>
                      </a:r>
                      <a:r>
                        <a:rPr lang="es-ES_tradnl" baseline="0" dirty="0"/>
                        <a:t> desplazamiento</a:t>
                      </a:r>
                    </a:p>
                    <a:p>
                      <a:pPr algn="ctr"/>
                      <a:r>
                        <a:rPr lang="es-ES_tradnl" baseline="0" dirty="0"/>
                        <a:t>Tribunal Supremo 13-2-18: deben comenzar a contarse el primer día laborable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Intervención quirúrgica sin hospitalización</a:t>
                      </a:r>
                      <a:r>
                        <a:rPr lang="es-ES_tradnl" baseline="0" dirty="0"/>
                        <a:t> pero con reposo domiciliario de un familiar</a:t>
                      </a: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Traslado de domicilio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El día</a:t>
                      </a:r>
                      <a:r>
                        <a:rPr lang="es-ES_tradnl" baseline="0" dirty="0"/>
                        <a:t> del traslado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Deber inexcusable público o personal</a:t>
                      </a:r>
                      <a:r>
                        <a:rPr lang="es-ES_tradnl" baseline="0" dirty="0"/>
                        <a:t> (juicio, mesa electoral…)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El tiempo indispensable para su realización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Preparación al parto / exámenes oficiales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Tiempo indispensable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Bebés prematuros o necesitan</a:t>
                      </a:r>
                      <a:r>
                        <a:rPr lang="es-ES_tradnl" baseline="0" dirty="0"/>
                        <a:t> hospitalización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Reducción de una hora al día retribuida</a:t>
                      </a:r>
                      <a:r>
                        <a:rPr lang="es-ES_tradnl" baseline="0" dirty="0"/>
                        <a:t>, pudiendo añadir dos sin retribución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Funciones sindicales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Tiempo</a:t>
                      </a:r>
                      <a:r>
                        <a:rPr lang="es-ES_tradnl" baseline="0" dirty="0"/>
                        <a:t> establecido legalmente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13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6" name="15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0" name="1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6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1203</Words>
  <Application>Microsoft Office PowerPoint</Application>
  <PresentationFormat>Presentación en pantalla (4:3)</PresentationFormat>
  <Paragraphs>162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250</cp:revision>
  <dcterms:created xsi:type="dcterms:W3CDTF">2013-09-12T06:29:10Z</dcterms:created>
  <dcterms:modified xsi:type="dcterms:W3CDTF">2020-09-08T10:28:34Z</dcterms:modified>
</cp:coreProperties>
</file>