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C0A59-6D7E-45CB-9192-3F4A0E0E7DD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025C76-6CC5-462F-BD72-476969E59016}">
      <dgm:prSet/>
      <dgm:spPr/>
      <dgm:t>
        <a:bodyPr/>
        <a:lstStyle/>
        <a:p>
          <a:r>
            <a:rPr lang="es-ES"/>
            <a:t>El dilema del prisionero como ejemplo paradigmático de equilibrio de Nash</a:t>
          </a:r>
          <a:endParaRPr lang="en-US"/>
        </a:p>
      </dgm:t>
    </dgm:pt>
    <dgm:pt modelId="{04A5E0EF-B887-4C62-9007-1563E9B3072D}" type="parTrans" cxnId="{31D83CBB-3342-4DA8-B93F-E5A8DDC3CB36}">
      <dgm:prSet/>
      <dgm:spPr/>
      <dgm:t>
        <a:bodyPr/>
        <a:lstStyle/>
        <a:p>
          <a:endParaRPr lang="en-US"/>
        </a:p>
      </dgm:t>
    </dgm:pt>
    <dgm:pt modelId="{C76482D3-4AA8-4EEB-8EAC-2CD80DE08ACB}" type="sibTrans" cxnId="{31D83CBB-3342-4DA8-B93F-E5A8DDC3CB36}">
      <dgm:prSet/>
      <dgm:spPr/>
      <dgm:t>
        <a:bodyPr/>
        <a:lstStyle/>
        <a:p>
          <a:endParaRPr lang="en-US"/>
        </a:p>
      </dgm:t>
    </dgm:pt>
    <dgm:pt modelId="{AB9DF2E7-E381-46A5-9B37-21DF5C895AA3}">
      <dgm:prSet/>
      <dgm:spPr/>
      <dgm:t>
        <a:bodyPr/>
        <a:lstStyle/>
        <a:p>
          <a:r>
            <a:rPr lang="es-ES"/>
            <a:t>Jugadores perfectos que conocen la estrategia del contrario y juegan de manera óptima</a:t>
          </a:r>
          <a:endParaRPr lang="en-US"/>
        </a:p>
      </dgm:t>
    </dgm:pt>
    <dgm:pt modelId="{0CBCDA43-8276-4066-AAEC-B757DB9C1F3D}" type="parTrans" cxnId="{17B06E25-03A6-43CA-84CF-DFB692B6220C}">
      <dgm:prSet/>
      <dgm:spPr/>
      <dgm:t>
        <a:bodyPr/>
        <a:lstStyle/>
        <a:p>
          <a:endParaRPr lang="en-US"/>
        </a:p>
      </dgm:t>
    </dgm:pt>
    <dgm:pt modelId="{61109DC7-525F-4BCD-890F-45084DF98F20}" type="sibTrans" cxnId="{17B06E25-03A6-43CA-84CF-DFB692B6220C}">
      <dgm:prSet/>
      <dgm:spPr/>
      <dgm:t>
        <a:bodyPr/>
        <a:lstStyle/>
        <a:p>
          <a:endParaRPr lang="en-US"/>
        </a:p>
      </dgm:t>
    </dgm:pt>
    <dgm:pt modelId="{47BBAB83-748E-4065-A7A5-34E892A9BD10}">
      <dgm:prSet/>
      <dgm:spPr/>
      <dgm:t>
        <a:bodyPr/>
        <a:lstStyle/>
        <a:p>
          <a:r>
            <a:rPr lang="es-ES"/>
            <a:t>No equivalencia entre bien común y bien personal </a:t>
          </a:r>
          <a:endParaRPr lang="en-US"/>
        </a:p>
      </dgm:t>
    </dgm:pt>
    <dgm:pt modelId="{A201567A-EF62-4F5A-86DC-C2477CDF8312}" type="parTrans" cxnId="{CB1DB980-1A42-44AC-8E7D-987A8D3F978B}">
      <dgm:prSet/>
      <dgm:spPr/>
      <dgm:t>
        <a:bodyPr/>
        <a:lstStyle/>
        <a:p>
          <a:endParaRPr lang="en-US"/>
        </a:p>
      </dgm:t>
    </dgm:pt>
    <dgm:pt modelId="{400C6A94-BAD7-4908-9F38-43B06440E451}" type="sibTrans" cxnId="{CB1DB980-1A42-44AC-8E7D-987A8D3F978B}">
      <dgm:prSet/>
      <dgm:spPr/>
      <dgm:t>
        <a:bodyPr/>
        <a:lstStyle/>
        <a:p>
          <a:endParaRPr lang="en-US"/>
        </a:p>
      </dgm:t>
    </dgm:pt>
    <dgm:pt modelId="{FEAD43D8-7A0A-184B-8C3A-A9520C12E241}" type="pres">
      <dgm:prSet presAssocID="{1DAC0A59-6D7E-45CB-9192-3F4A0E0E7DD8}" presName="linear" presStyleCnt="0">
        <dgm:presLayoutVars>
          <dgm:animLvl val="lvl"/>
          <dgm:resizeHandles val="exact"/>
        </dgm:presLayoutVars>
      </dgm:prSet>
      <dgm:spPr/>
    </dgm:pt>
    <dgm:pt modelId="{BB914321-73F8-6147-99C4-AE4794A8D983}" type="pres">
      <dgm:prSet presAssocID="{38025C76-6CC5-462F-BD72-476969E590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C1A2C2-B699-AF4D-ACA2-F01B55E662D4}" type="pres">
      <dgm:prSet presAssocID="{C76482D3-4AA8-4EEB-8EAC-2CD80DE08ACB}" presName="spacer" presStyleCnt="0"/>
      <dgm:spPr/>
    </dgm:pt>
    <dgm:pt modelId="{B7E47ED3-9AE3-0640-B3FF-A1A3F441BA7C}" type="pres">
      <dgm:prSet presAssocID="{AB9DF2E7-E381-46A5-9B37-21DF5C895A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A741FF-6BB7-0C43-AED0-F28A32088A3D}" type="pres">
      <dgm:prSet presAssocID="{61109DC7-525F-4BCD-890F-45084DF98F20}" presName="spacer" presStyleCnt="0"/>
      <dgm:spPr/>
    </dgm:pt>
    <dgm:pt modelId="{C632F3BA-8AB2-0546-BE2E-5F8F97B329CF}" type="pres">
      <dgm:prSet presAssocID="{47BBAB83-748E-4065-A7A5-34E892A9BD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80AA13-7D54-A741-99FB-FD5EC32C164F}" type="presOf" srcId="{AB9DF2E7-E381-46A5-9B37-21DF5C895AA3}" destId="{B7E47ED3-9AE3-0640-B3FF-A1A3F441BA7C}" srcOrd="0" destOrd="0" presId="urn:microsoft.com/office/officeart/2005/8/layout/vList2"/>
    <dgm:cxn modelId="{17B06E25-03A6-43CA-84CF-DFB692B6220C}" srcId="{1DAC0A59-6D7E-45CB-9192-3F4A0E0E7DD8}" destId="{AB9DF2E7-E381-46A5-9B37-21DF5C895AA3}" srcOrd="1" destOrd="0" parTransId="{0CBCDA43-8276-4066-AAEC-B757DB9C1F3D}" sibTransId="{61109DC7-525F-4BCD-890F-45084DF98F20}"/>
    <dgm:cxn modelId="{CB1DB980-1A42-44AC-8E7D-987A8D3F978B}" srcId="{1DAC0A59-6D7E-45CB-9192-3F4A0E0E7DD8}" destId="{47BBAB83-748E-4065-A7A5-34E892A9BD10}" srcOrd="2" destOrd="0" parTransId="{A201567A-EF62-4F5A-86DC-C2477CDF8312}" sibTransId="{400C6A94-BAD7-4908-9F38-43B06440E451}"/>
    <dgm:cxn modelId="{09D37BA1-64A4-294A-8841-17A01A6510DA}" type="presOf" srcId="{1DAC0A59-6D7E-45CB-9192-3F4A0E0E7DD8}" destId="{FEAD43D8-7A0A-184B-8C3A-A9520C12E241}" srcOrd="0" destOrd="0" presId="urn:microsoft.com/office/officeart/2005/8/layout/vList2"/>
    <dgm:cxn modelId="{77A96BB0-F56F-794D-95E1-89341B146E13}" type="presOf" srcId="{38025C76-6CC5-462F-BD72-476969E59016}" destId="{BB914321-73F8-6147-99C4-AE4794A8D983}" srcOrd="0" destOrd="0" presId="urn:microsoft.com/office/officeart/2005/8/layout/vList2"/>
    <dgm:cxn modelId="{31D83CBB-3342-4DA8-B93F-E5A8DDC3CB36}" srcId="{1DAC0A59-6D7E-45CB-9192-3F4A0E0E7DD8}" destId="{38025C76-6CC5-462F-BD72-476969E59016}" srcOrd="0" destOrd="0" parTransId="{04A5E0EF-B887-4C62-9007-1563E9B3072D}" sibTransId="{C76482D3-4AA8-4EEB-8EAC-2CD80DE08ACB}"/>
    <dgm:cxn modelId="{B606BBCE-5C04-4544-8DDE-187CBE93AEE3}" type="presOf" srcId="{47BBAB83-748E-4065-A7A5-34E892A9BD10}" destId="{C632F3BA-8AB2-0546-BE2E-5F8F97B329CF}" srcOrd="0" destOrd="0" presId="urn:microsoft.com/office/officeart/2005/8/layout/vList2"/>
    <dgm:cxn modelId="{060A6CD9-0B55-C64C-BAA9-E41F38C72811}" type="presParOf" srcId="{FEAD43D8-7A0A-184B-8C3A-A9520C12E241}" destId="{BB914321-73F8-6147-99C4-AE4794A8D983}" srcOrd="0" destOrd="0" presId="urn:microsoft.com/office/officeart/2005/8/layout/vList2"/>
    <dgm:cxn modelId="{83FFF5AD-2696-1541-BF13-2AAF3467D5E1}" type="presParOf" srcId="{FEAD43D8-7A0A-184B-8C3A-A9520C12E241}" destId="{5BC1A2C2-B699-AF4D-ACA2-F01B55E662D4}" srcOrd="1" destOrd="0" presId="urn:microsoft.com/office/officeart/2005/8/layout/vList2"/>
    <dgm:cxn modelId="{674F67A6-5FAB-3A47-8640-EDBFA404DE08}" type="presParOf" srcId="{FEAD43D8-7A0A-184B-8C3A-A9520C12E241}" destId="{B7E47ED3-9AE3-0640-B3FF-A1A3F441BA7C}" srcOrd="2" destOrd="0" presId="urn:microsoft.com/office/officeart/2005/8/layout/vList2"/>
    <dgm:cxn modelId="{D9CF70E0-CEBC-F349-9054-9BF928AE17DE}" type="presParOf" srcId="{FEAD43D8-7A0A-184B-8C3A-A9520C12E241}" destId="{F3A741FF-6BB7-0C43-AED0-F28A32088A3D}" srcOrd="3" destOrd="0" presId="urn:microsoft.com/office/officeart/2005/8/layout/vList2"/>
    <dgm:cxn modelId="{C91F21E1-3E07-DF4C-AE65-92EE110B35B9}" type="presParOf" srcId="{FEAD43D8-7A0A-184B-8C3A-A9520C12E241}" destId="{C632F3BA-8AB2-0546-BE2E-5F8F97B329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14321-73F8-6147-99C4-AE4794A8D983}">
      <dsp:nvSpPr>
        <dsp:cNvPr id="0" name=""/>
        <dsp:cNvSpPr/>
      </dsp:nvSpPr>
      <dsp:spPr>
        <a:xfrm>
          <a:off x="0" y="273494"/>
          <a:ext cx="5728344" cy="14040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El dilema del prisionero como ejemplo paradigmático de equilibrio de Nash</a:t>
          </a:r>
          <a:endParaRPr lang="en-US" sz="2500" kern="1200"/>
        </a:p>
      </dsp:txBody>
      <dsp:txXfrm>
        <a:off x="68538" y="342032"/>
        <a:ext cx="5591268" cy="1266924"/>
      </dsp:txXfrm>
    </dsp:sp>
    <dsp:sp modelId="{B7E47ED3-9AE3-0640-B3FF-A1A3F441BA7C}">
      <dsp:nvSpPr>
        <dsp:cNvPr id="0" name=""/>
        <dsp:cNvSpPr/>
      </dsp:nvSpPr>
      <dsp:spPr>
        <a:xfrm>
          <a:off x="0" y="1749495"/>
          <a:ext cx="5728344" cy="14040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Jugadores perfectos que conocen la estrategia del contrario y juegan de manera óptima</a:t>
          </a:r>
          <a:endParaRPr lang="en-US" sz="2500" kern="1200"/>
        </a:p>
      </dsp:txBody>
      <dsp:txXfrm>
        <a:off x="68538" y="1818033"/>
        <a:ext cx="5591268" cy="1266924"/>
      </dsp:txXfrm>
    </dsp:sp>
    <dsp:sp modelId="{C632F3BA-8AB2-0546-BE2E-5F8F97B329CF}">
      <dsp:nvSpPr>
        <dsp:cNvPr id="0" name=""/>
        <dsp:cNvSpPr/>
      </dsp:nvSpPr>
      <dsp:spPr>
        <a:xfrm>
          <a:off x="0" y="3225495"/>
          <a:ext cx="5728344" cy="14040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No equivalencia entre bien común y bien personal </a:t>
          </a:r>
          <a:endParaRPr lang="en-US" sz="2500" kern="1200"/>
        </a:p>
      </dsp:txBody>
      <dsp:txXfrm>
        <a:off x="68538" y="3294033"/>
        <a:ext cx="5591268" cy="126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87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59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7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278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56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8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5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52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5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6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03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15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82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76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3E2E829-2687-7540-BA2F-3598442AFC14}" type="datetimeFigureOut">
              <a:rPr lang="es-ES" smtClean="0"/>
              <a:t>24/10/21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5157A9-E859-F446-8773-655DA553EF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669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PU con números binarios y placa base">
            <a:extLst>
              <a:ext uri="{FF2B5EF4-FFF2-40B4-BE49-F238E27FC236}">
                <a16:creationId xmlns:a16="http://schemas.microsoft.com/office/drawing/2014/main" id="{5023ECB6-0266-40F4-9471-0F24C69EB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"/>
          <a:stretch/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DCB648-5207-43C1-A5E9-AA0E6F6D2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9" y="0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5C834E9A-5D73-4D16-A65C-0638CA2E7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0F42EB-1461-A14E-8A78-7250567B2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000" dirty="0"/>
              <a:t>Teoría de juegos cuánticos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E8ADE-A937-DF4B-8C54-78A255CFA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Equilibrio de Nash y generalización del dilema del prisionero clásico</a:t>
            </a:r>
          </a:p>
        </p:txBody>
      </p:sp>
    </p:spTree>
    <p:extLst>
      <p:ext uri="{BB962C8B-B14F-4D97-AF65-F5344CB8AC3E}">
        <p14:creationId xmlns:p14="http://schemas.microsoft.com/office/powerpoint/2010/main" val="17887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6BAD77-852B-0040-A6ED-FCDDCA5A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s-ES" sz="4400"/>
              <a:t>Motivación de la idea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CA0AB88-97CE-42F2-A1A8-5B13D4430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842819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10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6C272-4F9E-8F43-8C54-F2F52500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Juegos cuánticos con dos participantes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B04EF-77F4-9E40-B01D-56790614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500" dirty="0"/>
              <a:t>Esquema fundamental: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-Puertas </a:t>
            </a:r>
            <a:r>
              <a:rPr lang="es-ES" sz="1600" dirty="0" err="1"/>
              <a:t>entrelazantes</a:t>
            </a:r>
            <a:r>
              <a:rPr lang="es-ES" sz="1600" dirty="0"/>
              <a:t> que cambian las reglas clásicas</a:t>
            </a:r>
          </a:p>
          <a:p>
            <a:pPr marL="0" indent="0">
              <a:buNone/>
            </a:pPr>
            <a:r>
              <a:rPr lang="es-ES" sz="1600" dirty="0"/>
              <a:t>-Puertas de un solo q-bit que representan estrategias</a:t>
            </a:r>
          </a:p>
        </p:txBody>
      </p:sp>
      <p:pic>
        <p:nvPicPr>
          <p:cNvPr id="5" name="Imagen 4" descr="Imagen que contiene reloj, señal, dibujo&#10;&#10;Descripción generada automáticamente">
            <a:extLst>
              <a:ext uri="{FF2B5EF4-FFF2-40B4-BE49-F238E27FC236}">
                <a16:creationId xmlns:a16="http://schemas.microsoft.com/office/drawing/2014/main" id="{B7B3C657-8F1C-F049-A2FB-B147F650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3039240"/>
            <a:ext cx="6277349" cy="24638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7554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A76A70-7CE9-AF4E-9EDE-FC50B80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Resultados obtenidos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ACB51-75C7-9A46-B6AE-5E8E979F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/>
              <a:t>Nuevas</a:t>
            </a:r>
            <a:r>
              <a:rPr lang="en-US" sz="2800" dirty="0"/>
              <a:t> </a:t>
            </a:r>
            <a:r>
              <a:rPr lang="en-US" sz="2800"/>
              <a:t>variantes</a:t>
            </a:r>
            <a:r>
              <a:rPr lang="en-US" sz="2800" dirty="0"/>
              <a:t> con </a:t>
            </a:r>
            <a:r>
              <a:rPr lang="en-US" sz="2800"/>
              <a:t>nuevos</a:t>
            </a:r>
            <a:r>
              <a:rPr lang="en-US" sz="2800" dirty="0"/>
              <a:t> </a:t>
            </a:r>
            <a:r>
              <a:rPr lang="en-US" sz="2800"/>
              <a:t>equilibrios</a:t>
            </a:r>
            <a:r>
              <a:rPr lang="en-US" sz="2800" dirty="0"/>
              <a:t> </a:t>
            </a:r>
            <a:r>
              <a:rPr lang="en-US" sz="2800"/>
              <a:t>en</a:t>
            </a:r>
            <a:r>
              <a:rPr lang="en-US" sz="2800" dirty="0"/>
              <a:t> </a:t>
            </a:r>
            <a:r>
              <a:rPr lang="en-US" sz="2800"/>
              <a:t>función</a:t>
            </a:r>
            <a:r>
              <a:rPr lang="en-US" sz="2800" dirty="0"/>
              <a:t> de los </a:t>
            </a:r>
            <a:r>
              <a:rPr lang="en-US" sz="2800"/>
              <a:t>parámetros</a:t>
            </a:r>
            <a:r>
              <a:rPr lang="en-US" sz="2800" dirty="0"/>
              <a:t> de las matrices </a:t>
            </a:r>
            <a:r>
              <a:rPr lang="en-US" sz="2800"/>
              <a:t>unitarias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7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7AF74-20C4-A946-AC50-507E2E3C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utilizando el simulador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9EDEFF4-AF9F-7A49-9572-3CB91D30C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25" y="3076932"/>
            <a:ext cx="3505200" cy="2489200"/>
          </a:xfrm>
        </p:spPr>
      </p:pic>
      <p:pic>
        <p:nvPicPr>
          <p:cNvPr id="8" name="Imagen 7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BC66BFA2-7306-744A-BB0F-669DD287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84" y="3076932"/>
            <a:ext cx="3544829" cy="2489200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F4948408-C8D9-DF4A-8EB2-23A80BED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895" y="3062418"/>
            <a:ext cx="3505199" cy="25037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62B208-5B81-344A-879B-A1215736BB6E}"/>
              </a:ext>
            </a:extLst>
          </p:cNvPr>
          <p:cNvSpPr txBox="1"/>
          <p:nvPr/>
        </p:nvSpPr>
        <p:spPr>
          <a:xfrm>
            <a:off x="340273" y="2286000"/>
            <a:ext cx="354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1: 𝚹=0, </a:t>
            </a:r>
            <a:r>
              <a:rPr lang="es-ES" dirty="0" err="1"/>
              <a:t>φ</a:t>
            </a:r>
            <a:r>
              <a:rPr lang="es-ES" dirty="0"/>
              <a:t>= 𝜋/4, 𝛂=0, 𝛅= 𝜋/4</a:t>
            </a:r>
          </a:p>
          <a:p>
            <a:r>
              <a:rPr lang="es-ES" dirty="0"/>
              <a:t>2: 𝚹=𝜋, </a:t>
            </a:r>
            <a:r>
              <a:rPr lang="es-ES" dirty="0" err="1"/>
              <a:t>φ</a:t>
            </a:r>
            <a:r>
              <a:rPr lang="es-ES" dirty="0"/>
              <a:t>=0, 𝛂=3 𝜋/2, 𝛅= 𝜋/2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0D06F4-5F40-9043-B898-3AA6BFDEFAB8}"/>
              </a:ext>
            </a:extLst>
          </p:cNvPr>
          <p:cNvSpPr txBox="1"/>
          <p:nvPr/>
        </p:nvSpPr>
        <p:spPr>
          <a:xfrm>
            <a:off x="4463364" y="2286000"/>
            <a:ext cx="2923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1: 𝚹= 𝜋, </a:t>
            </a:r>
            <a:r>
              <a:rPr lang="es-ES" dirty="0" err="1"/>
              <a:t>φ</a:t>
            </a:r>
            <a:r>
              <a:rPr lang="es-ES" dirty="0"/>
              <a:t>=0, 𝛂=0, 𝛅=0</a:t>
            </a:r>
          </a:p>
          <a:p>
            <a:r>
              <a:rPr lang="es-ES" dirty="0"/>
              <a:t>2: 𝚹=0, </a:t>
            </a:r>
            <a:r>
              <a:rPr lang="es-ES" dirty="0" err="1"/>
              <a:t>φ</a:t>
            </a:r>
            <a:r>
              <a:rPr lang="es-ES" dirty="0"/>
              <a:t>=0, 𝛂=0, 𝛅=0</a:t>
            </a: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47B7CE-B270-8B4D-BD4D-67B98598D13D}"/>
              </a:ext>
            </a:extLst>
          </p:cNvPr>
          <p:cNvSpPr txBox="1"/>
          <p:nvPr/>
        </p:nvSpPr>
        <p:spPr>
          <a:xfrm>
            <a:off x="8139306" y="2286000"/>
            <a:ext cx="384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1: 𝚹= 𝜋/2, </a:t>
            </a:r>
            <a:r>
              <a:rPr lang="es-ES" dirty="0" err="1"/>
              <a:t>φ</a:t>
            </a:r>
            <a:r>
              <a:rPr lang="es-ES" dirty="0"/>
              <a:t>= 𝜋/3, 𝛂=0, 𝛅= 𝜋</a:t>
            </a:r>
          </a:p>
          <a:p>
            <a:r>
              <a:rPr lang="es-ES" dirty="0"/>
              <a:t>2: 𝚹=3 𝜋/4, </a:t>
            </a:r>
            <a:r>
              <a:rPr lang="es-ES" dirty="0" err="1"/>
              <a:t>φ</a:t>
            </a:r>
            <a:r>
              <a:rPr lang="es-ES" dirty="0"/>
              <a:t>=0, 𝛂= 𝜋/5, 𝛅= 𝜋/7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7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A5388E-9AD6-D74A-B0A4-435A0F51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/>
              <a:t>Implementación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un </a:t>
            </a:r>
            <a:r>
              <a:rPr lang="en-US" sz="2600" dirty="0" err="1"/>
              <a:t>ordenador</a:t>
            </a:r>
            <a:r>
              <a:rPr lang="en-US" sz="2600" dirty="0"/>
              <a:t> </a:t>
            </a:r>
            <a:r>
              <a:rPr lang="en-US" sz="2600" dirty="0" err="1"/>
              <a:t>cuántico</a:t>
            </a:r>
            <a:r>
              <a:rPr lang="en-US" sz="2600" dirty="0"/>
              <a:t> real y </a:t>
            </a:r>
            <a:r>
              <a:rPr lang="en-US" sz="2600" dirty="0" err="1"/>
              <a:t>ruido</a:t>
            </a:r>
            <a:endParaRPr lang="en-US" sz="26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F532EBB-7FEF-C343-A2BE-D964DA00A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118" y="1767242"/>
            <a:ext cx="5630441" cy="32938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C221E1-1875-974A-9527-29EB56DF7348}"/>
              </a:ext>
            </a:extLst>
          </p:cNvPr>
          <p:cNvSpPr txBox="1"/>
          <p:nvPr/>
        </p:nvSpPr>
        <p:spPr>
          <a:xfrm>
            <a:off x="6096000" y="1057272"/>
            <a:ext cx="3390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1: 𝚹=0, </a:t>
            </a:r>
            <a:r>
              <a:rPr lang="es-ES" dirty="0" err="1"/>
              <a:t>φ</a:t>
            </a:r>
            <a:r>
              <a:rPr lang="es-ES" dirty="0"/>
              <a:t>= 𝜋/4, 𝛂=0, 𝛅= 𝜋/4</a:t>
            </a:r>
          </a:p>
          <a:p>
            <a:r>
              <a:rPr lang="es-ES" dirty="0"/>
              <a:t>2: 𝚹= 𝜋, </a:t>
            </a:r>
            <a:r>
              <a:rPr lang="es-ES" dirty="0" err="1"/>
              <a:t>φ</a:t>
            </a:r>
            <a:r>
              <a:rPr lang="es-ES" dirty="0"/>
              <a:t>=0, 𝛂=3 𝜋/2, 𝛅= 𝜋/2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5564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92FF5D-FC9A-4243-999D-FE7E72A8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E9407-3C2E-434A-8030-0156EB52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s-ES" dirty="0" err="1"/>
              <a:t>Cuantizar</a:t>
            </a:r>
            <a:r>
              <a:rPr lang="es-ES" dirty="0"/>
              <a:t> la teoría de juegas implica crear nuevas reglas</a:t>
            </a:r>
          </a:p>
          <a:p>
            <a:r>
              <a:rPr lang="es-ES" dirty="0"/>
              <a:t>Estas nuevas reglas modifican por completo el comportamiento óptimo del juego</a:t>
            </a:r>
          </a:p>
          <a:p>
            <a:r>
              <a:rPr lang="es-ES" dirty="0"/>
              <a:t>Intentar simular el comportamiento entrelazado del problema clásicamente es imposible</a:t>
            </a:r>
          </a:p>
          <a:p>
            <a:r>
              <a:rPr lang="es-ES" dirty="0"/>
              <a:t>Posibles aplicaciones dentro de diversos campos como la economía y los negocios</a:t>
            </a:r>
          </a:p>
        </p:txBody>
      </p:sp>
    </p:spTree>
    <p:extLst>
      <p:ext uri="{BB962C8B-B14F-4D97-AF65-F5344CB8AC3E}">
        <p14:creationId xmlns:p14="http://schemas.microsoft.com/office/powerpoint/2010/main" val="104537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{25E63A39-6946-6D4A-9A7A-7D672F229695}tf10001121</Template>
  <TotalTime>88</TotalTime>
  <Words>311</Words>
  <Application>Microsoft Macintosh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Teoría de juegos cuánticos</vt:lpstr>
      <vt:lpstr>Motivación de la idea</vt:lpstr>
      <vt:lpstr>Juegos cuánticos con dos participantes</vt:lpstr>
      <vt:lpstr>Resultados obtenidos</vt:lpstr>
      <vt:lpstr>Ejemplos utilizando el simulador</vt:lpstr>
      <vt:lpstr>Implementación en un ordenador cuántico real y ruido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juegos cuánticos</dc:title>
  <dc:creator>PABLO VIÑAS MARTINEZ</dc:creator>
  <cp:lastModifiedBy>PABLO VIÑAS MARTINEZ</cp:lastModifiedBy>
  <cp:revision>2</cp:revision>
  <dcterms:created xsi:type="dcterms:W3CDTF">2021-10-23T21:53:51Z</dcterms:created>
  <dcterms:modified xsi:type="dcterms:W3CDTF">2021-10-23T23:24:55Z</dcterms:modified>
</cp:coreProperties>
</file>