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79" r:id="rId4"/>
    <p:sldId id="283" r:id="rId5"/>
    <p:sldId id="285" r:id="rId6"/>
    <p:sldId id="284" r:id="rId7"/>
    <p:sldId id="274" r:id="rId8"/>
    <p:sldId id="286" r:id="rId9"/>
  </p:sldIdLst>
  <p:sldSz cx="9144000" cy="5715000" type="screen16x10"/>
  <p:notesSz cx="6858000" cy="9144000"/>
  <p:embeddedFontLst>
    <p:embeddedFont>
      <p:font typeface="Ubuntu" panose="020B0504030602030204" pitchFamily="34" charset="0"/>
      <p:regular r:id="rId11"/>
      <p:bold r:id="rId12"/>
      <p:italic r:id="rId13"/>
      <p:boldItalic r:id="rId14"/>
    </p:embeddedFont>
    <p:embeddedFont>
      <p:font typeface="Ubuntu Light" panose="020B0304030602030204" pitchFamily="34" charset="0"/>
      <p:regular r:id="rId15"/>
      <p:bold r:id="rId16"/>
      <p:italic r:id="rId17"/>
      <p:boldItalic r:id="rId18"/>
    </p:embeddedFont>
    <p:embeddedFont>
      <p:font typeface="Ubuntu Medium" panose="020B060403060203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575FDF-9E0F-43E5-B85C-7E45E7FB24FD}">
  <a:tblStyle styleId="{FE575FDF-9E0F-43E5-B85C-7E45E7FB24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2166" y="12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252f05302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252f05302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7522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641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0438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5422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ce341b2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1ce341b2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2831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-39375" y="-36000"/>
            <a:ext cx="9247500" cy="996600"/>
          </a:xfrm>
          <a:prstGeom prst="rect">
            <a:avLst/>
          </a:prstGeom>
          <a:solidFill>
            <a:srgbClr val="0070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Google Shape;18;p4"/>
          <p:cNvSpPr/>
          <p:nvPr/>
        </p:nvSpPr>
        <p:spPr>
          <a:xfrm>
            <a:off x="-39375" y="-36000"/>
            <a:ext cx="548700" cy="572700"/>
          </a:xfrm>
          <a:prstGeom prst="rect">
            <a:avLst/>
          </a:prstGeom>
          <a:solidFill>
            <a:srgbClr val="50E3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"/>
              <a:buNone/>
              <a:defRPr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130975" y="268575"/>
            <a:ext cx="869100" cy="884100"/>
          </a:xfrm>
          <a:prstGeom prst="rect">
            <a:avLst/>
          </a:prstGeom>
          <a:solidFill>
            <a:srgbClr val="1F38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3" name="Google Shape;2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8525" y="316725"/>
            <a:ext cx="794001" cy="78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aime.sichman@usp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/>
        </p:nvSpPr>
        <p:spPr>
          <a:xfrm>
            <a:off x="332850" y="761425"/>
            <a:ext cx="1307400" cy="851400"/>
          </a:xfrm>
          <a:prstGeom prst="rect">
            <a:avLst/>
          </a:prstGeom>
          <a:solidFill>
            <a:srgbClr val="E7EF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🤖 📰</a:t>
            </a:r>
            <a:endParaRPr sz="3800" dirty="0"/>
          </a:p>
        </p:txBody>
      </p:sp>
      <p:sp>
        <p:nvSpPr>
          <p:cNvPr id="59" name="Google Shape;59;p13"/>
          <p:cNvSpPr/>
          <p:nvPr/>
        </p:nvSpPr>
        <p:spPr>
          <a:xfrm>
            <a:off x="365750" y="-140150"/>
            <a:ext cx="1805700" cy="5933100"/>
          </a:xfrm>
          <a:prstGeom prst="rect">
            <a:avLst/>
          </a:prstGeom>
          <a:solidFill>
            <a:srgbClr val="50E3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" name="Google Shape;60;p13"/>
          <p:cNvSpPr/>
          <p:nvPr/>
        </p:nvSpPr>
        <p:spPr>
          <a:xfrm>
            <a:off x="-72200" y="1232925"/>
            <a:ext cx="9300300" cy="2143800"/>
          </a:xfrm>
          <a:prstGeom prst="rect">
            <a:avLst/>
          </a:prstGeom>
          <a:solidFill>
            <a:srgbClr val="0070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" name="Google Shape;61;p13"/>
          <p:cNvSpPr txBox="1"/>
          <p:nvPr/>
        </p:nvSpPr>
        <p:spPr>
          <a:xfrm>
            <a:off x="2008475" y="1380775"/>
            <a:ext cx="7005900" cy="10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Capacitação Tecnológica em Engenharia</a:t>
            </a:r>
            <a:br>
              <a:rPr lang="en" sz="27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7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e Desenvolvimento de Software</a:t>
            </a:r>
            <a:endParaRPr sz="2700" b="1" dirty="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2420725" y="2420275"/>
            <a:ext cx="6624000" cy="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rgbClr val="ABECE7"/>
                </a:solidFill>
                <a:latin typeface="Ubuntu Medium"/>
                <a:ea typeface="Ubuntu Medium"/>
                <a:cs typeface="Ubuntu Medium"/>
                <a:sym typeface="Ubuntu Medium"/>
              </a:rPr>
              <a:t>Desenvolvimento de Interface de Usuário</a:t>
            </a:r>
            <a:endParaRPr lang="pt-BR" sz="2100" i="1" dirty="0">
              <a:solidFill>
                <a:srgbClr val="ABECE7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812175" y="3670425"/>
            <a:ext cx="1282030" cy="12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Ubuntu Medium"/>
                <a:ea typeface="Ubuntu Medium"/>
                <a:cs typeface="Ubuntu Medium"/>
                <a:sym typeface="Ubuntu Medium"/>
              </a:rPr>
              <a:t>Professor:</a:t>
            </a:r>
            <a:endParaRPr sz="1600" dirty="0"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7273250" y="5142575"/>
            <a:ext cx="1559100" cy="2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Ubuntu Medium"/>
                <a:ea typeface="Ubuntu Medium"/>
                <a:cs typeface="Ubuntu Medium"/>
                <a:sym typeface="Ubuntu Medium"/>
              </a:rPr>
              <a:t>Ju</a:t>
            </a:r>
            <a:r>
              <a:rPr lang="pt-BR" dirty="0">
                <a:latin typeface="Ubuntu Medium"/>
                <a:ea typeface="Ubuntu Medium"/>
                <a:cs typeface="Ubuntu Medium"/>
                <a:sym typeface="Ubuntu Medium"/>
              </a:rPr>
              <a:t>l</a:t>
            </a:r>
            <a:r>
              <a:rPr lang="en" dirty="0">
                <a:latin typeface="Ubuntu Medium"/>
                <a:ea typeface="Ubuntu Medium"/>
                <a:cs typeface="Ubuntu Medium"/>
                <a:sym typeface="Ubuntu Medium"/>
              </a:rPr>
              <a:t>ho de 2022</a:t>
            </a:r>
            <a:endParaRPr dirty="0"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4160721" y="3670425"/>
            <a:ext cx="2149463" cy="12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Ubuntu Light"/>
                <a:ea typeface="Ubuntu Light"/>
                <a:cs typeface="Ubuntu Light"/>
                <a:sym typeface="Ubuntu Light"/>
              </a:rPr>
              <a:t>Saulo Santos [</a:t>
            </a:r>
            <a:r>
              <a:rPr lang="pt-BR" sz="1600" dirty="0">
                <a:latin typeface="Ubuntu Light"/>
                <a:ea typeface="Ubuntu Light"/>
                <a:cs typeface="Ubuntu Light"/>
                <a:sym typeface="Ubuntu Light"/>
              </a:rPr>
              <a:t>ITuring</a:t>
            </a:r>
            <a:r>
              <a:rPr lang="en" sz="1600" dirty="0">
                <a:latin typeface="Ubuntu Light"/>
                <a:ea typeface="Ubuntu Light"/>
                <a:cs typeface="Ubuntu Light"/>
                <a:sym typeface="Ubuntu Light"/>
              </a:rPr>
              <a:t>]</a:t>
            </a:r>
            <a:endParaRPr sz="1600" dirty="0"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6310184" y="3670425"/>
            <a:ext cx="2671216" cy="12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saulo</a:t>
            </a:r>
            <a:r>
              <a:rPr lang="en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.</a:t>
            </a:r>
            <a:r>
              <a:rPr lang="pt-BR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macedosantos</a:t>
            </a:r>
            <a:r>
              <a:rPr lang="en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@</a:t>
            </a:r>
            <a:r>
              <a:rPr lang="pt-BR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gmail</a:t>
            </a:r>
            <a:r>
              <a:rPr lang="en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.br</a:t>
            </a:r>
            <a:endParaRPr sz="1500" i="1" dirty="0"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132725" y="436750"/>
            <a:ext cx="1805700" cy="1695900"/>
          </a:xfrm>
          <a:prstGeom prst="rect">
            <a:avLst/>
          </a:prstGeom>
          <a:solidFill>
            <a:srgbClr val="1F38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74" y="555300"/>
            <a:ext cx="1945802" cy="1458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Ementa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Introdução à WPF</a:t>
            </a: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Introdução à XAML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</a:t>
            </a:r>
            <a:r>
              <a:rPr lang="pt-BR" dirty="0"/>
              <a:t>ontroles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Estilização e personalização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Comunicação com banco de dados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Exemplos práticos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Atividade avaliativa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Conceitos básicos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Windows Forms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pt-BR" dirty="0"/>
              <a:t>Tecnologia utilizada para criação de aplicações desktop desde a primeira versão do .NET e era a única opção até o lançamento do WPF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pt-BR" dirty="0"/>
              <a:t>É utilizada até hoje, porém sofre de desatualizações </a:t>
            </a: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0"/>
            <a:r>
              <a:rPr lang="en" dirty="0"/>
              <a:t>WPF (Windows Presentation Foundation)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-US" dirty="0"/>
              <a:t>Lançado em novembro de 2006, no .NET Framework 3.0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-US" dirty="0"/>
              <a:t>Linguagem XAML (</a:t>
            </a:r>
            <a:r>
              <a:rPr lang="en-US" i="1" dirty="0"/>
              <a:t>zimel</a:t>
            </a:r>
            <a:r>
              <a:rPr lang="en-US" dirty="0"/>
              <a:t>)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pt-BR" dirty="0"/>
              <a:t>Baseada em DirectX (API multimídia que interage com elementos gráficos, placas de som, dispositivos de entrada etc)</a:t>
            </a:r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endParaRPr lang="en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392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Windows Forms x WPF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Windows Forms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pt-BR" dirty="0"/>
              <a:t>Menos personalização, aparência padrão do Windows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pt-BR" dirty="0"/>
              <a:t>Não necessita de máquinas muito potentes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pt-BR" dirty="0"/>
              <a:t>Velocidade de desenvolvimento maior e desempenho superior em alguns casos</a:t>
            </a: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0"/>
            <a:r>
              <a:rPr lang="en" dirty="0"/>
              <a:t>WPF (Windows Presentation Foundation)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-US" dirty="0"/>
              <a:t>Customização total, permitindo fugir do padrão do SO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pt-BR" dirty="0"/>
              <a:t>Requer mais processamento, consequentemente melhor hardware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pt-BR" dirty="0"/>
              <a:t>Entretanto, por utilizar DirectX, é possível criar elementos gráficos que não sobrecarregam o desempenho, o que ocorre na utilização do Windows Forms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pt-BR" dirty="0"/>
              <a:t>Além disso, esse recurso permite suporte a arquivos de vídeo e conteúdo 3D, tornando possível a criação de interfaces que não seriam possíveis no Windows Forms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Desenhados através do XAML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Data binding melhorado</a:t>
            </a:r>
          </a:p>
          <a:p>
            <a:endParaRPr lang="en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051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Windows Forms x WPF</a:t>
            </a:r>
            <a:endParaRPr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C095F70-37C6-9ADB-C11B-1B50B3828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284" y="1695288"/>
            <a:ext cx="7573432" cy="232442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9F9B87F-D792-FAF1-4DB8-D8B9582D883F}"/>
              </a:ext>
            </a:extLst>
          </p:cNvPr>
          <p:cNvSpPr txBox="1"/>
          <p:nvPr/>
        </p:nvSpPr>
        <p:spPr>
          <a:xfrm>
            <a:off x="3480195" y="4193628"/>
            <a:ext cx="2183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Comparativo de recursos</a:t>
            </a:r>
          </a:p>
        </p:txBody>
      </p:sp>
    </p:spTree>
    <p:extLst>
      <p:ext uri="{BB962C8B-B14F-4D97-AF65-F5344CB8AC3E}">
        <p14:creationId xmlns:p14="http://schemas.microsoft.com/office/powerpoint/2010/main" val="1677606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XAML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Extensible Application Markup Language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pt-BR" dirty="0"/>
              <a:t>Linguagem de marcação baseada na XML que define a disposição dos painéis, botões e controles das janelas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pt-BR" dirty="0"/>
              <a:t>Define também os estilos, semelhante ao CSS na web, o que torna possível padronização e reaproveitamento de estilos por definição ao invés de propriedade</a:t>
            </a: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0"/>
            <a:r>
              <a:rPr lang="en" dirty="0"/>
              <a:t>Permitiu a integração entre desenvolvedores e designers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pt-BR" dirty="0"/>
              <a:t>Microsoft Visual Studio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pt-BR" dirty="0"/>
              <a:t>Microsoft Expression Blend</a:t>
            </a: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0"/>
            <a:r>
              <a:rPr lang="en" dirty="0"/>
              <a:t>Estrutura em forma de árvore, com tags e nós</a:t>
            </a:r>
          </a:p>
        </p:txBody>
      </p:sp>
    </p:spTree>
    <p:extLst>
      <p:ext uri="{BB962C8B-B14F-4D97-AF65-F5344CB8AC3E}">
        <p14:creationId xmlns:p14="http://schemas.microsoft.com/office/powerpoint/2010/main" val="296160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21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dirty="0"/>
              <a:t>Obrigado!</a:t>
            </a:r>
            <a:endParaRPr sz="2400"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 dirty="0"/>
              <a:t>Dúvidas?</a:t>
            </a:r>
            <a:endParaRPr sz="2400" dirty="0"/>
          </a:p>
        </p:txBody>
      </p:sp>
      <p:sp>
        <p:nvSpPr>
          <p:cNvPr id="187" name="Google Shape;187;p31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Conclusão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Exercício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973178"/>
            <a:ext cx="8520600" cy="3103249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r>
              <a:rPr lang="pt-BR" dirty="0"/>
              <a:t>Nome completo</a:t>
            </a:r>
          </a:p>
          <a:p>
            <a:r>
              <a:rPr lang="pt-BR" dirty="0"/>
              <a:t>Idade</a:t>
            </a:r>
          </a:p>
          <a:p>
            <a:r>
              <a:rPr lang="pt-BR" dirty="0"/>
              <a:t>Gênero (list box)</a:t>
            </a:r>
          </a:p>
          <a:p>
            <a:r>
              <a:rPr lang="pt-BR" dirty="0"/>
              <a:t>Escolaridade (radio button)</a:t>
            </a:r>
          </a:p>
          <a:p>
            <a:r>
              <a:rPr lang="pt-BR" dirty="0"/>
              <a:t>Tecnologias que possui conhecimento (check box)</a:t>
            </a:r>
          </a:p>
          <a:p>
            <a:r>
              <a:rPr lang="pt-BR" dirty="0"/>
              <a:t>Endereço logradouro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Endereço número</a:t>
            </a:r>
          </a:p>
          <a:p>
            <a:r>
              <a:rPr lang="pt-BR" dirty="0"/>
              <a:t>Endereço CEP</a:t>
            </a:r>
          </a:p>
          <a:p>
            <a:r>
              <a:rPr lang="pt-BR" dirty="0"/>
              <a:t>Endereço cidade</a:t>
            </a:r>
          </a:p>
          <a:p>
            <a:r>
              <a:rPr lang="pt-BR" dirty="0"/>
              <a:t>Endereço estado (combo box)</a:t>
            </a:r>
          </a:p>
          <a:p>
            <a:r>
              <a:rPr lang="pt-BR" dirty="0"/>
              <a:t>E-mail</a:t>
            </a:r>
          </a:p>
          <a:p>
            <a:r>
              <a:rPr lang="pt-BR" dirty="0"/>
              <a:t>Senha (caracteres não visíveis)</a:t>
            </a:r>
          </a:p>
          <a:p>
            <a:r>
              <a:rPr lang="pt-BR" dirty="0"/>
              <a:t>Botão cadastrar (retorna mensagem “cadastro com sucesso”)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C03A669-F526-0B93-2846-FAE3DB00B3F1}"/>
              </a:ext>
            </a:extLst>
          </p:cNvPr>
          <p:cNvSpPr txBox="1"/>
          <p:nvPr/>
        </p:nvSpPr>
        <p:spPr>
          <a:xfrm>
            <a:off x="507539" y="1248242"/>
            <a:ext cx="8128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Ubuntu"/>
                <a:sym typeface="Ubuntu"/>
              </a:rPr>
              <a:t>Construir uma interface em WPF para cadastro de usuários contendo os seguintes campos: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319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2402</TotalTime>
  <Words>398</Words>
  <Application>Microsoft Office PowerPoint</Application>
  <PresentationFormat>Apresentação na tela (16:10)</PresentationFormat>
  <Paragraphs>74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Ubuntu Medium</vt:lpstr>
      <vt:lpstr>Arial</vt:lpstr>
      <vt:lpstr>Ubuntu Light</vt:lpstr>
      <vt:lpstr>Ubuntu</vt:lpstr>
      <vt:lpstr>Simple Light</vt:lpstr>
      <vt:lpstr>Apresentação do PowerPoint</vt:lpstr>
      <vt:lpstr>Ementa</vt:lpstr>
      <vt:lpstr>Conceitos básicos</vt:lpstr>
      <vt:lpstr>Windows Forms x WPF</vt:lpstr>
      <vt:lpstr>Windows Forms x WPF</vt:lpstr>
      <vt:lpstr>XAML</vt:lpstr>
      <vt:lpstr>Conclusão</vt:lpstr>
      <vt:lpstr>Exercício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Saulo Santos</dc:creator>
  <cp:lastModifiedBy>Saulo Santos</cp:lastModifiedBy>
  <cp:revision>45</cp:revision>
  <dcterms:modified xsi:type="dcterms:W3CDTF">2022-09-17T00:56:16Z</dcterms:modified>
</cp:coreProperties>
</file>