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80" r:id="rId4"/>
    <p:sldId id="275" r:id="rId5"/>
    <p:sldId id="279" r:id="rId6"/>
    <p:sldId id="278" r:id="rId7"/>
    <p:sldId id="281" r:id="rId8"/>
    <p:sldId id="282" r:id="rId9"/>
    <p:sldId id="274" r:id="rId10"/>
  </p:sldIdLst>
  <p:sldSz cx="9144000" cy="5715000" type="screen16x10"/>
  <p:notesSz cx="6858000" cy="9144000"/>
  <p:embeddedFontLst>
    <p:embeddedFont>
      <p:font typeface="Ubuntu" panose="020B0604020202020204" charset="0"/>
      <p:regular r:id="rId12"/>
      <p:bold r:id="rId13"/>
      <p:italic r:id="rId14"/>
      <p:boldItalic r:id="rId15"/>
    </p:embeddedFont>
    <p:embeddedFont>
      <p:font typeface="Ubuntu Light" panose="020B0604020202020204" charset="0"/>
      <p:regular r:id="rId16"/>
      <p:bold r:id="rId17"/>
      <p:italic r:id="rId18"/>
      <p:boldItalic r:id="rId19"/>
    </p:embeddedFont>
    <p:embeddedFont>
      <p:font typeface="Ubuntu Medium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575FDF-9E0F-43E5-B85C-7E45E7FB24FD}">
  <a:tblStyle styleId="{FE575FDF-9E0F-43E5-B85C-7E45E7FB24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316" y="12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52f05302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52f05302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6949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0924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7522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6635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5271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5433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ce341b2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ce341b2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-39375" y="-36000"/>
            <a:ext cx="9247500" cy="9966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4"/>
          <p:cNvSpPr/>
          <p:nvPr/>
        </p:nvSpPr>
        <p:spPr>
          <a:xfrm>
            <a:off x="-39375" y="-36000"/>
            <a:ext cx="548700" cy="5727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130975" y="268575"/>
            <a:ext cx="869100" cy="8841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525" y="316725"/>
            <a:ext cx="794001" cy="78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ime.sichman@usp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332850" y="761425"/>
            <a:ext cx="1307400" cy="851400"/>
          </a:xfrm>
          <a:prstGeom prst="rect">
            <a:avLst/>
          </a:prstGeom>
          <a:solidFill>
            <a:srgbClr val="E7E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🤖 📰</a:t>
            </a:r>
            <a:endParaRPr sz="3800" dirty="0"/>
          </a:p>
        </p:txBody>
      </p:sp>
      <p:sp>
        <p:nvSpPr>
          <p:cNvPr id="59" name="Google Shape;59;p13"/>
          <p:cNvSpPr/>
          <p:nvPr/>
        </p:nvSpPr>
        <p:spPr>
          <a:xfrm>
            <a:off x="365750" y="-140150"/>
            <a:ext cx="1805700" cy="59331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13"/>
          <p:cNvSpPr/>
          <p:nvPr/>
        </p:nvSpPr>
        <p:spPr>
          <a:xfrm>
            <a:off x="-72200" y="1232925"/>
            <a:ext cx="9300300" cy="21438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3"/>
          <p:cNvSpPr txBox="1"/>
          <p:nvPr/>
        </p:nvSpPr>
        <p:spPr>
          <a:xfrm>
            <a:off x="2008475" y="1380775"/>
            <a:ext cx="70059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Capacitação Tecnológica em Engenharia</a:t>
            </a:r>
            <a:b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 Desenvolvimento de Software</a:t>
            </a:r>
            <a:endParaRPr sz="2700" b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420725" y="2420275"/>
            <a:ext cx="66240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Aula 01 – Introdução à DevOps</a:t>
            </a:r>
            <a:endParaRPr lang="pt-BR" sz="2100" i="1" dirty="0">
              <a:solidFill>
                <a:srgbClr val="ABECE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12175" y="3670425"/>
            <a:ext cx="1282030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Ubuntu Medium"/>
                <a:ea typeface="Ubuntu Medium"/>
                <a:cs typeface="Ubuntu Medium"/>
                <a:sym typeface="Ubuntu Medium"/>
              </a:rPr>
              <a:t>Professor:</a:t>
            </a:r>
            <a:endParaRPr sz="1600"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273250" y="5142575"/>
            <a:ext cx="15591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Ju</a:t>
            </a:r>
            <a:r>
              <a:rPr lang="pt-BR" dirty="0">
                <a:latin typeface="Ubuntu Medium"/>
                <a:ea typeface="Ubuntu Medium"/>
                <a:cs typeface="Ubuntu Medium"/>
                <a:sym typeface="Ubuntu Medium"/>
              </a:rPr>
              <a:t>l</a:t>
            </a: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ho de 2022</a:t>
            </a:r>
            <a:endParaRPr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160721" y="3670425"/>
            <a:ext cx="2149463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Saulo Santos [</a:t>
            </a:r>
            <a:r>
              <a:rPr lang="pt-BR" sz="1600" dirty="0">
                <a:latin typeface="Ubuntu Light"/>
                <a:ea typeface="Ubuntu Light"/>
                <a:cs typeface="Ubuntu Light"/>
                <a:sym typeface="Ubuntu Light"/>
              </a:rPr>
              <a:t>ITuring</a:t>
            </a: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]</a:t>
            </a:r>
            <a:endParaRPr sz="1600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310184" y="3670425"/>
            <a:ext cx="2671216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saulo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macedosantos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@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gmail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.br</a:t>
            </a:r>
            <a:endParaRPr sz="1500" i="1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32725" y="436750"/>
            <a:ext cx="1805700" cy="16959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4" y="555300"/>
            <a:ext cx="1945802" cy="145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Ementa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Fluxo manual de trabalho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que é DevOps?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</a:t>
            </a:r>
            <a:r>
              <a:rPr lang="pt-BR" dirty="0"/>
              <a:t>iclo de vida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</a:t>
            </a:r>
            <a:r>
              <a:rPr lang="pt-BR" dirty="0"/>
              <a:t>ultura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</a:t>
            </a:r>
            <a:r>
              <a:rPr lang="pt-BR" dirty="0"/>
              <a:t>enefícios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</a:t>
            </a:r>
            <a:r>
              <a:rPr lang="pt-BR" dirty="0"/>
              <a:t>ráticas do DevOps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Ferramentas (Azure DevOps, AWS DevOps, GitHub Actions)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Exemplo prático </a:t>
            </a:r>
            <a:r>
              <a:rPr lang="pt-BR" dirty="0"/>
              <a:t>de um fluxo de trabalho manual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</a:t>
            </a:r>
            <a:r>
              <a:rPr lang="pt-BR" dirty="0"/>
              <a:t>xemplo prático de um fluxo de trabalho automatizado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Atividade avaliativa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Fluxo manual de trabalho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DBCC1F-87E6-42E7-93B7-E16951BCBB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29"/>
          <a:stretch/>
        </p:blipFill>
        <p:spPr>
          <a:xfrm>
            <a:off x="3204027" y="1104755"/>
            <a:ext cx="2735946" cy="3960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3266511-09F2-4711-B600-580BEFD38032}"/>
              </a:ext>
            </a:extLst>
          </p:cNvPr>
          <p:cNvSpPr txBox="1"/>
          <p:nvPr/>
        </p:nvSpPr>
        <p:spPr>
          <a:xfrm>
            <a:off x="3126535" y="5142247"/>
            <a:ext cx="35997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https://developer.android.com/studio/workflow?hl=pt-br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80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pt-BR" dirty="0"/>
              <a:t>evOps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 que é?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/>
              <a:t>Conjunto de </a:t>
            </a:r>
            <a:r>
              <a:rPr lang="pt-BR" dirty="0"/>
              <a:t>filosofias</a:t>
            </a:r>
            <a:r>
              <a:rPr lang="en-US" dirty="0"/>
              <a:t>, práticas, processos e ferramentas que visam automatizar o fluxo de trabalho e, consequentemente, acelerar e facilitar a produção e principalmente a integração</a:t>
            </a:r>
            <a:r>
              <a:rPr lang="pt-BR" dirty="0"/>
              <a:t>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1F7E0AA-0001-4E72-83E6-74864ACB7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042" y="2536444"/>
            <a:ext cx="4205916" cy="238500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970C6AF-577A-499F-9F24-6CCAAC07EF2B}"/>
              </a:ext>
            </a:extLst>
          </p:cNvPr>
          <p:cNvSpPr txBox="1"/>
          <p:nvPr/>
        </p:nvSpPr>
        <p:spPr>
          <a:xfrm>
            <a:off x="2644564" y="5084910"/>
            <a:ext cx="4205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https://docs.cronapp.io/pages/viewpage.action?pageId=185960313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337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DevOps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Cultura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Para que a filosofia de DevOps seja executada em sua totalidade, é necessário que a cultura dentro da organização também mude, observando os principais pontos: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pt-BR" dirty="0"/>
              <a:t>Colaboração</a:t>
            </a:r>
            <a:r>
              <a:rPr lang="en-US" dirty="0"/>
              <a:t>, visibilidade e alinhamento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-US" dirty="0"/>
              <a:t>Mudanças de escopo e responsabilidade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-US" dirty="0"/>
              <a:t>Ciclos de lançamento mais curtos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-US" dirty="0"/>
              <a:t>Aprendizado contínuo</a:t>
            </a: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0"/>
            <a:r>
              <a:rPr lang="en" dirty="0"/>
              <a:t>Benefícios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/>
              <a:t>Diminuição do tempo de implantação de novas funcionalidades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/>
              <a:t>Adaptação ao mercado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/>
              <a:t>Estabilidade e confiabilidade do sistema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/>
              <a:t>Velocidade na reabilitação do sistema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Escalabilidade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392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Práticas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Integração contínua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/>
              <a:t>Prática onde os desenvolvedores concentram suas alterações em um mesmo repositório, com pequenas e contínuas entregas</a:t>
            </a:r>
            <a:r>
              <a:rPr lang="pt-BR" dirty="0"/>
              <a:t>.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0"/>
            <a:r>
              <a:rPr lang="en" dirty="0"/>
              <a:t>Entrega contínua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/>
              <a:t>Em conjunto com a integração continua, após testes e aprovações, o código é liberado mais rapidamente para produção</a:t>
            </a:r>
            <a:r>
              <a:rPr lang="pt-BR" dirty="0"/>
              <a:t>.</a:t>
            </a: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0"/>
            <a:r>
              <a:rPr lang="en" dirty="0"/>
              <a:t>Controle de versão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/>
              <a:t>Gerenciamento do código fonte por meio de versões, facilitando a revisão e recuperação</a:t>
            </a:r>
            <a:r>
              <a:rPr lang="pt-BR" dirty="0"/>
              <a:t>.</a:t>
            </a: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0"/>
            <a:r>
              <a:rPr lang="en" dirty="0"/>
              <a:t>Infraestrutura como código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/>
              <a:t>Define os recursos através de scripts, que por sua vez se tornam reaproveitáveis, mais confiáveis e controlados</a:t>
            </a:r>
            <a:r>
              <a:rPr lang="pt-BR" dirty="0"/>
              <a:t>.</a:t>
            </a: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329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Práticas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Metodologia ágil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/>
              <a:t>Filosofia que incentiva a colaboração da equipe e a participação do cliente, facilitando mudanças no meio do processo</a:t>
            </a:r>
            <a:r>
              <a:rPr lang="pt-BR" dirty="0"/>
              <a:t>.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0"/>
            <a:r>
              <a:rPr lang="en" dirty="0"/>
              <a:t>Comunicação e colaboração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/>
              <a:t>Compartilhamento de informações e comunicação constante a fim de agilizar processos</a:t>
            </a:r>
            <a:r>
              <a:rPr lang="pt-BR" dirty="0"/>
              <a:t>.</a:t>
            </a: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0"/>
            <a:r>
              <a:rPr lang="en" dirty="0"/>
              <a:t>Monitoramento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/>
              <a:t>Obtenção de métricas, acompanhamento do desempenho do sistema e registro</a:t>
            </a:r>
            <a:r>
              <a:rPr lang="pt-BR" dirty="0"/>
              <a:t>.</a:t>
            </a: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332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Pipeline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 que é?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/>
              <a:t>Conjunto de processos/tarefas que compõem a disponibilização de uma nova versão do software</a:t>
            </a:r>
            <a:r>
              <a:rPr lang="pt-BR" dirty="0"/>
              <a:t>.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8684593-1F52-41D0-9665-54C713398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69" y="2469341"/>
            <a:ext cx="6902862" cy="1440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79174CB-942C-4041-B7F5-74D6827C83B8}"/>
              </a:ext>
            </a:extLst>
          </p:cNvPr>
          <p:cNvSpPr txBox="1"/>
          <p:nvPr/>
        </p:nvSpPr>
        <p:spPr>
          <a:xfrm>
            <a:off x="1218681" y="3869637"/>
            <a:ext cx="46861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Exemplo de uma pipeline de implementação do CI/CD</a:t>
            </a:r>
            <a:br>
              <a:rPr lang="pt-BR" sz="1100" dirty="0"/>
            </a:br>
            <a:r>
              <a:rPr lang="pt-BR" sz="1000" dirty="0"/>
              <a:t>https://aws.amazon.com/pt/devops/what-is-devops/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739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Obrigado!</a:t>
            </a:r>
            <a:endParaRPr sz="24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dirty="0"/>
              <a:t>Dúvidas?</a:t>
            </a:r>
            <a:endParaRPr sz="2400" dirty="0"/>
          </a:p>
        </p:txBody>
      </p:sp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417</Words>
  <Application>Microsoft Office PowerPoint</Application>
  <PresentationFormat>Apresentação na tela (16:10)</PresentationFormat>
  <Paragraphs>79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Ubuntu Light</vt:lpstr>
      <vt:lpstr>Ubuntu</vt:lpstr>
      <vt:lpstr>Ubuntu Medium</vt:lpstr>
      <vt:lpstr>Arial</vt:lpstr>
      <vt:lpstr>Simple Light</vt:lpstr>
      <vt:lpstr>Apresentação do PowerPoint</vt:lpstr>
      <vt:lpstr>Ementa</vt:lpstr>
      <vt:lpstr>Fluxo manual de trabalho</vt:lpstr>
      <vt:lpstr>DevOps</vt:lpstr>
      <vt:lpstr>DevOps</vt:lpstr>
      <vt:lpstr>Práticas</vt:lpstr>
      <vt:lpstr>Práticas</vt:lpstr>
      <vt:lpstr>Pipeline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Santos</dc:creator>
  <cp:lastModifiedBy>Saulo Macedo dos Santos</cp:lastModifiedBy>
  <cp:revision>37</cp:revision>
  <dcterms:modified xsi:type="dcterms:W3CDTF">2022-09-12T19:04:54Z</dcterms:modified>
</cp:coreProperties>
</file>