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1"/>
  </p:notesMasterIdLst>
  <p:handoutMasterIdLst>
    <p:handoutMasterId r:id="rId52"/>
  </p:handoutMasterIdLst>
  <p:sldIdLst>
    <p:sldId id="515" r:id="rId2"/>
    <p:sldId id="507" r:id="rId3"/>
    <p:sldId id="508" r:id="rId4"/>
    <p:sldId id="513" r:id="rId5"/>
    <p:sldId id="510" r:id="rId6"/>
    <p:sldId id="511" r:id="rId7"/>
    <p:sldId id="512" r:id="rId8"/>
    <p:sldId id="514" r:id="rId9"/>
    <p:sldId id="399" r:id="rId10"/>
    <p:sldId id="401" r:id="rId11"/>
    <p:sldId id="402" r:id="rId12"/>
    <p:sldId id="403" r:id="rId13"/>
    <p:sldId id="404" r:id="rId14"/>
    <p:sldId id="471" r:id="rId15"/>
    <p:sldId id="406" r:id="rId16"/>
    <p:sldId id="407" r:id="rId17"/>
    <p:sldId id="408" r:id="rId18"/>
    <p:sldId id="409" r:id="rId19"/>
    <p:sldId id="410" r:id="rId20"/>
    <p:sldId id="411" r:id="rId21"/>
    <p:sldId id="412" r:id="rId22"/>
    <p:sldId id="413" r:id="rId23"/>
    <p:sldId id="417" r:id="rId24"/>
    <p:sldId id="416" r:id="rId25"/>
    <p:sldId id="494" r:id="rId26"/>
    <p:sldId id="419" r:id="rId27"/>
    <p:sldId id="479" r:id="rId28"/>
    <p:sldId id="480" r:id="rId29"/>
    <p:sldId id="481" r:id="rId30"/>
    <p:sldId id="496" r:id="rId31"/>
    <p:sldId id="430" r:id="rId32"/>
    <p:sldId id="431" r:id="rId33"/>
    <p:sldId id="432" r:id="rId34"/>
    <p:sldId id="472" r:id="rId35"/>
    <p:sldId id="484" r:id="rId36"/>
    <p:sldId id="433" r:id="rId37"/>
    <p:sldId id="434" r:id="rId38"/>
    <p:sldId id="435" r:id="rId39"/>
    <p:sldId id="436" r:id="rId40"/>
    <p:sldId id="437" r:id="rId41"/>
    <p:sldId id="478" r:id="rId42"/>
    <p:sldId id="473" r:id="rId43"/>
    <p:sldId id="474" r:id="rId44"/>
    <p:sldId id="506" r:id="rId45"/>
    <p:sldId id="439" r:id="rId46"/>
    <p:sldId id="497" r:id="rId47"/>
    <p:sldId id="441" r:id="rId48"/>
    <p:sldId id="442" r:id="rId49"/>
    <p:sldId id="517" r:id="rId50"/>
  </p:sldIdLst>
  <p:sldSz cx="9144000" cy="6858000" type="screen4x3"/>
  <p:notesSz cx="6858000" cy="9144000"/>
  <p:defaultTex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B953"/>
    <a:srgbClr val="0099FF"/>
    <a:srgbClr val="008000"/>
    <a:srgbClr val="669900"/>
    <a:srgbClr val="009900"/>
    <a:srgbClr val="FF6541"/>
    <a:srgbClr val="FF0000"/>
    <a:srgbClr val="99FF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4" autoAdjust="0"/>
    <p:restoredTop sz="94629" autoAdjust="0"/>
  </p:normalViewPr>
  <p:slideViewPr>
    <p:cSldViewPr>
      <p:cViewPr varScale="1">
        <p:scale>
          <a:sx n="91" d="100"/>
          <a:sy n="91" d="100"/>
        </p:scale>
        <p:origin x="1470"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0" hangingPunct="0">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0" hangingPunct="0">
              <a:defRPr sz="1200"/>
            </a:lvl1pPr>
          </a:lstStyle>
          <a:p>
            <a:fld id="{F3AC78F2-2CF0-49FB-8EAF-9EDAFB12D1F1}" type="datetimeFigureOut">
              <a:rPr lang="en-US" altLang="en-US"/>
              <a:t>10/24/2022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eaLnBrk="0" hangingPunct="0">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0" hangingPunct="0">
              <a:defRPr sz="1200"/>
            </a:lvl1pPr>
          </a:lstStyle>
          <a:p>
            <a:fld id="{82C61647-4118-473D-A323-03AB1843576F}" type="slidenum">
              <a:rPr lang="en-US" altLang="en-US"/>
              <a:t>‹#›</a:t>
            </a:fld>
            <a:endParaRPr lang="en-US" altLang="en-US"/>
          </a:p>
        </p:txBody>
      </p:sp>
    </p:spTree>
    <p:extLst>
      <p:ext uri="{BB962C8B-B14F-4D97-AF65-F5344CB8AC3E}">
        <p14:creationId xmlns:p14="http://schemas.microsoft.com/office/powerpoint/2010/main" val="4084575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endParaRPr lang="en-US" alt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endParaRPr lang="en-US" altLang="en-US"/>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pt-BR" noProof="0"/>
              <a:t>Click to edit Master text styles</a:t>
            </a:r>
          </a:p>
          <a:p>
            <a:pPr lvl="1"/>
            <a:r>
              <a:rPr lang="pt-BR" noProof="0"/>
              <a:t>Second level</a:t>
            </a:r>
          </a:p>
          <a:p>
            <a:pPr lvl="2"/>
            <a:r>
              <a:rPr lang="pt-BR" noProof="0"/>
              <a:t>Third level</a:t>
            </a:r>
          </a:p>
          <a:p>
            <a:pPr lvl="3"/>
            <a:r>
              <a:rPr lang="pt-BR" noProof="0"/>
              <a:t>Fourth level</a:t>
            </a:r>
          </a:p>
          <a:p>
            <a:pPr lvl="4"/>
            <a:r>
              <a:rPr lang="pt-BR"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endParaRPr lang="en-US" alt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fld id="{EA2B5312-72DD-4CC9-9EC9-6C4F4C11EB14}" type="slidenum">
              <a:rPr lang="pt-BR" altLang="en-US"/>
              <a:t>‹#›</a:t>
            </a:fld>
            <a:endParaRPr lang="pt-BR" altLang="en-US"/>
          </a:p>
        </p:txBody>
      </p:sp>
    </p:spTree>
    <p:extLst>
      <p:ext uri="{BB962C8B-B14F-4D97-AF65-F5344CB8AC3E}">
        <p14:creationId xmlns:p14="http://schemas.microsoft.com/office/powerpoint/2010/main" val="31073088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56ae5156f_51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56ae5156f_5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44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p:sp>
      <p:sp>
        <p:nvSpPr>
          <p:cNvPr id="1044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p:sp>
      <p:sp>
        <p:nvSpPr>
          <p:cNvPr id="1054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p:sp>
      <p:sp>
        <p:nvSpPr>
          <p:cNvPr id="1064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en-US"/>
              <a:t>Num computador, é mais natural trabalhar com um “alfabeto” de </a:t>
            </a:r>
            <a:r>
              <a:rPr lang="pt-BR" altLang="en-US" i="1"/>
              <a:t>p</a:t>
            </a:r>
            <a:r>
              <a:rPr lang="pt-BR" altLang="en-US"/>
              <a:t> = 256 caracteres.</a:t>
            </a:r>
          </a:p>
          <a:p>
            <a:endParaRPr lang="pt-B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p:sp>
      <p:sp>
        <p:nvSpPr>
          <p:cNvPr id="1085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p:sp>
      <p:sp>
        <p:nvSpPr>
          <p:cNvPr id="1146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15592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p:sp>
      <p:sp>
        <p:nvSpPr>
          <p:cNvPr id="1167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1981E61-ECEC-4138-8618-E4E70F0B70CD}" type="slidenum">
              <a:rPr lang="pt-BR" altLang="en-US" sz="1200"/>
              <a:t>28</a:t>
            </a:fld>
            <a:endParaRPr lang="pt-BR"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p:sp>
      <p:sp>
        <p:nvSpPr>
          <p:cNvPr id="1290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p:sp>
      <p:sp>
        <p:nvSpPr>
          <p:cNvPr id="1300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u="sn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en-US"/>
              <a:t>Nota sobre cifração do IV: recomendado para evitar situação </a:t>
            </a:r>
            <a:r>
              <a:rPr lang="pt-BR" altLang="en-US">
                <a:sym typeface="Wingdings" panose="05000000000000000000" pitchFamily="2" charset="2"/>
              </a:rPr>
              <a:t>em que, mesmo IVs sendo distintos, ainda assim geram-se máscaras idênticas de forma perceptível por atacante:</a:t>
            </a:r>
          </a:p>
          <a:p>
            <a:r>
              <a:rPr lang="pt-BR" altLang="en-US">
                <a:sym typeface="Wingdings" panose="05000000000000000000" pitchFamily="2" charset="2"/>
              </a:rPr>
              <a:t>IV1 = 0  ctr = 0, </a:t>
            </a:r>
            <a:r>
              <a:rPr lang="pt-BR" altLang="en-US" b="1" u="sng">
                <a:sym typeface="Wingdings" panose="05000000000000000000" pitchFamily="2" charset="2"/>
              </a:rPr>
              <a:t>1, 2, 3</a:t>
            </a:r>
          </a:p>
          <a:p>
            <a:r>
              <a:rPr lang="pt-BR" altLang="en-US">
                <a:sym typeface="Wingdings" panose="05000000000000000000" pitchFamily="2" charset="2"/>
              </a:rPr>
              <a:t>IV2 = 1  ctr = </a:t>
            </a:r>
            <a:r>
              <a:rPr lang="pt-BR" altLang="en-US" b="1" u="sng">
                <a:sym typeface="Wingdings" panose="05000000000000000000" pitchFamily="2" charset="2"/>
              </a:rPr>
              <a:t>1, 2, 3, 4</a:t>
            </a:r>
          </a:p>
          <a:p>
            <a:endParaRPr lang="pt-BR" altLang="en-US"/>
          </a:p>
          <a:p>
            <a:r>
              <a:rPr lang="pt-BR" altLang="en-US">
                <a:sym typeface="Wingdings" panose="05000000000000000000" pitchFamily="2" charset="2"/>
              </a:rPr>
              <a:t>Embora tais “colisões” possam ocorrer com IVs cifrados (e.g., E_K( IV1 ) = 0 e E_K(IV2 = 1), atacante em princípio não sabe que isso ocorreu por não descobrir o valor cifrado de IV. Em ataques de texto às claras conhecido, porém, tal colisão pode ser identificada (embora a probabilidade de colisão seja extremamente baixa, obviamente...)</a:t>
            </a:r>
          </a:p>
          <a:p>
            <a:endParaRPr lang="en-US" altLang="en-US" b="1" u="sn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70098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p:sp>
      <p:sp>
        <p:nvSpPr>
          <p:cNvPr id="134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p:sp>
      <p:sp>
        <p:nvSpPr>
          <p:cNvPr id="1351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56ae5156f_51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56ae5156f_5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1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06417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p:sp>
      <p:sp>
        <p:nvSpPr>
          <p:cNvPr id="1003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p:sp>
      <p:sp>
        <p:nvSpPr>
          <p:cNvPr id="1013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en-US"/>
              <a:t>ET QVAE TANTA FVIT ROMAM TIBI CAVSA VIDENDI</a:t>
            </a:r>
          </a:p>
          <a:p>
            <a:endParaRPr lang="pt-BR" altLang="en-US"/>
          </a:p>
        </p:txBody>
      </p:sp>
      <p:sp>
        <p:nvSpPr>
          <p:cNvPr id="102404" name="Rectangle 4"/>
          <p:cNvSpPr>
            <a:spLocks noChangeArrowheads="1"/>
          </p:cNvSpPr>
          <p:nvPr/>
        </p:nvSpPr>
        <p:spPr bwMode="auto">
          <a:xfrm>
            <a:off x="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A</a:t>
            </a:r>
          </a:p>
        </p:txBody>
      </p:sp>
      <p:cxnSp>
        <p:nvCxnSpPr>
          <p:cNvPr id="102405" name="AutoShape 5"/>
          <p:cNvCxnSpPr>
            <a:cxnSpLocks noChangeShapeType="1"/>
            <a:stCxn id="102404" idx="2"/>
          </p:cNvCxnSpPr>
          <p:nvPr/>
        </p:nvCxnSpPr>
        <p:spPr bwMode="auto">
          <a:xfrm>
            <a:off x="152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06" name="Rectangle 6"/>
          <p:cNvSpPr>
            <a:spLocks noChangeArrowheads="1"/>
          </p:cNvSpPr>
          <p:nvPr/>
        </p:nvSpPr>
        <p:spPr bwMode="auto">
          <a:xfrm>
            <a:off x="3048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B</a:t>
            </a:r>
          </a:p>
        </p:txBody>
      </p:sp>
      <p:cxnSp>
        <p:nvCxnSpPr>
          <p:cNvPr id="102407" name="AutoShape 7"/>
          <p:cNvCxnSpPr>
            <a:cxnSpLocks noChangeShapeType="1"/>
            <a:stCxn id="102406" idx="2"/>
          </p:cNvCxnSpPr>
          <p:nvPr/>
        </p:nvCxnSpPr>
        <p:spPr bwMode="auto">
          <a:xfrm>
            <a:off x="457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08" name="Rectangle 8"/>
          <p:cNvSpPr>
            <a:spLocks noChangeArrowheads="1"/>
          </p:cNvSpPr>
          <p:nvPr/>
        </p:nvSpPr>
        <p:spPr bwMode="auto">
          <a:xfrm>
            <a:off x="6096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C</a:t>
            </a:r>
          </a:p>
        </p:txBody>
      </p:sp>
      <p:cxnSp>
        <p:nvCxnSpPr>
          <p:cNvPr id="102409" name="AutoShape 9"/>
          <p:cNvCxnSpPr>
            <a:cxnSpLocks noChangeShapeType="1"/>
            <a:stCxn id="102408" idx="2"/>
          </p:cNvCxnSpPr>
          <p:nvPr/>
        </p:nvCxnSpPr>
        <p:spPr bwMode="auto">
          <a:xfrm>
            <a:off x="762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10" name="Rectangle 10"/>
          <p:cNvSpPr>
            <a:spLocks noChangeArrowheads="1"/>
          </p:cNvSpPr>
          <p:nvPr/>
        </p:nvSpPr>
        <p:spPr bwMode="auto">
          <a:xfrm>
            <a:off x="9144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D</a:t>
            </a:r>
          </a:p>
        </p:txBody>
      </p:sp>
      <p:cxnSp>
        <p:nvCxnSpPr>
          <p:cNvPr id="102411" name="AutoShape 11"/>
          <p:cNvCxnSpPr>
            <a:cxnSpLocks noChangeShapeType="1"/>
            <a:stCxn id="102410" idx="2"/>
          </p:cNvCxnSpPr>
          <p:nvPr/>
        </p:nvCxnSpPr>
        <p:spPr bwMode="auto">
          <a:xfrm>
            <a:off x="10668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12" name="Rectangle 12"/>
          <p:cNvSpPr>
            <a:spLocks noChangeArrowheads="1"/>
          </p:cNvSpPr>
          <p:nvPr/>
        </p:nvSpPr>
        <p:spPr bwMode="auto">
          <a:xfrm>
            <a:off x="12192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E</a:t>
            </a:r>
          </a:p>
        </p:txBody>
      </p:sp>
      <p:cxnSp>
        <p:nvCxnSpPr>
          <p:cNvPr id="102413" name="AutoShape 13"/>
          <p:cNvCxnSpPr>
            <a:cxnSpLocks noChangeShapeType="1"/>
            <a:stCxn id="102412" idx="2"/>
          </p:cNvCxnSpPr>
          <p:nvPr/>
        </p:nvCxnSpPr>
        <p:spPr bwMode="auto">
          <a:xfrm>
            <a:off x="13716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14" name="Rectangle 14"/>
          <p:cNvSpPr>
            <a:spLocks noChangeArrowheads="1"/>
          </p:cNvSpPr>
          <p:nvPr/>
        </p:nvSpPr>
        <p:spPr bwMode="auto">
          <a:xfrm>
            <a:off x="15240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F</a:t>
            </a:r>
          </a:p>
        </p:txBody>
      </p:sp>
      <p:cxnSp>
        <p:nvCxnSpPr>
          <p:cNvPr id="102415" name="AutoShape 15"/>
          <p:cNvCxnSpPr>
            <a:cxnSpLocks noChangeShapeType="1"/>
            <a:stCxn id="102414" idx="2"/>
          </p:cNvCxnSpPr>
          <p:nvPr/>
        </p:nvCxnSpPr>
        <p:spPr bwMode="auto">
          <a:xfrm>
            <a:off x="1676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16" name="Rectangle 16"/>
          <p:cNvSpPr>
            <a:spLocks noChangeArrowheads="1"/>
          </p:cNvSpPr>
          <p:nvPr/>
        </p:nvSpPr>
        <p:spPr bwMode="auto">
          <a:xfrm>
            <a:off x="18288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G</a:t>
            </a:r>
          </a:p>
        </p:txBody>
      </p:sp>
      <p:cxnSp>
        <p:nvCxnSpPr>
          <p:cNvPr id="102417" name="AutoShape 17"/>
          <p:cNvCxnSpPr>
            <a:cxnSpLocks noChangeShapeType="1"/>
            <a:stCxn id="102416" idx="2"/>
          </p:cNvCxnSpPr>
          <p:nvPr/>
        </p:nvCxnSpPr>
        <p:spPr bwMode="auto">
          <a:xfrm>
            <a:off x="1981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18" name="Rectangle 18"/>
          <p:cNvSpPr>
            <a:spLocks noChangeArrowheads="1"/>
          </p:cNvSpPr>
          <p:nvPr/>
        </p:nvSpPr>
        <p:spPr bwMode="auto">
          <a:xfrm>
            <a:off x="21336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H</a:t>
            </a:r>
          </a:p>
        </p:txBody>
      </p:sp>
      <p:cxnSp>
        <p:nvCxnSpPr>
          <p:cNvPr id="102419" name="AutoShape 19"/>
          <p:cNvCxnSpPr>
            <a:cxnSpLocks noChangeShapeType="1"/>
            <a:stCxn id="102418" idx="2"/>
          </p:cNvCxnSpPr>
          <p:nvPr/>
        </p:nvCxnSpPr>
        <p:spPr bwMode="auto">
          <a:xfrm>
            <a:off x="2286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20" name="Rectangle 20"/>
          <p:cNvSpPr>
            <a:spLocks noChangeArrowheads="1"/>
          </p:cNvSpPr>
          <p:nvPr/>
        </p:nvSpPr>
        <p:spPr bwMode="auto">
          <a:xfrm>
            <a:off x="24384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I</a:t>
            </a:r>
          </a:p>
        </p:txBody>
      </p:sp>
      <p:cxnSp>
        <p:nvCxnSpPr>
          <p:cNvPr id="102421" name="AutoShape 21"/>
          <p:cNvCxnSpPr>
            <a:cxnSpLocks noChangeShapeType="1"/>
            <a:stCxn id="102420" idx="2"/>
          </p:cNvCxnSpPr>
          <p:nvPr/>
        </p:nvCxnSpPr>
        <p:spPr bwMode="auto">
          <a:xfrm>
            <a:off x="25908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22" name="Rectangle 22"/>
          <p:cNvSpPr>
            <a:spLocks noChangeArrowheads="1"/>
          </p:cNvSpPr>
          <p:nvPr/>
        </p:nvSpPr>
        <p:spPr bwMode="auto">
          <a:xfrm>
            <a:off x="27432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K</a:t>
            </a:r>
          </a:p>
        </p:txBody>
      </p:sp>
      <p:cxnSp>
        <p:nvCxnSpPr>
          <p:cNvPr id="102423" name="AutoShape 23"/>
          <p:cNvCxnSpPr>
            <a:cxnSpLocks noChangeShapeType="1"/>
            <a:stCxn id="102422" idx="2"/>
          </p:cNvCxnSpPr>
          <p:nvPr/>
        </p:nvCxnSpPr>
        <p:spPr bwMode="auto">
          <a:xfrm>
            <a:off x="28956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24" name="Rectangle 24"/>
          <p:cNvSpPr>
            <a:spLocks noChangeArrowheads="1"/>
          </p:cNvSpPr>
          <p:nvPr/>
        </p:nvSpPr>
        <p:spPr bwMode="auto">
          <a:xfrm>
            <a:off x="30480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L</a:t>
            </a:r>
          </a:p>
        </p:txBody>
      </p:sp>
      <p:cxnSp>
        <p:nvCxnSpPr>
          <p:cNvPr id="102425" name="AutoShape 25"/>
          <p:cNvCxnSpPr>
            <a:cxnSpLocks noChangeShapeType="1"/>
            <a:stCxn id="102424" idx="2"/>
          </p:cNvCxnSpPr>
          <p:nvPr/>
        </p:nvCxnSpPr>
        <p:spPr bwMode="auto">
          <a:xfrm>
            <a:off x="3200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26" name="Rectangle 26"/>
          <p:cNvSpPr>
            <a:spLocks noChangeArrowheads="1"/>
          </p:cNvSpPr>
          <p:nvPr/>
        </p:nvSpPr>
        <p:spPr bwMode="auto">
          <a:xfrm>
            <a:off x="33528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M</a:t>
            </a:r>
          </a:p>
        </p:txBody>
      </p:sp>
      <p:cxnSp>
        <p:nvCxnSpPr>
          <p:cNvPr id="102427" name="AutoShape 27"/>
          <p:cNvCxnSpPr>
            <a:cxnSpLocks noChangeShapeType="1"/>
            <a:stCxn id="102426" idx="2"/>
          </p:cNvCxnSpPr>
          <p:nvPr/>
        </p:nvCxnSpPr>
        <p:spPr bwMode="auto">
          <a:xfrm>
            <a:off x="3505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28" name="Rectangle 28"/>
          <p:cNvSpPr>
            <a:spLocks noChangeArrowheads="1"/>
          </p:cNvSpPr>
          <p:nvPr/>
        </p:nvSpPr>
        <p:spPr bwMode="auto">
          <a:xfrm>
            <a:off x="36576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N</a:t>
            </a:r>
          </a:p>
        </p:txBody>
      </p:sp>
      <p:cxnSp>
        <p:nvCxnSpPr>
          <p:cNvPr id="102429" name="AutoShape 29"/>
          <p:cNvCxnSpPr>
            <a:cxnSpLocks noChangeShapeType="1"/>
            <a:stCxn id="102428" idx="2"/>
          </p:cNvCxnSpPr>
          <p:nvPr/>
        </p:nvCxnSpPr>
        <p:spPr bwMode="auto">
          <a:xfrm>
            <a:off x="3810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30" name="Rectangle 30"/>
          <p:cNvSpPr>
            <a:spLocks noChangeArrowheads="1"/>
          </p:cNvSpPr>
          <p:nvPr/>
        </p:nvSpPr>
        <p:spPr bwMode="auto">
          <a:xfrm>
            <a:off x="39624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O</a:t>
            </a:r>
          </a:p>
        </p:txBody>
      </p:sp>
      <p:cxnSp>
        <p:nvCxnSpPr>
          <p:cNvPr id="102431" name="AutoShape 31"/>
          <p:cNvCxnSpPr>
            <a:cxnSpLocks noChangeShapeType="1"/>
            <a:stCxn id="102430" idx="2"/>
          </p:cNvCxnSpPr>
          <p:nvPr/>
        </p:nvCxnSpPr>
        <p:spPr bwMode="auto">
          <a:xfrm>
            <a:off x="41148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32" name="Rectangle 32"/>
          <p:cNvSpPr>
            <a:spLocks noChangeArrowheads="1"/>
          </p:cNvSpPr>
          <p:nvPr/>
        </p:nvSpPr>
        <p:spPr bwMode="auto">
          <a:xfrm>
            <a:off x="42672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P</a:t>
            </a:r>
          </a:p>
        </p:txBody>
      </p:sp>
      <p:cxnSp>
        <p:nvCxnSpPr>
          <p:cNvPr id="102433" name="AutoShape 33"/>
          <p:cNvCxnSpPr>
            <a:cxnSpLocks noChangeShapeType="1"/>
            <a:stCxn id="102432" idx="2"/>
          </p:cNvCxnSpPr>
          <p:nvPr/>
        </p:nvCxnSpPr>
        <p:spPr bwMode="auto">
          <a:xfrm>
            <a:off x="44196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34" name="Rectangle 34"/>
          <p:cNvSpPr>
            <a:spLocks noChangeArrowheads="1"/>
          </p:cNvSpPr>
          <p:nvPr/>
        </p:nvSpPr>
        <p:spPr bwMode="auto">
          <a:xfrm>
            <a:off x="45720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Q</a:t>
            </a:r>
          </a:p>
        </p:txBody>
      </p:sp>
      <p:cxnSp>
        <p:nvCxnSpPr>
          <p:cNvPr id="102435" name="AutoShape 35"/>
          <p:cNvCxnSpPr>
            <a:cxnSpLocks noChangeShapeType="1"/>
            <a:stCxn id="102434" idx="2"/>
          </p:cNvCxnSpPr>
          <p:nvPr/>
        </p:nvCxnSpPr>
        <p:spPr bwMode="auto">
          <a:xfrm>
            <a:off x="4724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36" name="Rectangle 36"/>
          <p:cNvSpPr>
            <a:spLocks noChangeArrowheads="1"/>
          </p:cNvSpPr>
          <p:nvPr/>
        </p:nvSpPr>
        <p:spPr bwMode="auto">
          <a:xfrm>
            <a:off x="48768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R</a:t>
            </a:r>
          </a:p>
        </p:txBody>
      </p:sp>
      <p:cxnSp>
        <p:nvCxnSpPr>
          <p:cNvPr id="102437" name="AutoShape 37"/>
          <p:cNvCxnSpPr>
            <a:cxnSpLocks noChangeShapeType="1"/>
            <a:stCxn id="102436" idx="2"/>
          </p:cNvCxnSpPr>
          <p:nvPr/>
        </p:nvCxnSpPr>
        <p:spPr bwMode="auto">
          <a:xfrm>
            <a:off x="5029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38" name="Rectangle 38"/>
          <p:cNvSpPr>
            <a:spLocks noChangeArrowheads="1"/>
          </p:cNvSpPr>
          <p:nvPr/>
        </p:nvSpPr>
        <p:spPr bwMode="auto">
          <a:xfrm>
            <a:off x="51816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S</a:t>
            </a:r>
          </a:p>
        </p:txBody>
      </p:sp>
      <p:cxnSp>
        <p:nvCxnSpPr>
          <p:cNvPr id="102439" name="AutoShape 39"/>
          <p:cNvCxnSpPr>
            <a:cxnSpLocks noChangeShapeType="1"/>
            <a:stCxn id="102438" idx="2"/>
          </p:cNvCxnSpPr>
          <p:nvPr/>
        </p:nvCxnSpPr>
        <p:spPr bwMode="auto">
          <a:xfrm>
            <a:off x="5334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40" name="Rectangle 40"/>
          <p:cNvSpPr>
            <a:spLocks noChangeArrowheads="1"/>
          </p:cNvSpPr>
          <p:nvPr/>
        </p:nvSpPr>
        <p:spPr bwMode="auto">
          <a:xfrm>
            <a:off x="54864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T</a:t>
            </a:r>
          </a:p>
        </p:txBody>
      </p:sp>
      <p:cxnSp>
        <p:nvCxnSpPr>
          <p:cNvPr id="102441" name="AutoShape 41"/>
          <p:cNvCxnSpPr>
            <a:cxnSpLocks noChangeShapeType="1"/>
            <a:stCxn id="102440" idx="2"/>
          </p:cNvCxnSpPr>
          <p:nvPr/>
        </p:nvCxnSpPr>
        <p:spPr bwMode="auto">
          <a:xfrm>
            <a:off x="56388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42" name="Rectangle 42"/>
          <p:cNvSpPr>
            <a:spLocks noChangeArrowheads="1"/>
          </p:cNvSpPr>
          <p:nvPr/>
        </p:nvSpPr>
        <p:spPr bwMode="auto">
          <a:xfrm>
            <a:off x="57912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V</a:t>
            </a:r>
          </a:p>
        </p:txBody>
      </p:sp>
      <p:cxnSp>
        <p:nvCxnSpPr>
          <p:cNvPr id="102443" name="AutoShape 43"/>
          <p:cNvCxnSpPr>
            <a:cxnSpLocks noChangeShapeType="1"/>
            <a:stCxn id="102442" idx="2"/>
          </p:cNvCxnSpPr>
          <p:nvPr/>
        </p:nvCxnSpPr>
        <p:spPr bwMode="auto">
          <a:xfrm>
            <a:off x="59436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44" name="Rectangle 44"/>
          <p:cNvSpPr>
            <a:spLocks noChangeArrowheads="1"/>
          </p:cNvSpPr>
          <p:nvPr/>
        </p:nvSpPr>
        <p:spPr bwMode="auto">
          <a:xfrm>
            <a:off x="60960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X</a:t>
            </a:r>
          </a:p>
        </p:txBody>
      </p:sp>
      <p:cxnSp>
        <p:nvCxnSpPr>
          <p:cNvPr id="102445" name="AutoShape 45"/>
          <p:cNvCxnSpPr>
            <a:cxnSpLocks noChangeShapeType="1"/>
            <a:stCxn id="102444" idx="2"/>
          </p:cNvCxnSpPr>
          <p:nvPr/>
        </p:nvCxnSpPr>
        <p:spPr bwMode="auto">
          <a:xfrm>
            <a:off x="6248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46" name="Rectangle 46"/>
          <p:cNvSpPr>
            <a:spLocks noChangeArrowheads="1"/>
          </p:cNvSpPr>
          <p:nvPr/>
        </p:nvSpPr>
        <p:spPr bwMode="auto">
          <a:xfrm>
            <a:off x="64008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Y</a:t>
            </a:r>
          </a:p>
        </p:txBody>
      </p:sp>
      <p:cxnSp>
        <p:nvCxnSpPr>
          <p:cNvPr id="102447" name="AutoShape 47"/>
          <p:cNvCxnSpPr>
            <a:cxnSpLocks noChangeShapeType="1"/>
            <a:stCxn id="102446" idx="2"/>
          </p:cNvCxnSpPr>
          <p:nvPr/>
        </p:nvCxnSpPr>
        <p:spPr bwMode="auto">
          <a:xfrm>
            <a:off x="6553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48" name="Rectangle 48"/>
          <p:cNvSpPr>
            <a:spLocks noChangeArrowheads="1"/>
          </p:cNvSpPr>
          <p:nvPr/>
        </p:nvSpPr>
        <p:spPr bwMode="auto">
          <a:xfrm>
            <a:off x="6705600" y="54864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Z</a:t>
            </a:r>
          </a:p>
        </p:txBody>
      </p:sp>
      <p:cxnSp>
        <p:nvCxnSpPr>
          <p:cNvPr id="102449" name="AutoShape 49"/>
          <p:cNvCxnSpPr>
            <a:cxnSpLocks noChangeShapeType="1"/>
            <a:stCxn id="102448" idx="2"/>
          </p:cNvCxnSpPr>
          <p:nvPr/>
        </p:nvCxnSpPr>
        <p:spPr bwMode="auto">
          <a:xfrm>
            <a:off x="6858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450" name="Rectangle 50"/>
          <p:cNvSpPr>
            <a:spLocks noChangeArrowheads="1"/>
          </p:cNvSpPr>
          <p:nvPr/>
        </p:nvSpPr>
        <p:spPr bwMode="auto">
          <a:xfrm>
            <a:off x="42672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D</a:t>
            </a:r>
          </a:p>
        </p:txBody>
      </p:sp>
      <p:sp>
        <p:nvSpPr>
          <p:cNvPr id="102451" name="Rectangle 51"/>
          <p:cNvSpPr>
            <a:spLocks noChangeArrowheads="1"/>
          </p:cNvSpPr>
          <p:nvPr/>
        </p:nvSpPr>
        <p:spPr bwMode="auto">
          <a:xfrm>
            <a:off x="45720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E</a:t>
            </a:r>
          </a:p>
        </p:txBody>
      </p:sp>
      <p:sp>
        <p:nvSpPr>
          <p:cNvPr id="102452" name="Rectangle 52"/>
          <p:cNvSpPr>
            <a:spLocks noChangeArrowheads="1"/>
          </p:cNvSpPr>
          <p:nvPr/>
        </p:nvSpPr>
        <p:spPr bwMode="auto">
          <a:xfrm>
            <a:off x="48768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F</a:t>
            </a:r>
          </a:p>
        </p:txBody>
      </p:sp>
      <p:sp>
        <p:nvSpPr>
          <p:cNvPr id="102453" name="Rectangle 53"/>
          <p:cNvSpPr>
            <a:spLocks noChangeArrowheads="1"/>
          </p:cNvSpPr>
          <p:nvPr/>
        </p:nvSpPr>
        <p:spPr bwMode="auto">
          <a:xfrm>
            <a:off x="51816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G</a:t>
            </a:r>
          </a:p>
        </p:txBody>
      </p:sp>
      <p:sp>
        <p:nvSpPr>
          <p:cNvPr id="102454" name="Rectangle 54"/>
          <p:cNvSpPr>
            <a:spLocks noChangeArrowheads="1"/>
          </p:cNvSpPr>
          <p:nvPr/>
        </p:nvSpPr>
        <p:spPr bwMode="auto">
          <a:xfrm>
            <a:off x="54864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H</a:t>
            </a:r>
          </a:p>
        </p:txBody>
      </p:sp>
      <p:sp>
        <p:nvSpPr>
          <p:cNvPr id="102455" name="Rectangle 55"/>
          <p:cNvSpPr>
            <a:spLocks noChangeArrowheads="1"/>
          </p:cNvSpPr>
          <p:nvPr/>
        </p:nvSpPr>
        <p:spPr bwMode="auto">
          <a:xfrm>
            <a:off x="57912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I</a:t>
            </a:r>
          </a:p>
        </p:txBody>
      </p:sp>
      <p:sp>
        <p:nvSpPr>
          <p:cNvPr id="102456" name="Rectangle 56"/>
          <p:cNvSpPr>
            <a:spLocks noChangeArrowheads="1"/>
          </p:cNvSpPr>
          <p:nvPr/>
        </p:nvSpPr>
        <p:spPr bwMode="auto">
          <a:xfrm>
            <a:off x="60960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K</a:t>
            </a:r>
          </a:p>
        </p:txBody>
      </p:sp>
      <p:sp>
        <p:nvSpPr>
          <p:cNvPr id="102457" name="Rectangle 57"/>
          <p:cNvSpPr>
            <a:spLocks noChangeArrowheads="1"/>
          </p:cNvSpPr>
          <p:nvPr/>
        </p:nvSpPr>
        <p:spPr bwMode="auto">
          <a:xfrm>
            <a:off x="64008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L</a:t>
            </a:r>
          </a:p>
        </p:txBody>
      </p:sp>
      <p:sp>
        <p:nvSpPr>
          <p:cNvPr id="102458" name="Rectangle 58"/>
          <p:cNvSpPr>
            <a:spLocks noChangeArrowheads="1"/>
          </p:cNvSpPr>
          <p:nvPr/>
        </p:nvSpPr>
        <p:spPr bwMode="auto">
          <a:xfrm>
            <a:off x="67056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M</a:t>
            </a:r>
          </a:p>
        </p:txBody>
      </p:sp>
      <p:sp>
        <p:nvSpPr>
          <p:cNvPr id="102459" name="Rectangle 59"/>
          <p:cNvSpPr>
            <a:spLocks noChangeArrowheads="1"/>
          </p:cNvSpPr>
          <p:nvPr/>
        </p:nvSpPr>
        <p:spPr bwMode="auto">
          <a:xfrm>
            <a:off x="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N</a:t>
            </a:r>
          </a:p>
        </p:txBody>
      </p:sp>
      <p:sp>
        <p:nvSpPr>
          <p:cNvPr id="102460" name="Rectangle 60"/>
          <p:cNvSpPr>
            <a:spLocks noChangeArrowheads="1"/>
          </p:cNvSpPr>
          <p:nvPr/>
        </p:nvSpPr>
        <p:spPr bwMode="auto">
          <a:xfrm>
            <a:off x="3048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O</a:t>
            </a:r>
          </a:p>
        </p:txBody>
      </p:sp>
      <p:sp>
        <p:nvSpPr>
          <p:cNvPr id="102461" name="Rectangle 61"/>
          <p:cNvSpPr>
            <a:spLocks noChangeArrowheads="1"/>
          </p:cNvSpPr>
          <p:nvPr/>
        </p:nvSpPr>
        <p:spPr bwMode="auto">
          <a:xfrm>
            <a:off x="6096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P</a:t>
            </a:r>
          </a:p>
        </p:txBody>
      </p:sp>
      <p:sp>
        <p:nvSpPr>
          <p:cNvPr id="102462" name="Rectangle 62"/>
          <p:cNvSpPr>
            <a:spLocks noChangeArrowheads="1"/>
          </p:cNvSpPr>
          <p:nvPr/>
        </p:nvSpPr>
        <p:spPr bwMode="auto">
          <a:xfrm>
            <a:off x="9144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Q</a:t>
            </a:r>
          </a:p>
        </p:txBody>
      </p:sp>
      <p:sp>
        <p:nvSpPr>
          <p:cNvPr id="102463" name="Rectangle 63"/>
          <p:cNvSpPr>
            <a:spLocks noChangeArrowheads="1"/>
          </p:cNvSpPr>
          <p:nvPr/>
        </p:nvSpPr>
        <p:spPr bwMode="auto">
          <a:xfrm>
            <a:off x="12192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R</a:t>
            </a:r>
          </a:p>
        </p:txBody>
      </p:sp>
      <p:sp>
        <p:nvSpPr>
          <p:cNvPr id="102464" name="Rectangle 64"/>
          <p:cNvSpPr>
            <a:spLocks noChangeArrowheads="1"/>
          </p:cNvSpPr>
          <p:nvPr/>
        </p:nvSpPr>
        <p:spPr bwMode="auto">
          <a:xfrm>
            <a:off x="15240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S</a:t>
            </a:r>
          </a:p>
        </p:txBody>
      </p:sp>
      <p:sp>
        <p:nvSpPr>
          <p:cNvPr id="102465" name="Rectangle 65"/>
          <p:cNvSpPr>
            <a:spLocks noChangeArrowheads="1"/>
          </p:cNvSpPr>
          <p:nvPr/>
        </p:nvSpPr>
        <p:spPr bwMode="auto">
          <a:xfrm>
            <a:off x="18288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T</a:t>
            </a:r>
          </a:p>
        </p:txBody>
      </p:sp>
      <p:sp>
        <p:nvSpPr>
          <p:cNvPr id="102466" name="Rectangle 66"/>
          <p:cNvSpPr>
            <a:spLocks noChangeArrowheads="1"/>
          </p:cNvSpPr>
          <p:nvPr/>
        </p:nvSpPr>
        <p:spPr bwMode="auto">
          <a:xfrm>
            <a:off x="21336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V</a:t>
            </a:r>
          </a:p>
        </p:txBody>
      </p:sp>
      <p:sp>
        <p:nvSpPr>
          <p:cNvPr id="102467" name="Rectangle 67"/>
          <p:cNvSpPr>
            <a:spLocks noChangeArrowheads="1"/>
          </p:cNvSpPr>
          <p:nvPr/>
        </p:nvSpPr>
        <p:spPr bwMode="auto">
          <a:xfrm>
            <a:off x="24384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X</a:t>
            </a:r>
          </a:p>
        </p:txBody>
      </p:sp>
      <p:sp>
        <p:nvSpPr>
          <p:cNvPr id="102468" name="Rectangle 68"/>
          <p:cNvSpPr>
            <a:spLocks noChangeArrowheads="1"/>
          </p:cNvSpPr>
          <p:nvPr/>
        </p:nvSpPr>
        <p:spPr bwMode="auto">
          <a:xfrm>
            <a:off x="27432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Y</a:t>
            </a:r>
          </a:p>
        </p:txBody>
      </p:sp>
      <p:sp>
        <p:nvSpPr>
          <p:cNvPr id="102469" name="Rectangle 69"/>
          <p:cNvSpPr>
            <a:spLocks noChangeArrowheads="1"/>
          </p:cNvSpPr>
          <p:nvPr/>
        </p:nvSpPr>
        <p:spPr bwMode="auto">
          <a:xfrm>
            <a:off x="30480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Z</a:t>
            </a:r>
          </a:p>
        </p:txBody>
      </p:sp>
      <p:sp>
        <p:nvSpPr>
          <p:cNvPr id="102470" name="Rectangle 70"/>
          <p:cNvSpPr>
            <a:spLocks noChangeArrowheads="1"/>
          </p:cNvSpPr>
          <p:nvPr/>
        </p:nvSpPr>
        <p:spPr bwMode="auto">
          <a:xfrm>
            <a:off x="33528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A</a:t>
            </a:r>
          </a:p>
        </p:txBody>
      </p:sp>
      <p:sp>
        <p:nvSpPr>
          <p:cNvPr id="102471" name="Rectangle 71"/>
          <p:cNvSpPr>
            <a:spLocks noChangeArrowheads="1"/>
          </p:cNvSpPr>
          <p:nvPr/>
        </p:nvSpPr>
        <p:spPr bwMode="auto">
          <a:xfrm>
            <a:off x="36576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B</a:t>
            </a:r>
          </a:p>
        </p:txBody>
      </p:sp>
      <p:sp>
        <p:nvSpPr>
          <p:cNvPr id="102472" name="Rectangle 72"/>
          <p:cNvSpPr>
            <a:spLocks noChangeArrowheads="1"/>
          </p:cNvSpPr>
          <p:nvPr/>
        </p:nvSpPr>
        <p:spPr bwMode="auto">
          <a:xfrm>
            <a:off x="3962400" y="6400800"/>
            <a:ext cx="304800" cy="457200"/>
          </a:xfrm>
          <a:prstGeom prst="rect">
            <a:avLst/>
          </a:prstGeom>
          <a:solidFill>
            <a:schemeClr val="accent1"/>
          </a:solidFill>
          <a:ln w="9525">
            <a:solidFill>
              <a:schemeClr val="tx1"/>
            </a:solidFill>
            <a:miter lim="800000"/>
          </a:ln>
        </p:spPr>
        <p:txBody>
          <a:bodyPr wrap="none" lIns="91432" tIns="45716" rIns="91432" bIns="45716"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p:sp>
      <p:sp>
        <p:nvSpPr>
          <p:cNvPr id="1034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en-US"/>
              <a:t>ET QVAE TANTA FVIT ROMAM TIBI CAVSA VIDENDI</a:t>
            </a:r>
          </a:p>
          <a:p>
            <a:endParaRPr lang="pt-BR" altLang="en-US"/>
          </a:p>
        </p:txBody>
      </p:sp>
      <p:sp>
        <p:nvSpPr>
          <p:cNvPr id="103428" name="Rectangle 4"/>
          <p:cNvSpPr>
            <a:spLocks noChangeArrowheads="1"/>
          </p:cNvSpPr>
          <p:nvPr/>
        </p:nvSpPr>
        <p:spPr bwMode="auto">
          <a:xfrm>
            <a:off x="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A</a:t>
            </a:r>
          </a:p>
        </p:txBody>
      </p:sp>
      <p:cxnSp>
        <p:nvCxnSpPr>
          <p:cNvPr id="103429" name="AutoShape 5"/>
          <p:cNvCxnSpPr>
            <a:cxnSpLocks noChangeShapeType="1"/>
            <a:stCxn id="103428" idx="2"/>
          </p:cNvCxnSpPr>
          <p:nvPr/>
        </p:nvCxnSpPr>
        <p:spPr bwMode="auto">
          <a:xfrm>
            <a:off x="152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30" name="Rectangle 6"/>
          <p:cNvSpPr>
            <a:spLocks noChangeArrowheads="1"/>
          </p:cNvSpPr>
          <p:nvPr/>
        </p:nvSpPr>
        <p:spPr bwMode="auto">
          <a:xfrm>
            <a:off x="3048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B</a:t>
            </a:r>
          </a:p>
        </p:txBody>
      </p:sp>
      <p:cxnSp>
        <p:nvCxnSpPr>
          <p:cNvPr id="103431" name="AutoShape 7"/>
          <p:cNvCxnSpPr>
            <a:cxnSpLocks noChangeShapeType="1"/>
            <a:stCxn id="103430" idx="2"/>
          </p:cNvCxnSpPr>
          <p:nvPr/>
        </p:nvCxnSpPr>
        <p:spPr bwMode="auto">
          <a:xfrm>
            <a:off x="457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32" name="Rectangle 8"/>
          <p:cNvSpPr>
            <a:spLocks noChangeArrowheads="1"/>
          </p:cNvSpPr>
          <p:nvPr/>
        </p:nvSpPr>
        <p:spPr bwMode="auto">
          <a:xfrm>
            <a:off x="6096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C</a:t>
            </a:r>
          </a:p>
        </p:txBody>
      </p:sp>
      <p:cxnSp>
        <p:nvCxnSpPr>
          <p:cNvPr id="103433" name="AutoShape 9"/>
          <p:cNvCxnSpPr>
            <a:cxnSpLocks noChangeShapeType="1"/>
            <a:stCxn id="103432" idx="2"/>
          </p:cNvCxnSpPr>
          <p:nvPr/>
        </p:nvCxnSpPr>
        <p:spPr bwMode="auto">
          <a:xfrm>
            <a:off x="762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34" name="Rectangle 10"/>
          <p:cNvSpPr>
            <a:spLocks noChangeArrowheads="1"/>
          </p:cNvSpPr>
          <p:nvPr/>
        </p:nvSpPr>
        <p:spPr bwMode="auto">
          <a:xfrm>
            <a:off x="9144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D</a:t>
            </a:r>
          </a:p>
        </p:txBody>
      </p:sp>
      <p:cxnSp>
        <p:nvCxnSpPr>
          <p:cNvPr id="103435" name="AutoShape 11"/>
          <p:cNvCxnSpPr>
            <a:cxnSpLocks noChangeShapeType="1"/>
            <a:stCxn id="103434" idx="2"/>
          </p:cNvCxnSpPr>
          <p:nvPr/>
        </p:nvCxnSpPr>
        <p:spPr bwMode="auto">
          <a:xfrm>
            <a:off x="10668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36" name="Rectangle 12"/>
          <p:cNvSpPr>
            <a:spLocks noChangeArrowheads="1"/>
          </p:cNvSpPr>
          <p:nvPr/>
        </p:nvSpPr>
        <p:spPr bwMode="auto">
          <a:xfrm>
            <a:off x="12192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E</a:t>
            </a:r>
          </a:p>
        </p:txBody>
      </p:sp>
      <p:cxnSp>
        <p:nvCxnSpPr>
          <p:cNvPr id="103437" name="AutoShape 13"/>
          <p:cNvCxnSpPr>
            <a:cxnSpLocks noChangeShapeType="1"/>
            <a:stCxn id="103436" idx="2"/>
          </p:cNvCxnSpPr>
          <p:nvPr/>
        </p:nvCxnSpPr>
        <p:spPr bwMode="auto">
          <a:xfrm>
            <a:off x="13716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38" name="Rectangle 14"/>
          <p:cNvSpPr>
            <a:spLocks noChangeArrowheads="1"/>
          </p:cNvSpPr>
          <p:nvPr/>
        </p:nvSpPr>
        <p:spPr bwMode="auto">
          <a:xfrm>
            <a:off x="15240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F</a:t>
            </a:r>
          </a:p>
        </p:txBody>
      </p:sp>
      <p:cxnSp>
        <p:nvCxnSpPr>
          <p:cNvPr id="103439" name="AutoShape 15"/>
          <p:cNvCxnSpPr>
            <a:cxnSpLocks noChangeShapeType="1"/>
            <a:stCxn id="103438" idx="2"/>
          </p:cNvCxnSpPr>
          <p:nvPr/>
        </p:nvCxnSpPr>
        <p:spPr bwMode="auto">
          <a:xfrm>
            <a:off x="1676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40" name="Rectangle 16"/>
          <p:cNvSpPr>
            <a:spLocks noChangeArrowheads="1"/>
          </p:cNvSpPr>
          <p:nvPr/>
        </p:nvSpPr>
        <p:spPr bwMode="auto">
          <a:xfrm>
            <a:off x="18288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G</a:t>
            </a:r>
          </a:p>
        </p:txBody>
      </p:sp>
      <p:cxnSp>
        <p:nvCxnSpPr>
          <p:cNvPr id="103441" name="AutoShape 17"/>
          <p:cNvCxnSpPr>
            <a:cxnSpLocks noChangeShapeType="1"/>
            <a:stCxn id="103440" idx="2"/>
          </p:cNvCxnSpPr>
          <p:nvPr/>
        </p:nvCxnSpPr>
        <p:spPr bwMode="auto">
          <a:xfrm>
            <a:off x="1981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42" name="Rectangle 18"/>
          <p:cNvSpPr>
            <a:spLocks noChangeArrowheads="1"/>
          </p:cNvSpPr>
          <p:nvPr/>
        </p:nvSpPr>
        <p:spPr bwMode="auto">
          <a:xfrm>
            <a:off x="21336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H</a:t>
            </a:r>
          </a:p>
        </p:txBody>
      </p:sp>
      <p:cxnSp>
        <p:nvCxnSpPr>
          <p:cNvPr id="103443" name="AutoShape 19"/>
          <p:cNvCxnSpPr>
            <a:cxnSpLocks noChangeShapeType="1"/>
            <a:stCxn id="103442" idx="2"/>
          </p:cNvCxnSpPr>
          <p:nvPr/>
        </p:nvCxnSpPr>
        <p:spPr bwMode="auto">
          <a:xfrm>
            <a:off x="2286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44" name="Rectangle 20"/>
          <p:cNvSpPr>
            <a:spLocks noChangeArrowheads="1"/>
          </p:cNvSpPr>
          <p:nvPr/>
        </p:nvSpPr>
        <p:spPr bwMode="auto">
          <a:xfrm>
            <a:off x="24384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I</a:t>
            </a:r>
          </a:p>
        </p:txBody>
      </p:sp>
      <p:cxnSp>
        <p:nvCxnSpPr>
          <p:cNvPr id="103445" name="AutoShape 21"/>
          <p:cNvCxnSpPr>
            <a:cxnSpLocks noChangeShapeType="1"/>
            <a:stCxn id="103444" idx="2"/>
          </p:cNvCxnSpPr>
          <p:nvPr/>
        </p:nvCxnSpPr>
        <p:spPr bwMode="auto">
          <a:xfrm>
            <a:off x="25908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46" name="Rectangle 22"/>
          <p:cNvSpPr>
            <a:spLocks noChangeArrowheads="1"/>
          </p:cNvSpPr>
          <p:nvPr/>
        </p:nvSpPr>
        <p:spPr bwMode="auto">
          <a:xfrm>
            <a:off x="27432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K</a:t>
            </a:r>
          </a:p>
        </p:txBody>
      </p:sp>
      <p:cxnSp>
        <p:nvCxnSpPr>
          <p:cNvPr id="103447" name="AutoShape 23"/>
          <p:cNvCxnSpPr>
            <a:cxnSpLocks noChangeShapeType="1"/>
            <a:stCxn id="103446" idx="2"/>
          </p:cNvCxnSpPr>
          <p:nvPr/>
        </p:nvCxnSpPr>
        <p:spPr bwMode="auto">
          <a:xfrm>
            <a:off x="28956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48" name="Rectangle 24"/>
          <p:cNvSpPr>
            <a:spLocks noChangeArrowheads="1"/>
          </p:cNvSpPr>
          <p:nvPr/>
        </p:nvSpPr>
        <p:spPr bwMode="auto">
          <a:xfrm>
            <a:off x="30480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L</a:t>
            </a:r>
          </a:p>
        </p:txBody>
      </p:sp>
      <p:cxnSp>
        <p:nvCxnSpPr>
          <p:cNvPr id="103449" name="AutoShape 25"/>
          <p:cNvCxnSpPr>
            <a:cxnSpLocks noChangeShapeType="1"/>
            <a:stCxn id="103448" idx="2"/>
          </p:cNvCxnSpPr>
          <p:nvPr/>
        </p:nvCxnSpPr>
        <p:spPr bwMode="auto">
          <a:xfrm>
            <a:off x="3200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50" name="Rectangle 26"/>
          <p:cNvSpPr>
            <a:spLocks noChangeArrowheads="1"/>
          </p:cNvSpPr>
          <p:nvPr/>
        </p:nvSpPr>
        <p:spPr bwMode="auto">
          <a:xfrm>
            <a:off x="33528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M</a:t>
            </a:r>
          </a:p>
        </p:txBody>
      </p:sp>
      <p:cxnSp>
        <p:nvCxnSpPr>
          <p:cNvPr id="103451" name="AutoShape 27"/>
          <p:cNvCxnSpPr>
            <a:cxnSpLocks noChangeShapeType="1"/>
            <a:stCxn id="103450" idx="2"/>
          </p:cNvCxnSpPr>
          <p:nvPr/>
        </p:nvCxnSpPr>
        <p:spPr bwMode="auto">
          <a:xfrm>
            <a:off x="3505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52" name="Rectangle 28"/>
          <p:cNvSpPr>
            <a:spLocks noChangeArrowheads="1"/>
          </p:cNvSpPr>
          <p:nvPr/>
        </p:nvSpPr>
        <p:spPr bwMode="auto">
          <a:xfrm>
            <a:off x="36576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N</a:t>
            </a:r>
          </a:p>
        </p:txBody>
      </p:sp>
      <p:cxnSp>
        <p:nvCxnSpPr>
          <p:cNvPr id="103453" name="AutoShape 29"/>
          <p:cNvCxnSpPr>
            <a:cxnSpLocks noChangeShapeType="1"/>
            <a:stCxn id="103452" idx="2"/>
          </p:cNvCxnSpPr>
          <p:nvPr/>
        </p:nvCxnSpPr>
        <p:spPr bwMode="auto">
          <a:xfrm>
            <a:off x="3810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54" name="Rectangle 30"/>
          <p:cNvSpPr>
            <a:spLocks noChangeArrowheads="1"/>
          </p:cNvSpPr>
          <p:nvPr/>
        </p:nvSpPr>
        <p:spPr bwMode="auto">
          <a:xfrm>
            <a:off x="39624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O</a:t>
            </a:r>
          </a:p>
        </p:txBody>
      </p:sp>
      <p:cxnSp>
        <p:nvCxnSpPr>
          <p:cNvPr id="103455" name="AutoShape 31"/>
          <p:cNvCxnSpPr>
            <a:cxnSpLocks noChangeShapeType="1"/>
            <a:stCxn id="103454" idx="2"/>
          </p:cNvCxnSpPr>
          <p:nvPr/>
        </p:nvCxnSpPr>
        <p:spPr bwMode="auto">
          <a:xfrm>
            <a:off x="41148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56" name="Rectangle 32"/>
          <p:cNvSpPr>
            <a:spLocks noChangeArrowheads="1"/>
          </p:cNvSpPr>
          <p:nvPr/>
        </p:nvSpPr>
        <p:spPr bwMode="auto">
          <a:xfrm>
            <a:off x="42672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P</a:t>
            </a:r>
          </a:p>
        </p:txBody>
      </p:sp>
      <p:cxnSp>
        <p:nvCxnSpPr>
          <p:cNvPr id="103457" name="AutoShape 33"/>
          <p:cNvCxnSpPr>
            <a:cxnSpLocks noChangeShapeType="1"/>
            <a:stCxn id="103456" idx="2"/>
          </p:cNvCxnSpPr>
          <p:nvPr/>
        </p:nvCxnSpPr>
        <p:spPr bwMode="auto">
          <a:xfrm>
            <a:off x="44196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58" name="Rectangle 34"/>
          <p:cNvSpPr>
            <a:spLocks noChangeArrowheads="1"/>
          </p:cNvSpPr>
          <p:nvPr/>
        </p:nvSpPr>
        <p:spPr bwMode="auto">
          <a:xfrm>
            <a:off x="45720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Q</a:t>
            </a:r>
          </a:p>
        </p:txBody>
      </p:sp>
      <p:cxnSp>
        <p:nvCxnSpPr>
          <p:cNvPr id="103459" name="AutoShape 35"/>
          <p:cNvCxnSpPr>
            <a:cxnSpLocks noChangeShapeType="1"/>
            <a:stCxn id="103458" idx="2"/>
          </p:cNvCxnSpPr>
          <p:nvPr/>
        </p:nvCxnSpPr>
        <p:spPr bwMode="auto">
          <a:xfrm>
            <a:off x="4724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60" name="Rectangle 36"/>
          <p:cNvSpPr>
            <a:spLocks noChangeArrowheads="1"/>
          </p:cNvSpPr>
          <p:nvPr/>
        </p:nvSpPr>
        <p:spPr bwMode="auto">
          <a:xfrm>
            <a:off x="48768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R</a:t>
            </a:r>
          </a:p>
        </p:txBody>
      </p:sp>
      <p:cxnSp>
        <p:nvCxnSpPr>
          <p:cNvPr id="103461" name="AutoShape 37"/>
          <p:cNvCxnSpPr>
            <a:cxnSpLocks noChangeShapeType="1"/>
            <a:stCxn id="103460" idx="2"/>
          </p:cNvCxnSpPr>
          <p:nvPr/>
        </p:nvCxnSpPr>
        <p:spPr bwMode="auto">
          <a:xfrm>
            <a:off x="5029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62" name="Rectangle 38"/>
          <p:cNvSpPr>
            <a:spLocks noChangeArrowheads="1"/>
          </p:cNvSpPr>
          <p:nvPr/>
        </p:nvSpPr>
        <p:spPr bwMode="auto">
          <a:xfrm>
            <a:off x="51816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S</a:t>
            </a:r>
          </a:p>
        </p:txBody>
      </p:sp>
      <p:cxnSp>
        <p:nvCxnSpPr>
          <p:cNvPr id="103463" name="AutoShape 39"/>
          <p:cNvCxnSpPr>
            <a:cxnSpLocks noChangeShapeType="1"/>
            <a:stCxn id="103462" idx="2"/>
          </p:cNvCxnSpPr>
          <p:nvPr/>
        </p:nvCxnSpPr>
        <p:spPr bwMode="auto">
          <a:xfrm>
            <a:off x="5334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64" name="Rectangle 40"/>
          <p:cNvSpPr>
            <a:spLocks noChangeArrowheads="1"/>
          </p:cNvSpPr>
          <p:nvPr/>
        </p:nvSpPr>
        <p:spPr bwMode="auto">
          <a:xfrm>
            <a:off x="54864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T</a:t>
            </a:r>
          </a:p>
        </p:txBody>
      </p:sp>
      <p:cxnSp>
        <p:nvCxnSpPr>
          <p:cNvPr id="103465" name="AutoShape 41"/>
          <p:cNvCxnSpPr>
            <a:cxnSpLocks noChangeShapeType="1"/>
            <a:stCxn id="103464" idx="2"/>
          </p:cNvCxnSpPr>
          <p:nvPr/>
        </p:nvCxnSpPr>
        <p:spPr bwMode="auto">
          <a:xfrm>
            <a:off x="56388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66" name="Rectangle 42"/>
          <p:cNvSpPr>
            <a:spLocks noChangeArrowheads="1"/>
          </p:cNvSpPr>
          <p:nvPr/>
        </p:nvSpPr>
        <p:spPr bwMode="auto">
          <a:xfrm>
            <a:off x="57912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V</a:t>
            </a:r>
          </a:p>
        </p:txBody>
      </p:sp>
      <p:cxnSp>
        <p:nvCxnSpPr>
          <p:cNvPr id="103467" name="AutoShape 43"/>
          <p:cNvCxnSpPr>
            <a:cxnSpLocks noChangeShapeType="1"/>
            <a:stCxn id="103466" idx="2"/>
          </p:cNvCxnSpPr>
          <p:nvPr/>
        </p:nvCxnSpPr>
        <p:spPr bwMode="auto">
          <a:xfrm>
            <a:off x="59436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68" name="Rectangle 44"/>
          <p:cNvSpPr>
            <a:spLocks noChangeArrowheads="1"/>
          </p:cNvSpPr>
          <p:nvPr/>
        </p:nvSpPr>
        <p:spPr bwMode="auto">
          <a:xfrm>
            <a:off x="60960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X</a:t>
            </a:r>
          </a:p>
        </p:txBody>
      </p:sp>
      <p:cxnSp>
        <p:nvCxnSpPr>
          <p:cNvPr id="103469" name="AutoShape 45"/>
          <p:cNvCxnSpPr>
            <a:cxnSpLocks noChangeShapeType="1"/>
            <a:stCxn id="103468" idx="2"/>
          </p:cNvCxnSpPr>
          <p:nvPr/>
        </p:nvCxnSpPr>
        <p:spPr bwMode="auto">
          <a:xfrm>
            <a:off x="62484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70" name="Rectangle 46"/>
          <p:cNvSpPr>
            <a:spLocks noChangeArrowheads="1"/>
          </p:cNvSpPr>
          <p:nvPr/>
        </p:nvSpPr>
        <p:spPr bwMode="auto">
          <a:xfrm>
            <a:off x="64008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Y</a:t>
            </a:r>
          </a:p>
        </p:txBody>
      </p:sp>
      <p:cxnSp>
        <p:nvCxnSpPr>
          <p:cNvPr id="103471" name="AutoShape 47"/>
          <p:cNvCxnSpPr>
            <a:cxnSpLocks noChangeShapeType="1"/>
            <a:stCxn id="103470" idx="2"/>
          </p:cNvCxnSpPr>
          <p:nvPr/>
        </p:nvCxnSpPr>
        <p:spPr bwMode="auto">
          <a:xfrm>
            <a:off x="65532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72" name="Rectangle 48"/>
          <p:cNvSpPr>
            <a:spLocks noChangeArrowheads="1"/>
          </p:cNvSpPr>
          <p:nvPr/>
        </p:nvSpPr>
        <p:spPr bwMode="auto">
          <a:xfrm>
            <a:off x="6705600" y="54864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Z</a:t>
            </a:r>
          </a:p>
        </p:txBody>
      </p:sp>
      <p:cxnSp>
        <p:nvCxnSpPr>
          <p:cNvPr id="103473" name="AutoShape 49"/>
          <p:cNvCxnSpPr>
            <a:cxnSpLocks noChangeShapeType="1"/>
            <a:stCxn id="103472" idx="2"/>
          </p:cNvCxnSpPr>
          <p:nvPr/>
        </p:nvCxnSpPr>
        <p:spPr bwMode="auto">
          <a:xfrm>
            <a:off x="6858000" y="5943600"/>
            <a:ext cx="0" cy="4572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3474" name="Rectangle 50"/>
          <p:cNvSpPr>
            <a:spLocks noChangeArrowheads="1"/>
          </p:cNvSpPr>
          <p:nvPr/>
        </p:nvSpPr>
        <p:spPr bwMode="auto">
          <a:xfrm>
            <a:off x="42672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D</a:t>
            </a:r>
          </a:p>
        </p:txBody>
      </p:sp>
      <p:sp>
        <p:nvSpPr>
          <p:cNvPr id="103475" name="Rectangle 51"/>
          <p:cNvSpPr>
            <a:spLocks noChangeArrowheads="1"/>
          </p:cNvSpPr>
          <p:nvPr/>
        </p:nvSpPr>
        <p:spPr bwMode="auto">
          <a:xfrm>
            <a:off x="45720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E</a:t>
            </a:r>
          </a:p>
        </p:txBody>
      </p:sp>
      <p:sp>
        <p:nvSpPr>
          <p:cNvPr id="103476" name="Rectangle 52"/>
          <p:cNvSpPr>
            <a:spLocks noChangeArrowheads="1"/>
          </p:cNvSpPr>
          <p:nvPr/>
        </p:nvSpPr>
        <p:spPr bwMode="auto">
          <a:xfrm>
            <a:off x="48768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F</a:t>
            </a:r>
          </a:p>
        </p:txBody>
      </p:sp>
      <p:sp>
        <p:nvSpPr>
          <p:cNvPr id="103477" name="Rectangle 53"/>
          <p:cNvSpPr>
            <a:spLocks noChangeArrowheads="1"/>
          </p:cNvSpPr>
          <p:nvPr/>
        </p:nvSpPr>
        <p:spPr bwMode="auto">
          <a:xfrm>
            <a:off x="51816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G</a:t>
            </a:r>
          </a:p>
        </p:txBody>
      </p:sp>
      <p:sp>
        <p:nvSpPr>
          <p:cNvPr id="103478" name="Rectangle 54"/>
          <p:cNvSpPr>
            <a:spLocks noChangeArrowheads="1"/>
          </p:cNvSpPr>
          <p:nvPr/>
        </p:nvSpPr>
        <p:spPr bwMode="auto">
          <a:xfrm>
            <a:off x="54864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H</a:t>
            </a:r>
          </a:p>
        </p:txBody>
      </p:sp>
      <p:sp>
        <p:nvSpPr>
          <p:cNvPr id="103479" name="Rectangle 55"/>
          <p:cNvSpPr>
            <a:spLocks noChangeArrowheads="1"/>
          </p:cNvSpPr>
          <p:nvPr/>
        </p:nvSpPr>
        <p:spPr bwMode="auto">
          <a:xfrm>
            <a:off x="57912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I</a:t>
            </a:r>
          </a:p>
        </p:txBody>
      </p:sp>
      <p:sp>
        <p:nvSpPr>
          <p:cNvPr id="103480" name="Rectangle 56"/>
          <p:cNvSpPr>
            <a:spLocks noChangeArrowheads="1"/>
          </p:cNvSpPr>
          <p:nvPr/>
        </p:nvSpPr>
        <p:spPr bwMode="auto">
          <a:xfrm>
            <a:off x="60960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K</a:t>
            </a:r>
          </a:p>
        </p:txBody>
      </p:sp>
      <p:sp>
        <p:nvSpPr>
          <p:cNvPr id="103481" name="Rectangle 57"/>
          <p:cNvSpPr>
            <a:spLocks noChangeArrowheads="1"/>
          </p:cNvSpPr>
          <p:nvPr/>
        </p:nvSpPr>
        <p:spPr bwMode="auto">
          <a:xfrm>
            <a:off x="64008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L</a:t>
            </a:r>
          </a:p>
        </p:txBody>
      </p:sp>
      <p:sp>
        <p:nvSpPr>
          <p:cNvPr id="103482" name="Rectangle 58"/>
          <p:cNvSpPr>
            <a:spLocks noChangeArrowheads="1"/>
          </p:cNvSpPr>
          <p:nvPr/>
        </p:nvSpPr>
        <p:spPr bwMode="auto">
          <a:xfrm>
            <a:off x="67056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M</a:t>
            </a:r>
          </a:p>
        </p:txBody>
      </p:sp>
      <p:sp>
        <p:nvSpPr>
          <p:cNvPr id="103483" name="Rectangle 59"/>
          <p:cNvSpPr>
            <a:spLocks noChangeArrowheads="1"/>
          </p:cNvSpPr>
          <p:nvPr/>
        </p:nvSpPr>
        <p:spPr bwMode="auto">
          <a:xfrm>
            <a:off x="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N</a:t>
            </a:r>
          </a:p>
        </p:txBody>
      </p:sp>
      <p:sp>
        <p:nvSpPr>
          <p:cNvPr id="103484" name="Rectangle 60"/>
          <p:cNvSpPr>
            <a:spLocks noChangeArrowheads="1"/>
          </p:cNvSpPr>
          <p:nvPr/>
        </p:nvSpPr>
        <p:spPr bwMode="auto">
          <a:xfrm>
            <a:off x="3048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O</a:t>
            </a:r>
          </a:p>
        </p:txBody>
      </p:sp>
      <p:sp>
        <p:nvSpPr>
          <p:cNvPr id="103485" name="Rectangle 61"/>
          <p:cNvSpPr>
            <a:spLocks noChangeArrowheads="1"/>
          </p:cNvSpPr>
          <p:nvPr/>
        </p:nvSpPr>
        <p:spPr bwMode="auto">
          <a:xfrm>
            <a:off x="6096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P</a:t>
            </a:r>
          </a:p>
        </p:txBody>
      </p:sp>
      <p:sp>
        <p:nvSpPr>
          <p:cNvPr id="103486" name="Rectangle 62"/>
          <p:cNvSpPr>
            <a:spLocks noChangeArrowheads="1"/>
          </p:cNvSpPr>
          <p:nvPr/>
        </p:nvSpPr>
        <p:spPr bwMode="auto">
          <a:xfrm>
            <a:off x="9144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Q</a:t>
            </a:r>
          </a:p>
        </p:txBody>
      </p:sp>
      <p:sp>
        <p:nvSpPr>
          <p:cNvPr id="103487" name="Rectangle 63"/>
          <p:cNvSpPr>
            <a:spLocks noChangeArrowheads="1"/>
          </p:cNvSpPr>
          <p:nvPr/>
        </p:nvSpPr>
        <p:spPr bwMode="auto">
          <a:xfrm>
            <a:off x="12192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R</a:t>
            </a:r>
          </a:p>
        </p:txBody>
      </p:sp>
      <p:sp>
        <p:nvSpPr>
          <p:cNvPr id="103488" name="Rectangle 64"/>
          <p:cNvSpPr>
            <a:spLocks noChangeArrowheads="1"/>
          </p:cNvSpPr>
          <p:nvPr/>
        </p:nvSpPr>
        <p:spPr bwMode="auto">
          <a:xfrm>
            <a:off x="15240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S</a:t>
            </a:r>
          </a:p>
        </p:txBody>
      </p:sp>
      <p:sp>
        <p:nvSpPr>
          <p:cNvPr id="103489" name="Rectangle 65"/>
          <p:cNvSpPr>
            <a:spLocks noChangeArrowheads="1"/>
          </p:cNvSpPr>
          <p:nvPr/>
        </p:nvSpPr>
        <p:spPr bwMode="auto">
          <a:xfrm>
            <a:off x="18288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T</a:t>
            </a:r>
          </a:p>
        </p:txBody>
      </p:sp>
      <p:sp>
        <p:nvSpPr>
          <p:cNvPr id="103490" name="Rectangle 66"/>
          <p:cNvSpPr>
            <a:spLocks noChangeArrowheads="1"/>
          </p:cNvSpPr>
          <p:nvPr/>
        </p:nvSpPr>
        <p:spPr bwMode="auto">
          <a:xfrm>
            <a:off x="21336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V</a:t>
            </a:r>
          </a:p>
        </p:txBody>
      </p:sp>
      <p:sp>
        <p:nvSpPr>
          <p:cNvPr id="103491" name="Rectangle 67"/>
          <p:cNvSpPr>
            <a:spLocks noChangeArrowheads="1"/>
          </p:cNvSpPr>
          <p:nvPr/>
        </p:nvSpPr>
        <p:spPr bwMode="auto">
          <a:xfrm>
            <a:off x="24384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X</a:t>
            </a:r>
          </a:p>
        </p:txBody>
      </p:sp>
      <p:sp>
        <p:nvSpPr>
          <p:cNvPr id="103492" name="Rectangle 68"/>
          <p:cNvSpPr>
            <a:spLocks noChangeArrowheads="1"/>
          </p:cNvSpPr>
          <p:nvPr/>
        </p:nvSpPr>
        <p:spPr bwMode="auto">
          <a:xfrm>
            <a:off x="27432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Y</a:t>
            </a:r>
          </a:p>
        </p:txBody>
      </p:sp>
      <p:sp>
        <p:nvSpPr>
          <p:cNvPr id="103493" name="Rectangle 69"/>
          <p:cNvSpPr>
            <a:spLocks noChangeArrowheads="1"/>
          </p:cNvSpPr>
          <p:nvPr/>
        </p:nvSpPr>
        <p:spPr bwMode="auto">
          <a:xfrm>
            <a:off x="30480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Z</a:t>
            </a:r>
          </a:p>
        </p:txBody>
      </p:sp>
      <p:sp>
        <p:nvSpPr>
          <p:cNvPr id="103494" name="Rectangle 70"/>
          <p:cNvSpPr>
            <a:spLocks noChangeArrowheads="1"/>
          </p:cNvSpPr>
          <p:nvPr/>
        </p:nvSpPr>
        <p:spPr bwMode="auto">
          <a:xfrm>
            <a:off x="33528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A</a:t>
            </a:r>
          </a:p>
        </p:txBody>
      </p:sp>
      <p:sp>
        <p:nvSpPr>
          <p:cNvPr id="103495" name="Rectangle 71"/>
          <p:cNvSpPr>
            <a:spLocks noChangeArrowheads="1"/>
          </p:cNvSpPr>
          <p:nvPr/>
        </p:nvSpPr>
        <p:spPr bwMode="auto">
          <a:xfrm>
            <a:off x="36576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B</a:t>
            </a:r>
          </a:p>
        </p:txBody>
      </p:sp>
      <p:sp>
        <p:nvSpPr>
          <p:cNvPr id="103496" name="Rectangle 72"/>
          <p:cNvSpPr>
            <a:spLocks noChangeArrowheads="1"/>
          </p:cNvSpPr>
          <p:nvPr/>
        </p:nvSpPr>
        <p:spPr bwMode="auto">
          <a:xfrm>
            <a:off x="3962400" y="6400800"/>
            <a:ext cx="304800" cy="45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C</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9"/>
          <p:cNvSpPr>
            <a:spLocks noChangeShapeType="1"/>
          </p:cNvSpPr>
          <p:nvPr/>
        </p:nvSpPr>
        <p:spPr bwMode="auto">
          <a:xfrm>
            <a:off x="0" y="6400800"/>
            <a:ext cx="914400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lstStyle/>
          <a:p>
            <a:endParaRPr lang="en-US"/>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35938" y="6445250"/>
            <a:ext cx="100806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hasCustomPrompt="1"/>
          </p:nvPr>
        </p:nvSpPr>
        <p:spPr>
          <a:xfrm>
            <a:off x="685800" y="2130425"/>
            <a:ext cx="7772400" cy="1470025"/>
          </a:xfrm>
        </p:spPr>
        <p:txBody>
          <a:bodyPr/>
          <a:lstStyle>
            <a:lvl1pPr>
              <a:defRPr>
                <a:solidFill>
                  <a:srgbClr val="000099"/>
                </a:solidFill>
              </a:defRPr>
            </a:lvl1pPr>
          </a:lstStyle>
          <a:p>
            <a:r>
              <a:rPr lang="pt-BR"/>
              <a:t>Clique para editar o estilo do título mestre</a:t>
            </a:r>
          </a:p>
        </p:txBody>
      </p:sp>
      <p:sp>
        <p:nvSpPr>
          <p:cNvPr id="77828" name="Rectangle 4"/>
          <p:cNvSpPr>
            <a:spLocks noGrp="1" noChangeArrowheads="1"/>
          </p:cNvSpPr>
          <p:nvPr>
            <p:ph type="subTitle" idx="1" hasCustomPrompt="1"/>
          </p:nvPr>
        </p:nvSpPr>
        <p:spPr>
          <a:xfrm>
            <a:off x="1371600" y="3886200"/>
            <a:ext cx="6400800" cy="1752600"/>
          </a:xfrm>
        </p:spPr>
        <p:txBody>
          <a:bodyPr/>
          <a:lstStyle>
            <a:lvl1pPr marL="0" indent="0" algn="ctr">
              <a:buFontTx/>
              <a:buNone/>
              <a:defRPr/>
            </a:lvl1pPr>
          </a:lstStyle>
          <a:p>
            <a:r>
              <a:rPr lang="pt-BR"/>
              <a:t>Clique para editar o estilo do subtítulo mestre</a:t>
            </a:r>
          </a:p>
        </p:txBody>
      </p:sp>
      <p:sp>
        <p:nvSpPr>
          <p:cNvPr id="6" name="Rectangle 7"/>
          <p:cNvSpPr>
            <a:spLocks noGrp="1" noChangeArrowheads="1"/>
          </p:cNvSpPr>
          <p:nvPr>
            <p:ph type="sldNum" sz="quarter" idx="10"/>
          </p:nvPr>
        </p:nvSpPr>
        <p:spPr>
          <a:xfrm>
            <a:off x="6553200" y="6245225"/>
            <a:ext cx="2133600" cy="476250"/>
          </a:xfrm>
        </p:spPr>
        <p:txBody>
          <a:bodyPr/>
          <a:lstStyle>
            <a:lvl1pPr>
              <a:defRPr/>
            </a:lvl1pPr>
          </a:lstStyle>
          <a:p>
            <a:fld id="{A4656E55-D2D4-4665-9E0E-E540218A9C89}"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fld id="{8769CADE-7024-425E-AD8D-B72F6E5EED10}" type="datetimeFigureOut">
              <a:rPr lang="en-US" altLang="en-US"/>
              <a:t>10/24/2022</a:t>
            </a:fld>
            <a:endParaRPr lang="en-US" altLang="en-US"/>
          </a:p>
        </p:txBody>
      </p:sp>
      <p:sp>
        <p:nvSpPr>
          <p:cNvPr id="5" name="Rectangle 6"/>
          <p:cNvSpPr>
            <a:spLocks noGrp="1" noChangeArrowheads="1"/>
          </p:cNvSpPr>
          <p:nvPr>
            <p:ph type="ftr" sz="quarter" idx="11"/>
          </p:nvPr>
        </p:nvSpPr>
        <p:spPr/>
        <p:txBody>
          <a:bodyPr/>
          <a:lstStyle>
            <a:lvl1pPr>
              <a:defRPr/>
            </a:lvl1pPr>
          </a:lstStyle>
          <a:p>
            <a:endParaRPr lang="en-US" altLang="en-US"/>
          </a:p>
        </p:txBody>
      </p:sp>
      <p:sp>
        <p:nvSpPr>
          <p:cNvPr id="6" name="Rectangle 7"/>
          <p:cNvSpPr>
            <a:spLocks noGrp="1" noChangeArrowheads="1"/>
          </p:cNvSpPr>
          <p:nvPr>
            <p:ph type="sldNum" sz="quarter" idx="12"/>
          </p:nvPr>
        </p:nvSpPr>
        <p:spPr/>
        <p:txBody>
          <a:bodyPr/>
          <a:lstStyle>
            <a:lvl1pPr>
              <a:defRPr/>
            </a:lvl1pPr>
          </a:lstStyle>
          <a:p>
            <a:fld id="{93D54E8F-D403-45F5-944F-32556B58A6FB}"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fld id="{627058F8-5230-4B28-88F0-FEB6B3EE2F96}" type="datetimeFigureOut">
              <a:rPr lang="en-US" altLang="en-US"/>
              <a:t>10/24/2022</a:t>
            </a:fld>
            <a:endParaRPr lang="en-US" altLang="en-US"/>
          </a:p>
        </p:txBody>
      </p:sp>
      <p:sp>
        <p:nvSpPr>
          <p:cNvPr id="5" name="Rectangle 6"/>
          <p:cNvSpPr>
            <a:spLocks noGrp="1" noChangeArrowheads="1"/>
          </p:cNvSpPr>
          <p:nvPr>
            <p:ph type="ftr" sz="quarter" idx="11"/>
          </p:nvPr>
        </p:nvSpPr>
        <p:spPr/>
        <p:txBody>
          <a:bodyPr/>
          <a:lstStyle>
            <a:lvl1pPr>
              <a:defRPr/>
            </a:lvl1pPr>
          </a:lstStyle>
          <a:p>
            <a:endParaRPr lang="en-US" altLang="en-US"/>
          </a:p>
        </p:txBody>
      </p:sp>
      <p:sp>
        <p:nvSpPr>
          <p:cNvPr id="6" name="Rectangle 7"/>
          <p:cNvSpPr>
            <a:spLocks noGrp="1" noChangeArrowheads="1"/>
          </p:cNvSpPr>
          <p:nvPr>
            <p:ph type="sldNum" sz="quarter" idx="12"/>
          </p:nvPr>
        </p:nvSpPr>
        <p:spPr/>
        <p:txBody>
          <a:bodyPr/>
          <a:lstStyle>
            <a:lvl1pPr>
              <a:defRPr/>
            </a:lvl1pPr>
          </a:lstStyle>
          <a:p>
            <a:fld id="{7629FFC7-9735-4D2F-8ABE-A9F57F794BCD}"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p:nvPr/>
        </p:nvSpPr>
        <p:spPr>
          <a:xfrm>
            <a:off x="332850" y="913710"/>
            <a:ext cx="1307400" cy="1021680"/>
          </a:xfrm>
          <a:prstGeom prst="rect">
            <a:avLst/>
          </a:prstGeom>
          <a:solidFill>
            <a:srgbClr val="E7EF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800"/>
              <a:t>🤖 📰</a:t>
            </a:r>
            <a:endParaRPr sz="3800"/>
          </a:p>
        </p:txBody>
      </p:sp>
      <p:sp>
        <p:nvSpPr>
          <p:cNvPr id="11" name="Google Shape;11;p2"/>
          <p:cNvSpPr/>
          <p:nvPr/>
        </p:nvSpPr>
        <p:spPr>
          <a:xfrm>
            <a:off x="365750" y="-168180"/>
            <a:ext cx="1805700" cy="7119720"/>
          </a:xfrm>
          <a:prstGeom prst="rect">
            <a:avLst/>
          </a:prstGeom>
          <a:solidFill>
            <a:srgbClr val="50E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72200" y="1479510"/>
            <a:ext cx="9300300" cy="2572560"/>
          </a:xfrm>
          <a:prstGeom prst="rect">
            <a:avLst/>
          </a:prstGeom>
          <a:solidFill>
            <a:srgbClr val="007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txBox="1"/>
          <p:nvPr/>
        </p:nvSpPr>
        <p:spPr>
          <a:xfrm>
            <a:off x="314750" y="2559180"/>
            <a:ext cx="1602900" cy="146844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rgbClr val="F6FFFD"/>
                </a:solidFill>
                <a:latin typeface="Ubuntu"/>
                <a:ea typeface="Ubuntu"/>
                <a:cs typeface="Ubuntu"/>
                <a:sym typeface="Ubuntu"/>
              </a:rPr>
              <a:t>CTEDS</a:t>
            </a:r>
            <a:endParaRPr sz="1000" b="1">
              <a:solidFill>
                <a:srgbClr val="F6FFFD"/>
              </a:solidFill>
              <a:latin typeface="Ubuntu"/>
              <a:ea typeface="Ubuntu"/>
              <a:cs typeface="Ubuntu"/>
              <a:sym typeface="Ubuntu"/>
            </a:endParaRPr>
          </a:p>
          <a:p>
            <a:pPr marL="0" lvl="0" indent="0" algn="ctr" rtl="0">
              <a:spcBef>
                <a:spcPts val="500"/>
              </a:spcBef>
              <a:spcAft>
                <a:spcPts val="0"/>
              </a:spcAft>
              <a:buNone/>
            </a:pPr>
            <a:r>
              <a:rPr lang="en" sz="900" b="1">
                <a:solidFill>
                  <a:srgbClr val="ABECE7"/>
                </a:solidFill>
                <a:latin typeface="Ubuntu"/>
                <a:ea typeface="Ubuntu"/>
                <a:cs typeface="Ubuntu"/>
                <a:sym typeface="Ubuntu"/>
              </a:rPr>
              <a:t>Capacitação Tecnológica em Engenharia</a:t>
            </a:r>
            <a:br>
              <a:rPr lang="en" sz="900" b="1">
                <a:solidFill>
                  <a:srgbClr val="ABECE7"/>
                </a:solidFill>
                <a:latin typeface="Ubuntu"/>
                <a:ea typeface="Ubuntu"/>
                <a:cs typeface="Ubuntu"/>
                <a:sym typeface="Ubuntu"/>
              </a:rPr>
            </a:br>
            <a:r>
              <a:rPr lang="en" sz="900" b="1">
                <a:solidFill>
                  <a:srgbClr val="ABECE7"/>
                </a:solidFill>
                <a:latin typeface="Ubuntu"/>
                <a:ea typeface="Ubuntu"/>
                <a:cs typeface="Ubuntu"/>
                <a:sym typeface="Ubuntu"/>
              </a:rPr>
              <a:t>e Desenvolvimento de Software</a:t>
            </a:r>
            <a:endParaRPr sz="900" b="1">
              <a:solidFill>
                <a:srgbClr val="ABECE7"/>
              </a:solidFill>
              <a:latin typeface="Ubuntu"/>
              <a:ea typeface="Ubuntu"/>
              <a:cs typeface="Ubuntu"/>
              <a:sym typeface="Ubuntu"/>
            </a:endParaRPr>
          </a:p>
        </p:txBody>
      </p:sp>
      <p:sp>
        <p:nvSpPr>
          <p:cNvPr id="14" name="Google Shape;14;p2"/>
          <p:cNvSpPr/>
          <p:nvPr/>
        </p:nvSpPr>
        <p:spPr>
          <a:xfrm>
            <a:off x="132725" y="524100"/>
            <a:ext cx="1805700" cy="2035080"/>
          </a:xfrm>
          <a:prstGeom prst="rect">
            <a:avLst/>
          </a:prstGeom>
          <a:solidFill>
            <a:srgbClr val="1F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pic>
        <p:nvPicPr>
          <p:cNvPr id="15" name="Google Shape;15;p2"/>
          <p:cNvPicPr preferRelativeResize="0"/>
          <p:nvPr/>
        </p:nvPicPr>
        <p:blipFill>
          <a:blip r:embed="rId2">
            <a:alphaModFix/>
          </a:blip>
          <a:stretch>
            <a:fillRect/>
          </a:stretch>
        </p:blipFill>
        <p:spPr>
          <a:xfrm>
            <a:off x="62674" y="810376"/>
            <a:ext cx="1945802" cy="1538504"/>
          </a:xfrm>
          <a:prstGeom prst="rect">
            <a:avLst/>
          </a:prstGeom>
          <a:noFill/>
          <a:ln>
            <a:noFill/>
          </a:ln>
        </p:spPr>
      </p:pic>
      <p:sp>
        <p:nvSpPr>
          <p:cNvPr id="16" name="Google Shape;16;p2"/>
          <p:cNvSpPr txBox="1">
            <a:spLocks noGrp="1"/>
          </p:cNvSpPr>
          <p:nvPr>
            <p:ph type="subTitle" idx="1"/>
          </p:nvPr>
        </p:nvSpPr>
        <p:spPr>
          <a:xfrm>
            <a:off x="2450850" y="2914770"/>
            <a:ext cx="6624000" cy="96012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sz="2100">
                <a:solidFill>
                  <a:srgbClr val="ABECE7"/>
                </a:solidFill>
                <a:latin typeface="Ubuntu Medium"/>
                <a:ea typeface="Ubuntu Medium"/>
                <a:cs typeface="Ubuntu Medium"/>
                <a:sym typeface="Ubuntu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 name="Google Shape;17;p2"/>
          <p:cNvSpPr txBox="1">
            <a:spLocks noGrp="1"/>
          </p:cNvSpPr>
          <p:nvPr>
            <p:ph type="ctrTitle"/>
          </p:nvPr>
        </p:nvSpPr>
        <p:spPr>
          <a:xfrm>
            <a:off x="2450850" y="1698690"/>
            <a:ext cx="6624000" cy="1216080"/>
          </a:xfrm>
          <a:prstGeom prst="rect">
            <a:avLst/>
          </a:prstGeom>
        </p:spPr>
        <p:txBody>
          <a:bodyPr spcFirstLastPara="1" wrap="square" lIns="91425" tIns="91425" rIns="91425" bIns="91425" anchor="ctr" anchorCtr="0">
            <a:normAutofit/>
          </a:bodyPr>
          <a:lstStyle>
            <a:lvl1pPr lvl="0" algn="ctr">
              <a:spcBef>
                <a:spcPts val="0"/>
              </a:spcBef>
              <a:spcAft>
                <a:spcPts val="0"/>
              </a:spcAft>
              <a:buSzPts val="5200"/>
              <a:buNone/>
              <a:defRPr sz="2700" b="1">
                <a:solidFill>
                  <a:srgbClr val="FFFFFF"/>
                </a:solidFill>
                <a:latin typeface="Ubuntu"/>
                <a:ea typeface="Ubuntu"/>
                <a:cs typeface="Ubuntu"/>
                <a:sym typeface="Ubuntu"/>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title" idx="2"/>
          </p:nvPr>
        </p:nvSpPr>
        <p:spPr>
          <a:xfrm>
            <a:off x="2297850" y="4733610"/>
            <a:ext cx="1837800" cy="102168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None/>
              <a:defRPr sz="1600" b="0">
                <a:solidFill>
                  <a:srgbClr val="000000"/>
                </a:solidFill>
                <a:latin typeface="Ubuntu Medium"/>
                <a:ea typeface="Ubuntu Medium"/>
                <a:cs typeface="Ubuntu Medium"/>
                <a:sym typeface="Ubuntu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2"/>
          <p:cNvSpPr txBox="1">
            <a:spLocks noGrp="1"/>
          </p:cNvSpPr>
          <p:nvPr>
            <p:ph type="title" idx="3"/>
          </p:nvPr>
        </p:nvSpPr>
        <p:spPr>
          <a:xfrm>
            <a:off x="4135650" y="4733610"/>
            <a:ext cx="2446800" cy="102168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None/>
              <a:defRPr sz="1600" b="0">
                <a:solidFill>
                  <a:srgbClr val="000000"/>
                </a:solidFill>
                <a:latin typeface="Ubuntu Light"/>
                <a:ea typeface="Ubuntu Light"/>
                <a:cs typeface="Ubuntu Light"/>
                <a:sym typeface="Ubuntu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2"/>
          <p:cNvSpPr txBox="1">
            <a:spLocks noGrp="1"/>
          </p:cNvSpPr>
          <p:nvPr>
            <p:ph type="subTitle" idx="4"/>
          </p:nvPr>
        </p:nvSpPr>
        <p:spPr>
          <a:xfrm>
            <a:off x="6257925" y="6207840"/>
            <a:ext cx="2671800" cy="38844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None/>
              <a:defRPr sz="1400">
                <a:solidFill>
                  <a:srgbClr val="000000"/>
                </a:solidFill>
                <a:latin typeface="Ubuntu Medium"/>
                <a:ea typeface="Ubuntu Medium"/>
                <a:cs typeface="Ubuntu Medium"/>
                <a:sym typeface="Ubuntu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 name="Google Shape;21;p2"/>
          <p:cNvSpPr txBox="1">
            <a:spLocks noGrp="1"/>
          </p:cNvSpPr>
          <p:nvPr>
            <p:ph type="title" idx="5"/>
          </p:nvPr>
        </p:nvSpPr>
        <p:spPr>
          <a:xfrm>
            <a:off x="6582425" y="4733610"/>
            <a:ext cx="2347200" cy="1021680"/>
          </a:xfrm>
          <a:prstGeom prst="rect">
            <a:avLst/>
          </a:prstGeom>
        </p:spPr>
        <p:txBody>
          <a:bodyPr spcFirstLastPara="1" wrap="square" lIns="91425" tIns="91425" rIns="91425" bIns="91425" anchor="t" anchorCtr="0">
            <a:noAutofit/>
          </a:bodyPr>
          <a:lstStyle>
            <a:lvl1pPr marL="0" marR="0" lvl="0" indent="0" algn="l" rtl="0">
              <a:lnSpc>
                <a:spcPct val="110000"/>
              </a:lnSpc>
              <a:spcBef>
                <a:spcPts val="0"/>
              </a:spcBef>
              <a:spcAft>
                <a:spcPts val="0"/>
              </a:spcAft>
              <a:buNone/>
              <a:defRPr sz="1500" b="0" i="1">
                <a:solidFill>
                  <a:schemeClr val="hlink"/>
                </a:solidFill>
                <a:latin typeface="Ubuntu Light"/>
                <a:ea typeface="Ubuntu Light"/>
                <a:cs typeface="Ubuntu Light"/>
                <a:sym typeface="Ubuntu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41930551"/>
      </p:ext>
    </p:extLst>
  </p:cSld>
  <p:clrMapOvr>
    <a:masterClrMapping/>
  </p:clrMapOvr>
  <p:extLst>
    <p:ext uri="{DCECCB84-F9BA-43D5-87BE-67443E8EF086}">
      <p15:sldGuideLst xmlns:p15="http://schemas.microsoft.com/office/powerpoint/2012/main">
        <p15:guide id="1" orient="horz" pos="1800">
          <p15:clr>
            <a:srgbClr val="FA7B17"/>
          </p15:clr>
        </p15:guide>
        <p15:guide id="2" pos="288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fld id="{FF5D9CCF-3075-4CD4-9E4B-719B54068808}" type="datetimeFigureOut">
              <a:rPr lang="en-US" altLang="en-US"/>
              <a:t>10/24/2022</a:t>
            </a:fld>
            <a:endParaRPr lang="en-US" altLang="en-US"/>
          </a:p>
        </p:txBody>
      </p:sp>
      <p:sp>
        <p:nvSpPr>
          <p:cNvPr id="5" name="Rectangle 6"/>
          <p:cNvSpPr>
            <a:spLocks noGrp="1" noChangeArrowheads="1"/>
          </p:cNvSpPr>
          <p:nvPr>
            <p:ph type="ftr" sz="quarter" idx="11"/>
          </p:nvPr>
        </p:nvSpPr>
        <p:spPr/>
        <p:txBody>
          <a:bodyPr/>
          <a:lstStyle>
            <a:lvl1pPr>
              <a:defRPr/>
            </a:lvl1pPr>
          </a:lstStyle>
          <a:p>
            <a:endParaRPr lang="en-US" altLang="en-US"/>
          </a:p>
        </p:txBody>
      </p:sp>
      <p:sp>
        <p:nvSpPr>
          <p:cNvPr id="6" name="Rectangle 7"/>
          <p:cNvSpPr>
            <a:spLocks noGrp="1" noChangeArrowheads="1"/>
          </p:cNvSpPr>
          <p:nvPr>
            <p:ph type="sldNum" sz="quarter" idx="12"/>
          </p:nvPr>
        </p:nvSpPr>
        <p:spPr/>
        <p:txBody>
          <a:bodyPr/>
          <a:lstStyle>
            <a:lvl1pPr>
              <a:defRPr/>
            </a:lvl1pPr>
          </a:lstStyle>
          <a:p>
            <a:fld id="{FF0B17E0-FEA3-4BC7-952E-F55A7EBF6CCD}"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p:txBody>
          <a:bodyPr/>
          <a:lstStyle>
            <a:lvl1pPr>
              <a:defRPr/>
            </a:lvl1pPr>
          </a:lstStyle>
          <a:p>
            <a:fld id="{5EA76E83-ED9F-468B-B91E-E95AE4FD2FB0}" type="datetimeFigureOut">
              <a:rPr lang="en-US" altLang="en-US"/>
              <a:t>10/24/2022</a:t>
            </a:fld>
            <a:endParaRPr lang="en-US" altLang="en-US"/>
          </a:p>
        </p:txBody>
      </p:sp>
      <p:sp>
        <p:nvSpPr>
          <p:cNvPr id="5" name="Rectangle 6"/>
          <p:cNvSpPr>
            <a:spLocks noGrp="1" noChangeArrowheads="1"/>
          </p:cNvSpPr>
          <p:nvPr>
            <p:ph type="ftr" sz="quarter" idx="11"/>
          </p:nvPr>
        </p:nvSpPr>
        <p:spPr/>
        <p:txBody>
          <a:bodyPr/>
          <a:lstStyle>
            <a:lvl1pPr>
              <a:defRPr/>
            </a:lvl1pPr>
          </a:lstStyle>
          <a:p>
            <a:endParaRPr lang="en-US" altLang="en-US"/>
          </a:p>
        </p:txBody>
      </p:sp>
      <p:sp>
        <p:nvSpPr>
          <p:cNvPr id="6" name="Rectangle 7"/>
          <p:cNvSpPr>
            <a:spLocks noGrp="1" noChangeArrowheads="1"/>
          </p:cNvSpPr>
          <p:nvPr>
            <p:ph type="sldNum" sz="quarter" idx="12"/>
          </p:nvPr>
        </p:nvSpPr>
        <p:spPr/>
        <p:txBody>
          <a:bodyPr/>
          <a:lstStyle>
            <a:lvl1pPr>
              <a:defRPr/>
            </a:lvl1pPr>
          </a:lstStyle>
          <a:p>
            <a:fld id="{ECEC101B-EFDA-47E3-BFFD-4CA7212F59B3}"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fld id="{C5855C61-79A4-4E36-A254-8092A3A8E009}" type="datetimeFigureOut">
              <a:rPr lang="en-US" altLang="en-US"/>
              <a:t>10/24/2022</a:t>
            </a:fld>
            <a:endParaRPr lang="en-US" altLang="en-US"/>
          </a:p>
        </p:txBody>
      </p:sp>
      <p:sp>
        <p:nvSpPr>
          <p:cNvPr id="6" name="Rectangle 6"/>
          <p:cNvSpPr>
            <a:spLocks noGrp="1" noChangeArrowheads="1"/>
          </p:cNvSpPr>
          <p:nvPr>
            <p:ph type="ftr" sz="quarter" idx="11"/>
          </p:nvPr>
        </p:nvSpPr>
        <p:spPr/>
        <p:txBody>
          <a:bodyPr/>
          <a:lstStyle>
            <a:lvl1pPr>
              <a:defRPr/>
            </a:lvl1pPr>
          </a:lstStyle>
          <a:p>
            <a:endParaRPr lang="en-US" altLang="en-US"/>
          </a:p>
        </p:txBody>
      </p:sp>
      <p:sp>
        <p:nvSpPr>
          <p:cNvPr id="7" name="Rectangle 7"/>
          <p:cNvSpPr>
            <a:spLocks noGrp="1" noChangeArrowheads="1"/>
          </p:cNvSpPr>
          <p:nvPr>
            <p:ph type="sldNum" sz="quarter" idx="12"/>
          </p:nvPr>
        </p:nvSpPr>
        <p:spPr/>
        <p:txBody>
          <a:bodyPr/>
          <a:lstStyle>
            <a:lvl1pPr>
              <a:defRPr/>
            </a:lvl1pPr>
          </a:lstStyle>
          <a:p>
            <a:fld id="{A96487FB-A2D4-492E-B735-2C98377F7897}"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p:txBody>
          <a:bodyPr/>
          <a:lstStyle>
            <a:lvl1pPr>
              <a:defRPr/>
            </a:lvl1pPr>
          </a:lstStyle>
          <a:p>
            <a:fld id="{58E17F50-84F5-4471-8A04-FE2145D512FA}" type="datetimeFigureOut">
              <a:rPr lang="en-US" altLang="en-US"/>
              <a:t>10/24/2022</a:t>
            </a:fld>
            <a:endParaRPr lang="en-US" altLang="en-US"/>
          </a:p>
        </p:txBody>
      </p:sp>
      <p:sp>
        <p:nvSpPr>
          <p:cNvPr id="8" name="Rectangle 6"/>
          <p:cNvSpPr>
            <a:spLocks noGrp="1" noChangeArrowheads="1"/>
          </p:cNvSpPr>
          <p:nvPr>
            <p:ph type="ftr" sz="quarter" idx="11"/>
          </p:nvPr>
        </p:nvSpPr>
        <p:spPr/>
        <p:txBody>
          <a:bodyPr/>
          <a:lstStyle>
            <a:lvl1pPr>
              <a:defRPr/>
            </a:lvl1pPr>
          </a:lstStyle>
          <a:p>
            <a:endParaRPr lang="en-US" altLang="en-US"/>
          </a:p>
        </p:txBody>
      </p:sp>
      <p:sp>
        <p:nvSpPr>
          <p:cNvPr id="9" name="Rectangle 7"/>
          <p:cNvSpPr>
            <a:spLocks noGrp="1" noChangeArrowheads="1"/>
          </p:cNvSpPr>
          <p:nvPr>
            <p:ph type="sldNum" sz="quarter" idx="12"/>
          </p:nvPr>
        </p:nvSpPr>
        <p:spPr/>
        <p:txBody>
          <a:bodyPr/>
          <a:lstStyle>
            <a:lvl1pPr>
              <a:defRPr/>
            </a:lvl1pPr>
          </a:lstStyle>
          <a:p>
            <a:fld id="{5DAC58B2-8F70-4ADF-98B9-5C96D2BB3BA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p:txBody>
          <a:bodyPr/>
          <a:lstStyle>
            <a:lvl1pPr>
              <a:defRPr/>
            </a:lvl1pPr>
          </a:lstStyle>
          <a:p>
            <a:fld id="{2D5B1AA4-E162-481A-A3BF-7A74066A5A55}" type="datetimeFigureOut">
              <a:rPr lang="en-US" altLang="en-US"/>
              <a:t>10/24/2022</a:t>
            </a:fld>
            <a:endParaRPr lang="en-US" altLang="en-US"/>
          </a:p>
        </p:txBody>
      </p:sp>
      <p:sp>
        <p:nvSpPr>
          <p:cNvPr id="4" name="Rectangle 6"/>
          <p:cNvSpPr>
            <a:spLocks noGrp="1" noChangeArrowheads="1"/>
          </p:cNvSpPr>
          <p:nvPr>
            <p:ph type="ftr" sz="quarter" idx="11"/>
          </p:nvPr>
        </p:nvSpPr>
        <p:spPr/>
        <p:txBody>
          <a:bodyPr/>
          <a:lstStyle>
            <a:lvl1pPr>
              <a:defRPr/>
            </a:lvl1pPr>
          </a:lstStyle>
          <a:p>
            <a:endParaRPr lang="en-US" altLang="en-US"/>
          </a:p>
        </p:txBody>
      </p:sp>
      <p:sp>
        <p:nvSpPr>
          <p:cNvPr id="5" name="Rectangle 7"/>
          <p:cNvSpPr>
            <a:spLocks noGrp="1" noChangeArrowheads="1"/>
          </p:cNvSpPr>
          <p:nvPr>
            <p:ph type="sldNum" sz="quarter" idx="12"/>
          </p:nvPr>
        </p:nvSpPr>
        <p:spPr/>
        <p:txBody>
          <a:bodyPr/>
          <a:lstStyle>
            <a:lvl1pPr>
              <a:defRPr/>
            </a:lvl1pPr>
          </a:lstStyle>
          <a:p>
            <a:fld id="{1F7BEBCD-D4CC-4542-BE45-4B061D6F512F}"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C1A31DFD-427E-40FF-A439-5675E097BAF5}" type="datetimeFigureOut">
              <a:rPr lang="en-US" altLang="en-US"/>
              <a:t>10/24/2022</a:t>
            </a:fld>
            <a:endParaRPr lang="en-US" altLang="en-US"/>
          </a:p>
        </p:txBody>
      </p:sp>
      <p:sp>
        <p:nvSpPr>
          <p:cNvPr id="3" name="Rectangle 6"/>
          <p:cNvSpPr>
            <a:spLocks noGrp="1" noChangeArrowheads="1"/>
          </p:cNvSpPr>
          <p:nvPr>
            <p:ph type="ftr" sz="quarter" idx="11"/>
          </p:nvPr>
        </p:nvSpPr>
        <p:spPr/>
        <p:txBody>
          <a:bodyPr/>
          <a:lstStyle>
            <a:lvl1pPr>
              <a:defRPr/>
            </a:lvl1pPr>
          </a:lstStyle>
          <a:p>
            <a:endParaRPr lang="en-US" altLang="en-US"/>
          </a:p>
        </p:txBody>
      </p:sp>
      <p:sp>
        <p:nvSpPr>
          <p:cNvPr id="4" name="Rectangle 7"/>
          <p:cNvSpPr>
            <a:spLocks noGrp="1" noChangeArrowheads="1"/>
          </p:cNvSpPr>
          <p:nvPr>
            <p:ph type="sldNum" sz="quarter" idx="12"/>
          </p:nvPr>
        </p:nvSpPr>
        <p:spPr/>
        <p:txBody>
          <a:bodyPr/>
          <a:lstStyle>
            <a:lvl1pPr>
              <a:defRPr/>
            </a:lvl1pPr>
          </a:lstStyle>
          <a:p>
            <a:fld id="{08CD5F30-267B-493C-8F07-12EC44BC0C6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fld id="{792BB63B-65F3-4AE7-96F0-0ACF2143CF0E}" type="datetimeFigureOut">
              <a:rPr lang="en-US" altLang="en-US"/>
              <a:t>10/24/2022</a:t>
            </a:fld>
            <a:endParaRPr lang="en-US" altLang="en-US"/>
          </a:p>
        </p:txBody>
      </p:sp>
      <p:sp>
        <p:nvSpPr>
          <p:cNvPr id="6" name="Rectangle 6"/>
          <p:cNvSpPr>
            <a:spLocks noGrp="1" noChangeArrowheads="1"/>
          </p:cNvSpPr>
          <p:nvPr>
            <p:ph type="ftr" sz="quarter" idx="11"/>
          </p:nvPr>
        </p:nvSpPr>
        <p:spPr/>
        <p:txBody>
          <a:bodyPr/>
          <a:lstStyle>
            <a:lvl1pPr>
              <a:defRPr/>
            </a:lvl1pPr>
          </a:lstStyle>
          <a:p>
            <a:endParaRPr lang="en-US" altLang="en-US"/>
          </a:p>
        </p:txBody>
      </p:sp>
      <p:sp>
        <p:nvSpPr>
          <p:cNvPr id="7" name="Rectangle 7"/>
          <p:cNvSpPr>
            <a:spLocks noGrp="1" noChangeArrowheads="1"/>
          </p:cNvSpPr>
          <p:nvPr>
            <p:ph type="sldNum" sz="quarter" idx="12"/>
          </p:nvPr>
        </p:nvSpPr>
        <p:spPr/>
        <p:txBody>
          <a:bodyPr/>
          <a:lstStyle>
            <a:lvl1pPr>
              <a:defRPr/>
            </a:lvl1pPr>
          </a:lstStyle>
          <a:p>
            <a:fld id="{4E6FCA66-310A-4DF5-8E46-3B70F10F92BF}"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fld id="{A546228F-1CE8-4A7F-926A-969A352F77DC}" type="datetimeFigureOut">
              <a:rPr lang="en-US" altLang="en-US"/>
              <a:t>10/24/2022</a:t>
            </a:fld>
            <a:endParaRPr lang="en-US" altLang="en-US"/>
          </a:p>
        </p:txBody>
      </p:sp>
      <p:sp>
        <p:nvSpPr>
          <p:cNvPr id="6" name="Rectangle 6"/>
          <p:cNvSpPr>
            <a:spLocks noGrp="1" noChangeArrowheads="1"/>
          </p:cNvSpPr>
          <p:nvPr>
            <p:ph type="ftr" sz="quarter" idx="11"/>
          </p:nvPr>
        </p:nvSpPr>
        <p:spPr/>
        <p:txBody>
          <a:bodyPr/>
          <a:lstStyle>
            <a:lvl1pPr>
              <a:defRPr/>
            </a:lvl1pPr>
          </a:lstStyle>
          <a:p>
            <a:endParaRPr lang="en-US" altLang="en-US"/>
          </a:p>
        </p:txBody>
      </p:sp>
      <p:sp>
        <p:nvSpPr>
          <p:cNvPr id="7" name="Rectangle 7"/>
          <p:cNvSpPr>
            <a:spLocks noGrp="1" noChangeArrowheads="1"/>
          </p:cNvSpPr>
          <p:nvPr>
            <p:ph type="sldNum" sz="quarter" idx="12"/>
          </p:nvPr>
        </p:nvSpPr>
        <p:spPr/>
        <p:txBody>
          <a:bodyPr/>
          <a:lstStyle>
            <a:lvl1pPr>
              <a:defRPr/>
            </a:lvl1pPr>
          </a:lstStyle>
          <a:p>
            <a:fld id="{230F076C-3A8F-49D8-AD25-0F1E758C7ECC}"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Clique para editar o estilo do título mestre</a:t>
            </a:r>
          </a:p>
        </p:txBody>
      </p:sp>
      <p:sp>
        <p:nvSpPr>
          <p:cNvPr id="1027" name="Rectangle 4"/>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Clique para editar os estilos do texto mestre</a:t>
            </a:r>
          </a:p>
          <a:p>
            <a:pPr lvl="1"/>
            <a:r>
              <a:rPr lang="en-US" altLang="en-US"/>
              <a:t>Segundo nível</a:t>
            </a:r>
          </a:p>
          <a:p>
            <a:pPr lvl="2"/>
            <a:r>
              <a:rPr lang="en-US" altLang="en-US"/>
              <a:t>Terceiro nível</a:t>
            </a:r>
          </a:p>
          <a:p>
            <a:pPr lvl="3"/>
            <a:r>
              <a:rPr lang="en-US" altLang="en-US"/>
              <a:t>Quarto nível</a:t>
            </a:r>
          </a:p>
          <a:p>
            <a:pPr lvl="4"/>
            <a:r>
              <a:rPr lang="en-US" altLang="en-US"/>
              <a:t>Quinto nível</a:t>
            </a:r>
          </a:p>
        </p:txBody>
      </p:sp>
      <p:sp>
        <p:nvSpPr>
          <p:cNvPr id="76805" name="Rectangle 5"/>
          <p:cNvSpPr>
            <a:spLocks noGrp="1" noChangeArrowheads="1"/>
          </p:cNvSpPr>
          <p:nvPr>
            <p:ph type="dt" sz="half" idx="2"/>
          </p:nvPr>
        </p:nvSpPr>
        <p:spPr bwMode="auto">
          <a:xfrm>
            <a:off x="685800" y="5791200"/>
            <a:ext cx="1905000" cy="3810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atin typeface="Arial" panose="020B0604020202020204" pitchFamily="34" charset="0"/>
              </a:defRPr>
            </a:lvl1pPr>
          </a:lstStyle>
          <a:p>
            <a:fld id="{6A76A10D-641D-4DA9-8A31-AF40F3FE8226}" type="datetimeFigureOut">
              <a:rPr lang="en-US" altLang="en-US"/>
              <a:t>10/24/2022</a:t>
            </a:fld>
            <a:endParaRPr lang="en-US" altLang="en-US"/>
          </a:p>
        </p:txBody>
      </p:sp>
      <p:sp>
        <p:nvSpPr>
          <p:cNvPr id="76806" name="Rectangle 6"/>
          <p:cNvSpPr>
            <a:spLocks noGrp="1" noChangeArrowheads="1"/>
          </p:cNvSpPr>
          <p:nvPr>
            <p:ph type="ftr" sz="quarter" idx="3"/>
          </p:nvPr>
        </p:nvSpPr>
        <p:spPr bwMode="auto">
          <a:xfrm>
            <a:off x="3124200" y="5791200"/>
            <a:ext cx="2895600" cy="381000"/>
          </a:xfrm>
          <a:prstGeom prst="rect">
            <a:avLst/>
          </a:prstGeom>
          <a:noFill/>
          <a:ln w="9525">
            <a:noFill/>
            <a:miter lim="800000"/>
          </a:ln>
          <a:effectLst/>
        </p:spPr>
        <p:txBody>
          <a:bodyPr vert="horz" wrap="square" lIns="91440" tIns="45720" rIns="91440" bIns="45720" numCol="1" anchor="t" anchorCtr="0" compatLnSpc="1"/>
          <a:lstStyle>
            <a:lvl1pPr algn="ctr" eaLnBrk="0" hangingPunct="0">
              <a:defRPr sz="1200">
                <a:latin typeface="Arial" panose="020B0604020202020204" pitchFamily="34" charset="0"/>
              </a:defRPr>
            </a:lvl1pPr>
          </a:lstStyle>
          <a:p>
            <a:endParaRPr lang="en-US" altLang="en-US"/>
          </a:p>
        </p:txBody>
      </p:sp>
      <p:sp>
        <p:nvSpPr>
          <p:cNvPr id="76807" name="Rectangle 7"/>
          <p:cNvSpPr>
            <a:spLocks noGrp="1" noChangeArrowheads="1"/>
          </p:cNvSpPr>
          <p:nvPr>
            <p:ph type="sldNum" sz="quarter" idx="4"/>
          </p:nvPr>
        </p:nvSpPr>
        <p:spPr bwMode="auto">
          <a:xfrm>
            <a:off x="6553200" y="5791200"/>
            <a:ext cx="1905000" cy="3810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fld id="{42D97433-8B8B-4CDF-8477-5769D47E2CC4}" type="slidenum">
              <a:rPr lang="en-US" altLang="en-US"/>
              <a:t>‹#›</a:t>
            </a:fld>
            <a:endParaRPr lang="en-US" altLang="en-US"/>
          </a:p>
        </p:txBody>
      </p:sp>
      <p:pic>
        <p:nvPicPr>
          <p:cNvPr id="1032"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416" y="6557246"/>
            <a:ext cx="827584" cy="338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9"/>
          <p:cNvSpPr>
            <a:spLocks noChangeShapeType="1"/>
          </p:cNvSpPr>
          <p:nvPr userDrawn="1"/>
        </p:nvSpPr>
        <p:spPr bwMode="auto">
          <a:xfrm>
            <a:off x="0" y="6529536"/>
            <a:ext cx="914400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anose="020B0604020202020204" pitchFamily="34" charset="0"/>
        </a:defRPr>
      </a:lvl2pPr>
      <a:lvl3pPr algn="ctr" rtl="0" eaLnBrk="0" fontAlgn="base" hangingPunct="0">
        <a:spcBef>
          <a:spcPct val="0"/>
        </a:spcBef>
        <a:spcAft>
          <a:spcPct val="0"/>
        </a:spcAft>
        <a:defRPr sz="4000" b="1">
          <a:solidFill>
            <a:schemeClr val="accent2"/>
          </a:solidFill>
          <a:latin typeface="Arial" panose="020B0604020202020204" pitchFamily="34" charset="0"/>
        </a:defRPr>
      </a:lvl3pPr>
      <a:lvl4pPr algn="ctr" rtl="0" eaLnBrk="0" fontAlgn="base" hangingPunct="0">
        <a:spcBef>
          <a:spcPct val="0"/>
        </a:spcBef>
        <a:spcAft>
          <a:spcPct val="0"/>
        </a:spcAft>
        <a:defRPr sz="4000" b="1">
          <a:solidFill>
            <a:schemeClr val="accent2"/>
          </a:solidFill>
          <a:latin typeface="Arial" panose="020B0604020202020204" pitchFamily="34" charset="0"/>
        </a:defRPr>
      </a:lvl4pPr>
      <a:lvl5pPr algn="ctr" rtl="0" eaLnBrk="0" fontAlgn="base" hangingPunct="0">
        <a:spcBef>
          <a:spcPct val="0"/>
        </a:spcBef>
        <a:spcAft>
          <a:spcPct val="0"/>
        </a:spcAft>
        <a:defRPr sz="4000" b="1">
          <a:solidFill>
            <a:schemeClr val="accent2"/>
          </a:solidFill>
          <a:latin typeface="Arial" panose="020B0604020202020204" pitchFamily="34" charset="0"/>
        </a:defRPr>
      </a:lvl5pPr>
      <a:lvl6pPr marL="457200" algn="ctr" rtl="0" fontAlgn="base">
        <a:spcBef>
          <a:spcPct val="0"/>
        </a:spcBef>
        <a:spcAft>
          <a:spcPct val="0"/>
        </a:spcAft>
        <a:defRPr sz="4000" b="1">
          <a:solidFill>
            <a:schemeClr val="bg1"/>
          </a:solidFill>
          <a:latin typeface="Arial" panose="020B0604020202020204" pitchFamily="34" charset="0"/>
        </a:defRPr>
      </a:lvl6pPr>
      <a:lvl7pPr marL="914400" algn="ctr" rtl="0" fontAlgn="base">
        <a:spcBef>
          <a:spcPct val="0"/>
        </a:spcBef>
        <a:spcAft>
          <a:spcPct val="0"/>
        </a:spcAft>
        <a:defRPr sz="4000" b="1">
          <a:solidFill>
            <a:schemeClr val="bg1"/>
          </a:solidFill>
          <a:latin typeface="Arial" panose="020B0604020202020204" pitchFamily="34" charset="0"/>
        </a:defRPr>
      </a:lvl7pPr>
      <a:lvl8pPr marL="1371600" algn="ctr" rtl="0" fontAlgn="base">
        <a:spcBef>
          <a:spcPct val="0"/>
        </a:spcBef>
        <a:spcAft>
          <a:spcPct val="0"/>
        </a:spcAft>
        <a:defRPr sz="4000" b="1">
          <a:solidFill>
            <a:schemeClr val="bg1"/>
          </a:solidFill>
          <a:latin typeface="Arial" panose="020B0604020202020204" pitchFamily="34" charset="0"/>
        </a:defRPr>
      </a:lvl8pPr>
      <a:lvl9pPr marL="1828800" algn="ctr" rtl="0" fontAlgn="base">
        <a:spcBef>
          <a:spcPct val="0"/>
        </a:spcBef>
        <a:spcAft>
          <a:spcPct val="0"/>
        </a:spcAft>
        <a:defRPr sz="4000" b="1">
          <a:solidFill>
            <a:schemeClr val="bg1"/>
          </a:solidFill>
          <a:latin typeface="Arial" panose="020B0604020202020204" pitchFamily="34" charset="0"/>
        </a:defRPr>
      </a:lvl9pPr>
    </p:titleStyle>
    <p:bodyStyle>
      <a:lvl1pPr marL="342900" indent="-342900" algn="just" rtl="0" eaLnBrk="0" fontAlgn="base" hangingPunct="0">
        <a:spcBef>
          <a:spcPct val="30000"/>
        </a:spcBef>
        <a:spcAft>
          <a:spcPct val="0"/>
        </a:spcAft>
        <a:buChar char="•"/>
        <a:defRPr sz="2800">
          <a:solidFill>
            <a:srgbClr val="000099"/>
          </a:solidFill>
          <a:latin typeface="+mn-lt"/>
          <a:ea typeface="+mn-ea"/>
          <a:cs typeface="+mn-cs"/>
        </a:defRPr>
      </a:lvl1pPr>
      <a:lvl2pPr marL="742950" indent="-285750" algn="just" rtl="0" eaLnBrk="0" fontAlgn="base" hangingPunct="0">
        <a:spcBef>
          <a:spcPct val="20000"/>
        </a:spcBef>
        <a:spcAft>
          <a:spcPct val="0"/>
        </a:spcAft>
        <a:buChar char="–"/>
        <a:defRPr sz="2400">
          <a:solidFill>
            <a:srgbClr val="000099"/>
          </a:solidFill>
          <a:latin typeface="+mn-lt"/>
        </a:defRPr>
      </a:lvl2pPr>
      <a:lvl3pPr marL="1143000" indent="-228600" algn="just" rtl="0" eaLnBrk="0" fontAlgn="base" hangingPunct="0">
        <a:spcBef>
          <a:spcPct val="20000"/>
        </a:spcBef>
        <a:spcAft>
          <a:spcPct val="0"/>
        </a:spcAft>
        <a:buChar char="•"/>
        <a:defRPr>
          <a:solidFill>
            <a:srgbClr val="000099"/>
          </a:solidFill>
          <a:latin typeface="+mn-lt"/>
        </a:defRPr>
      </a:lvl3pPr>
      <a:lvl4pPr marL="1600200" indent="-228600" algn="just" rtl="0" eaLnBrk="0" fontAlgn="base" hangingPunct="0">
        <a:spcBef>
          <a:spcPct val="20000"/>
        </a:spcBef>
        <a:spcAft>
          <a:spcPct val="0"/>
        </a:spcAft>
        <a:buChar char="–"/>
        <a:defRPr sz="1600">
          <a:solidFill>
            <a:srgbClr val="000099"/>
          </a:solidFill>
          <a:latin typeface="+mn-lt"/>
        </a:defRPr>
      </a:lvl4pPr>
      <a:lvl5pPr marL="2057400" indent="-228600" algn="just" rtl="0" eaLnBrk="0" fontAlgn="base" hangingPunct="0">
        <a:spcBef>
          <a:spcPct val="20000"/>
        </a:spcBef>
        <a:spcAft>
          <a:spcPct val="0"/>
        </a:spcAft>
        <a:buChar char="»"/>
        <a:defRPr sz="1600">
          <a:solidFill>
            <a:srgbClr val="000099"/>
          </a:solidFill>
          <a:latin typeface="+mn-lt"/>
        </a:defRPr>
      </a:lvl5pPr>
      <a:lvl6pPr marL="2514600" indent="-228600" algn="just" rtl="0" fontAlgn="base">
        <a:spcBef>
          <a:spcPct val="20000"/>
        </a:spcBef>
        <a:spcAft>
          <a:spcPct val="0"/>
        </a:spcAft>
        <a:buChar char="»"/>
        <a:defRPr sz="1600">
          <a:solidFill>
            <a:srgbClr val="000099"/>
          </a:solidFill>
          <a:latin typeface="+mn-lt"/>
        </a:defRPr>
      </a:lvl6pPr>
      <a:lvl7pPr marL="2971800" indent="-228600" algn="just" rtl="0" fontAlgn="base">
        <a:spcBef>
          <a:spcPct val="20000"/>
        </a:spcBef>
        <a:spcAft>
          <a:spcPct val="0"/>
        </a:spcAft>
        <a:buChar char="»"/>
        <a:defRPr sz="1600">
          <a:solidFill>
            <a:srgbClr val="000099"/>
          </a:solidFill>
          <a:latin typeface="+mn-lt"/>
        </a:defRPr>
      </a:lvl7pPr>
      <a:lvl8pPr marL="3429000" indent="-228600" algn="just" rtl="0" fontAlgn="base">
        <a:spcBef>
          <a:spcPct val="20000"/>
        </a:spcBef>
        <a:spcAft>
          <a:spcPct val="0"/>
        </a:spcAft>
        <a:buChar char="»"/>
        <a:defRPr sz="1600">
          <a:solidFill>
            <a:srgbClr val="000099"/>
          </a:solidFill>
          <a:latin typeface="+mn-lt"/>
        </a:defRPr>
      </a:lvl8pPr>
      <a:lvl9pPr marL="3886200" indent="-228600" algn="just" rtl="0" fontAlgn="base">
        <a:spcBef>
          <a:spcPct val="20000"/>
        </a:spcBef>
        <a:spcAft>
          <a:spcPct val="0"/>
        </a:spcAft>
        <a:buChar char="»"/>
        <a:defRPr sz="16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5.png"/><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34.png"/><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testphp.vulnweb.com/login.php"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spdigital.usp.b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subTitle" idx="1"/>
          </p:nvPr>
        </p:nvSpPr>
        <p:spPr>
          <a:xfrm>
            <a:off x="2450850" y="3000475"/>
            <a:ext cx="6624000" cy="800100"/>
          </a:xfrm>
          <a:prstGeom prst="rect">
            <a:avLst/>
          </a:prstGeom>
        </p:spPr>
        <p:txBody>
          <a:bodyPr spcFirstLastPara="1" vert="horz" wrap="square" lIns="91425" tIns="91425" rIns="91425" bIns="91425" numCol="1" anchor="ctr" anchorCtr="0" compatLnSpc="1">
            <a:normAutofit/>
          </a:bodyPr>
          <a:lstStyle/>
          <a:p>
            <a:pPr eaLnBrk="1" hangingPunct="1"/>
            <a:r>
              <a:rPr lang="pt-BR" altLang="en-US" b="1" dirty="0"/>
              <a:t>Confidencialidade &amp; Cifras simétricas</a:t>
            </a:r>
          </a:p>
        </p:txBody>
      </p:sp>
      <p:sp>
        <p:nvSpPr>
          <p:cNvPr id="128" name="Google Shape;128;p17"/>
          <p:cNvSpPr txBox="1">
            <a:spLocks noGrp="1"/>
          </p:cNvSpPr>
          <p:nvPr>
            <p:ph type="ctrTitle"/>
          </p:nvPr>
        </p:nvSpPr>
        <p:spPr>
          <a:xfrm>
            <a:off x="2450850" y="1987075"/>
            <a:ext cx="6624000" cy="1013400"/>
          </a:xfrm>
          <a:prstGeom prst="rect">
            <a:avLst/>
          </a:prstGeom>
        </p:spPr>
        <p:txBody>
          <a:bodyPr spcFirstLastPara="1" vert="horz" wrap="square" lIns="91425" tIns="91425" rIns="91425" bIns="91425" numCol="1" anchor="ctr" anchorCtr="0" compatLnSpc="1">
            <a:normAutofit/>
          </a:bodyPr>
          <a:lstStyle/>
          <a:p>
            <a:r>
              <a:rPr lang="en" dirty="0">
                <a:solidFill>
                  <a:schemeClr val="lt1"/>
                </a:solidFill>
              </a:rPr>
              <a:t>Programação Segura</a:t>
            </a:r>
            <a:endParaRPr dirty="0"/>
          </a:p>
        </p:txBody>
      </p:sp>
      <p:sp>
        <p:nvSpPr>
          <p:cNvPr id="129" name="Google Shape;129;p17"/>
          <p:cNvSpPr txBox="1">
            <a:spLocks noGrp="1"/>
          </p:cNvSpPr>
          <p:nvPr>
            <p:ph type="title" idx="2"/>
          </p:nvPr>
        </p:nvSpPr>
        <p:spPr>
          <a:xfrm>
            <a:off x="2297850" y="4516175"/>
            <a:ext cx="1837800" cy="851400"/>
          </a:xfrm>
          <a:prstGeom prst="rect">
            <a:avLst/>
          </a:prstGeom>
        </p:spPr>
        <p:txBody>
          <a:bodyPr spcFirstLastPara="1" vert="horz" wrap="square" lIns="91425" tIns="91425" rIns="91425" bIns="91425" numCol="1" anchor="t" anchorCtr="0" compatLnSpc="1">
            <a:noAutofit/>
          </a:bodyPr>
          <a:lstStyle/>
          <a:p>
            <a:r>
              <a:rPr lang="en" dirty="0"/>
              <a:t>Docente:</a:t>
            </a:r>
            <a:endParaRPr dirty="0"/>
          </a:p>
        </p:txBody>
      </p:sp>
      <p:sp>
        <p:nvSpPr>
          <p:cNvPr id="130" name="Google Shape;130;p17"/>
          <p:cNvSpPr txBox="1">
            <a:spLocks noGrp="1"/>
          </p:cNvSpPr>
          <p:nvPr>
            <p:ph type="title" idx="3"/>
          </p:nvPr>
        </p:nvSpPr>
        <p:spPr>
          <a:xfrm>
            <a:off x="4135650" y="4516175"/>
            <a:ext cx="2446800" cy="851400"/>
          </a:xfrm>
          <a:prstGeom prst="rect">
            <a:avLst/>
          </a:prstGeom>
        </p:spPr>
        <p:txBody>
          <a:bodyPr spcFirstLastPara="1" vert="horz" wrap="square" lIns="91425" tIns="91425" rIns="91425" bIns="91425" numCol="1" anchor="t" anchorCtr="0" compatLnSpc="1">
            <a:noAutofit/>
          </a:bodyPr>
          <a:lstStyle/>
          <a:p>
            <a:r>
              <a:rPr lang="en" dirty="0"/>
              <a:t>Eduardo Lopes Cominetti [Poli/USP]</a:t>
            </a:r>
            <a:endParaRPr dirty="0"/>
          </a:p>
        </p:txBody>
      </p:sp>
      <p:sp>
        <p:nvSpPr>
          <p:cNvPr id="131" name="Google Shape;131;p17"/>
          <p:cNvSpPr txBox="1">
            <a:spLocks noGrp="1"/>
          </p:cNvSpPr>
          <p:nvPr>
            <p:ph type="subTitle" idx="4"/>
          </p:nvPr>
        </p:nvSpPr>
        <p:spPr>
          <a:xfrm>
            <a:off x="6257925" y="5744700"/>
            <a:ext cx="2671800" cy="323700"/>
          </a:xfrm>
          <a:prstGeom prst="rect">
            <a:avLst/>
          </a:prstGeom>
        </p:spPr>
        <p:txBody>
          <a:bodyPr spcFirstLastPara="1" vert="horz" wrap="square" lIns="91425" tIns="91425" rIns="91425" bIns="91425" numCol="1" anchor="t" anchorCtr="0" compatLnSpc="1">
            <a:noAutofit/>
          </a:bodyPr>
          <a:lstStyle/>
          <a:p>
            <a:pPr>
              <a:buClr>
                <a:schemeClr val="dk1"/>
              </a:buClr>
              <a:buSzPts val="1100"/>
            </a:pPr>
            <a:r>
              <a:rPr lang="en" dirty="0">
                <a:solidFill>
                  <a:schemeClr val="dk1"/>
                </a:solidFill>
              </a:rPr>
              <a:t>Ago/2022</a:t>
            </a:r>
          </a:p>
          <a:p>
            <a:pPr>
              <a:buClr>
                <a:schemeClr val="dk1"/>
              </a:buClr>
              <a:buSzPts val="1100"/>
            </a:pPr>
            <a:r>
              <a:rPr lang="en" dirty="0">
                <a:solidFill>
                  <a:schemeClr val="dk1"/>
                </a:solidFill>
              </a:rPr>
              <a:t>Rev. Out/2022</a:t>
            </a:r>
            <a:endParaRPr dirty="0"/>
          </a:p>
        </p:txBody>
      </p:sp>
      <p:sp>
        <p:nvSpPr>
          <p:cNvPr id="132" name="Google Shape;132;p17"/>
          <p:cNvSpPr txBox="1">
            <a:spLocks noGrp="1"/>
          </p:cNvSpPr>
          <p:nvPr>
            <p:ph type="title" idx="5"/>
          </p:nvPr>
        </p:nvSpPr>
        <p:spPr>
          <a:xfrm>
            <a:off x="6582425" y="4516175"/>
            <a:ext cx="2347200" cy="851400"/>
          </a:xfrm>
          <a:prstGeom prst="rect">
            <a:avLst/>
          </a:prstGeom>
        </p:spPr>
        <p:txBody>
          <a:bodyPr spcFirstLastPara="1" vert="horz" wrap="square" lIns="91425" tIns="91425" rIns="91425" bIns="91425" numCol="1" anchor="t" anchorCtr="0" compatLnSpc="1">
            <a:noAutofit/>
          </a:bodyPr>
          <a:lstStyle/>
          <a:p>
            <a:r>
              <a:rPr lang="en" dirty="0"/>
              <a:t>ecominetti@larc.usp.br</a:t>
            </a:r>
            <a:endParaRPr dirty="0"/>
          </a:p>
        </p:txBody>
      </p:sp>
    </p:spTree>
    <p:extLst>
      <p:ext uri="{BB962C8B-B14F-4D97-AF65-F5344CB8AC3E}">
        <p14:creationId xmlns:p14="http://schemas.microsoft.com/office/powerpoint/2010/main" val="2302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ChangeArrowheads="1"/>
          </p:cNvSpPr>
          <p:nvPr/>
        </p:nvSpPr>
        <p:spPr bwMode="auto">
          <a:xfrm>
            <a:off x="1295400" y="5105400"/>
            <a:ext cx="7010400"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COMMENTARII DE BELLO GALLICO</a:t>
            </a:r>
          </a:p>
        </p:txBody>
      </p:sp>
      <p:sp>
        <p:nvSpPr>
          <p:cNvPr id="93188" name="Rectangle 4"/>
          <p:cNvSpPr>
            <a:spLocks noChangeArrowheads="1"/>
          </p:cNvSpPr>
          <p:nvPr/>
        </p:nvSpPr>
        <p:spPr bwMode="auto">
          <a:xfrm>
            <a:off x="1295400" y="5791200"/>
            <a:ext cx="7010400"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latin typeface="Tahoma" panose="020B0604030504040204" pitchFamily="34" charset="0"/>
              </a:rPr>
              <a:t>FRPPHQWDULL GH EHOOR JDOOLFR</a:t>
            </a:r>
          </a:p>
        </p:txBody>
      </p:sp>
      <p:cxnSp>
        <p:nvCxnSpPr>
          <p:cNvPr id="93189" name="AutoShape 5"/>
          <p:cNvCxnSpPr>
            <a:cxnSpLocks noChangeShapeType="1"/>
            <a:stCxn id="93187" idx="2"/>
            <a:endCxn id="93188" idx="0"/>
          </p:cNvCxnSpPr>
          <p:nvPr/>
        </p:nvCxnSpPr>
        <p:spPr bwMode="auto">
          <a:xfrm>
            <a:off x="4800600" y="5562600"/>
            <a:ext cx="0" cy="2286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4341" name="Rectangle 6"/>
          <p:cNvSpPr>
            <a:spLocks noChangeArrowheads="1"/>
          </p:cNvSpPr>
          <p:nvPr/>
        </p:nvSpPr>
        <p:spPr bwMode="auto">
          <a:xfrm>
            <a:off x="1116013" y="1460500"/>
            <a:ext cx="7342187"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eaLnBrk="1" hangingPunct="1">
              <a:spcBef>
                <a:spcPct val="30000"/>
              </a:spcBef>
              <a:buFontTx/>
              <a:buChar char="•"/>
            </a:pPr>
            <a:r>
              <a:rPr lang="pt-BR" altLang="en-US" sz="2300">
                <a:solidFill>
                  <a:srgbClr val="000099"/>
                </a:solidFill>
                <a:latin typeface="Arial" panose="020B0604020202020204" pitchFamily="34" charset="0"/>
              </a:rPr>
              <a:t>Técnica empregada por Júlio César para troca de mensagens com seus generais.</a:t>
            </a:r>
          </a:p>
          <a:p>
            <a:pPr algn="just" eaLnBrk="1" hangingPunct="1">
              <a:spcBef>
                <a:spcPct val="30000"/>
              </a:spcBef>
              <a:buFontTx/>
              <a:buChar char="•"/>
            </a:pPr>
            <a:r>
              <a:rPr lang="pt-BR" altLang="en-US" sz="2300">
                <a:solidFill>
                  <a:srgbClr val="000099"/>
                </a:solidFill>
                <a:latin typeface="Arial" panose="020B0604020202020204" pitchFamily="34" charset="0"/>
              </a:rPr>
              <a:t>Consiste em substituir cada letra da mensagem pela terceira letra correspondente no alfabeto latino.</a:t>
            </a:r>
          </a:p>
        </p:txBody>
      </p:sp>
      <p:graphicFrame>
        <p:nvGraphicFramePr>
          <p:cNvPr id="93339" name="Group 155"/>
          <p:cNvGraphicFramePr>
            <a:graphicFrameLocks noGrp="1"/>
          </p:cNvGraphicFramePr>
          <p:nvPr/>
        </p:nvGraphicFramePr>
        <p:xfrm>
          <a:off x="769938" y="3189288"/>
          <a:ext cx="7920037" cy="396875"/>
        </p:xfrm>
        <a:graphic>
          <a:graphicData uri="http://schemas.openxmlformats.org/drawingml/2006/table">
            <a:tbl>
              <a:tblPr/>
              <a:tblGrid>
                <a:gridCol w="317500">
                  <a:extLst>
                    <a:ext uri="{9D8B030D-6E8A-4147-A177-3AD203B41FA5}">
                      <a16:colId xmlns:a16="http://schemas.microsoft.com/office/drawing/2014/main" val="20000"/>
                    </a:ext>
                  </a:extLst>
                </a:gridCol>
                <a:gridCol w="315912">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5913">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5912">
                  <a:extLst>
                    <a:ext uri="{9D8B030D-6E8A-4147-A177-3AD203B41FA5}">
                      <a16:colId xmlns:a16="http://schemas.microsoft.com/office/drawing/2014/main" val="20006"/>
                    </a:ext>
                  </a:extLst>
                </a:gridCol>
                <a:gridCol w="315913">
                  <a:extLst>
                    <a:ext uri="{9D8B030D-6E8A-4147-A177-3AD203B41FA5}">
                      <a16:colId xmlns:a16="http://schemas.microsoft.com/office/drawing/2014/main" val="20007"/>
                    </a:ext>
                  </a:extLst>
                </a:gridCol>
                <a:gridCol w="315912">
                  <a:extLst>
                    <a:ext uri="{9D8B030D-6E8A-4147-A177-3AD203B41FA5}">
                      <a16:colId xmlns:a16="http://schemas.microsoft.com/office/drawing/2014/main" val="20008"/>
                    </a:ext>
                  </a:extLst>
                </a:gridCol>
                <a:gridCol w="319088">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5912">
                  <a:extLst>
                    <a:ext uri="{9D8B030D-6E8A-4147-A177-3AD203B41FA5}">
                      <a16:colId xmlns:a16="http://schemas.microsoft.com/office/drawing/2014/main" val="20011"/>
                    </a:ext>
                  </a:extLst>
                </a:gridCol>
                <a:gridCol w="315913">
                  <a:extLst>
                    <a:ext uri="{9D8B030D-6E8A-4147-A177-3AD203B41FA5}">
                      <a16:colId xmlns:a16="http://schemas.microsoft.com/office/drawing/2014/main" val="20012"/>
                    </a:ext>
                  </a:extLst>
                </a:gridCol>
                <a:gridCol w="315912">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9088">
                  <a:extLst>
                    <a:ext uri="{9D8B030D-6E8A-4147-A177-3AD203B41FA5}">
                      <a16:colId xmlns:a16="http://schemas.microsoft.com/office/drawing/2014/main" val="20015"/>
                    </a:ext>
                  </a:extLst>
                </a:gridCol>
                <a:gridCol w="315912">
                  <a:extLst>
                    <a:ext uri="{9D8B030D-6E8A-4147-A177-3AD203B41FA5}">
                      <a16:colId xmlns:a16="http://schemas.microsoft.com/office/drawing/2014/main" val="20016"/>
                    </a:ext>
                  </a:extLst>
                </a:gridCol>
                <a:gridCol w="315913">
                  <a:extLst>
                    <a:ext uri="{9D8B030D-6E8A-4147-A177-3AD203B41FA5}">
                      <a16:colId xmlns:a16="http://schemas.microsoft.com/office/drawing/2014/main" val="20017"/>
                    </a:ext>
                  </a:extLst>
                </a:gridCol>
                <a:gridCol w="315912">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5913">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5912">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96875">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A</a:t>
                      </a:r>
                    </a:p>
                  </a:txBody>
                  <a:tcPr marL="45720" marR="45720"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B</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C</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D</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E</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F</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G</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H</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I</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J</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K</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L</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M</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N</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O</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P</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Q</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R</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S</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T</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U</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V</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W</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X</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Y</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bl>
          </a:graphicData>
        </a:graphic>
      </p:graphicFrame>
      <p:graphicFrame>
        <p:nvGraphicFramePr>
          <p:cNvPr id="93342" name="Group 158"/>
          <p:cNvGraphicFramePr>
            <a:graphicFrameLocks noGrp="1"/>
          </p:cNvGraphicFramePr>
          <p:nvPr/>
        </p:nvGraphicFramePr>
        <p:xfrm>
          <a:off x="8689975" y="3189288"/>
          <a:ext cx="288925" cy="396875"/>
        </p:xfrm>
        <a:graphic>
          <a:graphicData uri="http://schemas.openxmlformats.org/drawingml/2006/table">
            <a:tbl>
              <a:tblPr/>
              <a:tblGrid>
                <a:gridCol w="288925">
                  <a:extLst>
                    <a:ext uri="{9D8B030D-6E8A-4147-A177-3AD203B41FA5}">
                      <a16:colId xmlns:a16="http://schemas.microsoft.com/office/drawing/2014/main" val="20000"/>
                    </a:ext>
                  </a:extLst>
                </a:gridCol>
              </a:tblGrid>
              <a:tr h="396875">
                <a:tc>
                  <a:txBody>
                    <a:bodyPr/>
                    <a:lstStyle/>
                    <a:p>
                      <a:pPr marL="0" marR="0" lvl="0" indent="0" algn="just"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Z</a:t>
                      </a:r>
                    </a:p>
                  </a:txBody>
                  <a:tcPr marL="45720" marR="45720"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bl>
          </a:graphicData>
        </a:graphic>
      </p:graphicFrame>
      <p:cxnSp>
        <p:nvCxnSpPr>
          <p:cNvPr id="14402" name="AutoShape 67"/>
          <p:cNvCxnSpPr>
            <a:cxnSpLocks noChangeShapeType="1"/>
          </p:cNvCxnSpPr>
          <p:nvPr/>
        </p:nvCxnSpPr>
        <p:spPr bwMode="auto">
          <a:xfrm>
            <a:off x="912813"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03" name="AutoShape 68"/>
          <p:cNvCxnSpPr>
            <a:cxnSpLocks noChangeShapeType="1"/>
          </p:cNvCxnSpPr>
          <p:nvPr/>
        </p:nvCxnSpPr>
        <p:spPr bwMode="auto">
          <a:xfrm>
            <a:off x="1233488"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04" name="AutoShape 69"/>
          <p:cNvCxnSpPr>
            <a:cxnSpLocks noChangeShapeType="1"/>
          </p:cNvCxnSpPr>
          <p:nvPr/>
        </p:nvCxnSpPr>
        <p:spPr bwMode="auto">
          <a:xfrm>
            <a:off x="1550988"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05" name="AutoShape 70"/>
          <p:cNvCxnSpPr>
            <a:cxnSpLocks noChangeShapeType="1"/>
          </p:cNvCxnSpPr>
          <p:nvPr/>
        </p:nvCxnSpPr>
        <p:spPr bwMode="auto">
          <a:xfrm>
            <a:off x="1871663"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06" name="AutoShape 71"/>
          <p:cNvCxnSpPr>
            <a:cxnSpLocks noChangeShapeType="1"/>
          </p:cNvCxnSpPr>
          <p:nvPr/>
        </p:nvCxnSpPr>
        <p:spPr bwMode="auto">
          <a:xfrm>
            <a:off x="2190750"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07" name="AutoShape 72"/>
          <p:cNvCxnSpPr>
            <a:cxnSpLocks noChangeShapeType="1"/>
          </p:cNvCxnSpPr>
          <p:nvPr/>
        </p:nvCxnSpPr>
        <p:spPr bwMode="auto">
          <a:xfrm>
            <a:off x="2511425"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08" name="AutoShape 73"/>
          <p:cNvCxnSpPr>
            <a:cxnSpLocks noChangeShapeType="1"/>
          </p:cNvCxnSpPr>
          <p:nvPr/>
        </p:nvCxnSpPr>
        <p:spPr bwMode="auto">
          <a:xfrm>
            <a:off x="2827338"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09" name="AutoShape 74"/>
          <p:cNvCxnSpPr>
            <a:cxnSpLocks noChangeShapeType="1"/>
          </p:cNvCxnSpPr>
          <p:nvPr/>
        </p:nvCxnSpPr>
        <p:spPr bwMode="auto">
          <a:xfrm>
            <a:off x="3148013"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0" name="AutoShape 75"/>
          <p:cNvCxnSpPr>
            <a:cxnSpLocks noChangeShapeType="1"/>
          </p:cNvCxnSpPr>
          <p:nvPr/>
        </p:nvCxnSpPr>
        <p:spPr bwMode="auto">
          <a:xfrm>
            <a:off x="3467100"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1" name="AutoShape 76"/>
          <p:cNvCxnSpPr>
            <a:cxnSpLocks noChangeShapeType="1"/>
          </p:cNvCxnSpPr>
          <p:nvPr/>
        </p:nvCxnSpPr>
        <p:spPr bwMode="auto">
          <a:xfrm>
            <a:off x="3787775"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2" name="AutoShape 77"/>
          <p:cNvCxnSpPr>
            <a:cxnSpLocks noChangeShapeType="1"/>
          </p:cNvCxnSpPr>
          <p:nvPr/>
        </p:nvCxnSpPr>
        <p:spPr bwMode="auto">
          <a:xfrm>
            <a:off x="4105275"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3" name="AutoShape 78"/>
          <p:cNvCxnSpPr>
            <a:cxnSpLocks noChangeShapeType="1"/>
          </p:cNvCxnSpPr>
          <p:nvPr/>
        </p:nvCxnSpPr>
        <p:spPr bwMode="auto">
          <a:xfrm>
            <a:off x="4425950"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4" name="AutoShape 79"/>
          <p:cNvCxnSpPr>
            <a:cxnSpLocks noChangeShapeType="1"/>
          </p:cNvCxnSpPr>
          <p:nvPr/>
        </p:nvCxnSpPr>
        <p:spPr bwMode="auto">
          <a:xfrm>
            <a:off x="4743450"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5" name="AutoShape 80"/>
          <p:cNvCxnSpPr>
            <a:cxnSpLocks noChangeShapeType="1"/>
          </p:cNvCxnSpPr>
          <p:nvPr/>
        </p:nvCxnSpPr>
        <p:spPr bwMode="auto">
          <a:xfrm>
            <a:off x="5064125"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6" name="AutoShape 81"/>
          <p:cNvCxnSpPr>
            <a:cxnSpLocks noChangeShapeType="1"/>
          </p:cNvCxnSpPr>
          <p:nvPr/>
        </p:nvCxnSpPr>
        <p:spPr bwMode="auto">
          <a:xfrm>
            <a:off x="5381625"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7" name="AutoShape 82"/>
          <p:cNvCxnSpPr>
            <a:cxnSpLocks noChangeShapeType="1"/>
          </p:cNvCxnSpPr>
          <p:nvPr/>
        </p:nvCxnSpPr>
        <p:spPr bwMode="auto">
          <a:xfrm>
            <a:off x="5702300"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8" name="AutoShape 83"/>
          <p:cNvCxnSpPr>
            <a:cxnSpLocks noChangeShapeType="1"/>
          </p:cNvCxnSpPr>
          <p:nvPr/>
        </p:nvCxnSpPr>
        <p:spPr bwMode="auto">
          <a:xfrm>
            <a:off x="6021388"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19" name="AutoShape 84"/>
          <p:cNvCxnSpPr>
            <a:cxnSpLocks noChangeShapeType="1"/>
          </p:cNvCxnSpPr>
          <p:nvPr/>
        </p:nvCxnSpPr>
        <p:spPr bwMode="auto">
          <a:xfrm>
            <a:off x="6342063"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20" name="AutoShape 85"/>
          <p:cNvCxnSpPr>
            <a:cxnSpLocks noChangeShapeType="1"/>
          </p:cNvCxnSpPr>
          <p:nvPr/>
        </p:nvCxnSpPr>
        <p:spPr bwMode="auto">
          <a:xfrm>
            <a:off x="6659563"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21" name="AutoShape 86"/>
          <p:cNvCxnSpPr>
            <a:cxnSpLocks noChangeShapeType="1"/>
          </p:cNvCxnSpPr>
          <p:nvPr/>
        </p:nvCxnSpPr>
        <p:spPr bwMode="auto">
          <a:xfrm>
            <a:off x="6980238"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22" name="AutoShape 87"/>
          <p:cNvCxnSpPr>
            <a:cxnSpLocks noChangeShapeType="1"/>
          </p:cNvCxnSpPr>
          <p:nvPr/>
        </p:nvCxnSpPr>
        <p:spPr bwMode="auto">
          <a:xfrm>
            <a:off x="7299325"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23" name="AutoShape 88"/>
          <p:cNvCxnSpPr>
            <a:cxnSpLocks noChangeShapeType="1"/>
          </p:cNvCxnSpPr>
          <p:nvPr/>
        </p:nvCxnSpPr>
        <p:spPr bwMode="auto">
          <a:xfrm>
            <a:off x="7620000"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24" name="AutoShape 89"/>
          <p:cNvCxnSpPr>
            <a:cxnSpLocks noChangeShapeType="1"/>
          </p:cNvCxnSpPr>
          <p:nvPr/>
        </p:nvCxnSpPr>
        <p:spPr bwMode="auto">
          <a:xfrm>
            <a:off x="7937500"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25" name="AutoShape 90"/>
          <p:cNvCxnSpPr>
            <a:cxnSpLocks noChangeShapeType="1"/>
          </p:cNvCxnSpPr>
          <p:nvPr/>
        </p:nvCxnSpPr>
        <p:spPr bwMode="auto">
          <a:xfrm>
            <a:off x="8258175"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26" name="AutoShape 91"/>
          <p:cNvCxnSpPr>
            <a:cxnSpLocks noChangeShapeType="1"/>
          </p:cNvCxnSpPr>
          <p:nvPr/>
        </p:nvCxnSpPr>
        <p:spPr bwMode="auto">
          <a:xfrm>
            <a:off x="8545513"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4427" name="AutoShape 92"/>
          <p:cNvCxnSpPr>
            <a:cxnSpLocks noChangeShapeType="1"/>
          </p:cNvCxnSpPr>
          <p:nvPr/>
        </p:nvCxnSpPr>
        <p:spPr bwMode="auto">
          <a:xfrm>
            <a:off x="8834438" y="3644900"/>
            <a:ext cx="0" cy="2159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graphicFrame>
        <p:nvGraphicFramePr>
          <p:cNvPr id="93340" name="Group 156"/>
          <p:cNvGraphicFramePr>
            <a:graphicFrameLocks noGrp="1"/>
          </p:cNvGraphicFramePr>
          <p:nvPr/>
        </p:nvGraphicFramePr>
        <p:xfrm>
          <a:off x="769938" y="3860800"/>
          <a:ext cx="7920037" cy="396875"/>
        </p:xfrm>
        <a:graphic>
          <a:graphicData uri="http://schemas.openxmlformats.org/drawingml/2006/table">
            <a:tbl>
              <a:tblPr/>
              <a:tblGrid>
                <a:gridCol w="317500">
                  <a:extLst>
                    <a:ext uri="{9D8B030D-6E8A-4147-A177-3AD203B41FA5}">
                      <a16:colId xmlns:a16="http://schemas.microsoft.com/office/drawing/2014/main" val="20000"/>
                    </a:ext>
                  </a:extLst>
                </a:gridCol>
                <a:gridCol w="315912">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5913">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5912">
                  <a:extLst>
                    <a:ext uri="{9D8B030D-6E8A-4147-A177-3AD203B41FA5}">
                      <a16:colId xmlns:a16="http://schemas.microsoft.com/office/drawing/2014/main" val="20006"/>
                    </a:ext>
                  </a:extLst>
                </a:gridCol>
                <a:gridCol w="315913">
                  <a:extLst>
                    <a:ext uri="{9D8B030D-6E8A-4147-A177-3AD203B41FA5}">
                      <a16:colId xmlns:a16="http://schemas.microsoft.com/office/drawing/2014/main" val="20007"/>
                    </a:ext>
                  </a:extLst>
                </a:gridCol>
                <a:gridCol w="315912">
                  <a:extLst>
                    <a:ext uri="{9D8B030D-6E8A-4147-A177-3AD203B41FA5}">
                      <a16:colId xmlns:a16="http://schemas.microsoft.com/office/drawing/2014/main" val="20008"/>
                    </a:ext>
                  </a:extLst>
                </a:gridCol>
                <a:gridCol w="319088">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5912">
                  <a:extLst>
                    <a:ext uri="{9D8B030D-6E8A-4147-A177-3AD203B41FA5}">
                      <a16:colId xmlns:a16="http://schemas.microsoft.com/office/drawing/2014/main" val="20011"/>
                    </a:ext>
                  </a:extLst>
                </a:gridCol>
                <a:gridCol w="315913">
                  <a:extLst>
                    <a:ext uri="{9D8B030D-6E8A-4147-A177-3AD203B41FA5}">
                      <a16:colId xmlns:a16="http://schemas.microsoft.com/office/drawing/2014/main" val="20012"/>
                    </a:ext>
                  </a:extLst>
                </a:gridCol>
                <a:gridCol w="315912">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9088">
                  <a:extLst>
                    <a:ext uri="{9D8B030D-6E8A-4147-A177-3AD203B41FA5}">
                      <a16:colId xmlns:a16="http://schemas.microsoft.com/office/drawing/2014/main" val="20015"/>
                    </a:ext>
                  </a:extLst>
                </a:gridCol>
                <a:gridCol w="315912">
                  <a:extLst>
                    <a:ext uri="{9D8B030D-6E8A-4147-A177-3AD203B41FA5}">
                      <a16:colId xmlns:a16="http://schemas.microsoft.com/office/drawing/2014/main" val="20016"/>
                    </a:ext>
                  </a:extLst>
                </a:gridCol>
                <a:gridCol w="315913">
                  <a:extLst>
                    <a:ext uri="{9D8B030D-6E8A-4147-A177-3AD203B41FA5}">
                      <a16:colId xmlns:a16="http://schemas.microsoft.com/office/drawing/2014/main" val="20017"/>
                    </a:ext>
                  </a:extLst>
                </a:gridCol>
                <a:gridCol w="315912">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5913">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5912">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96875">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D</a:t>
                      </a:r>
                    </a:p>
                  </a:txBody>
                  <a:tcPr marL="45720" marR="45720"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E</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F</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G</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H</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I</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J</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K</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L</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M</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N</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O</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P</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Q</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R</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S</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T</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U</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V</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W</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X</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Y</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Z</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A</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B</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bl>
          </a:graphicData>
        </a:graphic>
      </p:graphicFrame>
      <p:graphicFrame>
        <p:nvGraphicFramePr>
          <p:cNvPr id="93341" name="Group 157"/>
          <p:cNvGraphicFramePr>
            <a:graphicFrameLocks noGrp="1"/>
          </p:cNvGraphicFramePr>
          <p:nvPr/>
        </p:nvGraphicFramePr>
        <p:xfrm>
          <a:off x="8689975" y="3860800"/>
          <a:ext cx="288925" cy="396875"/>
        </p:xfrm>
        <a:graphic>
          <a:graphicData uri="http://schemas.openxmlformats.org/drawingml/2006/table">
            <a:tbl>
              <a:tblPr/>
              <a:tblGrid>
                <a:gridCol w="288925">
                  <a:extLst>
                    <a:ext uri="{9D8B030D-6E8A-4147-A177-3AD203B41FA5}">
                      <a16:colId xmlns:a16="http://schemas.microsoft.com/office/drawing/2014/main" val="20000"/>
                    </a:ext>
                  </a:extLst>
                </a:gridCol>
              </a:tblGrid>
              <a:tr h="396875">
                <a:tc>
                  <a:txBody>
                    <a:bodyPr/>
                    <a:lstStyle/>
                    <a:p>
                      <a:pPr marL="0" marR="0" lvl="0" indent="0" algn="just"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rPr>
                        <a:t>C</a:t>
                      </a:r>
                    </a:p>
                  </a:txBody>
                  <a:tcPr marL="45720" marR="45720"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bl>
          </a:graphicData>
        </a:graphic>
      </p:graphicFrame>
      <p:sp>
        <p:nvSpPr>
          <p:cNvPr id="14488" name="Text Box 153"/>
          <p:cNvSpPr txBox="1">
            <a:spLocks noChangeArrowheads="1"/>
          </p:cNvSpPr>
          <p:nvPr/>
        </p:nvSpPr>
        <p:spPr bwMode="auto">
          <a:xfrm>
            <a:off x="395288" y="3549650"/>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000" b="1">
                <a:latin typeface="Arial" panose="020B0604020202020204" pitchFamily="34" charset="0"/>
              </a:rPr>
              <a:t>+3</a:t>
            </a:r>
          </a:p>
        </p:txBody>
      </p:sp>
      <p:sp>
        <p:nvSpPr>
          <p:cNvPr id="14489" name="Text Box 154"/>
          <p:cNvSpPr txBox="1">
            <a:spLocks noChangeArrowheads="1"/>
          </p:cNvSpPr>
          <p:nvPr/>
        </p:nvSpPr>
        <p:spPr bwMode="auto">
          <a:xfrm>
            <a:off x="787400" y="5495925"/>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000" b="1">
                <a:latin typeface="Arial" panose="020B0604020202020204" pitchFamily="34" charset="0"/>
              </a:rPr>
              <a:t>+3</a:t>
            </a:r>
          </a:p>
        </p:txBody>
      </p:sp>
      <p:pic>
        <p:nvPicPr>
          <p:cNvPr id="14490" name="Picture 160" descr="http://www.asterix.com/encyclopedie/personnages/perso/r22b.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628775"/>
            <a:ext cx="118745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1" name="Title 3"/>
          <p:cNvSpPr>
            <a:spLocks noGrp="1"/>
          </p:cNvSpPr>
          <p:nvPr>
            <p:ph type="title"/>
          </p:nvPr>
        </p:nvSpPr>
        <p:spPr/>
        <p:txBody>
          <a:bodyPr/>
          <a:lstStyle/>
          <a:p>
            <a:r>
              <a:rPr lang="pt-BR" altLang="en-US"/>
              <a:t>Cifra de César</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dissolve">
                                      <p:cBhvr>
                                        <p:cTn id="7" dur="500"/>
                                        <p:tgtEl>
                                          <p:spTgt spid="9318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3189"/>
                                        </p:tgtEl>
                                        <p:attrNameLst>
                                          <p:attrName>style.visibility</p:attrName>
                                        </p:attrNameLst>
                                      </p:cBhvr>
                                      <p:to>
                                        <p:strVal val="visible"/>
                                      </p:to>
                                    </p:set>
                                    <p:animEffect transition="in" filter="dissolve">
                                      <p:cBhvr>
                                        <p:cTn id="11" dur="500"/>
                                        <p:tgtEl>
                                          <p:spTgt spid="9318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3188"/>
                                        </p:tgtEl>
                                        <p:attrNameLst>
                                          <p:attrName>style.visibility</p:attrName>
                                        </p:attrNameLst>
                                      </p:cBhvr>
                                      <p:to>
                                        <p:strVal val="visible"/>
                                      </p:to>
                                    </p:set>
                                    <p:animEffect transition="in" filter="dissolve">
                                      <p:cBhvr>
                                        <p:cTn id="15"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autoUpdateAnimBg="0"/>
      <p:bldP spid="9318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pt-BR" altLang="en-US"/>
              <a:t>Análise</a:t>
            </a:r>
            <a:endParaRPr lang="en-US" altLang="en-US"/>
          </a:p>
        </p:txBody>
      </p:sp>
      <p:sp>
        <p:nvSpPr>
          <p:cNvPr id="15363" name="Rectangle 5"/>
          <p:cNvSpPr>
            <a:spLocks noGrp="1" noChangeArrowheads="1"/>
          </p:cNvSpPr>
          <p:nvPr>
            <p:ph type="body" idx="1"/>
          </p:nvPr>
        </p:nvSpPr>
        <p:spPr>
          <a:xfrm>
            <a:off x="685800" y="1524000"/>
            <a:ext cx="7772400" cy="4568825"/>
          </a:xfrm>
        </p:spPr>
        <p:txBody>
          <a:bodyPr/>
          <a:lstStyle/>
          <a:p>
            <a:pPr algn="l" eaLnBrk="1" hangingPunct="1">
              <a:lnSpc>
                <a:spcPct val="80000"/>
              </a:lnSpc>
            </a:pPr>
            <a:r>
              <a:rPr lang="pt-BR" altLang="en-US"/>
              <a:t>Definamos:</a:t>
            </a:r>
            <a:br>
              <a:rPr lang="pt-BR" altLang="en-US"/>
            </a:br>
            <a:r>
              <a:rPr lang="pt-BR" altLang="en-US" sz="2000"/>
              <a:t>	M = mensagem clara  (M</a:t>
            </a:r>
            <a:r>
              <a:rPr lang="pt-BR" altLang="en-US" sz="2000" baseline="-25000"/>
              <a:t>i</a:t>
            </a:r>
            <a:r>
              <a:rPr lang="pt-BR" altLang="en-US" sz="2000"/>
              <a:t> = i-ésima letra de M)</a:t>
            </a:r>
          </a:p>
          <a:p>
            <a:pPr eaLnBrk="1" hangingPunct="1">
              <a:lnSpc>
                <a:spcPct val="80000"/>
              </a:lnSpc>
              <a:buFontTx/>
              <a:buNone/>
            </a:pPr>
            <a:r>
              <a:rPr lang="pt-BR" altLang="en-US" sz="2000"/>
              <a:t>		C = mensagem cifrada (C</a:t>
            </a:r>
            <a:r>
              <a:rPr lang="pt-BR" altLang="en-US" sz="2000" baseline="-25000"/>
              <a:t>i</a:t>
            </a:r>
            <a:r>
              <a:rPr lang="pt-BR" altLang="en-US" sz="2000"/>
              <a:t> = i-ésima letra de C)</a:t>
            </a:r>
          </a:p>
          <a:p>
            <a:pPr eaLnBrk="1" hangingPunct="1">
              <a:lnSpc>
                <a:spcPct val="80000"/>
              </a:lnSpc>
              <a:buFontTx/>
              <a:buNone/>
            </a:pPr>
            <a:r>
              <a:rPr lang="pt-BR" altLang="en-US" sz="2000"/>
              <a:t>		k = deslocamento das letras no alfabeto (k = 3)</a:t>
            </a:r>
          </a:p>
          <a:p>
            <a:pPr eaLnBrk="1" hangingPunct="1">
              <a:lnSpc>
                <a:spcPct val="80000"/>
              </a:lnSpc>
              <a:buFontTx/>
              <a:buNone/>
            </a:pPr>
            <a:r>
              <a:rPr lang="pt-BR" altLang="en-US" sz="2000"/>
              <a:t>		mod = operação “resto da divisão por”</a:t>
            </a:r>
          </a:p>
          <a:p>
            <a:pPr eaLnBrk="1" hangingPunct="1">
              <a:lnSpc>
                <a:spcPct val="80000"/>
              </a:lnSpc>
              <a:buFontTx/>
              <a:buNone/>
            </a:pPr>
            <a:endParaRPr lang="pt-BR" altLang="en-US" sz="2000"/>
          </a:p>
          <a:p>
            <a:pPr eaLnBrk="1" hangingPunct="1">
              <a:lnSpc>
                <a:spcPct val="80000"/>
              </a:lnSpc>
            </a:pPr>
            <a:r>
              <a:rPr lang="pt-BR" altLang="en-US"/>
              <a:t>Considerando o alfabeto latino atual, tem-se </a:t>
            </a:r>
            <a:r>
              <a:rPr lang="el-GR" altLang="en-US" sz="3200">
                <a:latin typeface="Times New Roman" panose="02020603050405020304" pitchFamily="18" charset="0"/>
              </a:rPr>
              <a:t>α</a:t>
            </a:r>
            <a:r>
              <a:rPr lang="pt-BR" altLang="en-US"/>
              <a:t> = 26 letras. Numerando-as de 0 a 25, a cifra de César pode ser descrita pelas fórmulas:</a:t>
            </a:r>
          </a:p>
          <a:p>
            <a:pPr eaLnBrk="1" hangingPunct="1">
              <a:lnSpc>
                <a:spcPct val="80000"/>
              </a:lnSpc>
              <a:buFontTx/>
              <a:buNone/>
            </a:pPr>
            <a:r>
              <a:rPr lang="pt-BR" altLang="en-US" sz="2400"/>
              <a:t>			C</a:t>
            </a:r>
            <a:r>
              <a:rPr lang="pt-BR" altLang="en-US" sz="2400" baseline="-25000"/>
              <a:t>i</a:t>
            </a:r>
            <a:r>
              <a:rPr lang="pt-BR" altLang="en-US" sz="2400"/>
              <a:t> = (M</a:t>
            </a:r>
            <a:r>
              <a:rPr lang="pt-BR" altLang="en-US" sz="2400" baseline="-25000"/>
              <a:t>i</a:t>
            </a:r>
            <a:r>
              <a:rPr lang="pt-BR" altLang="en-US" sz="2400"/>
              <a:t> + k) mod </a:t>
            </a:r>
            <a:r>
              <a:rPr lang="el-GR" altLang="en-US">
                <a:latin typeface="Times New Roman" panose="02020603050405020304" pitchFamily="18" charset="0"/>
              </a:rPr>
              <a:t>α</a:t>
            </a:r>
            <a:endParaRPr lang="pt-BR" altLang="en-US" sz="2400"/>
          </a:p>
          <a:p>
            <a:pPr eaLnBrk="1" hangingPunct="1">
              <a:lnSpc>
                <a:spcPct val="80000"/>
              </a:lnSpc>
              <a:buFontTx/>
              <a:buNone/>
            </a:pPr>
            <a:r>
              <a:rPr lang="pt-BR" altLang="en-US" sz="2400"/>
              <a:t>			M</a:t>
            </a:r>
            <a:r>
              <a:rPr lang="pt-BR" altLang="en-US" sz="2400" baseline="-25000"/>
              <a:t>i</a:t>
            </a:r>
            <a:r>
              <a:rPr lang="pt-BR" altLang="en-US" sz="2400"/>
              <a:t> = (C</a:t>
            </a:r>
            <a:r>
              <a:rPr lang="pt-BR" altLang="en-US" sz="2400" baseline="-25000"/>
              <a:t>i</a:t>
            </a:r>
            <a:r>
              <a:rPr lang="pt-BR" altLang="en-US" sz="2400"/>
              <a:t> – k) mod </a:t>
            </a:r>
            <a:r>
              <a:rPr lang="el-GR" altLang="en-US">
                <a:latin typeface="Times New Roman" panose="02020603050405020304" pitchFamily="18" charset="0"/>
              </a:rPr>
              <a:t>α</a:t>
            </a:r>
            <a:endParaRPr lang="pt-BR" altLang="en-US">
              <a:latin typeface="Times New Roman" panose="02020603050405020304" pitchFamily="18" charset="0"/>
            </a:endParaRPr>
          </a:p>
          <a:p>
            <a:pPr eaLnBrk="1" hangingPunct="1">
              <a:lnSpc>
                <a:spcPct val="80000"/>
              </a:lnSpc>
            </a:pPr>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pt-BR" altLang="en-US"/>
              <a:t>Generalização</a:t>
            </a:r>
            <a:endParaRPr lang="en-US" altLang="en-US"/>
          </a:p>
        </p:txBody>
      </p:sp>
      <p:sp>
        <p:nvSpPr>
          <p:cNvPr id="16387" name="Rectangle 5"/>
          <p:cNvSpPr>
            <a:spLocks noGrp="1" noChangeArrowheads="1"/>
          </p:cNvSpPr>
          <p:nvPr>
            <p:ph type="body" idx="1"/>
          </p:nvPr>
        </p:nvSpPr>
        <p:spPr>
          <a:xfrm>
            <a:off x="685800" y="1524000"/>
            <a:ext cx="7772400" cy="4281488"/>
          </a:xfrm>
        </p:spPr>
        <p:txBody>
          <a:bodyPr/>
          <a:lstStyle/>
          <a:p>
            <a:pPr eaLnBrk="1" hangingPunct="1"/>
            <a:r>
              <a:rPr lang="pt-BR" altLang="en-US"/>
              <a:t>A chave da cifra de César é o deslocamento </a:t>
            </a:r>
            <a:r>
              <a:rPr lang="pt-BR" altLang="en-US" i="1"/>
              <a:t>k</a:t>
            </a:r>
            <a:r>
              <a:rPr lang="pt-BR" altLang="en-US"/>
              <a:t> = 3 da posição das letras no alfabeto.</a:t>
            </a:r>
          </a:p>
          <a:p>
            <a:pPr eaLnBrk="1" hangingPunct="1"/>
            <a:r>
              <a:rPr lang="pt-BR" altLang="en-US"/>
              <a:t>O valor do deslocamento não precisa ser fixo: pode ser um segredo comum entre o remetente e o destinatário da men-sagem.</a:t>
            </a:r>
          </a:p>
          <a:p>
            <a:pPr lvl="1" eaLnBrk="1" hangingPunct="1"/>
            <a:r>
              <a:rPr lang="pt-BR" altLang="en-US"/>
              <a:t>Vantagem: aumenta o esforço de decifração para um adversário.</a:t>
            </a:r>
          </a:p>
          <a:p>
            <a:pPr eaLnBrk="1" hangingPunct="1"/>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85800" y="1981200"/>
            <a:ext cx="8134350" cy="4114800"/>
          </a:xfrm>
        </p:spPr>
        <p:txBody>
          <a:bodyPr/>
          <a:lstStyle/>
          <a:p>
            <a:pPr eaLnBrk="1" hangingPunct="1"/>
            <a:r>
              <a:rPr lang="pt-BR" altLang="en-US"/>
              <a:t>Decifrar a seguinte mensagem e identificar o valor de </a:t>
            </a:r>
            <a:r>
              <a:rPr lang="pt-BR" altLang="en-US" i="1"/>
              <a:t>k</a:t>
            </a:r>
            <a:r>
              <a:rPr lang="pt-BR" altLang="en-US"/>
              <a:t> usado (dica: </a:t>
            </a:r>
            <a:r>
              <a:rPr lang="pt-BR" altLang="en-US" i="1"/>
              <a:t>k</a:t>
            </a:r>
            <a:r>
              <a:rPr lang="pt-BR" altLang="en-US"/>
              <a:t> </a:t>
            </a:r>
            <a:r>
              <a:rPr lang="pt-BR" altLang="en-US">
                <a:sym typeface="Symbol" panose="05050102010706020507" pitchFamily="18" charset="2"/>
              </a:rPr>
              <a:t></a:t>
            </a:r>
            <a:r>
              <a:rPr lang="pt-BR" altLang="en-US"/>
              <a:t> 3):</a:t>
            </a:r>
          </a:p>
          <a:p>
            <a:pPr eaLnBrk="1" hangingPunct="1"/>
            <a:endParaRPr lang="pt-BR" altLang="en-US"/>
          </a:p>
          <a:p>
            <a:pPr eaLnBrk="1" hangingPunct="1"/>
            <a:endParaRPr lang="pt-BR" altLang="en-US"/>
          </a:p>
          <a:p>
            <a:pPr eaLnBrk="1" hangingPunct="1"/>
            <a:r>
              <a:rPr lang="pt-BR" altLang="en-US"/>
              <a:t>NBBN ENAVNUQX MN VNDB XUQXB ENV MX ENAMN MJ WJCDANIJ</a:t>
            </a:r>
          </a:p>
          <a:p>
            <a:pPr eaLnBrk="1" hangingPunct="1">
              <a:buFontTx/>
              <a:buNone/>
            </a:pPr>
            <a:endParaRPr lang="pt-BR" altLang="en-US"/>
          </a:p>
          <a:p>
            <a:pPr eaLnBrk="1" hangingPunct="1"/>
            <a:endParaRPr lang="pt-BR" altLang="en-US"/>
          </a:p>
        </p:txBody>
      </p:sp>
      <p:sp>
        <p:nvSpPr>
          <p:cNvPr id="17411" name="Rectangle 4"/>
          <p:cNvSpPr>
            <a:spLocks noGrp="1" noChangeArrowheads="1"/>
          </p:cNvSpPr>
          <p:nvPr>
            <p:ph type="title"/>
          </p:nvPr>
        </p:nvSpPr>
        <p:spPr/>
        <p:txBody>
          <a:bodyPr/>
          <a:lstStyle/>
          <a:p>
            <a:pPr eaLnBrk="1" hangingPunct="1"/>
            <a:r>
              <a:rPr lang="pt-BR" altLang="en-US"/>
              <a:t>Exercício</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685800" y="1773238"/>
            <a:ext cx="8134350" cy="4114800"/>
          </a:xfrm>
        </p:spPr>
        <p:txBody>
          <a:bodyPr/>
          <a:lstStyle/>
          <a:p>
            <a:pPr eaLnBrk="1" hangingPunct="1"/>
            <a:r>
              <a:rPr lang="pt-BR" altLang="en-US"/>
              <a:t>ESSE VERMELHO DE MEUS OLHOS VEM DO VERDE DA NATUREZA</a:t>
            </a:r>
            <a:endParaRPr lang="en-US" altLang="en-US"/>
          </a:p>
          <a:p>
            <a:pPr eaLnBrk="1" hangingPunct="1"/>
            <a:endParaRPr lang="en-US" altLang="en-US"/>
          </a:p>
          <a:p>
            <a:pPr eaLnBrk="1" hangingPunct="1"/>
            <a:r>
              <a:rPr lang="en-US" altLang="en-US"/>
              <a:t>Alguns facilitadores:</a:t>
            </a:r>
          </a:p>
          <a:p>
            <a:pPr lvl="1" eaLnBrk="1" hangingPunct="1"/>
            <a:r>
              <a:rPr lang="pt-BR" altLang="en-US"/>
              <a:t>N</a:t>
            </a:r>
            <a:r>
              <a:rPr lang="pt-BR" altLang="en-US" b="1" u="sng">
                <a:solidFill>
                  <a:srgbClr val="FF0000"/>
                </a:solidFill>
              </a:rPr>
              <a:t>BB</a:t>
            </a:r>
            <a:r>
              <a:rPr lang="pt-BR" altLang="en-US"/>
              <a:t>N ENAVNUQX </a:t>
            </a:r>
            <a:r>
              <a:rPr lang="pt-BR" altLang="en-US" b="1" u="sng">
                <a:solidFill>
                  <a:srgbClr val="008000"/>
                </a:solidFill>
              </a:rPr>
              <a:t>MN</a:t>
            </a:r>
            <a:r>
              <a:rPr lang="pt-BR" altLang="en-US"/>
              <a:t> VNDB XUQXB ENV </a:t>
            </a:r>
            <a:r>
              <a:rPr lang="pt-BR" altLang="en-US" b="1" u="sng">
                <a:solidFill>
                  <a:srgbClr val="669900"/>
                </a:solidFill>
              </a:rPr>
              <a:t>MX</a:t>
            </a:r>
            <a:r>
              <a:rPr lang="pt-BR" altLang="en-US"/>
              <a:t> ENAMN </a:t>
            </a:r>
            <a:r>
              <a:rPr lang="pt-BR" altLang="en-US" b="1" u="sng">
                <a:solidFill>
                  <a:srgbClr val="009900"/>
                </a:solidFill>
              </a:rPr>
              <a:t>MJ</a:t>
            </a:r>
            <a:r>
              <a:rPr lang="pt-BR" altLang="en-US"/>
              <a:t> WJCDANIJ</a:t>
            </a:r>
          </a:p>
          <a:p>
            <a:pPr eaLnBrk="1" hangingPunct="1"/>
            <a:endParaRPr lang="pt-BR" altLang="en-US"/>
          </a:p>
        </p:txBody>
      </p:sp>
      <p:pic>
        <p:nvPicPr>
          <p:cNvPr id="18435" name="Picture 4" descr="bob_marl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4724400"/>
            <a:ext cx="10287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5"/>
          <p:cNvSpPr>
            <a:spLocks noGrp="1" noChangeArrowheads="1"/>
          </p:cNvSpPr>
          <p:nvPr>
            <p:ph type="title"/>
          </p:nvPr>
        </p:nvSpPr>
        <p:spPr/>
        <p:txBody>
          <a:bodyPr/>
          <a:lstStyle/>
          <a:p>
            <a:pPr eaLnBrk="1" hangingPunct="1"/>
            <a:r>
              <a:rPr lang="pt-BR" altLang="en-US"/>
              <a:t>Resposta: 9</a:t>
            </a:r>
            <a:endParaRPr lang="en-US" altLang="en-US"/>
          </a:p>
        </p:txBody>
      </p:sp>
      <p:sp>
        <p:nvSpPr>
          <p:cNvPr id="2" name="Rectangle 1"/>
          <p:cNvSpPr>
            <a:spLocks noChangeArrowheads="1"/>
          </p:cNvSpPr>
          <p:nvPr/>
        </p:nvSpPr>
        <p:spPr bwMode="auto">
          <a:xfrm>
            <a:off x="468313" y="1628775"/>
            <a:ext cx="8496300" cy="1439863"/>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6" name="Rectangle 5"/>
          <p:cNvSpPr>
            <a:spLocks noChangeArrowheads="1"/>
          </p:cNvSpPr>
          <p:nvPr/>
        </p:nvSpPr>
        <p:spPr bwMode="auto">
          <a:xfrm>
            <a:off x="5651500" y="476250"/>
            <a:ext cx="792163" cy="576263"/>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idx="1"/>
          </p:nvPr>
        </p:nvSpPr>
        <p:spPr/>
        <p:txBody>
          <a:bodyPr/>
          <a:lstStyle/>
          <a:p>
            <a:pPr eaLnBrk="1" hangingPunct="1"/>
            <a:r>
              <a:rPr lang="pt-BR" altLang="en-US"/>
              <a:t>A chave pode ser de vários caracteres:</a:t>
            </a:r>
            <a:br>
              <a:rPr lang="pt-BR" altLang="en-US"/>
            </a:br>
            <a:r>
              <a:rPr lang="pt-BR" altLang="en-US" i="1"/>
              <a:t>k</a:t>
            </a:r>
            <a:r>
              <a:rPr lang="pt-BR" altLang="en-US"/>
              <a:t> = </a:t>
            </a:r>
            <a:r>
              <a:rPr lang="pt-BR" altLang="en-US" i="1"/>
              <a:t>k</a:t>
            </a:r>
            <a:r>
              <a:rPr lang="pt-BR" altLang="en-US" baseline="-25000"/>
              <a:t>0</a:t>
            </a:r>
            <a:r>
              <a:rPr lang="pt-BR" altLang="en-US"/>
              <a:t> </a:t>
            </a:r>
            <a:r>
              <a:rPr lang="pt-BR" altLang="en-US" i="1"/>
              <a:t>k</a:t>
            </a:r>
            <a:r>
              <a:rPr lang="pt-BR" altLang="en-US" baseline="-25000"/>
              <a:t>1</a:t>
            </a:r>
            <a:r>
              <a:rPr lang="pt-BR" altLang="en-US"/>
              <a:t> … </a:t>
            </a:r>
            <a:r>
              <a:rPr lang="pt-BR" altLang="en-US" i="1"/>
              <a:t>k</a:t>
            </a:r>
            <a:r>
              <a:rPr lang="pt-BR" altLang="en-US" i="1" baseline="-25000"/>
              <a:t>t</a:t>
            </a:r>
            <a:r>
              <a:rPr lang="pt-BR" altLang="en-US" sz="1700" i="1" baseline="-25000"/>
              <a:t> </a:t>
            </a:r>
            <a:r>
              <a:rPr lang="pt-BR" altLang="en-US" baseline="-25000"/>
              <a:t>–1</a:t>
            </a:r>
            <a:r>
              <a:rPr lang="pt-BR" altLang="en-US"/>
              <a:t> (repetidos ciclicamente).</a:t>
            </a:r>
          </a:p>
          <a:p>
            <a:pPr eaLnBrk="1" hangingPunct="1"/>
            <a:r>
              <a:rPr lang="pt-BR" altLang="en-US"/>
              <a:t>Cifra de Vigenère:</a:t>
            </a:r>
          </a:p>
          <a:p>
            <a:pPr eaLnBrk="1" hangingPunct="1">
              <a:buFontTx/>
              <a:buNone/>
            </a:pPr>
            <a:r>
              <a:rPr lang="pt-BR" altLang="en-US" sz="2400"/>
              <a:t>			C</a:t>
            </a:r>
            <a:r>
              <a:rPr lang="pt-BR" altLang="en-US" sz="2400" baseline="-25000"/>
              <a:t>i</a:t>
            </a:r>
            <a:r>
              <a:rPr lang="pt-BR" altLang="en-US" sz="2400"/>
              <a:t> = (M</a:t>
            </a:r>
            <a:r>
              <a:rPr lang="pt-BR" altLang="en-US" sz="2400" baseline="-25000"/>
              <a:t>i</a:t>
            </a:r>
            <a:r>
              <a:rPr lang="pt-BR" altLang="en-US" sz="2400"/>
              <a:t> </a:t>
            </a:r>
            <a:r>
              <a:rPr lang="pt-BR" altLang="en-US" sz="2400">
                <a:sym typeface="Symbol" panose="05050102010706020507" pitchFamily="18" charset="2"/>
              </a:rPr>
              <a:t>+</a:t>
            </a:r>
            <a:r>
              <a:rPr lang="pt-BR" altLang="en-US" sz="2400"/>
              <a:t> k</a:t>
            </a:r>
            <a:r>
              <a:rPr lang="pt-BR" altLang="en-US" sz="2400" baseline="-25000"/>
              <a:t>i mod </a:t>
            </a:r>
            <a:r>
              <a:rPr lang="pt-BR" altLang="en-US" baseline="-25000"/>
              <a:t>t</a:t>
            </a:r>
            <a:r>
              <a:rPr lang="pt-BR" altLang="en-US" sz="2400"/>
              <a:t>) mod </a:t>
            </a:r>
            <a:r>
              <a:rPr lang="el-GR" altLang="en-US">
                <a:latin typeface="Times New Roman" panose="02020603050405020304" pitchFamily="18" charset="0"/>
              </a:rPr>
              <a:t>α</a:t>
            </a:r>
            <a:r>
              <a:rPr lang="pt-BR" altLang="en-US" sz="2400"/>
              <a:t> 					M</a:t>
            </a:r>
            <a:r>
              <a:rPr lang="pt-BR" altLang="en-US" sz="2400" baseline="-25000"/>
              <a:t>i</a:t>
            </a:r>
            <a:r>
              <a:rPr lang="pt-BR" altLang="en-US" sz="2400"/>
              <a:t> = (C</a:t>
            </a:r>
            <a:r>
              <a:rPr lang="pt-BR" altLang="en-US" sz="2400" baseline="-25000"/>
              <a:t>i</a:t>
            </a:r>
            <a:r>
              <a:rPr lang="pt-BR" altLang="en-US" sz="2400"/>
              <a:t> – k</a:t>
            </a:r>
            <a:r>
              <a:rPr lang="pt-BR" altLang="en-US" sz="2400" baseline="-25000"/>
              <a:t>i mod </a:t>
            </a:r>
            <a:r>
              <a:rPr lang="pt-BR" altLang="en-US" baseline="-25000"/>
              <a:t>t</a:t>
            </a:r>
            <a:r>
              <a:rPr lang="pt-BR" altLang="en-US" sz="2400"/>
              <a:t>) mod </a:t>
            </a:r>
            <a:r>
              <a:rPr lang="el-GR" altLang="en-US">
                <a:latin typeface="Times New Roman" panose="02020603050405020304" pitchFamily="18" charset="0"/>
              </a:rPr>
              <a:t>α</a:t>
            </a:r>
            <a:endParaRPr lang="pt-BR" altLang="en-US" sz="2400"/>
          </a:p>
          <a:p>
            <a:pPr eaLnBrk="1" hangingPunct="1"/>
            <a:r>
              <a:rPr lang="pt-BR" altLang="en-US"/>
              <a:t>Vantagem: aumenta o esforço de decifração para um adversário (exponencial: </a:t>
            </a:r>
            <a:r>
              <a:rPr lang="el-GR" altLang="en-US">
                <a:latin typeface="Times New Roman" panose="02020603050405020304" pitchFamily="18" charset="0"/>
              </a:rPr>
              <a:t>α</a:t>
            </a:r>
            <a:r>
              <a:rPr lang="pt-BR" altLang="en-US" baseline="30000"/>
              <a:t>t</a:t>
            </a:r>
            <a:r>
              <a:rPr lang="pt-BR" altLang="en-US"/>
              <a:t> chaves possíveis).</a:t>
            </a:r>
            <a:endParaRPr lang="en-US" altLang="en-US"/>
          </a:p>
        </p:txBody>
      </p:sp>
      <p:sp>
        <p:nvSpPr>
          <p:cNvPr id="19459" name="Rectangle 5"/>
          <p:cNvSpPr>
            <a:spLocks noGrp="1" noChangeArrowheads="1"/>
          </p:cNvSpPr>
          <p:nvPr>
            <p:ph type="title"/>
          </p:nvPr>
        </p:nvSpPr>
        <p:spPr/>
        <p:txBody>
          <a:bodyPr/>
          <a:lstStyle/>
          <a:p>
            <a:pPr eaLnBrk="1" hangingPunct="1"/>
            <a:r>
              <a:rPr lang="pt-BR" altLang="en-US"/>
              <a:t>Cifra de Vigenère</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ChangeArrowheads="1"/>
          </p:cNvSpPr>
          <p:nvPr/>
        </p:nvSpPr>
        <p:spPr bwMode="auto">
          <a:xfrm>
            <a:off x="4724400" y="280987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3200" b="1">
                <a:solidFill>
                  <a:srgbClr val="000099"/>
                </a:solidFill>
                <a:latin typeface="Tahoma" panose="020B0604030504040204" pitchFamily="34" charset="0"/>
              </a:rPr>
              <a:t>+</a:t>
            </a:r>
            <a:endParaRPr lang="pt-BR" altLang="en-US">
              <a:solidFill>
                <a:srgbClr val="000099"/>
              </a:solidFill>
              <a:latin typeface="Tahoma" panose="020B0604030504040204" pitchFamily="34" charset="0"/>
            </a:endParaRPr>
          </a:p>
        </p:txBody>
      </p:sp>
      <p:sp>
        <p:nvSpPr>
          <p:cNvPr id="105476" name="Rectangle 4"/>
          <p:cNvSpPr>
            <a:spLocks noChangeArrowheads="1"/>
          </p:cNvSpPr>
          <p:nvPr/>
        </p:nvSpPr>
        <p:spPr bwMode="auto">
          <a:xfrm>
            <a:off x="4724400" y="387667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3200" b="1">
                <a:solidFill>
                  <a:srgbClr val="000099"/>
                </a:solidFill>
                <a:latin typeface="Tahoma" panose="020B0604030504040204" pitchFamily="34" charset="0"/>
              </a:rPr>
              <a:t>=</a:t>
            </a:r>
            <a:endParaRPr lang="pt-BR" altLang="en-US">
              <a:solidFill>
                <a:srgbClr val="000099"/>
              </a:solidFill>
              <a:latin typeface="Tahoma" panose="020B0604030504040204" pitchFamily="34" charset="0"/>
            </a:endParaRPr>
          </a:p>
        </p:txBody>
      </p:sp>
      <p:sp>
        <p:nvSpPr>
          <p:cNvPr id="105477" name="Rectangle 5"/>
          <p:cNvSpPr>
            <a:spLocks noChangeArrowheads="1"/>
          </p:cNvSpPr>
          <p:nvPr/>
        </p:nvSpPr>
        <p:spPr bwMode="auto">
          <a:xfrm>
            <a:off x="914400" y="227647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p>
        </p:txBody>
      </p:sp>
      <p:sp>
        <p:nvSpPr>
          <p:cNvPr id="105478" name="Rectangle 6"/>
          <p:cNvSpPr>
            <a:spLocks noChangeArrowheads="1"/>
          </p:cNvSpPr>
          <p:nvPr/>
        </p:nvSpPr>
        <p:spPr bwMode="auto">
          <a:xfrm>
            <a:off x="914400" y="334327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i="1">
                <a:solidFill>
                  <a:srgbClr val="000099"/>
                </a:solidFill>
                <a:latin typeface="Tahoma" panose="020B0604030504040204" pitchFamily="34" charset="0"/>
              </a:rPr>
              <a:t>k</a:t>
            </a:r>
            <a:r>
              <a:rPr lang="pt-BR" altLang="en-US">
                <a:solidFill>
                  <a:srgbClr val="000099"/>
                </a:solidFill>
                <a:latin typeface="Tahoma" panose="020B0604030504040204" pitchFamily="34" charset="0"/>
              </a:rPr>
              <a:t>:</a:t>
            </a:r>
          </a:p>
        </p:txBody>
      </p:sp>
      <p:sp>
        <p:nvSpPr>
          <p:cNvPr id="105479" name="Rectangle 7"/>
          <p:cNvSpPr>
            <a:spLocks noChangeArrowheads="1"/>
          </p:cNvSpPr>
          <p:nvPr/>
        </p:nvSpPr>
        <p:spPr bwMode="auto">
          <a:xfrm>
            <a:off x="914400" y="441007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p>
        </p:txBody>
      </p:sp>
      <p:graphicFrame>
        <p:nvGraphicFramePr>
          <p:cNvPr id="105609" name="Group 137"/>
          <p:cNvGraphicFramePr>
            <a:graphicFrameLocks noGrp="1"/>
          </p:cNvGraphicFramePr>
          <p:nvPr/>
        </p:nvGraphicFramePr>
        <p:xfrm>
          <a:off x="1597025" y="2314575"/>
          <a:ext cx="7027863" cy="396875"/>
        </p:xfrm>
        <a:graphic>
          <a:graphicData uri="http://schemas.openxmlformats.org/drawingml/2006/table">
            <a:tbl>
              <a:tblPr/>
              <a:tblGrid>
                <a:gridCol w="369888">
                  <a:extLst>
                    <a:ext uri="{9D8B030D-6E8A-4147-A177-3AD203B41FA5}">
                      <a16:colId xmlns:a16="http://schemas.microsoft.com/office/drawing/2014/main" val="20000"/>
                    </a:ext>
                  </a:extLst>
                </a:gridCol>
                <a:gridCol w="369887">
                  <a:extLst>
                    <a:ext uri="{9D8B030D-6E8A-4147-A177-3AD203B41FA5}">
                      <a16:colId xmlns:a16="http://schemas.microsoft.com/office/drawing/2014/main" val="20001"/>
                    </a:ext>
                  </a:extLst>
                </a:gridCol>
                <a:gridCol w="369888">
                  <a:extLst>
                    <a:ext uri="{9D8B030D-6E8A-4147-A177-3AD203B41FA5}">
                      <a16:colId xmlns:a16="http://schemas.microsoft.com/office/drawing/2014/main" val="20002"/>
                    </a:ext>
                  </a:extLst>
                </a:gridCol>
                <a:gridCol w="369887">
                  <a:extLst>
                    <a:ext uri="{9D8B030D-6E8A-4147-A177-3AD203B41FA5}">
                      <a16:colId xmlns:a16="http://schemas.microsoft.com/office/drawing/2014/main" val="20003"/>
                    </a:ext>
                  </a:extLst>
                </a:gridCol>
                <a:gridCol w="369888">
                  <a:extLst>
                    <a:ext uri="{9D8B030D-6E8A-4147-A177-3AD203B41FA5}">
                      <a16:colId xmlns:a16="http://schemas.microsoft.com/office/drawing/2014/main" val="20004"/>
                    </a:ext>
                  </a:extLst>
                </a:gridCol>
                <a:gridCol w="369887">
                  <a:extLst>
                    <a:ext uri="{9D8B030D-6E8A-4147-A177-3AD203B41FA5}">
                      <a16:colId xmlns:a16="http://schemas.microsoft.com/office/drawing/2014/main" val="20005"/>
                    </a:ext>
                  </a:extLst>
                </a:gridCol>
                <a:gridCol w="369888">
                  <a:extLst>
                    <a:ext uri="{9D8B030D-6E8A-4147-A177-3AD203B41FA5}">
                      <a16:colId xmlns:a16="http://schemas.microsoft.com/office/drawing/2014/main" val="20006"/>
                    </a:ext>
                  </a:extLst>
                </a:gridCol>
                <a:gridCol w="369887">
                  <a:extLst>
                    <a:ext uri="{9D8B030D-6E8A-4147-A177-3AD203B41FA5}">
                      <a16:colId xmlns:a16="http://schemas.microsoft.com/office/drawing/2014/main" val="20007"/>
                    </a:ext>
                  </a:extLst>
                </a:gridCol>
                <a:gridCol w="369888">
                  <a:extLst>
                    <a:ext uri="{9D8B030D-6E8A-4147-A177-3AD203B41FA5}">
                      <a16:colId xmlns:a16="http://schemas.microsoft.com/office/drawing/2014/main" val="20008"/>
                    </a:ext>
                  </a:extLst>
                </a:gridCol>
                <a:gridCol w="369887">
                  <a:extLst>
                    <a:ext uri="{9D8B030D-6E8A-4147-A177-3AD203B41FA5}">
                      <a16:colId xmlns:a16="http://schemas.microsoft.com/office/drawing/2014/main" val="20009"/>
                    </a:ext>
                  </a:extLst>
                </a:gridCol>
                <a:gridCol w="369888">
                  <a:extLst>
                    <a:ext uri="{9D8B030D-6E8A-4147-A177-3AD203B41FA5}">
                      <a16:colId xmlns:a16="http://schemas.microsoft.com/office/drawing/2014/main" val="20010"/>
                    </a:ext>
                  </a:extLst>
                </a:gridCol>
                <a:gridCol w="369887">
                  <a:extLst>
                    <a:ext uri="{9D8B030D-6E8A-4147-A177-3AD203B41FA5}">
                      <a16:colId xmlns:a16="http://schemas.microsoft.com/office/drawing/2014/main" val="20011"/>
                    </a:ext>
                  </a:extLst>
                </a:gridCol>
                <a:gridCol w="369888">
                  <a:extLst>
                    <a:ext uri="{9D8B030D-6E8A-4147-A177-3AD203B41FA5}">
                      <a16:colId xmlns:a16="http://schemas.microsoft.com/office/drawing/2014/main" val="20012"/>
                    </a:ext>
                  </a:extLst>
                </a:gridCol>
                <a:gridCol w="369887">
                  <a:extLst>
                    <a:ext uri="{9D8B030D-6E8A-4147-A177-3AD203B41FA5}">
                      <a16:colId xmlns:a16="http://schemas.microsoft.com/office/drawing/2014/main" val="20013"/>
                    </a:ext>
                  </a:extLst>
                </a:gridCol>
                <a:gridCol w="369888">
                  <a:extLst>
                    <a:ext uri="{9D8B030D-6E8A-4147-A177-3AD203B41FA5}">
                      <a16:colId xmlns:a16="http://schemas.microsoft.com/office/drawing/2014/main" val="20014"/>
                    </a:ext>
                  </a:extLst>
                </a:gridCol>
                <a:gridCol w="369887">
                  <a:extLst>
                    <a:ext uri="{9D8B030D-6E8A-4147-A177-3AD203B41FA5}">
                      <a16:colId xmlns:a16="http://schemas.microsoft.com/office/drawing/2014/main" val="20015"/>
                    </a:ext>
                  </a:extLst>
                </a:gridCol>
                <a:gridCol w="369888">
                  <a:extLst>
                    <a:ext uri="{9D8B030D-6E8A-4147-A177-3AD203B41FA5}">
                      <a16:colId xmlns:a16="http://schemas.microsoft.com/office/drawing/2014/main" val="20016"/>
                    </a:ext>
                  </a:extLst>
                </a:gridCol>
                <a:gridCol w="369887">
                  <a:extLst>
                    <a:ext uri="{9D8B030D-6E8A-4147-A177-3AD203B41FA5}">
                      <a16:colId xmlns:a16="http://schemas.microsoft.com/office/drawing/2014/main" val="20017"/>
                    </a:ext>
                  </a:extLst>
                </a:gridCol>
                <a:gridCol w="369888">
                  <a:extLst>
                    <a:ext uri="{9D8B030D-6E8A-4147-A177-3AD203B41FA5}">
                      <a16:colId xmlns:a16="http://schemas.microsoft.com/office/drawing/2014/main" val="20018"/>
                    </a:ext>
                  </a:extLst>
                </a:gridCol>
              </a:tblGrid>
              <a:tr h="396875">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Q</a:t>
                      </a:r>
                    </a:p>
                  </a:txBody>
                  <a:tcPr marL="45720" marR="45720"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U</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E</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F</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A</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L</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T</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A</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D</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E</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S</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A</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C</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A</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N</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A</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G</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E</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M</a:t>
                      </a:r>
                    </a:p>
                  </a:txBody>
                  <a:tcPr marL="45720" marR="45720"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bl>
          </a:graphicData>
        </a:graphic>
      </p:graphicFrame>
      <p:graphicFrame>
        <p:nvGraphicFramePr>
          <p:cNvPr id="105606" name="Group 134"/>
          <p:cNvGraphicFramePr>
            <a:graphicFrameLocks noGrp="1"/>
          </p:cNvGraphicFramePr>
          <p:nvPr/>
        </p:nvGraphicFramePr>
        <p:xfrm>
          <a:off x="1619250" y="3370263"/>
          <a:ext cx="7027863" cy="396875"/>
        </p:xfrm>
        <a:graphic>
          <a:graphicData uri="http://schemas.openxmlformats.org/drawingml/2006/table">
            <a:tbl>
              <a:tblPr/>
              <a:tblGrid>
                <a:gridCol w="369888">
                  <a:extLst>
                    <a:ext uri="{9D8B030D-6E8A-4147-A177-3AD203B41FA5}">
                      <a16:colId xmlns:a16="http://schemas.microsoft.com/office/drawing/2014/main" val="20000"/>
                    </a:ext>
                  </a:extLst>
                </a:gridCol>
                <a:gridCol w="369887">
                  <a:extLst>
                    <a:ext uri="{9D8B030D-6E8A-4147-A177-3AD203B41FA5}">
                      <a16:colId xmlns:a16="http://schemas.microsoft.com/office/drawing/2014/main" val="20001"/>
                    </a:ext>
                  </a:extLst>
                </a:gridCol>
                <a:gridCol w="369888">
                  <a:extLst>
                    <a:ext uri="{9D8B030D-6E8A-4147-A177-3AD203B41FA5}">
                      <a16:colId xmlns:a16="http://schemas.microsoft.com/office/drawing/2014/main" val="20002"/>
                    </a:ext>
                  </a:extLst>
                </a:gridCol>
                <a:gridCol w="369887">
                  <a:extLst>
                    <a:ext uri="{9D8B030D-6E8A-4147-A177-3AD203B41FA5}">
                      <a16:colId xmlns:a16="http://schemas.microsoft.com/office/drawing/2014/main" val="20003"/>
                    </a:ext>
                  </a:extLst>
                </a:gridCol>
                <a:gridCol w="369888">
                  <a:extLst>
                    <a:ext uri="{9D8B030D-6E8A-4147-A177-3AD203B41FA5}">
                      <a16:colId xmlns:a16="http://schemas.microsoft.com/office/drawing/2014/main" val="20004"/>
                    </a:ext>
                  </a:extLst>
                </a:gridCol>
                <a:gridCol w="369887">
                  <a:extLst>
                    <a:ext uri="{9D8B030D-6E8A-4147-A177-3AD203B41FA5}">
                      <a16:colId xmlns:a16="http://schemas.microsoft.com/office/drawing/2014/main" val="20005"/>
                    </a:ext>
                  </a:extLst>
                </a:gridCol>
                <a:gridCol w="369888">
                  <a:extLst>
                    <a:ext uri="{9D8B030D-6E8A-4147-A177-3AD203B41FA5}">
                      <a16:colId xmlns:a16="http://schemas.microsoft.com/office/drawing/2014/main" val="20006"/>
                    </a:ext>
                  </a:extLst>
                </a:gridCol>
                <a:gridCol w="369887">
                  <a:extLst>
                    <a:ext uri="{9D8B030D-6E8A-4147-A177-3AD203B41FA5}">
                      <a16:colId xmlns:a16="http://schemas.microsoft.com/office/drawing/2014/main" val="20007"/>
                    </a:ext>
                  </a:extLst>
                </a:gridCol>
                <a:gridCol w="369888">
                  <a:extLst>
                    <a:ext uri="{9D8B030D-6E8A-4147-A177-3AD203B41FA5}">
                      <a16:colId xmlns:a16="http://schemas.microsoft.com/office/drawing/2014/main" val="20008"/>
                    </a:ext>
                  </a:extLst>
                </a:gridCol>
                <a:gridCol w="369887">
                  <a:extLst>
                    <a:ext uri="{9D8B030D-6E8A-4147-A177-3AD203B41FA5}">
                      <a16:colId xmlns:a16="http://schemas.microsoft.com/office/drawing/2014/main" val="20009"/>
                    </a:ext>
                  </a:extLst>
                </a:gridCol>
                <a:gridCol w="369888">
                  <a:extLst>
                    <a:ext uri="{9D8B030D-6E8A-4147-A177-3AD203B41FA5}">
                      <a16:colId xmlns:a16="http://schemas.microsoft.com/office/drawing/2014/main" val="20010"/>
                    </a:ext>
                  </a:extLst>
                </a:gridCol>
                <a:gridCol w="369887">
                  <a:extLst>
                    <a:ext uri="{9D8B030D-6E8A-4147-A177-3AD203B41FA5}">
                      <a16:colId xmlns:a16="http://schemas.microsoft.com/office/drawing/2014/main" val="20011"/>
                    </a:ext>
                  </a:extLst>
                </a:gridCol>
                <a:gridCol w="369888">
                  <a:extLst>
                    <a:ext uri="{9D8B030D-6E8A-4147-A177-3AD203B41FA5}">
                      <a16:colId xmlns:a16="http://schemas.microsoft.com/office/drawing/2014/main" val="20012"/>
                    </a:ext>
                  </a:extLst>
                </a:gridCol>
                <a:gridCol w="369887">
                  <a:extLst>
                    <a:ext uri="{9D8B030D-6E8A-4147-A177-3AD203B41FA5}">
                      <a16:colId xmlns:a16="http://schemas.microsoft.com/office/drawing/2014/main" val="20013"/>
                    </a:ext>
                  </a:extLst>
                </a:gridCol>
                <a:gridCol w="369888">
                  <a:extLst>
                    <a:ext uri="{9D8B030D-6E8A-4147-A177-3AD203B41FA5}">
                      <a16:colId xmlns:a16="http://schemas.microsoft.com/office/drawing/2014/main" val="20014"/>
                    </a:ext>
                  </a:extLst>
                </a:gridCol>
                <a:gridCol w="369887">
                  <a:extLst>
                    <a:ext uri="{9D8B030D-6E8A-4147-A177-3AD203B41FA5}">
                      <a16:colId xmlns:a16="http://schemas.microsoft.com/office/drawing/2014/main" val="20015"/>
                    </a:ext>
                  </a:extLst>
                </a:gridCol>
                <a:gridCol w="369888">
                  <a:extLst>
                    <a:ext uri="{9D8B030D-6E8A-4147-A177-3AD203B41FA5}">
                      <a16:colId xmlns:a16="http://schemas.microsoft.com/office/drawing/2014/main" val="20016"/>
                    </a:ext>
                  </a:extLst>
                </a:gridCol>
                <a:gridCol w="369887">
                  <a:extLst>
                    <a:ext uri="{9D8B030D-6E8A-4147-A177-3AD203B41FA5}">
                      <a16:colId xmlns:a16="http://schemas.microsoft.com/office/drawing/2014/main" val="20017"/>
                    </a:ext>
                  </a:extLst>
                </a:gridCol>
                <a:gridCol w="369888">
                  <a:extLst>
                    <a:ext uri="{9D8B030D-6E8A-4147-A177-3AD203B41FA5}">
                      <a16:colId xmlns:a16="http://schemas.microsoft.com/office/drawing/2014/main" val="20018"/>
                    </a:ext>
                  </a:extLst>
                </a:gridCol>
              </a:tblGrid>
              <a:tr h="396875">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1</a:t>
                      </a:r>
                    </a:p>
                  </a:txBody>
                  <a:tcPr marL="45720" marR="45720"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2</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4</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1</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2</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4</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1</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2</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4</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1</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2</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4</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1</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2</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4</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1</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2</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4</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1</a:t>
                      </a:r>
                    </a:p>
                  </a:txBody>
                  <a:tcPr marL="45720" marR="45720"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541"/>
                    </a:solidFill>
                  </a:tcPr>
                </a:tc>
                <a:extLst>
                  <a:ext uri="{0D108BD9-81ED-4DB2-BD59-A6C34878D82A}">
                    <a16:rowId xmlns:a16="http://schemas.microsoft.com/office/drawing/2014/main" val="10000"/>
                  </a:ext>
                </a:extLst>
              </a:tr>
            </a:tbl>
          </a:graphicData>
        </a:graphic>
      </p:graphicFrame>
      <p:graphicFrame>
        <p:nvGraphicFramePr>
          <p:cNvPr id="105607" name="Group 135"/>
          <p:cNvGraphicFramePr>
            <a:graphicFrameLocks noGrp="1"/>
          </p:cNvGraphicFramePr>
          <p:nvPr/>
        </p:nvGraphicFramePr>
        <p:xfrm>
          <a:off x="1619250" y="4402138"/>
          <a:ext cx="7027863" cy="396875"/>
        </p:xfrm>
        <a:graphic>
          <a:graphicData uri="http://schemas.openxmlformats.org/drawingml/2006/table">
            <a:tbl>
              <a:tblPr/>
              <a:tblGrid>
                <a:gridCol w="369888">
                  <a:extLst>
                    <a:ext uri="{9D8B030D-6E8A-4147-A177-3AD203B41FA5}">
                      <a16:colId xmlns:a16="http://schemas.microsoft.com/office/drawing/2014/main" val="20000"/>
                    </a:ext>
                  </a:extLst>
                </a:gridCol>
                <a:gridCol w="369887">
                  <a:extLst>
                    <a:ext uri="{9D8B030D-6E8A-4147-A177-3AD203B41FA5}">
                      <a16:colId xmlns:a16="http://schemas.microsoft.com/office/drawing/2014/main" val="20001"/>
                    </a:ext>
                  </a:extLst>
                </a:gridCol>
                <a:gridCol w="369888">
                  <a:extLst>
                    <a:ext uri="{9D8B030D-6E8A-4147-A177-3AD203B41FA5}">
                      <a16:colId xmlns:a16="http://schemas.microsoft.com/office/drawing/2014/main" val="20002"/>
                    </a:ext>
                  </a:extLst>
                </a:gridCol>
                <a:gridCol w="369887">
                  <a:extLst>
                    <a:ext uri="{9D8B030D-6E8A-4147-A177-3AD203B41FA5}">
                      <a16:colId xmlns:a16="http://schemas.microsoft.com/office/drawing/2014/main" val="20003"/>
                    </a:ext>
                  </a:extLst>
                </a:gridCol>
                <a:gridCol w="369888">
                  <a:extLst>
                    <a:ext uri="{9D8B030D-6E8A-4147-A177-3AD203B41FA5}">
                      <a16:colId xmlns:a16="http://schemas.microsoft.com/office/drawing/2014/main" val="20004"/>
                    </a:ext>
                  </a:extLst>
                </a:gridCol>
                <a:gridCol w="369887">
                  <a:extLst>
                    <a:ext uri="{9D8B030D-6E8A-4147-A177-3AD203B41FA5}">
                      <a16:colId xmlns:a16="http://schemas.microsoft.com/office/drawing/2014/main" val="20005"/>
                    </a:ext>
                  </a:extLst>
                </a:gridCol>
                <a:gridCol w="369888">
                  <a:extLst>
                    <a:ext uri="{9D8B030D-6E8A-4147-A177-3AD203B41FA5}">
                      <a16:colId xmlns:a16="http://schemas.microsoft.com/office/drawing/2014/main" val="20006"/>
                    </a:ext>
                  </a:extLst>
                </a:gridCol>
                <a:gridCol w="369887">
                  <a:extLst>
                    <a:ext uri="{9D8B030D-6E8A-4147-A177-3AD203B41FA5}">
                      <a16:colId xmlns:a16="http://schemas.microsoft.com/office/drawing/2014/main" val="20007"/>
                    </a:ext>
                  </a:extLst>
                </a:gridCol>
                <a:gridCol w="369888">
                  <a:extLst>
                    <a:ext uri="{9D8B030D-6E8A-4147-A177-3AD203B41FA5}">
                      <a16:colId xmlns:a16="http://schemas.microsoft.com/office/drawing/2014/main" val="20008"/>
                    </a:ext>
                  </a:extLst>
                </a:gridCol>
                <a:gridCol w="369887">
                  <a:extLst>
                    <a:ext uri="{9D8B030D-6E8A-4147-A177-3AD203B41FA5}">
                      <a16:colId xmlns:a16="http://schemas.microsoft.com/office/drawing/2014/main" val="20009"/>
                    </a:ext>
                  </a:extLst>
                </a:gridCol>
                <a:gridCol w="369888">
                  <a:extLst>
                    <a:ext uri="{9D8B030D-6E8A-4147-A177-3AD203B41FA5}">
                      <a16:colId xmlns:a16="http://schemas.microsoft.com/office/drawing/2014/main" val="20010"/>
                    </a:ext>
                  </a:extLst>
                </a:gridCol>
                <a:gridCol w="369887">
                  <a:extLst>
                    <a:ext uri="{9D8B030D-6E8A-4147-A177-3AD203B41FA5}">
                      <a16:colId xmlns:a16="http://schemas.microsoft.com/office/drawing/2014/main" val="20011"/>
                    </a:ext>
                  </a:extLst>
                </a:gridCol>
                <a:gridCol w="369888">
                  <a:extLst>
                    <a:ext uri="{9D8B030D-6E8A-4147-A177-3AD203B41FA5}">
                      <a16:colId xmlns:a16="http://schemas.microsoft.com/office/drawing/2014/main" val="20012"/>
                    </a:ext>
                  </a:extLst>
                </a:gridCol>
                <a:gridCol w="369887">
                  <a:extLst>
                    <a:ext uri="{9D8B030D-6E8A-4147-A177-3AD203B41FA5}">
                      <a16:colId xmlns:a16="http://schemas.microsoft.com/office/drawing/2014/main" val="20013"/>
                    </a:ext>
                  </a:extLst>
                </a:gridCol>
                <a:gridCol w="369888">
                  <a:extLst>
                    <a:ext uri="{9D8B030D-6E8A-4147-A177-3AD203B41FA5}">
                      <a16:colId xmlns:a16="http://schemas.microsoft.com/office/drawing/2014/main" val="20014"/>
                    </a:ext>
                  </a:extLst>
                </a:gridCol>
                <a:gridCol w="369887">
                  <a:extLst>
                    <a:ext uri="{9D8B030D-6E8A-4147-A177-3AD203B41FA5}">
                      <a16:colId xmlns:a16="http://schemas.microsoft.com/office/drawing/2014/main" val="20015"/>
                    </a:ext>
                  </a:extLst>
                </a:gridCol>
                <a:gridCol w="369888">
                  <a:extLst>
                    <a:ext uri="{9D8B030D-6E8A-4147-A177-3AD203B41FA5}">
                      <a16:colId xmlns:a16="http://schemas.microsoft.com/office/drawing/2014/main" val="20016"/>
                    </a:ext>
                  </a:extLst>
                </a:gridCol>
                <a:gridCol w="369887">
                  <a:extLst>
                    <a:ext uri="{9D8B030D-6E8A-4147-A177-3AD203B41FA5}">
                      <a16:colId xmlns:a16="http://schemas.microsoft.com/office/drawing/2014/main" val="20017"/>
                    </a:ext>
                  </a:extLst>
                </a:gridCol>
                <a:gridCol w="369888">
                  <a:extLst>
                    <a:ext uri="{9D8B030D-6E8A-4147-A177-3AD203B41FA5}">
                      <a16:colId xmlns:a16="http://schemas.microsoft.com/office/drawing/2014/main" val="20018"/>
                    </a:ext>
                  </a:extLst>
                </a:gridCol>
              </a:tblGrid>
              <a:tr h="396875">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R</a:t>
                      </a:r>
                    </a:p>
                  </a:txBody>
                  <a:tcPr marL="45720" marR="45720"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W</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I</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G</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C</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P</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U</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C</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H</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F</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U</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E</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D</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C</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R</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B</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I</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I</a:t>
                      </a:r>
                    </a:p>
                  </a:txBody>
                  <a:tcPr marL="45720" marR="45720"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sz="2000" b="0" i="0" u="none" strike="noStrike" cap="none" normalizeH="0" baseline="0">
                          <a:ln>
                            <a:noFill/>
                          </a:ln>
                          <a:solidFill>
                            <a:srgbClr val="000099"/>
                          </a:solidFill>
                          <a:effectLst/>
                          <a:latin typeface="Arial" panose="020B0604020202020204" pitchFamily="34" charset="0"/>
                        </a:rPr>
                        <a:t>N</a:t>
                      </a:r>
                    </a:p>
                  </a:txBody>
                  <a:tcPr marL="45720" marR="45720"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bl>
          </a:graphicData>
        </a:graphic>
      </p:graphicFrame>
      <p:sp>
        <p:nvSpPr>
          <p:cNvPr id="20613" name="Rectangle 138"/>
          <p:cNvSpPr>
            <a:spLocks noGrp="1" noChangeArrowheads="1"/>
          </p:cNvSpPr>
          <p:nvPr>
            <p:ph type="title"/>
          </p:nvPr>
        </p:nvSpPr>
        <p:spPr/>
        <p:txBody>
          <a:bodyPr/>
          <a:lstStyle/>
          <a:p>
            <a:pPr eaLnBrk="1" hangingPunct="1"/>
            <a:r>
              <a:rPr lang="pt-BR" altLang="en-US"/>
              <a:t>Cifra de Vigenère</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7"/>
                                        </p:tgtEl>
                                        <p:attrNameLst>
                                          <p:attrName>style.visibility</p:attrName>
                                        </p:attrNameLst>
                                      </p:cBhvr>
                                      <p:to>
                                        <p:strVal val="visible"/>
                                      </p:to>
                                    </p:set>
                                    <p:animEffect transition="in" filter="dissolve">
                                      <p:cBhvr>
                                        <p:cTn id="7" dur="500"/>
                                        <p:tgtEl>
                                          <p:spTgt spid="105477"/>
                                        </p:tgtEl>
                                      </p:cBhvr>
                                    </p:animEffect>
                                  </p:childTnLst>
                                </p:cTn>
                              </p:par>
                              <p:par>
                                <p:cTn id="8" presetID="9" presetClass="entr" presetSubtype="0" fill="hold" nodeType="withEffect">
                                  <p:stCondLst>
                                    <p:cond delay="0"/>
                                  </p:stCondLst>
                                  <p:childTnLst>
                                    <p:set>
                                      <p:cBhvr>
                                        <p:cTn id="9" dur="1" fill="hold">
                                          <p:stCondLst>
                                            <p:cond delay="0"/>
                                          </p:stCondLst>
                                        </p:cTn>
                                        <p:tgtEl>
                                          <p:spTgt spid="105609"/>
                                        </p:tgtEl>
                                        <p:attrNameLst>
                                          <p:attrName>style.visibility</p:attrName>
                                        </p:attrNameLst>
                                      </p:cBhvr>
                                      <p:to>
                                        <p:strVal val="visible"/>
                                      </p:to>
                                    </p:set>
                                    <p:animEffect transition="in" filter="dissolve">
                                      <p:cBhvr>
                                        <p:cTn id="10" dur="500"/>
                                        <p:tgtEl>
                                          <p:spTgt spid="105609"/>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05475"/>
                                        </p:tgtEl>
                                        <p:attrNameLst>
                                          <p:attrName>style.visibility</p:attrName>
                                        </p:attrNameLst>
                                      </p:cBhvr>
                                      <p:to>
                                        <p:strVal val="visible"/>
                                      </p:to>
                                    </p:set>
                                    <p:animEffect transition="in" filter="dissolve">
                                      <p:cBhvr>
                                        <p:cTn id="14" dur="500"/>
                                        <p:tgtEl>
                                          <p:spTgt spid="105475"/>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05478"/>
                                        </p:tgtEl>
                                        <p:attrNameLst>
                                          <p:attrName>style.visibility</p:attrName>
                                        </p:attrNameLst>
                                      </p:cBhvr>
                                      <p:to>
                                        <p:strVal val="visible"/>
                                      </p:to>
                                    </p:set>
                                    <p:animEffect transition="in" filter="dissolve">
                                      <p:cBhvr>
                                        <p:cTn id="18" dur="500"/>
                                        <p:tgtEl>
                                          <p:spTgt spid="105478"/>
                                        </p:tgtEl>
                                      </p:cBhvr>
                                    </p:animEffect>
                                  </p:childTnLst>
                                </p:cTn>
                              </p:par>
                              <p:par>
                                <p:cTn id="19" presetID="9" presetClass="entr" presetSubtype="0" fill="hold" nodeType="withEffect">
                                  <p:stCondLst>
                                    <p:cond delay="0"/>
                                  </p:stCondLst>
                                  <p:childTnLst>
                                    <p:set>
                                      <p:cBhvr>
                                        <p:cTn id="20" dur="1" fill="hold">
                                          <p:stCondLst>
                                            <p:cond delay="0"/>
                                          </p:stCondLst>
                                        </p:cTn>
                                        <p:tgtEl>
                                          <p:spTgt spid="105606"/>
                                        </p:tgtEl>
                                        <p:attrNameLst>
                                          <p:attrName>style.visibility</p:attrName>
                                        </p:attrNameLst>
                                      </p:cBhvr>
                                      <p:to>
                                        <p:strVal val="visible"/>
                                      </p:to>
                                    </p:set>
                                    <p:animEffect transition="in" filter="dissolve">
                                      <p:cBhvr>
                                        <p:cTn id="21" dur="500"/>
                                        <p:tgtEl>
                                          <p:spTgt spid="105606"/>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05476"/>
                                        </p:tgtEl>
                                        <p:attrNameLst>
                                          <p:attrName>style.visibility</p:attrName>
                                        </p:attrNameLst>
                                      </p:cBhvr>
                                      <p:to>
                                        <p:strVal val="visible"/>
                                      </p:to>
                                    </p:set>
                                    <p:animEffect transition="in" filter="dissolve">
                                      <p:cBhvr>
                                        <p:cTn id="25" dur="500"/>
                                        <p:tgtEl>
                                          <p:spTgt spid="105476"/>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05479"/>
                                        </p:tgtEl>
                                        <p:attrNameLst>
                                          <p:attrName>style.visibility</p:attrName>
                                        </p:attrNameLst>
                                      </p:cBhvr>
                                      <p:to>
                                        <p:strVal val="visible"/>
                                      </p:to>
                                    </p:set>
                                    <p:animEffect transition="in" filter="dissolve">
                                      <p:cBhvr>
                                        <p:cTn id="29" dur="500"/>
                                        <p:tgtEl>
                                          <p:spTgt spid="105479"/>
                                        </p:tgtEl>
                                      </p:cBhvr>
                                    </p:animEffect>
                                  </p:childTnLst>
                                </p:cTn>
                              </p:par>
                            </p:childTnLst>
                          </p:cTn>
                        </p:par>
                        <p:par>
                          <p:cTn id="30" fill="hold">
                            <p:stCondLst>
                              <p:cond delay="2500"/>
                            </p:stCondLst>
                            <p:childTnLst>
                              <p:par>
                                <p:cTn id="31" presetID="9" presetClass="entr" presetSubtype="0" fill="hold" nodeType="afterEffect">
                                  <p:stCondLst>
                                    <p:cond delay="0"/>
                                  </p:stCondLst>
                                  <p:childTnLst>
                                    <p:set>
                                      <p:cBhvr>
                                        <p:cTn id="32" dur="1" fill="hold">
                                          <p:stCondLst>
                                            <p:cond delay="0"/>
                                          </p:stCondLst>
                                        </p:cTn>
                                        <p:tgtEl>
                                          <p:spTgt spid="105607"/>
                                        </p:tgtEl>
                                        <p:attrNameLst>
                                          <p:attrName>style.visibility</p:attrName>
                                        </p:attrNameLst>
                                      </p:cBhvr>
                                      <p:to>
                                        <p:strVal val="visible"/>
                                      </p:to>
                                    </p:set>
                                    <p:animEffect transition="in" filter="dissolve">
                                      <p:cBhvr>
                                        <p:cTn id="33" dur="500"/>
                                        <p:tgtEl>
                                          <p:spTgt spid="10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P spid="105476" grpId="0" autoUpdateAnimBg="0"/>
      <p:bldP spid="105477" grpId="0" autoUpdateAnimBg="0"/>
      <p:bldP spid="105478" grpId="0" autoUpdateAnimBg="0"/>
      <p:bldP spid="1054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4"/>
          <p:cNvSpPr>
            <a:spLocks noGrp="1" noChangeArrowheads="1"/>
          </p:cNvSpPr>
          <p:nvPr>
            <p:ph type="body" idx="1"/>
          </p:nvPr>
        </p:nvSpPr>
        <p:spPr>
          <a:xfrm>
            <a:off x="685800" y="1524000"/>
            <a:ext cx="7772400" cy="4352925"/>
          </a:xfrm>
        </p:spPr>
        <p:txBody>
          <a:bodyPr/>
          <a:lstStyle/>
          <a:p>
            <a:pPr eaLnBrk="1" hangingPunct="1">
              <a:lnSpc>
                <a:spcPct val="90000"/>
              </a:lnSpc>
            </a:pPr>
            <a:r>
              <a:rPr lang="pt-BR" altLang="en-US"/>
              <a:t>Utilização de alfabetos arbitrários, contendo p caracteres.</a:t>
            </a:r>
          </a:p>
          <a:p>
            <a:pPr lvl="1" eaLnBrk="1" hangingPunct="1">
              <a:lnSpc>
                <a:spcPct val="90000"/>
              </a:lnSpc>
            </a:pPr>
            <a:r>
              <a:rPr lang="pt-BR" altLang="en-US"/>
              <a:t>p</a:t>
            </a:r>
            <a:r>
              <a:rPr lang="pt-BR" altLang="en-US" baseline="30000"/>
              <a:t>t</a:t>
            </a:r>
            <a:r>
              <a:rPr lang="pt-BR" altLang="en-US"/>
              <a:t> chaves possíveis</a:t>
            </a:r>
          </a:p>
          <a:p>
            <a:pPr eaLnBrk="1" hangingPunct="1">
              <a:lnSpc>
                <a:spcPct val="90000"/>
              </a:lnSpc>
            </a:pPr>
            <a:r>
              <a:rPr lang="pt-BR" altLang="en-US"/>
              <a:t>Num caso extremo, p=2 (alfabeto binário): Cifra de Vernam:</a:t>
            </a:r>
          </a:p>
          <a:p>
            <a:pPr eaLnBrk="1" hangingPunct="1">
              <a:lnSpc>
                <a:spcPct val="90000"/>
              </a:lnSpc>
              <a:buFontTx/>
              <a:buNone/>
            </a:pPr>
            <a:r>
              <a:rPr lang="pt-BR" altLang="en-US" sz="2400"/>
              <a:t>		C</a:t>
            </a:r>
            <a:r>
              <a:rPr lang="pt-BR" altLang="en-US" sz="2400" baseline="-25000"/>
              <a:t>i</a:t>
            </a:r>
            <a:r>
              <a:rPr lang="pt-BR" altLang="en-US" sz="2400"/>
              <a:t> = (M</a:t>
            </a:r>
            <a:r>
              <a:rPr lang="pt-BR" altLang="en-US" sz="2400" baseline="-25000"/>
              <a:t>i</a:t>
            </a:r>
            <a:r>
              <a:rPr lang="pt-BR" altLang="en-US" sz="2400"/>
              <a:t> </a:t>
            </a:r>
            <a:r>
              <a:rPr lang="pt-BR" altLang="en-US" sz="2400">
                <a:sym typeface="Symbol" panose="05050102010706020507" pitchFamily="18" charset="2"/>
              </a:rPr>
              <a:t>+</a:t>
            </a:r>
            <a:r>
              <a:rPr lang="pt-BR" altLang="en-US" sz="2400"/>
              <a:t> k</a:t>
            </a:r>
            <a:r>
              <a:rPr lang="pt-BR" altLang="en-US" sz="2400" baseline="-25000"/>
              <a:t>i mod </a:t>
            </a:r>
            <a:r>
              <a:rPr lang="pt-BR" altLang="en-US" baseline="-25000"/>
              <a:t>t</a:t>
            </a:r>
            <a:r>
              <a:rPr lang="pt-BR" altLang="en-US" sz="2400"/>
              <a:t>) mod 2 = M</a:t>
            </a:r>
            <a:r>
              <a:rPr lang="pt-BR" altLang="en-US" sz="2400" baseline="-25000"/>
              <a:t>i</a:t>
            </a:r>
            <a:r>
              <a:rPr lang="pt-BR" altLang="en-US" sz="2400"/>
              <a:t> </a:t>
            </a:r>
            <a:r>
              <a:rPr lang="pt-BR" altLang="en-US" sz="2400">
                <a:sym typeface="Symbol" panose="05050102010706020507" pitchFamily="18" charset="2"/>
              </a:rPr>
              <a:t></a:t>
            </a:r>
            <a:r>
              <a:rPr lang="pt-BR" altLang="en-US" sz="2400"/>
              <a:t> k</a:t>
            </a:r>
            <a:r>
              <a:rPr lang="pt-BR" altLang="en-US" sz="2400" baseline="-25000"/>
              <a:t>i mod </a:t>
            </a:r>
            <a:r>
              <a:rPr lang="pt-BR" altLang="en-US" baseline="-25000"/>
              <a:t>t</a:t>
            </a:r>
            <a:endParaRPr lang="pt-BR" altLang="en-US" sz="2400"/>
          </a:p>
          <a:p>
            <a:pPr eaLnBrk="1" hangingPunct="1">
              <a:lnSpc>
                <a:spcPct val="90000"/>
              </a:lnSpc>
              <a:buFontTx/>
              <a:buNone/>
            </a:pPr>
            <a:r>
              <a:rPr lang="pt-BR" altLang="en-US" sz="2400"/>
              <a:t>		M</a:t>
            </a:r>
            <a:r>
              <a:rPr lang="pt-BR" altLang="en-US" sz="2400" baseline="-25000"/>
              <a:t>i</a:t>
            </a:r>
            <a:r>
              <a:rPr lang="pt-BR" altLang="en-US" sz="2400"/>
              <a:t> = (C</a:t>
            </a:r>
            <a:r>
              <a:rPr lang="pt-BR" altLang="en-US" sz="2400" baseline="-25000"/>
              <a:t>i</a:t>
            </a:r>
            <a:r>
              <a:rPr lang="pt-BR" altLang="en-US" sz="2400"/>
              <a:t> – k</a:t>
            </a:r>
            <a:r>
              <a:rPr lang="pt-BR" altLang="en-US" sz="2400" baseline="-25000"/>
              <a:t>i mod </a:t>
            </a:r>
            <a:r>
              <a:rPr lang="pt-BR" altLang="en-US" baseline="-25000"/>
              <a:t>t</a:t>
            </a:r>
            <a:r>
              <a:rPr lang="pt-BR" altLang="en-US" sz="2400"/>
              <a:t>) mod 2 = C</a:t>
            </a:r>
            <a:r>
              <a:rPr lang="pt-BR" altLang="en-US" sz="2400" baseline="-25000"/>
              <a:t>i</a:t>
            </a:r>
            <a:r>
              <a:rPr lang="pt-BR" altLang="en-US" sz="2400"/>
              <a:t> </a:t>
            </a:r>
            <a:r>
              <a:rPr lang="pt-BR" altLang="en-US" sz="2400">
                <a:sym typeface="Symbol" panose="05050102010706020507" pitchFamily="18" charset="2"/>
              </a:rPr>
              <a:t></a:t>
            </a:r>
            <a:r>
              <a:rPr lang="pt-BR" altLang="en-US" sz="2400"/>
              <a:t> k</a:t>
            </a:r>
            <a:r>
              <a:rPr lang="pt-BR" altLang="en-US" sz="2400" baseline="-25000"/>
              <a:t>i mod </a:t>
            </a:r>
            <a:r>
              <a:rPr lang="pt-BR" altLang="en-US" baseline="-25000"/>
              <a:t>t</a:t>
            </a:r>
            <a:endParaRPr lang="pt-BR" altLang="en-US" sz="2400" baseline="-25000"/>
          </a:p>
          <a:p>
            <a:pPr eaLnBrk="1" hangingPunct="1">
              <a:lnSpc>
                <a:spcPct val="90000"/>
              </a:lnSpc>
            </a:pPr>
            <a:r>
              <a:rPr lang="pt-BR" altLang="en-US"/>
              <a:t>Vantagem: operação auto-inversa (ou-exclusivo).</a:t>
            </a:r>
            <a:endParaRPr lang="en-US" altLang="en-US"/>
          </a:p>
        </p:txBody>
      </p:sp>
      <p:sp>
        <p:nvSpPr>
          <p:cNvPr id="21507" name="Rectangle 5"/>
          <p:cNvSpPr>
            <a:spLocks noGrp="1" noChangeArrowheads="1"/>
          </p:cNvSpPr>
          <p:nvPr>
            <p:ph type="title"/>
          </p:nvPr>
        </p:nvSpPr>
        <p:spPr/>
        <p:txBody>
          <a:bodyPr/>
          <a:lstStyle/>
          <a:p>
            <a:pPr eaLnBrk="1" hangingPunct="1"/>
            <a:r>
              <a:rPr lang="pt-BR" altLang="en-US"/>
              <a:t>Cifra de Vernam</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4"/>
          <p:cNvSpPr>
            <a:spLocks noGrp="1" noChangeArrowheads="1"/>
          </p:cNvSpPr>
          <p:nvPr>
            <p:ph type="body" idx="1"/>
          </p:nvPr>
        </p:nvSpPr>
        <p:spPr>
          <a:xfrm>
            <a:off x="685800" y="1690688"/>
            <a:ext cx="7772400" cy="4402137"/>
          </a:xfrm>
        </p:spPr>
        <p:txBody>
          <a:bodyPr/>
          <a:lstStyle/>
          <a:p>
            <a:pPr eaLnBrk="1" hangingPunct="1">
              <a:lnSpc>
                <a:spcPct val="90000"/>
              </a:lnSpc>
            </a:pPr>
            <a:r>
              <a:rPr lang="pt-BR" altLang="en-US" sz="2500"/>
              <a:t>Utilização de chave inteiramente aleatória, com o mesmo comprimento da mensagem.</a:t>
            </a:r>
          </a:p>
          <a:p>
            <a:pPr eaLnBrk="1" hangingPunct="1">
              <a:lnSpc>
                <a:spcPct val="90000"/>
              </a:lnSpc>
            </a:pPr>
            <a:r>
              <a:rPr lang="pt-BR" altLang="en-US" sz="2500"/>
              <a:t>One-time pad:</a:t>
            </a:r>
          </a:p>
          <a:p>
            <a:pPr eaLnBrk="1" hangingPunct="1">
              <a:lnSpc>
                <a:spcPct val="90000"/>
              </a:lnSpc>
              <a:buFontTx/>
              <a:buNone/>
            </a:pPr>
            <a:r>
              <a:rPr lang="pt-BR" altLang="en-US" sz="2100"/>
              <a:t>			C</a:t>
            </a:r>
            <a:r>
              <a:rPr lang="pt-BR" altLang="en-US" sz="2100" baseline="-25000"/>
              <a:t>i</a:t>
            </a:r>
            <a:r>
              <a:rPr lang="pt-BR" altLang="en-US" sz="2100"/>
              <a:t> = M</a:t>
            </a:r>
            <a:r>
              <a:rPr lang="pt-BR" altLang="en-US" sz="2100" baseline="-25000"/>
              <a:t>i</a:t>
            </a:r>
            <a:r>
              <a:rPr lang="pt-BR" altLang="en-US" sz="2100"/>
              <a:t> </a:t>
            </a:r>
            <a:r>
              <a:rPr lang="pt-BR" altLang="en-US" sz="2100">
                <a:sym typeface="Symbol" panose="05050102010706020507" pitchFamily="18" charset="2"/>
              </a:rPr>
              <a:t></a:t>
            </a:r>
            <a:r>
              <a:rPr lang="pt-BR" altLang="en-US" sz="2100"/>
              <a:t> k</a:t>
            </a:r>
            <a:r>
              <a:rPr lang="pt-BR" altLang="en-US" sz="2100" baseline="-25000"/>
              <a:t>i</a:t>
            </a:r>
            <a:endParaRPr lang="pt-BR" altLang="en-US" sz="2100"/>
          </a:p>
          <a:p>
            <a:pPr eaLnBrk="1" hangingPunct="1">
              <a:lnSpc>
                <a:spcPct val="90000"/>
              </a:lnSpc>
              <a:buFontTx/>
              <a:buNone/>
            </a:pPr>
            <a:r>
              <a:rPr lang="pt-BR" altLang="en-US" sz="2100"/>
              <a:t>			M</a:t>
            </a:r>
            <a:r>
              <a:rPr lang="pt-BR" altLang="en-US" sz="2100" baseline="-25000"/>
              <a:t>i</a:t>
            </a:r>
            <a:r>
              <a:rPr lang="pt-BR" altLang="en-US" sz="2100"/>
              <a:t> = C</a:t>
            </a:r>
            <a:r>
              <a:rPr lang="pt-BR" altLang="en-US" sz="2100" baseline="-25000"/>
              <a:t>i</a:t>
            </a:r>
            <a:r>
              <a:rPr lang="pt-BR" altLang="en-US" sz="2100"/>
              <a:t> </a:t>
            </a:r>
            <a:r>
              <a:rPr lang="pt-BR" altLang="en-US" sz="2100">
                <a:sym typeface="Symbol" panose="05050102010706020507" pitchFamily="18" charset="2"/>
              </a:rPr>
              <a:t></a:t>
            </a:r>
            <a:r>
              <a:rPr lang="pt-BR" altLang="en-US" sz="2100"/>
              <a:t> k</a:t>
            </a:r>
            <a:r>
              <a:rPr lang="pt-BR" altLang="en-US" sz="2100" baseline="-25000"/>
              <a:t>i</a:t>
            </a:r>
          </a:p>
          <a:p>
            <a:pPr eaLnBrk="1" hangingPunct="1">
              <a:lnSpc>
                <a:spcPct val="90000"/>
              </a:lnSpc>
            </a:pPr>
            <a:r>
              <a:rPr lang="pt-BR" altLang="en-US" sz="2500"/>
              <a:t>Vantagem: </a:t>
            </a:r>
          </a:p>
          <a:p>
            <a:pPr lvl="1" eaLnBrk="1" hangingPunct="1">
              <a:lnSpc>
                <a:spcPct val="90000"/>
              </a:lnSpc>
            </a:pPr>
            <a:r>
              <a:rPr lang="pt-BR" altLang="en-US" sz="2000"/>
              <a:t>Segurança: cada bit da mensagem cifrada tem 50% de chances de ser 0 ou 1 (“Segredo perfeito” de Shannon)</a:t>
            </a:r>
          </a:p>
          <a:p>
            <a:pPr eaLnBrk="1" hangingPunct="1">
              <a:lnSpc>
                <a:spcPct val="90000"/>
              </a:lnSpc>
            </a:pPr>
            <a:r>
              <a:rPr lang="pt-BR" altLang="en-US" sz="2500"/>
              <a:t>Desvantagem: </a:t>
            </a:r>
          </a:p>
          <a:p>
            <a:pPr lvl="1" eaLnBrk="1" hangingPunct="1">
              <a:lnSpc>
                <a:spcPct val="90000"/>
              </a:lnSpc>
            </a:pPr>
            <a:r>
              <a:rPr lang="pt-BR" altLang="en-US" sz="2000"/>
              <a:t>O problema da proteção da mensagem “reduz-se” ao da proteção de uma chave de igual tamanho.</a:t>
            </a:r>
            <a:endParaRPr lang="en-US" altLang="en-US"/>
          </a:p>
        </p:txBody>
      </p:sp>
      <p:sp>
        <p:nvSpPr>
          <p:cNvPr id="22531" name="Rectangle 5"/>
          <p:cNvSpPr>
            <a:spLocks noGrp="1" noChangeArrowheads="1"/>
          </p:cNvSpPr>
          <p:nvPr>
            <p:ph type="title"/>
          </p:nvPr>
        </p:nvSpPr>
        <p:spPr/>
        <p:txBody>
          <a:bodyPr/>
          <a:lstStyle/>
          <a:p>
            <a:pPr eaLnBrk="1" hangingPunct="1"/>
            <a:r>
              <a:rPr lang="pt-BR" altLang="en-US"/>
              <a:t>One-Time Pad</a:t>
            </a:r>
            <a:endParaRPr lang="en-US" altLang="en-US"/>
          </a:p>
        </p:txBody>
      </p:sp>
      <p:pic>
        <p:nvPicPr>
          <p:cNvPr id="22532" name="Picture 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388" y="4221163"/>
            <a:ext cx="576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050" y="5516563"/>
            <a:ext cx="6096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9"/>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450" y="5668963"/>
            <a:ext cx="6096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16612">
            <a:off x="484188" y="5767388"/>
            <a:ext cx="3619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20" name="Rectangle 4"/>
          <p:cNvSpPr>
            <a:spLocks noChangeArrowheads="1"/>
          </p:cNvSpPr>
          <p:nvPr/>
        </p:nvSpPr>
        <p:spPr bwMode="auto">
          <a:xfrm>
            <a:off x="971550" y="5073650"/>
            <a:ext cx="3063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solidFill>
                  <a:srgbClr val="000099"/>
                </a:solidFill>
                <a:latin typeface="Century Gothic" pitchFamily="34" charset="0"/>
              </a:rPr>
              <a:t>C</a:t>
            </a:r>
            <a:r>
              <a:rPr lang="pt-BR" altLang="en-US" sz="2800" baseline="-25000">
                <a:solidFill>
                  <a:srgbClr val="000099"/>
                </a:solidFill>
                <a:latin typeface="Century Gothic" pitchFamily="34" charset="0"/>
              </a:rPr>
              <a:t>i</a:t>
            </a:r>
            <a:r>
              <a:rPr lang="pt-BR" altLang="en-US" sz="2800">
                <a:solidFill>
                  <a:srgbClr val="000099"/>
                </a:solidFill>
                <a:latin typeface="Century Gothic" pitchFamily="34" charset="0"/>
              </a:rPr>
              <a:t>  = M</a:t>
            </a:r>
            <a:r>
              <a:rPr lang="pt-BR" altLang="en-US" sz="2800" baseline="-25000">
                <a:solidFill>
                  <a:srgbClr val="000099"/>
                </a:solidFill>
                <a:latin typeface="Century Gothic" pitchFamily="34" charset="0"/>
              </a:rPr>
              <a:t>i</a:t>
            </a:r>
            <a:r>
              <a:rPr lang="pt-BR" altLang="en-US" sz="2800">
                <a:solidFill>
                  <a:srgbClr val="000099"/>
                </a:solidFill>
                <a:latin typeface="Century Gothic" pitchFamily="34" charset="0"/>
              </a:rPr>
              <a:t>  </a:t>
            </a:r>
            <a:r>
              <a:rPr lang="pt-BR" altLang="en-US" sz="1600">
                <a:solidFill>
                  <a:srgbClr val="000099"/>
                </a:solidFill>
                <a:latin typeface="Century Gothic" pitchFamily="34" charset="0"/>
              </a:rPr>
              <a:t> </a:t>
            </a:r>
            <a:r>
              <a:rPr lang="pt-BR" altLang="en-US" sz="2800">
                <a:solidFill>
                  <a:srgbClr val="000099"/>
                </a:solidFill>
                <a:latin typeface="Century Gothic" pitchFamily="34" charset="0"/>
                <a:sym typeface="Symbol" panose="05050102010706020507" pitchFamily="18" charset="2"/>
              </a:rPr>
              <a:t></a:t>
            </a:r>
            <a:r>
              <a:rPr lang="pt-BR" altLang="en-US" sz="2800">
                <a:solidFill>
                  <a:srgbClr val="000099"/>
                </a:solidFill>
                <a:latin typeface="Century Gothic" pitchFamily="34" charset="0"/>
              </a:rPr>
              <a:t> k</a:t>
            </a:r>
            <a:r>
              <a:rPr lang="pt-BR" altLang="en-US" sz="2800" baseline="-25000">
                <a:solidFill>
                  <a:srgbClr val="000099"/>
                </a:solidFill>
                <a:latin typeface="Century Gothic" pitchFamily="34" charset="0"/>
              </a:rPr>
              <a:t>i</a:t>
            </a:r>
          </a:p>
          <a:p>
            <a:pPr eaLnBrk="1" hangingPunct="1"/>
            <a:r>
              <a:rPr lang="pt-BR" altLang="en-US" sz="2800">
                <a:solidFill>
                  <a:srgbClr val="000099"/>
                </a:solidFill>
                <a:latin typeface="Century Gothic" pitchFamily="34" charset="0"/>
              </a:rPr>
              <a:t>C</a:t>
            </a:r>
            <a:r>
              <a:rPr lang="pt-BR" altLang="en-US" sz="2800" baseline="-25000">
                <a:solidFill>
                  <a:srgbClr val="000099"/>
                </a:solidFill>
                <a:latin typeface="Century Gothic" pitchFamily="34" charset="0"/>
              </a:rPr>
              <a:t>i</a:t>
            </a:r>
            <a:r>
              <a:rPr lang="pt-BR" altLang="en-US" sz="2800">
                <a:solidFill>
                  <a:srgbClr val="000099"/>
                </a:solidFill>
                <a:latin typeface="Century Gothic" pitchFamily="34" charset="0"/>
              </a:rPr>
              <a:t>’ = M</a:t>
            </a:r>
            <a:r>
              <a:rPr lang="pt-BR" altLang="en-US" sz="2800" baseline="-25000">
                <a:solidFill>
                  <a:srgbClr val="000099"/>
                </a:solidFill>
                <a:latin typeface="Century Gothic" pitchFamily="34" charset="0"/>
              </a:rPr>
              <a:t>i</a:t>
            </a:r>
            <a:r>
              <a:rPr lang="pt-BR" altLang="en-US" sz="2800">
                <a:solidFill>
                  <a:srgbClr val="000099"/>
                </a:solidFill>
                <a:latin typeface="Century Gothic" pitchFamily="34" charset="0"/>
              </a:rPr>
              <a:t>’ </a:t>
            </a:r>
            <a:r>
              <a:rPr lang="pt-BR" altLang="en-US" sz="2800">
                <a:solidFill>
                  <a:srgbClr val="000099"/>
                </a:solidFill>
                <a:latin typeface="Century Gothic" pitchFamily="34" charset="0"/>
                <a:sym typeface="Symbol" panose="05050102010706020507" pitchFamily="18" charset="2"/>
              </a:rPr>
              <a:t></a:t>
            </a:r>
            <a:r>
              <a:rPr lang="pt-BR" altLang="en-US" sz="2800">
                <a:solidFill>
                  <a:srgbClr val="000099"/>
                </a:solidFill>
                <a:latin typeface="Century Gothic" pitchFamily="34" charset="0"/>
              </a:rPr>
              <a:t> k</a:t>
            </a:r>
            <a:r>
              <a:rPr lang="pt-BR" altLang="en-US" sz="2800" baseline="-25000">
                <a:solidFill>
                  <a:srgbClr val="000099"/>
                </a:solidFill>
                <a:latin typeface="Century Gothic" pitchFamily="34" charset="0"/>
              </a:rPr>
              <a:t>i</a:t>
            </a:r>
          </a:p>
        </p:txBody>
      </p:sp>
      <p:sp>
        <p:nvSpPr>
          <p:cNvPr id="111621" name="AutoShape 5"/>
          <p:cNvSpPr/>
          <p:nvPr/>
        </p:nvSpPr>
        <p:spPr bwMode="auto">
          <a:xfrm>
            <a:off x="3275013" y="5146675"/>
            <a:ext cx="425450" cy="1008063"/>
          </a:xfrm>
          <a:prstGeom prst="rightBrace">
            <a:avLst>
              <a:gd name="adj1" fmla="val 19745"/>
              <a:gd name="adj2" fmla="val 50000"/>
            </a:avLst>
          </a:prstGeom>
          <a:noFill/>
          <a:ln w="25400">
            <a:solidFill>
              <a:srgbClr val="00008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1622" name="Rectangle 6"/>
          <p:cNvSpPr>
            <a:spLocks noChangeArrowheads="1"/>
          </p:cNvSpPr>
          <p:nvPr/>
        </p:nvSpPr>
        <p:spPr bwMode="auto">
          <a:xfrm>
            <a:off x="3708400" y="5362575"/>
            <a:ext cx="50403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solidFill>
                  <a:srgbClr val="000099"/>
                </a:solidFill>
                <a:latin typeface="Century Gothic" pitchFamily="34" charset="0"/>
              </a:rPr>
              <a:t>C</a:t>
            </a:r>
            <a:r>
              <a:rPr lang="pt-BR" altLang="en-US" sz="2800" baseline="-25000">
                <a:solidFill>
                  <a:srgbClr val="000099"/>
                </a:solidFill>
                <a:latin typeface="Century Gothic" pitchFamily="34" charset="0"/>
              </a:rPr>
              <a:t>i</a:t>
            </a:r>
            <a:r>
              <a:rPr lang="pt-BR" altLang="en-US" sz="2800">
                <a:solidFill>
                  <a:srgbClr val="000099"/>
                </a:solidFill>
                <a:latin typeface="Century Gothic" pitchFamily="34" charset="0"/>
              </a:rPr>
              <a:t> </a:t>
            </a:r>
            <a:r>
              <a:rPr lang="pt-BR" altLang="en-US" sz="2800">
                <a:solidFill>
                  <a:srgbClr val="000099"/>
                </a:solidFill>
                <a:latin typeface="Century Gothic" pitchFamily="34" charset="0"/>
                <a:sym typeface="Symbol" panose="05050102010706020507" pitchFamily="18" charset="2"/>
              </a:rPr>
              <a:t></a:t>
            </a:r>
            <a:r>
              <a:rPr lang="pt-BR" altLang="en-US" sz="2800">
                <a:latin typeface="Century Gothic" pitchFamily="34" charset="0"/>
              </a:rPr>
              <a:t> </a:t>
            </a:r>
            <a:r>
              <a:rPr lang="pt-BR" altLang="en-US" sz="2800">
                <a:solidFill>
                  <a:srgbClr val="000099"/>
                </a:solidFill>
                <a:latin typeface="Century Gothic" pitchFamily="34" charset="0"/>
              </a:rPr>
              <a:t>C</a:t>
            </a:r>
            <a:r>
              <a:rPr lang="pt-BR" altLang="en-US" sz="2800" baseline="-25000">
                <a:solidFill>
                  <a:srgbClr val="000099"/>
                </a:solidFill>
                <a:latin typeface="Century Gothic" pitchFamily="34" charset="0"/>
              </a:rPr>
              <a:t>i</a:t>
            </a:r>
            <a:r>
              <a:rPr lang="pt-BR" altLang="en-US" sz="2800">
                <a:solidFill>
                  <a:srgbClr val="000099"/>
                </a:solidFill>
                <a:latin typeface="Century Gothic" pitchFamily="34" charset="0"/>
              </a:rPr>
              <a:t>’</a:t>
            </a:r>
            <a:r>
              <a:rPr lang="pt-BR" altLang="en-US" sz="1000">
                <a:solidFill>
                  <a:srgbClr val="000099"/>
                </a:solidFill>
                <a:latin typeface="Century Gothic" pitchFamily="34" charset="0"/>
              </a:rPr>
              <a:t> </a:t>
            </a:r>
            <a:r>
              <a:rPr lang="pt-BR" altLang="en-US" sz="2800">
                <a:solidFill>
                  <a:srgbClr val="000099"/>
                </a:solidFill>
                <a:latin typeface="Century Gothic" pitchFamily="34" charset="0"/>
              </a:rPr>
              <a:t>= M</a:t>
            </a:r>
            <a:r>
              <a:rPr lang="pt-BR" altLang="en-US" sz="2800" baseline="-25000">
                <a:solidFill>
                  <a:srgbClr val="000099"/>
                </a:solidFill>
                <a:latin typeface="Century Gothic" pitchFamily="34" charset="0"/>
              </a:rPr>
              <a:t>i </a:t>
            </a:r>
            <a:r>
              <a:rPr lang="pt-BR" altLang="en-US" sz="2800">
                <a:solidFill>
                  <a:srgbClr val="000099"/>
                </a:solidFill>
                <a:latin typeface="Century Gothic" pitchFamily="34" charset="0"/>
                <a:sym typeface="Symbol" panose="05050102010706020507" pitchFamily="18" charset="2"/>
              </a:rPr>
              <a:t></a:t>
            </a:r>
            <a:r>
              <a:rPr lang="pt-BR" altLang="en-US" sz="2800">
                <a:solidFill>
                  <a:srgbClr val="000099"/>
                </a:solidFill>
                <a:latin typeface="Century Gothic" pitchFamily="34" charset="0"/>
              </a:rPr>
              <a:t> M</a:t>
            </a:r>
            <a:r>
              <a:rPr lang="pt-BR" altLang="en-US" sz="2800" baseline="-25000">
                <a:solidFill>
                  <a:srgbClr val="000099"/>
                </a:solidFill>
                <a:latin typeface="Century Gothic" pitchFamily="34" charset="0"/>
              </a:rPr>
              <a:t>i</a:t>
            </a:r>
            <a:r>
              <a:rPr lang="pt-BR" altLang="en-US" sz="2800">
                <a:solidFill>
                  <a:srgbClr val="000099"/>
                </a:solidFill>
                <a:latin typeface="Century Gothic" pitchFamily="34" charset="0"/>
              </a:rPr>
              <a:t>’ </a:t>
            </a:r>
            <a:r>
              <a:rPr lang="pt-BR" altLang="en-US" sz="2800">
                <a:solidFill>
                  <a:srgbClr val="000099"/>
                </a:solidFill>
                <a:latin typeface="Century Gothic" pitchFamily="34" charset="0"/>
                <a:sym typeface="Symbol" panose="05050102010706020507" pitchFamily="18" charset="2"/>
              </a:rPr>
              <a:t></a:t>
            </a:r>
            <a:r>
              <a:rPr lang="pt-BR" altLang="en-US" sz="2800">
                <a:solidFill>
                  <a:srgbClr val="000099"/>
                </a:solidFill>
                <a:latin typeface="Century Gothic" pitchFamily="34" charset="0"/>
              </a:rPr>
              <a:t> k</a:t>
            </a:r>
            <a:r>
              <a:rPr lang="pt-BR" altLang="en-US" sz="2800" baseline="-25000">
                <a:solidFill>
                  <a:srgbClr val="000099"/>
                </a:solidFill>
                <a:latin typeface="Century Gothic" pitchFamily="34" charset="0"/>
              </a:rPr>
              <a:t>i </a:t>
            </a:r>
            <a:r>
              <a:rPr lang="pt-BR" altLang="en-US" sz="2800">
                <a:solidFill>
                  <a:srgbClr val="000099"/>
                </a:solidFill>
                <a:latin typeface="Century Gothic" pitchFamily="34" charset="0"/>
                <a:sym typeface="Symbol" panose="05050102010706020507" pitchFamily="18" charset="2"/>
              </a:rPr>
              <a:t></a:t>
            </a:r>
            <a:r>
              <a:rPr lang="pt-BR" altLang="en-US" sz="2800">
                <a:solidFill>
                  <a:srgbClr val="000099"/>
                </a:solidFill>
                <a:latin typeface="Century Gothic" pitchFamily="34" charset="0"/>
              </a:rPr>
              <a:t> k</a:t>
            </a:r>
            <a:r>
              <a:rPr lang="pt-BR" altLang="en-US" sz="2800" baseline="-25000">
                <a:solidFill>
                  <a:srgbClr val="000099"/>
                </a:solidFill>
                <a:latin typeface="Century Gothic" pitchFamily="34" charset="0"/>
              </a:rPr>
              <a:t>i</a:t>
            </a:r>
          </a:p>
          <a:p>
            <a:pPr eaLnBrk="1" hangingPunct="1"/>
            <a:r>
              <a:rPr lang="pt-BR" altLang="en-US" sz="2800">
                <a:solidFill>
                  <a:srgbClr val="000099"/>
                </a:solidFill>
                <a:latin typeface="Century Gothic" pitchFamily="34" charset="0"/>
              </a:rPr>
              <a:t>	    = M</a:t>
            </a:r>
            <a:r>
              <a:rPr lang="pt-BR" altLang="en-US" sz="2800" baseline="-25000">
                <a:solidFill>
                  <a:srgbClr val="000099"/>
                </a:solidFill>
                <a:latin typeface="Century Gothic" pitchFamily="34" charset="0"/>
              </a:rPr>
              <a:t>i </a:t>
            </a:r>
            <a:r>
              <a:rPr lang="pt-BR" altLang="en-US" sz="2800">
                <a:solidFill>
                  <a:srgbClr val="000099"/>
                </a:solidFill>
                <a:latin typeface="Century Gothic" pitchFamily="34" charset="0"/>
                <a:sym typeface="Symbol" panose="05050102010706020507" pitchFamily="18" charset="2"/>
              </a:rPr>
              <a:t></a:t>
            </a:r>
            <a:r>
              <a:rPr lang="pt-BR" altLang="en-US" sz="2800">
                <a:solidFill>
                  <a:srgbClr val="000099"/>
                </a:solidFill>
                <a:latin typeface="Century Gothic" pitchFamily="34" charset="0"/>
              </a:rPr>
              <a:t> M</a:t>
            </a:r>
            <a:r>
              <a:rPr lang="pt-BR" altLang="en-US" sz="2800" baseline="-25000">
                <a:solidFill>
                  <a:srgbClr val="000099"/>
                </a:solidFill>
                <a:latin typeface="Century Gothic" pitchFamily="34" charset="0"/>
              </a:rPr>
              <a:t>i</a:t>
            </a:r>
            <a:r>
              <a:rPr lang="pt-BR" altLang="en-US" sz="2800">
                <a:solidFill>
                  <a:srgbClr val="000099"/>
                </a:solidFill>
                <a:latin typeface="Century Gothic" pitchFamily="34" charset="0"/>
              </a:rPr>
              <a:t>’</a:t>
            </a:r>
          </a:p>
        </p:txBody>
      </p:sp>
      <p:sp>
        <p:nvSpPr>
          <p:cNvPr id="23557" name="Rectangle 7"/>
          <p:cNvSpPr>
            <a:spLocks noGrp="1" noChangeArrowheads="1"/>
          </p:cNvSpPr>
          <p:nvPr>
            <p:ph type="body" idx="1"/>
          </p:nvPr>
        </p:nvSpPr>
        <p:spPr>
          <a:xfrm>
            <a:off x="685800" y="1628775"/>
            <a:ext cx="7772400" cy="3455988"/>
          </a:xfrm>
        </p:spPr>
        <p:txBody>
          <a:bodyPr/>
          <a:lstStyle/>
          <a:p>
            <a:pPr eaLnBrk="1" hangingPunct="1"/>
            <a:r>
              <a:rPr lang="pt-BR" altLang="en-US" sz="2400"/>
              <a:t>A segurança do One-time pad baseia-se na hipótese de que a chave é utilizada uma única vez.</a:t>
            </a:r>
          </a:p>
          <a:p>
            <a:pPr eaLnBrk="1" hangingPunct="1"/>
            <a:r>
              <a:rPr lang="pt-BR" altLang="en-US" sz="2400"/>
              <a:t>Motivo: a diferença (</a:t>
            </a:r>
            <a:r>
              <a:rPr lang="pt-BR" altLang="en-US" sz="2400">
                <a:sym typeface="Symbol" panose="05050102010706020507" pitchFamily="18" charset="2"/>
              </a:rPr>
              <a:t></a:t>
            </a:r>
            <a:r>
              <a:rPr lang="pt-BR" altLang="en-US" sz="2400"/>
              <a:t>) entre mensagens cifradas é igual à diferença entre as mensagens claras correspondentes.</a:t>
            </a:r>
          </a:p>
          <a:p>
            <a:pPr lvl="1" eaLnBrk="1" hangingPunct="1"/>
            <a:r>
              <a:rPr lang="pt-BR" altLang="en-US" sz="2000"/>
              <a:t>Logo, se uma mensagem clara M for comprometida, qualquer outra mensagem M’ pode ser recuperada como:  M’ = M </a:t>
            </a:r>
            <a:r>
              <a:rPr lang="pt-BR" altLang="en-US" sz="2000">
                <a:sym typeface="Symbol" panose="05050102010706020507" pitchFamily="18" charset="2"/>
              </a:rPr>
              <a:t></a:t>
            </a:r>
            <a:r>
              <a:rPr lang="pt-BR" altLang="en-US" sz="2000"/>
              <a:t> C </a:t>
            </a:r>
            <a:r>
              <a:rPr lang="pt-BR" altLang="en-US" sz="2000">
                <a:sym typeface="Symbol" panose="05050102010706020507" pitchFamily="18" charset="2"/>
              </a:rPr>
              <a:t></a:t>
            </a:r>
            <a:r>
              <a:rPr lang="pt-BR" altLang="en-US" sz="2000"/>
              <a:t> C’</a:t>
            </a:r>
            <a:endParaRPr lang="en-US" altLang="en-US" sz="2000"/>
          </a:p>
        </p:txBody>
      </p:sp>
      <p:sp>
        <p:nvSpPr>
          <p:cNvPr id="23558" name="Rectangle 8"/>
          <p:cNvSpPr>
            <a:spLocks noGrp="1" noChangeArrowheads="1"/>
          </p:cNvSpPr>
          <p:nvPr>
            <p:ph type="title"/>
          </p:nvPr>
        </p:nvSpPr>
        <p:spPr/>
        <p:txBody>
          <a:bodyPr/>
          <a:lstStyle/>
          <a:p>
            <a:pPr eaLnBrk="1" hangingPunct="1"/>
            <a:r>
              <a:rPr lang="pt-BR" altLang="en-US"/>
              <a:t>Por que “one-time”?</a:t>
            </a:r>
            <a:endParaRPr lang="en-US" altLang="en-US"/>
          </a:p>
        </p:txBody>
      </p:sp>
      <p:pic>
        <p:nvPicPr>
          <p:cNvPr id="23559" name="Picture 7"/>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350" y="4221163"/>
            <a:ext cx="6635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animEffect transition="in" filter="blinds(horizontal)">
                                      <p:cBhvr>
                                        <p:cTn id="7" dur="500"/>
                                        <p:tgtEl>
                                          <p:spTgt spid="111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1620">
                                            <p:txEl>
                                              <p:pRg st="1" end="1"/>
                                            </p:txEl>
                                          </p:spTgt>
                                        </p:tgtEl>
                                        <p:attrNameLst>
                                          <p:attrName>style.visibility</p:attrName>
                                        </p:attrNameLst>
                                      </p:cBhvr>
                                      <p:to>
                                        <p:strVal val="visible"/>
                                      </p:to>
                                    </p:set>
                                    <p:animEffect transition="in" filter="blinds(horizontal)">
                                      <p:cBhvr>
                                        <p:cTn id="12" dur="500"/>
                                        <p:tgtEl>
                                          <p:spTgt spid="111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1621"/>
                                        </p:tgtEl>
                                        <p:attrNameLst>
                                          <p:attrName>style.visibility</p:attrName>
                                        </p:attrNameLst>
                                      </p:cBhvr>
                                      <p:to>
                                        <p:strVal val="visible"/>
                                      </p:to>
                                    </p:set>
                                    <p:animEffect transition="in" filter="dissolve">
                                      <p:cBhvr>
                                        <p:cTn id="17" dur="500"/>
                                        <p:tgtEl>
                                          <p:spTgt spid="111621"/>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11622"/>
                                        </p:tgtEl>
                                        <p:attrNameLst>
                                          <p:attrName>style.visibility</p:attrName>
                                        </p:attrNameLst>
                                      </p:cBhvr>
                                      <p:to>
                                        <p:strVal val="visible"/>
                                      </p:to>
                                    </p:set>
                                    <p:animEffect transition="in" filter="dissolve">
                                      <p:cBhvr>
                                        <p:cTn id="21" dur="5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P spid="1116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z="3600"/>
              <a:t>Confidencialidade</a:t>
            </a:r>
          </a:p>
        </p:txBody>
      </p:sp>
      <p:sp>
        <p:nvSpPr>
          <p:cNvPr id="25603" name="Rectangle 3"/>
          <p:cNvSpPr>
            <a:spLocks noGrp="1" noChangeArrowheads="1"/>
          </p:cNvSpPr>
          <p:nvPr>
            <p:ph type="body" idx="1"/>
          </p:nvPr>
        </p:nvSpPr>
        <p:spPr/>
        <p:txBody>
          <a:bodyPr/>
          <a:lstStyle/>
          <a:p>
            <a:r>
              <a:rPr lang="en-US" altLang="en-US"/>
              <a:t>Serviço necessário:</a:t>
            </a:r>
          </a:p>
          <a:p>
            <a:pPr lvl="1"/>
            <a:r>
              <a:rPr lang="en-US" altLang="en-US"/>
              <a:t>Prevenção do vazamento de informações</a:t>
            </a:r>
          </a:p>
        </p:txBody>
      </p:sp>
      <p:pic>
        <p:nvPicPr>
          <p:cNvPr id="2560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9100" y="3435350"/>
            <a:ext cx="115411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5"/>
          <p:cNvSpPr>
            <a:spLocks noChangeArrowheads="1"/>
          </p:cNvSpPr>
          <p:nvPr/>
        </p:nvSpPr>
        <p:spPr bwMode="auto">
          <a:xfrm>
            <a:off x="2914650" y="3783013"/>
            <a:ext cx="360363"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5606" name="Rectangle 6"/>
          <p:cNvSpPr>
            <a:spLocks noChangeArrowheads="1"/>
          </p:cNvSpPr>
          <p:nvPr/>
        </p:nvSpPr>
        <p:spPr bwMode="auto">
          <a:xfrm>
            <a:off x="3419475" y="3783013"/>
            <a:ext cx="360363"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5607" name="Rectangle 7"/>
          <p:cNvSpPr>
            <a:spLocks noChangeArrowheads="1"/>
          </p:cNvSpPr>
          <p:nvPr/>
        </p:nvSpPr>
        <p:spPr bwMode="auto">
          <a:xfrm>
            <a:off x="3922713" y="3783013"/>
            <a:ext cx="360362"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5608" name="Rectangle 8"/>
          <p:cNvSpPr>
            <a:spLocks noChangeArrowheads="1"/>
          </p:cNvSpPr>
          <p:nvPr/>
        </p:nvSpPr>
        <p:spPr bwMode="auto">
          <a:xfrm>
            <a:off x="4427538" y="3783013"/>
            <a:ext cx="360362"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5609" name="Rectangle 9"/>
          <p:cNvSpPr>
            <a:spLocks noChangeArrowheads="1"/>
          </p:cNvSpPr>
          <p:nvPr/>
        </p:nvSpPr>
        <p:spPr bwMode="auto">
          <a:xfrm>
            <a:off x="4932363" y="3783013"/>
            <a:ext cx="360362"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5610" name="Rectangle 10"/>
          <p:cNvSpPr>
            <a:spLocks noChangeArrowheads="1"/>
          </p:cNvSpPr>
          <p:nvPr/>
        </p:nvSpPr>
        <p:spPr bwMode="auto">
          <a:xfrm>
            <a:off x="5435600" y="3783013"/>
            <a:ext cx="360363"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5611" name="Rectangle 11"/>
          <p:cNvSpPr>
            <a:spLocks noChangeArrowheads="1"/>
          </p:cNvSpPr>
          <p:nvPr/>
        </p:nvSpPr>
        <p:spPr bwMode="auto">
          <a:xfrm>
            <a:off x="5938838" y="3783013"/>
            <a:ext cx="360362"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5612" name="Text Box 12"/>
          <p:cNvSpPr txBox="1">
            <a:spLocks noChangeArrowheads="1"/>
          </p:cNvSpPr>
          <p:nvPr/>
        </p:nvSpPr>
        <p:spPr bwMode="auto">
          <a:xfrm>
            <a:off x="1646238" y="3152775"/>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a:lnSpc>
                <a:spcPct val="90000"/>
              </a:lnSpc>
              <a:spcBef>
                <a:spcPct val="20000"/>
              </a:spcBef>
              <a:buFontTx/>
              <a:buNone/>
            </a:pPr>
            <a:r>
              <a:rPr lang="pt-BR" altLang="en-US" sz="2000">
                <a:solidFill>
                  <a:schemeClr val="bg2"/>
                </a:solidFill>
                <a:latin typeface="Tahoma" panose="020B0604030504040204" pitchFamily="34" charset="0"/>
              </a:rPr>
              <a:t>Origem</a:t>
            </a:r>
          </a:p>
        </p:txBody>
      </p:sp>
      <p:sp>
        <p:nvSpPr>
          <p:cNvPr id="25613" name="Text Box 13"/>
          <p:cNvSpPr txBox="1">
            <a:spLocks noChangeArrowheads="1"/>
          </p:cNvSpPr>
          <p:nvPr/>
        </p:nvSpPr>
        <p:spPr bwMode="auto">
          <a:xfrm>
            <a:off x="6516688" y="3074988"/>
            <a:ext cx="1023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a:lnSpc>
                <a:spcPct val="90000"/>
              </a:lnSpc>
              <a:spcBef>
                <a:spcPct val="20000"/>
              </a:spcBef>
              <a:buFontTx/>
              <a:buNone/>
            </a:pPr>
            <a:r>
              <a:rPr lang="pt-BR" altLang="en-US" sz="2000">
                <a:solidFill>
                  <a:schemeClr val="bg2"/>
                </a:solidFill>
                <a:latin typeface="Tahoma" panose="020B0604030504040204" pitchFamily="34" charset="0"/>
              </a:rPr>
              <a:t>Destino</a:t>
            </a:r>
          </a:p>
        </p:txBody>
      </p:sp>
      <p:sp>
        <p:nvSpPr>
          <p:cNvPr id="80910" name="Text Box 14"/>
          <p:cNvSpPr txBox="1">
            <a:spLocks noChangeArrowheads="1"/>
          </p:cNvSpPr>
          <p:nvPr/>
        </p:nvSpPr>
        <p:spPr bwMode="auto">
          <a:xfrm>
            <a:off x="5284788" y="5438775"/>
            <a:ext cx="987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a:lnSpc>
                <a:spcPct val="90000"/>
              </a:lnSpc>
              <a:spcBef>
                <a:spcPct val="20000"/>
              </a:spcBef>
              <a:buFontTx/>
              <a:buNone/>
            </a:pPr>
            <a:r>
              <a:rPr lang="pt-BR" altLang="en-US" sz="2000">
                <a:solidFill>
                  <a:schemeClr val="bg2"/>
                </a:solidFill>
                <a:latin typeface="Tahoma" panose="020B0604030504040204" pitchFamily="34" charset="0"/>
              </a:rPr>
              <a:t>Intruso</a:t>
            </a:r>
          </a:p>
        </p:txBody>
      </p:sp>
      <p:pic>
        <p:nvPicPr>
          <p:cNvPr id="25615" name="Picture 1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3663" y="3435350"/>
            <a:ext cx="1154112"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2" name="Picture 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0413" y="4732338"/>
            <a:ext cx="1154112"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3" name="Rectangle 17"/>
          <p:cNvSpPr>
            <a:spLocks noChangeArrowheads="1"/>
          </p:cNvSpPr>
          <p:nvPr/>
        </p:nvSpPr>
        <p:spPr bwMode="auto">
          <a:xfrm>
            <a:off x="3706813" y="3998913"/>
            <a:ext cx="360362"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80914" name="Rectangle 18"/>
          <p:cNvSpPr>
            <a:spLocks noChangeArrowheads="1"/>
          </p:cNvSpPr>
          <p:nvPr/>
        </p:nvSpPr>
        <p:spPr bwMode="auto">
          <a:xfrm>
            <a:off x="3924300" y="4227513"/>
            <a:ext cx="360363"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80915" name="Rectangle 19"/>
          <p:cNvSpPr>
            <a:spLocks noChangeArrowheads="1"/>
          </p:cNvSpPr>
          <p:nvPr/>
        </p:nvSpPr>
        <p:spPr bwMode="auto">
          <a:xfrm>
            <a:off x="4211638" y="4443413"/>
            <a:ext cx="360362"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80916" name="Rectangle 20"/>
          <p:cNvSpPr>
            <a:spLocks noChangeArrowheads="1"/>
          </p:cNvSpPr>
          <p:nvPr/>
        </p:nvSpPr>
        <p:spPr bwMode="auto">
          <a:xfrm>
            <a:off x="4498975" y="4659313"/>
            <a:ext cx="360363" cy="144462"/>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pic>
        <p:nvPicPr>
          <p:cNvPr id="80917" name="Picture 2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9838" y="4803775"/>
            <a:ext cx="8493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482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910"/>
                                        </p:tgtEl>
                                        <p:attrNameLst>
                                          <p:attrName>style.visibility</p:attrName>
                                        </p:attrNameLst>
                                      </p:cBhvr>
                                      <p:to>
                                        <p:strVal val="visible"/>
                                      </p:to>
                                    </p:set>
                                    <p:animEffect transition="in" filter="dissolve">
                                      <p:cBhvr>
                                        <p:cTn id="7" dur="500"/>
                                        <p:tgtEl>
                                          <p:spTgt spid="80910"/>
                                        </p:tgtEl>
                                      </p:cBhvr>
                                    </p:animEffect>
                                  </p:childTnLst>
                                </p:cTn>
                              </p:par>
                              <p:par>
                                <p:cTn id="8" presetID="9" presetClass="entr" presetSubtype="0" fill="hold" nodeType="withEffect">
                                  <p:stCondLst>
                                    <p:cond delay="0"/>
                                  </p:stCondLst>
                                  <p:childTnLst>
                                    <p:set>
                                      <p:cBhvr>
                                        <p:cTn id="9" dur="1" fill="hold">
                                          <p:stCondLst>
                                            <p:cond delay="0"/>
                                          </p:stCondLst>
                                        </p:cTn>
                                        <p:tgtEl>
                                          <p:spTgt spid="80912"/>
                                        </p:tgtEl>
                                        <p:attrNameLst>
                                          <p:attrName>style.visibility</p:attrName>
                                        </p:attrNameLst>
                                      </p:cBhvr>
                                      <p:to>
                                        <p:strVal val="visible"/>
                                      </p:to>
                                    </p:set>
                                    <p:animEffect transition="in" filter="dissolve">
                                      <p:cBhvr>
                                        <p:cTn id="10" dur="500"/>
                                        <p:tgtEl>
                                          <p:spTgt spid="809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0913"/>
                                        </p:tgtEl>
                                        <p:attrNameLst>
                                          <p:attrName>style.visibility</p:attrName>
                                        </p:attrNameLst>
                                      </p:cBhvr>
                                      <p:to>
                                        <p:strVal val="visible"/>
                                      </p:to>
                                    </p:set>
                                    <p:animEffect transition="in" filter="dissolve">
                                      <p:cBhvr>
                                        <p:cTn id="13" dur="500"/>
                                        <p:tgtEl>
                                          <p:spTgt spid="809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0914"/>
                                        </p:tgtEl>
                                        <p:attrNameLst>
                                          <p:attrName>style.visibility</p:attrName>
                                        </p:attrNameLst>
                                      </p:cBhvr>
                                      <p:to>
                                        <p:strVal val="visible"/>
                                      </p:to>
                                    </p:set>
                                    <p:animEffect transition="in" filter="dissolve">
                                      <p:cBhvr>
                                        <p:cTn id="16" dur="500"/>
                                        <p:tgtEl>
                                          <p:spTgt spid="8091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0915"/>
                                        </p:tgtEl>
                                        <p:attrNameLst>
                                          <p:attrName>style.visibility</p:attrName>
                                        </p:attrNameLst>
                                      </p:cBhvr>
                                      <p:to>
                                        <p:strVal val="visible"/>
                                      </p:to>
                                    </p:set>
                                    <p:animEffect transition="in" filter="dissolve">
                                      <p:cBhvr>
                                        <p:cTn id="19" dur="500"/>
                                        <p:tgtEl>
                                          <p:spTgt spid="8091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0916"/>
                                        </p:tgtEl>
                                        <p:attrNameLst>
                                          <p:attrName>style.visibility</p:attrName>
                                        </p:attrNameLst>
                                      </p:cBhvr>
                                      <p:to>
                                        <p:strVal val="visible"/>
                                      </p:to>
                                    </p:set>
                                    <p:animEffect transition="in" filter="dissolve">
                                      <p:cBhvr>
                                        <p:cTn id="22" dur="500"/>
                                        <p:tgtEl>
                                          <p:spTgt spid="80916"/>
                                        </p:tgtEl>
                                      </p:cBhvr>
                                    </p:animEffect>
                                  </p:childTnLst>
                                </p:cTn>
                              </p:par>
                              <p:par>
                                <p:cTn id="23" presetID="9" presetClass="entr" presetSubtype="0" fill="hold" nodeType="withEffect">
                                  <p:stCondLst>
                                    <p:cond delay="0"/>
                                  </p:stCondLst>
                                  <p:childTnLst>
                                    <p:set>
                                      <p:cBhvr>
                                        <p:cTn id="24" dur="1" fill="hold">
                                          <p:stCondLst>
                                            <p:cond delay="0"/>
                                          </p:stCondLst>
                                        </p:cTn>
                                        <p:tgtEl>
                                          <p:spTgt spid="80917"/>
                                        </p:tgtEl>
                                        <p:attrNameLst>
                                          <p:attrName>style.visibility</p:attrName>
                                        </p:attrNameLst>
                                      </p:cBhvr>
                                      <p:to>
                                        <p:strVal val="visible"/>
                                      </p:to>
                                    </p:set>
                                    <p:animEffect transition="in" filter="dissolve">
                                      <p:cBhvr>
                                        <p:cTn id="25" dur="500"/>
                                        <p:tgtEl>
                                          <p:spTgt spid="80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0" grpId="0"/>
      <p:bldP spid="80913" grpId="0" animBg="1"/>
      <p:bldP spid="80914" grpId="0" animBg="1"/>
      <p:bldP spid="80915" grpId="0" animBg="1"/>
      <p:bldP spid="809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pt-BR" altLang="en-US"/>
              <a:t>Cifra de Fluxo/Mascaramento</a:t>
            </a:r>
            <a:endParaRPr lang="en-US" altLang="en-US"/>
          </a:p>
        </p:txBody>
      </p:sp>
      <p:sp>
        <p:nvSpPr>
          <p:cNvPr id="24579" name="Rectangle 5"/>
          <p:cNvSpPr>
            <a:spLocks noGrp="1" noChangeArrowheads="1"/>
          </p:cNvSpPr>
          <p:nvPr>
            <p:ph type="body" idx="1"/>
          </p:nvPr>
        </p:nvSpPr>
        <p:spPr>
          <a:xfrm>
            <a:off x="685800" y="1524000"/>
            <a:ext cx="7918450" cy="4641850"/>
          </a:xfrm>
        </p:spPr>
        <p:txBody>
          <a:bodyPr/>
          <a:lstStyle/>
          <a:p>
            <a:pPr eaLnBrk="1" hangingPunct="1"/>
            <a:r>
              <a:rPr lang="pt-BR" altLang="en-US" sz="2400"/>
              <a:t>Expansão de uma chave curta K para uma seqüência de bits k</a:t>
            </a:r>
            <a:r>
              <a:rPr lang="pt-BR" altLang="en-US" sz="2400" baseline="-25000"/>
              <a:t>i</a:t>
            </a:r>
            <a:r>
              <a:rPr lang="pt-BR" altLang="en-US" sz="2400"/>
              <a:t> do tamanho da mensagem e de aparência aleatória.</a:t>
            </a:r>
          </a:p>
          <a:p>
            <a:pPr lvl="1" eaLnBrk="1" hangingPunct="1"/>
            <a:r>
              <a:rPr lang="pt-BR" altLang="en-US" sz="2000"/>
              <a:t>Objetivo: tentar recriar o “segredo perfeito” do One-Time Pad sem ter que usar chaves grandes para mensagens grandes</a:t>
            </a:r>
          </a:p>
          <a:p>
            <a:pPr eaLnBrk="1" hangingPunct="1"/>
            <a:r>
              <a:rPr lang="pt-BR" altLang="en-US" sz="2400" i="1"/>
              <a:t>Stream cipher</a:t>
            </a:r>
            <a:r>
              <a:rPr lang="pt-BR" altLang="en-US" sz="2400"/>
              <a:t>:</a:t>
            </a:r>
          </a:p>
          <a:p>
            <a:pPr eaLnBrk="1" hangingPunct="1">
              <a:buFontTx/>
              <a:buNone/>
            </a:pPr>
            <a:r>
              <a:rPr lang="pt-BR" altLang="en-US" sz="2000"/>
              <a:t>			</a:t>
            </a:r>
            <a:r>
              <a:rPr lang="pt-BR" altLang="en-US" sz="2000" i="1"/>
              <a:t>k</a:t>
            </a:r>
            <a:r>
              <a:rPr lang="pt-BR" altLang="en-US" sz="2000" i="1" baseline="-25000"/>
              <a:t>i</a:t>
            </a:r>
            <a:r>
              <a:rPr lang="pt-BR" altLang="en-US" sz="2000"/>
              <a:t> = f</a:t>
            </a:r>
            <a:r>
              <a:rPr lang="pt-BR" altLang="en-US" sz="2000" baseline="-25000"/>
              <a:t> </a:t>
            </a:r>
            <a:r>
              <a:rPr lang="pt-BR" altLang="en-US" sz="2000">
                <a:sym typeface="Symbol" panose="05050102010706020507" pitchFamily="18" charset="2"/>
              </a:rPr>
              <a:t>(</a:t>
            </a:r>
            <a:r>
              <a:rPr lang="pt-BR" altLang="en-US" sz="2000" i="1">
                <a:sym typeface="Symbol" panose="05050102010706020507" pitchFamily="18" charset="2"/>
              </a:rPr>
              <a:t>K</a:t>
            </a:r>
            <a:r>
              <a:rPr lang="pt-BR" altLang="en-US" sz="2000">
                <a:sym typeface="Symbol" panose="05050102010706020507" pitchFamily="18" charset="2"/>
              </a:rPr>
              <a:t>, </a:t>
            </a:r>
            <a:r>
              <a:rPr lang="pt-BR" altLang="en-US" sz="2000" i="1">
                <a:sym typeface="Symbol" panose="05050102010706020507" pitchFamily="18" charset="2"/>
              </a:rPr>
              <a:t>i</a:t>
            </a:r>
            <a:r>
              <a:rPr lang="pt-BR" altLang="en-US" sz="2000">
                <a:sym typeface="Symbol" panose="05050102010706020507" pitchFamily="18" charset="2"/>
              </a:rPr>
              <a:t>)	    </a:t>
            </a:r>
            <a:r>
              <a:rPr lang="pt-BR" altLang="en-US" sz="1800" i="1">
                <a:sym typeface="Symbol" panose="05050102010706020507" pitchFamily="18" charset="2"/>
              </a:rPr>
              <a:t>-- derivação de chave</a:t>
            </a:r>
            <a:endParaRPr lang="pt-BR" altLang="en-US" sz="2000"/>
          </a:p>
          <a:p>
            <a:pPr eaLnBrk="1" hangingPunct="1">
              <a:buFontTx/>
              <a:buNone/>
            </a:pPr>
            <a:r>
              <a:rPr lang="pt-BR" altLang="en-US" sz="2000"/>
              <a:t>			C</a:t>
            </a:r>
            <a:r>
              <a:rPr lang="pt-BR" altLang="en-US" sz="2000" i="1" baseline="-25000"/>
              <a:t>i</a:t>
            </a:r>
            <a:r>
              <a:rPr lang="pt-BR" altLang="en-US" sz="2000"/>
              <a:t> = M</a:t>
            </a:r>
            <a:r>
              <a:rPr lang="pt-BR" altLang="en-US" sz="2000" i="1" baseline="-25000"/>
              <a:t>i</a:t>
            </a:r>
            <a:r>
              <a:rPr lang="pt-BR" altLang="en-US" sz="2000"/>
              <a:t> </a:t>
            </a:r>
            <a:r>
              <a:rPr lang="pt-BR" altLang="en-US" sz="2000">
                <a:sym typeface="Symbol" panose="05050102010706020507" pitchFamily="18" charset="2"/>
              </a:rPr>
              <a:t></a:t>
            </a:r>
            <a:r>
              <a:rPr lang="pt-BR" altLang="en-US" sz="2000"/>
              <a:t> </a:t>
            </a:r>
            <a:r>
              <a:rPr lang="pt-BR" altLang="en-US" sz="2000" i="1"/>
              <a:t>k</a:t>
            </a:r>
            <a:r>
              <a:rPr lang="pt-BR" altLang="en-US" sz="2000" i="1" baseline="-25000"/>
              <a:t>i</a:t>
            </a:r>
            <a:r>
              <a:rPr lang="pt-BR" altLang="en-US" sz="2000">
                <a:sym typeface="Symbol" panose="05050102010706020507" pitchFamily="18" charset="2"/>
              </a:rPr>
              <a:t>	    </a:t>
            </a:r>
            <a:r>
              <a:rPr lang="pt-BR" altLang="en-US" sz="1800" i="1">
                <a:sym typeface="Symbol" panose="05050102010706020507" pitchFamily="18" charset="2"/>
              </a:rPr>
              <a:t>-- cifração</a:t>
            </a:r>
            <a:endParaRPr lang="pt-BR" altLang="en-US" sz="1800"/>
          </a:p>
          <a:p>
            <a:pPr eaLnBrk="1" hangingPunct="1">
              <a:buFontTx/>
              <a:buNone/>
            </a:pPr>
            <a:r>
              <a:rPr lang="pt-BR" altLang="en-US" sz="2000"/>
              <a:t>			M</a:t>
            </a:r>
            <a:r>
              <a:rPr lang="pt-BR" altLang="en-US" sz="2000" i="1" baseline="-25000"/>
              <a:t>i</a:t>
            </a:r>
            <a:r>
              <a:rPr lang="pt-BR" altLang="en-US" sz="2000"/>
              <a:t> = C</a:t>
            </a:r>
            <a:r>
              <a:rPr lang="pt-BR" altLang="en-US" sz="2000" i="1" baseline="-25000"/>
              <a:t>i</a:t>
            </a:r>
            <a:r>
              <a:rPr lang="pt-BR" altLang="en-US" sz="2000"/>
              <a:t> </a:t>
            </a:r>
            <a:r>
              <a:rPr lang="pt-BR" altLang="en-US" sz="2000">
                <a:sym typeface="Symbol" panose="05050102010706020507" pitchFamily="18" charset="2"/>
              </a:rPr>
              <a:t></a:t>
            </a:r>
            <a:r>
              <a:rPr lang="pt-BR" altLang="en-US" sz="2000"/>
              <a:t> </a:t>
            </a:r>
            <a:r>
              <a:rPr lang="pt-BR" altLang="en-US" sz="2000" i="1"/>
              <a:t>k</a:t>
            </a:r>
            <a:r>
              <a:rPr lang="pt-BR" altLang="en-US" sz="2000" i="1" baseline="-25000"/>
              <a:t>i</a:t>
            </a:r>
            <a:r>
              <a:rPr lang="pt-BR" altLang="en-US" sz="2000">
                <a:sym typeface="Symbol" panose="05050102010706020507" pitchFamily="18" charset="2"/>
              </a:rPr>
              <a:t>	    </a:t>
            </a:r>
            <a:r>
              <a:rPr lang="pt-BR" altLang="en-US" sz="1800" i="1">
                <a:sym typeface="Symbol" panose="05050102010706020507" pitchFamily="18" charset="2"/>
              </a:rPr>
              <a:t>-- decifração</a:t>
            </a:r>
            <a:endParaRPr lang="pt-BR" altLang="en-US" sz="2000" i="1" baseline="-25000"/>
          </a:p>
          <a:p>
            <a:pPr eaLnBrk="1" hangingPunct="1"/>
            <a:r>
              <a:rPr lang="pt-BR" altLang="en-US" sz="2400"/>
              <a:t>Na prática, a saída de f são conjuntos de bits (por exemplo, bytes).</a:t>
            </a: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AutoShape 3"/>
          <p:cNvSpPr/>
          <p:nvPr/>
        </p:nvSpPr>
        <p:spPr bwMode="auto">
          <a:xfrm>
            <a:off x="2338388" y="2284413"/>
            <a:ext cx="287337" cy="1512887"/>
          </a:xfrm>
          <a:prstGeom prst="rightBrace">
            <a:avLst>
              <a:gd name="adj1" fmla="val 43877"/>
              <a:gd name="adj2" fmla="val 745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5716" name="Rectangle 4"/>
          <p:cNvSpPr>
            <a:spLocks noChangeArrowheads="1"/>
          </p:cNvSpPr>
          <p:nvPr/>
        </p:nvSpPr>
        <p:spPr bwMode="auto">
          <a:xfrm>
            <a:off x="1001713" y="3273425"/>
            <a:ext cx="1409700" cy="466725"/>
          </a:xfrm>
          <a:prstGeom prst="rect">
            <a:avLst/>
          </a:prstGeom>
          <a:solidFill>
            <a:srgbClr val="99FF99"/>
          </a:solidFill>
          <a:ln w="9525">
            <a:solidFill>
              <a:schemeClr val="tx1"/>
            </a:solidFill>
            <a:miter lim="800000"/>
          </a:ln>
        </p:spPr>
        <p:txBody>
          <a:bodyPr lIns="9144" rIns="9144"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Mensagem</a:t>
            </a:r>
          </a:p>
        </p:txBody>
      </p:sp>
      <p:sp>
        <p:nvSpPr>
          <p:cNvPr id="115717" name="Rectangle 5"/>
          <p:cNvSpPr>
            <a:spLocks noChangeArrowheads="1"/>
          </p:cNvSpPr>
          <p:nvPr/>
        </p:nvSpPr>
        <p:spPr bwMode="auto">
          <a:xfrm>
            <a:off x="6011863" y="3201988"/>
            <a:ext cx="1439862" cy="466725"/>
          </a:xfrm>
          <a:prstGeom prst="rect">
            <a:avLst/>
          </a:prstGeom>
          <a:solidFill>
            <a:srgbClr val="CCECFF"/>
          </a:solidFill>
          <a:ln w="9525">
            <a:solidFill>
              <a:schemeClr val="tx1"/>
            </a:solidFill>
            <a:miter lim="800000"/>
          </a:ln>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Cifrada</a:t>
            </a:r>
          </a:p>
        </p:txBody>
      </p:sp>
      <p:sp>
        <p:nvSpPr>
          <p:cNvPr id="115718" name="AutoShape 6"/>
          <p:cNvSpPr/>
          <p:nvPr/>
        </p:nvSpPr>
        <p:spPr bwMode="auto">
          <a:xfrm>
            <a:off x="7388225" y="2371725"/>
            <a:ext cx="287338" cy="1368425"/>
          </a:xfrm>
          <a:prstGeom prst="rightBrace">
            <a:avLst>
              <a:gd name="adj1" fmla="val 39687"/>
              <a:gd name="adj2" fmla="val 7912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2774" name="Line 7"/>
          <p:cNvSpPr>
            <a:spLocks noChangeShapeType="1"/>
          </p:cNvSpPr>
          <p:nvPr/>
        </p:nvSpPr>
        <p:spPr bwMode="auto">
          <a:xfrm flipV="1">
            <a:off x="4068763" y="3429000"/>
            <a:ext cx="1871662" cy="7938"/>
          </a:xfrm>
          <a:prstGeom prst="line">
            <a:avLst/>
          </a:prstGeom>
          <a:noFill/>
          <a:ln w="28575">
            <a:solidFill>
              <a:schemeClr val="tx1"/>
            </a:solidFill>
            <a:prstDash val="dash"/>
            <a:rou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5720" name="Rectangle 8"/>
          <p:cNvSpPr>
            <a:spLocks noChangeArrowheads="1"/>
          </p:cNvSpPr>
          <p:nvPr/>
        </p:nvSpPr>
        <p:spPr bwMode="auto">
          <a:xfrm>
            <a:off x="7723188" y="3221038"/>
            <a:ext cx="1296987" cy="466725"/>
          </a:xfrm>
          <a:prstGeom prst="rect">
            <a:avLst/>
          </a:prstGeom>
          <a:solidFill>
            <a:srgbClr val="99FF99"/>
          </a:solidFill>
          <a:ln w="9525">
            <a:solidFill>
              <a:schemeClr val="tx1"/>
            </a:solidFill>
            <a:miter lim="800000"/>
          </a:ln>
        </p:spPr>
        <p:txBody>
          <a:bodyPr lIns="9144" rIns="9144"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Mensagem</a:t>
            </a:r>
          </a:p>
        </p:txBody>
      </p:sp>
      <p:sp>
        <p:nvSpPr>
          <p:cNvPr id="115721" name="Oval 9"/>
          <p:cNvSpPr>
            <a:spLocks noChangeArrowheads="1"/>
          </p:cNvSpPr>
          <p:nvPr/>
        </p:nvSpPr>
        <p:spPr bwMode="auto">
          <a:xfrm>
            <a:off x="6445250" y="1708150"/>
            <a:ext cx="576263" cy="492125"/>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p>
        </p:txBody>
      </p:sp>
      <p:sp>
        <p:nvSpPr>
          <p:cNvPr id="115722" name="Rectangle 10"/>
          <p:cNvSpPr>
            <a:spLocks noChangeArrowheads="1"/>
          </p:cNvSpPr>
          <p:nvPr/>
        </p:nvSpPr>
        <p:spPr bwMode="auto">
          <a:xfrm>
            <a:off x="5759450" y="1716088"/>
            <a:ext cx="373063" cy="466725"/>
          </a:xfrm>
          <a:prstGeom prst="rect">
            <a:avLst/>
          </a:prstGeom>
          <a:solidFill>
            <a:srgbClr val="FF6541"/>
          </a:solidFill>
          <a:ln w="9525">
            <a:solidFill>
              <a:srgbClr val="000080"/>
            </a:solidFill>
            <a:miter lim="800000"/>
          </a:ln>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cxnSp>
        <p:nvCxnSpPr>
          <p:cNvPr id="115723" name="AutoShape 11"/>
          <p:cNvCxnSpPr>
            <a:cxnSpLocks noChangeShapeType="1"/>
            <a:stCxn id="115722" idx="3"/>
            <a:endCxn id="115721" idx="2"/>
          </p:cNvCxnSpPr>
          <p:nvPr/>
        </p:nvCxnSpPr>
        <p:spPr bwMode="auto">
          <a:xfrm>
            <a:off x="6132513" y="1949450"/>
            <a:ext cx="312737" cy="4763"/>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115724" name="AutoShape 12"/>
          <p:cNvCxnSpPr>
            <a:cxnSpLocks noChangeShapeType="1"/>
            <a:stCxn id="115721" idx="4"/>
            <a:endCxn id="25648" idx="0"/>
          </p:cNvCxnSpPr>
          <p:nvPr/>
        </p:nvCxnSpPr>
        <p:spPr bwMode="auto">
          <a:xfrm flipH="1">
            <a:off x="6732588" y="2200275"/>
            <a:ext cx="1587" cy="219075"/>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115725" name="Oval 13"/>
          <p:cNvSpPr>
            <a:spLocks noChangeArrowheads="1"/>
          </p:cNvSpPr>
          <p:nvPr/>
        </p:nvSpPr>
        <p:spPr bwMode="auto">
          <a:xfrm>
            <a:off x="1433513" y="1700213"/>
            <a:ext cx="576262" cy="492125"/>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p>
        </p:txBody>
      </p:sp>
      <p:sp>
        <p:nvSpPr>
          <p:cNvPr id="115726" name="Rectangle 14"/>
          <p:cNvSpPr>
            <a:spLocks noChangeArrowheads="1"/>
          </p:cNvSpPr>
          <p:nvPr/>
        </p:nvSpPr>
        <p:spPr bwMode="auto">
          <a:xfrm>
            <a:off x="747713" y="1708150"/>
            <a:ext cx="373062" cy="466725"/>
          </a:xfrm>
          <a:prstGeom prst="rect">
            <a:avLst/>
          </a:prstGeom>
          <a:solidFill>
            <a:srgbClr val="FF6541"/>
          </a:solidFill>
          <a:ln w="9525">
            <a:solidFill>
              <a:srgbClr val="000080"/>
            </a:solidFill>
            <a:miter lim="800000"/>
          </a:ln>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cxnSp>
        <p:nvCxnSpPr>
          <p:cNvPr id="115727" name="AutoShape 15"/>
          <p:cNvCxnSpPr>
            <a:cxnSpLocks noChangeShapeType="1"/>
            <a:stCxn id="115726" idx="3"/>
            <a:endCxn id="115725" idx="2"/>
          </p:cNvCxnSpPr>
          <p:nvPr/>
        </p:nvCxnSpPr>
        <p:spPr bwMode="auto">
          <a:xfrm>
            <a:off x="1120775" y="1941513"/>
            <a:ext cx="312738" cy="4762"/>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115728" name="AutoShape 16"/>
          <p:cNvCxnSpPr>
            <a:cxnSpLocks noChangeShapeType="1"/>
            <a:stCxn id="115725" idx="4"/>
            <a:endCxn id="25653" idx="0"/>
          </p:cNvCxnSpPr>
          <p:nvPr/>
        </p:nvCxnSpPr>
        <p:spPr bwMode="auto">
          <a:xfrm>
            <a:off x="1722438" y="2192338"/>
            <a:ext cx="1587" cy="300037"/>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25616" name="Text Box 17"/>
          <p:cNvSpPr txBox="1">
            <a:spLocks noChangeArrowheads="1"/>
          </p:cNvSpPr>
          <p:nvPr/>
        </p:nvSpPr>
        <p:spPr bwMode="auto">
          <a:xfrm>
            <a:off x="2159000" y="1628775"/>
            <a:ext cx="116046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lnSpc>
                <a:spcPct val="90000"/>
              </a:lnSpc>
              <a:spcBef>
                <a:spcPct val="20000"/>
              </a:spcBef>
            </a:pPr>
            <a:r>
              <a:rPr lang="pt-BR" altLang="en-US">
                <a:solidFill>
                  <a:schemeClr val="bg2"/>
                </a:solidFill>
                <a:latin typeface="Tahoma" panose="020B0604030504040204" pitchFamily="34" charset="0"/>
              </a:rPr>
              <a:t>Origem</a:t>
            </a:r>
          </a:p>
        </p:txBody>
      </p:sp>
      <p:sp>
        <p:nvSpPr>
          <p:cNvPr id="25617" name="Text Box 18"/>
          <p:cNvSpPr txBox="1">
            <a:spLocks noChangeArrowheads="1"/>
          </p:cNvSpPr>
          <p:nvPr/>
        </p:nvSpPr>
        <p:spPr bwMode="auto">
          <a:xfrm>
            <a:off x="7197725" y="1584325"/>
            <a:ext cx="11906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lnSpc>
                <a:spcPct val="90000"/>
              </a:lnSpc>
              <a:spcBef>
                <a:spcPct val="20000"/>
              </a:spcBef>
            </a:pPr>
            <a:r>
              <a:rPr lang="pt-BR" altLang="en-US">
                <a:solidFill>
                  <a:schemeClr val="bg2"/>
                </a:solidFill>
                <a:latin typeface="Tahoma" panose="020B0604030504040204" pitchFamily="34" charset="0"/>
              </a:rPr>
              <a:t>Destino</a:t>
            </a:r>
          </a:p>
        </p:txBody>
      </p:sp>
      <p:grpSp>
        <p:nvGrpSpPr>
          <p:cNvPr id="2" name="Group 19"/>
          <p:cNvGrpSpPr/>
          <p:nvPr/>
        </p:nvGrpSpPr>
        <p:grpSpPr bwMode="auto">
          <a:xfrm>
            <a:off x="1003300" y="2492375"/>
            <a:ext cx="1441450" cy="466725"/>
            <a:chOff x="1836" y="3000"/>
            <a:chExt cx="908" cy="294"/>
          </a:xfrm>
        </p:grpSpPr>
        <p:sp>
          <p:nvSpPr>
            <p:cNvPr id="25651" name="Rectangle 20"/>
            <p:cNvSpPr>
              <a:spLocks noChangeArrowheads="1"/>
            </p:cNvSpPr>
            <p:nvPr/>
          </p:nvSpPr>
          <p:spPr bwMode="auto">
            <a:xfrm>
              <a:off x="1836"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1</a:t>
              </a:r>
            </a:p>
          </p:txBody>
        </p:sp>
        <p:sp>
          <p:nvSpPr>
            <p:cNvPr id="25652" name="Rectangle 21"/>
            <p:cNvSpPr>
              <a:spLocks noChangeArrowheads="1"/>
            </p:cNvSpPr>
            <p:nvPr/>
          </p:nvSpPr>
          <p:spPr bwMode="auto">
            <a:xfrm>
              <a:off x="2017"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2</a:t>
              </a:r>
            </a:p>
          </p:txBody>
        </p:sp>
        <p:sp>
          <p:nvSpPr>
            <p:cNvPr id="25653" name="Rectangle 22"/>
            <p:cNvSpPr>
              <a:spLocks noChangeArrowheads="1"/>
            </p:cNvSpPr>
            <p:nvPr/>
          </p:nvSpPr>
          <p:spPr bwMode="auto">
            <a:xfrm>
              <a:off x="2199"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3</a:t>
              </a:r>
            </a:p>
          </p:txBody>
        </p:sp>
        <p:sp>
          <p:nvSpPr>
            <p:cNvPr id="25654" name="Rectangle 23"/>
            <p:cNvSpPr>
              <a:spLocks noChangeArrowheads="1"/>
            </p:cNvSpPr>
            <p:nvPr/>
          </p:nvSpPr>
          <p:spPr bwMode="auto">
            <a:xfrm>
              <a:off x="2380"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4</a:t>
              </a:r>
            </a:p>
          </p:txBody>
        </p:sp>
        <p:sp>
          <p:nvSpPr>
            <p:cNvPr id="25655" name="Rectangle 24"/>
            <p:cNvSpPr>
              <a:spLocks noChangeArrowheads="1"/>
            </p:cNvSpPr>
            <p:nvPr/>
          </p:nvSpPr>
          <p:spPr bwMode="auto">
            <a:xfrm>
              <a:off x="2562"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5</a:t>
              </a:r>
            </a:p>
          </p:txBody>
        </p:sp>
      </p:grpSp>
      <p:sp>
        <p:nvSpPr>
          <p:cNvPr id="115737" name="AutoShape 25"/>
          <p:cNvSpPr>
            <a:spLocks noChangeArrowheads="1"/>
          </p:cNvSpPr>
          <p:nvPr/>
        </p:nvSpPr>
        <p:spPr bwMode="auto">
          <a:xfrm>
            <a:off x="1619250" y="3011488"/>
            <a:ext cx="215900" cy="215900"/>
          </a:xfrm>
          <a:prstGeom prst="flowChartOr">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5738" name="AutoShape 26"/>
          <p:cNvSpPr>
            <a:spLocks noChangeArrowheads="1"/>
          </p:cNvSpPr>
          <p:nvPr/>
        </p:nvSpPr>
        <p:spPr bwMode="auto">
          <a:xfrm>
            <a:off x="6659563" y="2938463"/>
            <a:ext cx="215900" cy="215900"/>
          </a:xfrm>
          <a:prstGeom prst="flowChartOr">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pSp>
        <p:nvGrpSpPr>
          <p:cNvPr id="3" name="Group 27"/>
          <p:cNvGrpSpPr/>
          <p:nvPr/>
        </p:nvGrpSpPr>
        <p:grpSpPr bwMode="auto">
          <a:xfrm>
            <a:off x="6011863" y="2419350"/>
            <a:ext cx="1441450" cy="466725"/>
            <a:chOff x="1836" y="3000"/>
            <a:chExt cx="908" cy="294"/>
          </a:xfrm>
        </p:grpSpPr>
        <p:sp>
          <p:nvSpPr>
            <p:cNvPr id="25646" name="Rectangle 28"/>
            <p:cNvSpPr>
              <a:spLocks noChangeArrowheads="1"/>
            </p:cNvSpPr>
            <p:nvPr/>
          </p:nvSpPr>
          <p:spPr bwMode="auto">
            <a:xfrm>
              <a:off x="1836"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1</a:t>
              </a:r>
            </a:p>
          </p:txBody>
        </p:sp>
        <p:sp>
          <p:nvSpPr>
            <p:cNvPr id="25647" name="Rectangle 29"/>
            <p:cNvSpPr>
              <a:spLocks noChangeArrowheads="1"/>
            </p:cNvSpPr>
            <p:nvPr/>
          </p:nvSpPr>
          <p:spPr bwMode="auto">
            <a:xfrm>
              <a:off x="2017"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2</a:t>
              </a:r>
            </a:p>
          </p:txBody>
        </p:sp>
        <p:sp>
          <p:nvSpPr>
            <p:cNvPr id="25648" name="Rectangle 30"/>
            <p:cNvSpPr>
              <a:spLocks noChangeArrowheads="1"/>
            </p:cNvSpPr>
            <p:nvPr/>
          </p:nvSpPr>
          <p:spPr bwMode="auto">
            <a:xfrm>
              <a:off x="2199"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3</a:t>
              </a:r>
            </a:p>
          </p:txBody>
        </p:sp>
        <p:sp>
          <p:nvSpPr>
            <p:cNvPr id="25649" name="Rectangle 31"/>
            <p:cNvSpPr>
              <a:spLocks noChangeArrowheads="1"/>
            </p:cNvSpPr>
            <p:nvPr/>
          </p:nvSpPr>
          <p:spPr bwMode="auto">
            <a:xfrm>
              <a:off x="2380"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4</a:t>
              </a:r>
            </a:p>
          </p:txBody>
        </p:sp>
        <p:sp>
          <p:nvSpPr>
            <p:cNvPr id="25650" name="Rectangle 32"/>
            <p:cNvSpPr>
              <a:spLocks noChangeArrowheads="1"/>
            </p:cNvSpPr>
            <p:nvPr/>
          </p:nvSpPr>
          <p:spPr bwMode="auto">
            <a:xfrm>
              <a:off x="2562"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k</a:t>
              </a:r>
              <a:r>
                <a:rPr lang="pt-BR" altLang="en-US" sz="2000" baseline="-25000">
                  <a:solidFill>
                    <a:srgbClr val="000099"/>
                  </a:solidFill>
                  <a:latin typeface="Tahoma" panose="020B0604030504040204" pitchFamily="34" charset="0"/>
                </a:rPr>
                <a:t>5</a:t>
              </a:r>
            </a:p>
          </p:txBody>
        </p:sp>
      </p:grpSp>
      <p:sp>
        <p:nvSpPr>
          <p:cNvPr id="115745" name="Rectangle 33"/>
          <p:cNvSpPr>
            <a:spLocks noChangeArrowheads="1"/>
          </p:cNvSpPr>
          <p:nvPr/>
        </p:nvSpPr>
        <p:spPr bwMode="auto">
          <a:xfrm>
            <a:off x="946150" y="5697538"/>
            <a:ext cx="1409700" cy="466725"/>
          </a:xfrm>
          <a:prstGeom prst="rect">
            <a:avLst/>
          </a:prstGeom>
          <a:solidFill>
            <a:srgbClr val="99FF99"/>
          </a:solidFill>
          <a:ln w="9525">
            <a:solidFill>
              <a:schemeClr val="tx1"/>
            </a:solidFill>
            <a:miter lim="800000"/>
          </a:ln>
        </p:spPr>
        <p:txBody>
          <a:bodyPr lIns="9144" rIns="9144"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1  1  0  0  0</a:t>
            </a:r>
          </a:p>
        </p:txBody>
      </p:sp>
      <p:sp>
        <p:nvSpPr>
          <p:cNvPr id="115746" name="Rectangle 34"/>
          <p:cNvSpPr>
            <a:spLocks noChangeArrowheads="1"/>
          </p:cNvSpPr>
          <p:nvPr/>
        </p:nvSpPr>
        <p:spPr bwMode="auto">
          <a:xfrm>
            <a:off x="7667625" y="5645150"/>
            <a:ext cx="1296988" cy="466725"/>
          </a:xfrm>
          <a:prstGeom prst="rect">
            <a:avLst/>
          </a:prstGeom>
          <a:solidFill>
            <a:srgbClr val="99FF99"/>
          </a:solidFill>
          <a:ln w="9525">
            <a:solidFill>
              <a:schemeClr val="tx1"/>
            </a:solidFill>
            <a:miter lim="800000"/>
          </a:ln>
        </p:spPr>
        <p:txBody>
          <a:bodyPr lIns="9144" rIns="9144"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1 1 0 0 0</a:t>
            </a:r>
          </a:p>
        </p:txBody>
      </p:sp>
      <p:grpSp>
        <p:nvGrpSpPr>
          <p:cNvPr id="4" name="Group 35"/>
          <p:cNvGrpSpPr/>
          <p:nvPr/>
        </p:nvGrpSpPr>
        <p:grpSpPr bwMode="auto">
          <a:xfrm>
            <a:off x="947738" y="4916488"/>
            <a:ext cx="1441450" cy="466725"/>
            <a:chOff x="1836" y="3000"/>
            <a:chExt cx="908" cy="294"/>
          </a:xfrm>
        </p:grpSpPr>
        <p:sp>
          <p:nvSpPr>
            <p:cNvPr id="25641" name="Rectangle 36"/>
            <p:cNvSpPr>
              <a:spLocks noChangeArrowheads="1"/>
            </p:cNvSpPr>
            <p:nvPr/>
          </p:nvSpPr>
          <p:spPr bwMode="auto">
            <a:xfrm>
              <a:off x="1836"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0</a:t>
              </a:r>
              <a:endParaRPr lang="pt-BR" altLang="en-US" sz="2000" baseline="-25000">
                <a:solidFill>
                  <a:srgbClr val="000099"/>
                </a:solidFill>
                <a:latin typeface="Tahoma" panose="020B0604030504040204" pitchFamily="34" charset="0"/>
              </a:endParaRPr>
            </a:p>
          </p:txBody>
        </p:sp>
        <p:sp>
          <p:nvSpPr>
            <p:cNvPr id="25642" name="Rectangle 37"/>
            <p:cNvSpPr>
              <a:spLocks noChangeArrowheads="1"/>
            </p:cNvSpPr>
            <p:nvPr/>
          </p:nvSpPr>
          <p:spPr bwMode="auto">
            <a:xfrm>
              <a:off x="2017"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a:t>
              </a:r>
              <a:endParaRPr lang="pt-BR" altLang="en-US" sz="2000" baseline="-25000">
                <a:solidFill>
                  <a:srgbClr val="000099"/>
                </a:solidFill>
                <a:latin typeface="Tahoma" panose="020B0604030504040204" pitchFamily="34" charset="0"/>
              </a:endParaRPr>
            </a:p>
          </p:txBody>
        </p:sp>
        <p:sp>
          <p:nvSpPr>
            <p:cNvPr id="25643" name="Rectangle 38"/>
            <p:cNvSpPr>
              <a:spLocks noChangeArrowheads="1"/>
            </p:cNvSpPr>
            <p:nvPr/>
          </p:nvSpPr>
          <p:spPr bwMode="auto">
            <a:xfrm>
              <a:off x="2199"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a:t>
              </a:r>
              <a:endParaRPr lang="pt-BR" altLang="en-US" sz="2000" baseline="-25000">
                <a:solidFill>
                  <a:srgbClr val="000099"/>
                </a:solidFill>
                <a:latin typeface="Tahoma" panose="020B0604030504040204" pitchFamily="34" charset="0"/>
              </a:endParaRPr>
            </a:p>
          </p:txBody>
        </p:sp>
        <p:sp>
          <p:nvSpPr>
            <p:cNvPr id="25644" name="Rectangle 39"/>
            <p:cNvSpPr>
              <a:spLocks noChangeArrowheads="1"/>
            </p:cNvSpPr>
            <p:nvPr/>
          </p:nvSpPr>
          <p:spPr bwMode="auto">
            <a:xfrm>
              <a:off x="2380"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0</a:t>
              </a:r>
              <a:endParaRPr lang="pt-BR" altLang="en-US" sz="2000" baseline="-25000">
                <a:solidFill>
                  <a:srgbClr val="000099"/>
                </a:solidFill>
                <a:latin typeface="Tahoma" panose="020B0604030504040204" pitchFamily="34" charset="0"/>
              </a:endParaRPr>
            </a:p>
          </p:txBody>
        </p:sp>
        <p:sp>
          <p:nvSpPr>
            <p:cNvPr id="25645" name="Rectangle 40"/>
            <p:cNvSpPr>
              <a:spLocks noChangeArrowheads="1"/>
            </p:cNvSpPr>
            <p:nvPr/>
          </p:nvSpPr>
          <p:spPr bwMode="auto">
            <a:xfrm>
              <a:off x="2562"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a:t>
              </a:r>
              <a:endParaRPr lang="pt-BR" altLang="en-US" sz="2000" baseline="-25000">
                <a:solidFill>
                  <a:srgbClr val="000099"/>
                </a:solidFill>
                <a:latin typeface="Tahoma" panose="020B0604030504040204" pitchFamily="34" charset="0"/>
              </a:endParaRPr>
            </a:p>
          </p:txBody>
        </p:sp>
      </p:grpSp>
      <p:sp>
        <p:nvSpPr>
          <p:cNvPr id="115753" name="AutoShape 41"/>
          <p:cNvSpPr>
            <a:spLocks noChangeArrowheads="1"/>
          </p:cNvSpPr>
          <p:nvPr/>
        </p:nvSpPr>
        <p:spPr bwMode="auto">
          <a:xfrm>
            <a:off x="1563688" y="5435600"/>
            <a:ext cx="215900" cy="215900"/>
          </a:xfrm>
          <a:prstGeom prst="flowChartOr">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5754" name="AutoShape 42"/>
          <p:cNvSpPr>
            <a:spLocks noChangeArrowheads="1"/>
          </p:cNvSpPr>
          <p:nvPr/>
        </p:nvSpPr>
        <p:spPr bwMode="auto">
          <a:xfrm>
            <a:off x="6604000" y="5362575"/>
            <a:ext cx="215900" cy="215900"/>
          </a:xfrm>
          <a:prstGeom prst="flowChartOr">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pSp>
        <p:nvGrpSpPr>
          <p:cNvPr id="5" name="Group 43"/>
          <p:cNvGrpSpPr/>
          <p:nvPr/>
        </p:nvGrpSpPr>
        <p:grpSpPr bwMode="auto">
          <a:xfrm>
            <a:off x="5956300" y="4843463"/>
            <a:ext cx="1441450" cy="466725"/>
            <a:chOff x="1836" y="3000"/>
            <a:chExt cx="908" cy="294"/>
          </a:xfrm>
        </p:grpSpPr>
        <p:sp>
          <p:nvSpPr>
            <p:cNvPr id="25636" name="Rectangle 44"/>
            <p:cNvSpPr>
              <a:spLocks noChangeArrowheads="1"/>
            </p:cNvSpPr>
            <p:nvPr/>
          </p:nvSpPr>
          <p:spPr bwMode="auto">
            <a:xfrm>
              <a:off x="1836"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0</a:t>
              </a:r>
              <a:endParaRPr lang="pt-BR" altLang="en-US" sz="2000" baseline="-25000">
                <a:solidFill>
                  <a:srgbClr val="000099"/>
                </a:solidFill>
                <a:latin typeface="Tahoma" panose="020B0604030504040204" pitchFamily="34" charset="0"/>
              </a:endParaRPr>
            </a:p>
          </p:txBody>
        </p:sp>
        <p:sp>
          <p:nvSpPr>
            <p:cNvPr id="25637" name="Rectangle 45"/>
            <p:cNvSpPr>
              <a:spLocks noChangeArrowheads="1"/>
            </p:cNvSpPr>
            <p:nvPr/>
          </p:nvSpPr>
          <p:spPr bwMode="auto">
            <a:xfrm>
              <a:off x="2017"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a:t>
              </a:r>
              <a:endParaRPr lang="pt-BR" altLang="en-US" sz="2000" baseline="-25000">
                <a:solidFill>
                  <a:srgbClr val="000099"/>
                </a:solidFill>
                <a:latin typeface="Tahoma" panose="020B0604030504040204" pitchFamily="34" charset="0"/>
              </a:endParaRPr>
            </a:p>
          </p:txBody>
        </p:sp>
        <p:sp>
          <p:nvSpPr>
            <p:cNvPr id="25638" name="Rectangle 46"/>
            <p:cNvSpPr>
              <a:spLocks noChangeArrowheads="1"/>
            </p:cNvSpPr>
            <p:nvPr/>
          </p:nvSpPr>
          <p:spPr bwMode="auto">
            <a:xfrm>
              <a:off x="2199"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a:t>
              </a:r>
              <a:endParaRPr lang="pt-BR" altLang="en-US" sz="2000" baseline="-25000">
                <a:solidFill>
                  <a:srgbClr val="000099"/>
                </a:solidFill>
                <a:latin typeface="Tahoma" panose="020B0604030504040204" pitchFamily="34" charset="0"/>
              </a:endParaRPr>
            </a:p>
          </p:txBody>
        </p:sp>
        <p:sp>
          <p:nvSpPr>
            <p:cNvPr id="25639" name="Rectangle 47"/>
            <p:cNvSpPr>
              <a:spLocks noChangeArrowheads="1"/>
            </p:cNvSpPr>
            <p:nvPr/>
          </p:nvSpPr>
          <p:spPr bwMode="auto">
            <a:xfrm>
              <a:off x="2380"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0</a:t>
              </a:r>
              <a:endParaRPr lang="pt-BR" altLang="en-US" sz="2000" baseline="-25000">
                <a:solidFill>
                  <a:srgbClr val="000099"/>
                </a:solidFill>
                <a:latin typeface="Tahoma" panose="020B0604030504040204" pitchFamily="34" charset="0"/>
              </a:endParaRPr>
            </a:p>
          </p:txBody>
        </p:sp>
        <p:sp>
          <p:nvSpPr>
            <p:cNvPr id="25640" name="Rectangle 48"/>
            <p:cNvSpPr>
              <a:spLocks noChangeArrowheads="1"/>
            </p:cNvSpPr>
            <p:nvPr/>
          </p:nvSpPr>
          <p:spPr bwMode="auto">
            <a:xfrm>
              <a:off x="2562" y="3000"/>
              <a:ext cx="182" cy="294"/>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a:t>
              </a:r>
              <a:endParaRPr lang="pt-BR" altLang="en-US" sz="2000" baseline="-25000">
                <a:solidFill>
                  <a:srgbClr val="000099"/>
                </a:solidFill>
                <a:latin typeface="Tahoma" panose="020B0604030504040204" pitchFamily="34" charset="0"/>
              </a:endParaRPr>
            </a:p>
          </p:txBody>
        </p:sp>
      </p:grpSp>
      <p:sp>
        <p:nvSpPr>
          <p:cNvPr id="115761" name="AutoShape 49"/>
          <p:cNvSpPr/>
          <p:nvPr/>
        </p:nvSpPr>
        <p:spPr bwMode="auto">
          <a:xfrm>
            <a:off x="2314575" y="4795838"/>
            <a:ext cx="287338" cy="1512887"/>
          </a:xfrm>
          <a:prstGeom prst="rightBrace">
            <a:avLst>
              <a:gd name="adj1" fmla="val 43877"/>
              <a:gd name="adj2" fmla="val 745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5762" name="AutoShape 50"/>
          <p:cNvSpPr/>
          <p:nvPr/>
        </p:nvSpPr>
        <p:spPr bwMode="auto">
          <a:xfrm>
            <a:off x="7354888" y="4795838"/>
            <a:ext cx="287337" cy="1368425"/>
          </a:xfrm>
          <a:prstGeom prst="rightBrace">
            <a:avLst>
              <a:gd name="adj1" fmla="val 39687"/>
              <a:gd name="adj2" fmla="val 7912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5763" name="Rectangle 51"/>
          <p:cNvSpPr>
            <a:spLocks noChangeArrowheads="1"/>
          </p:cNvSpPr>
          <p:nvPr/>
        </p:nvSpPr>
        <p:spPr bwMode="auto">
          <a:xfrm>
            <a:off x="2643188" y="3213100"/>
            <a:ext cx="1439862" cy="466725"/>
          </a:xfrm>
          <a:prstGeom prst="rect">
            <a:avLst/>
          </a:prstGeom>
          <a:solidFill>
            <a:srgbClr val="CCECFF"/>
          </a:solidFill>
          <a:ln w="9525">
            <a:solidFill>
              <a:schemeClr val="tx1"/>
            </a:solidFill>
            <a:miter lim="800000"/>
          </a:ln>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Cifrada</a:t>
            </a:r>
          </a:p>
        </p:txBody>
      </p:sp>
      <p:sp>
        <p:nvSpPr>
          <p:cNvPr id="115764" name="Rectangle 52"/>
          <p:cNvSpPr>
            <a:spLocks noChangeArrowheads="1"/>
          </p:cNvSpPr>
          <p:nvPr/>
        </p:nvSpPr>
        <p:spPr bwMode="auto">
          <a:xfrm>
            <a:off x="5970588" y="5659438"/>
            <a:ext cx="1439862" cy="466725"/>
          </a:xfrm>
          <a:prstGeom prst="rect">
            <a:avLst/>
          </a:prstGeom>
          <a:solidFill>
            <a:srgbClr val="CCECFF"/>
          </a:solidFill>
          <a:ln w="9525">
            <a:solidFill>
              <a:schemeClr val="tx1"/>
            </a:solidFill>
            <a:miter lim="800000"/>
          </a:ln>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 </a:t>
            </a:r>
            <a:r>
              <a:rPr lang="pt-BR" altLang="en-US" sz="1200">
                <a:solidFill>
                  <a:srgbClr val="000099"/>
                </a:solidFill>
                <a:latin typeface="Tahoma" panose="020B0604030504040204" pitchFamily="34" charset="0"/>
              </a:rPr>
              <a:t> </a:t>
            </a:r>
            <a:r>
              <a:rPr lang="pt-BR" altLang="en-US" sz="2000">
                <a:solidFill>
                  <a:srgbClr val="000099"/>
                </a:solidFill>
                <a:latin typeface="Tahoma" panose="020B0604030504040204" pitchFamily="34" charset="0"/>
              </a:rPr>
              <a:t>0 </a:t>
            </a:r>
            <a:r>
              <a:rPr lang="pt-BR" altLang="en-US" sz="1200">
                <a:solidFill>
                  <a:srgbClr val="000099"/>
                </a:solidFill>
                <a:latin typeface="Tahoma" panose="020B0604030504040204" pitchFamily="34" charset="0"/>
              </a:rPr>
              <a:t> </a:t>
            </a:r>
            <a:r>
              <a:rPr lang="pt-BR" altLang="en-US" sz="2000">
                <a:solidFill>
                  <a:srgbClr val="000099"/>
                </a:solidFill>
                <a:latin typeface="Tahoma" panose="020B0604030504040204" pitchFamily="34" charset="0"/>
              </a:rPr>
              <a:t>1 </a:t>
            </a:r>
            <a:r>
              <a:rPr lang="pt-BR" altLang="en-US" sz="1200">
                <a:solidFill>
                  <a:srgbClr val="000099"/>
                </a:solidFill>
                <a:latin typeface="Tahoma" panose="020B0604030504040204" pitchFamily="34" charset="0"/>
              </a:rPr>
              <a:t> </a:t>
            </a:r>
            <a:r>
              <a:rPr lang="pt-BR" altLang="en-US" sz="2000">
                <a:solidFill>
                  <a:srgbClr val="000099"/>
                </a:solidFill>
                <a:latin typeface="Tahoma" panose="020B0604030504040204" pitchFamily="34" charset="0"/>
              </a:rPr>
              <a:t>0 </a:t>
            </a:r>
            <a:r>
              <a:rPr lang="pt-BR" altLang="en-US" sz="1400">
                <a:solidFill>
                  <a:srgbClr val="000099"/>
                </a:solidFill>
                <a:latin typeface="Tahoma" panose="020B0604030504040204" pitchFamily="34" charset="0"/>
              </a:rPr>
              <a:t> </a:t>
            </a:r>
            <a:r>
              <a:rPr lang="pt-BR" altLang="en-US" sz="2000">
                <a:solidFill>
                  <a:srgbClr val="000099"/>
                </a:solidFill>
                <a:latin typeface="Tahoma" panose="020B0604030504040204" pitchFamily="34" charset="0"/>
              </a:rPr>
              <a:t>1</a:t>
            </a:r>
          </a:p>
        </p:txBody>
      </p:sp>
      <p:sp>
        <p:nvSpPr>
          <p:cNvPr id="32800" name="Line 53"/>
          <p:cNvSpPr>
            <a:spLocks noChangeShapeType="1"/>
          </p:cNvSpPr>
          <p:nvPr/>
        </p:nvSpPr>
        <p:spPr bwMode="auto">
          <a:xfrm flipV="1">
            <a:off x="4027488" y="5886450"/>
            <a:ext cx="1871662" cy="7938"/>
          </a:xfrm>
          <a:prstGeom prst="line">
            <a:avLst/>
          </a:prstGeom>
          <a:noFill/>
          <a:ln w="28575">
            <a:solidFill>
              <a:schemeClr val="tx1"/>
            </a:solidFill>
            <a:prstDash val="dash"/>
            <a:rou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5766" name="Rectangle 54"/>
          <p:cNvSpPr>
            <a:spLocks noChangeArrowheads="1"/>
          </p:cNvSpPr>
          <p:nvPr/>
        </p:nvSpPr>
        <p:spPr bwMode="auto">
          <a:xfrm>
            <a:off x="2601913" y="5670550"/>
            <a:ext cx="1439862" cy="466725"/>
          </a:xfrm>
          <a:prstGeom prst="rect">
            <a:avLst/>
          </a:prstGeom>
          <a:solidFill>
            <a:srgbClr val="CCECFF"/>
          </a:solidFill>
          <a:ln w="9525">
            <a:solidFill>
              <a:schemeClr val="tx1"/>
            </a:solidFill>
            <a:miter lim="800000"/>
          </a:ln>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1 </a:t>
            </a:r>
            <a:r>
              <a:rPr lang="pt-BR" altLang="en-US" sz="1200">
                <a:solidFill>
                  <a:srgbClr val="000099"/>
                </a:solidFill>
                <a:latin typeface="Tahoma" panose="020B0604030504040204" pitchFamily="34" charset="0"/>
              </a:rPr>
              <a:t> </a:t>
            </a:r>
            <a:r>
              <a:rPr lang="pt-BR" altLang="en-US" sz="2000">
                <a:solidFill>
                  <a:srgbClr val="000099"/>
                </a:solidFill>
                <a:latin typeface="Tahoma" panose="020B0604030504040204" pitchFamily="34" charset="0"/>
              </a:rPr>
              <a:t>0 </a:t>
            </a:r>
            <a:r>
              <a:rPr lang="pt-BR" altLang="en-US" sz="1200">
                <a:solidFill>
                  <a:srgbClr val="000099"/>
                </a:solidFill>
                <a:latin typeface="Tahoma" panose="020B0604030504040204" pitchFamily="34" charset="0"/>
              </a:rPr>
              <a:t> </a:t>
            </a:r>
            <a:r>
              <a:rPr lang="pt-BR" altLang="en-US" sz="2000">
                <a:solidFill>
                  <a:srgbClr val="000099"/>
                </a:solidFill>
                <a:latin typeface="Tahoma" panose="020B0604030504040204" pitchFamily="34" charset="0"/>
              </a:rPr>
              <a:t>1 </a:t>
            </a:r>
            <a:r>
              <a:rPr lang="pt-BR" altLang="en-US" sz="1200">
                <a:solidFill>
                  <a:srgbClr val="000099"/>
                </a:solidFill>
                <a:latin typeface="Tahoma" panose="020B0604030504040204" pitchFamily="34" charset="0"/>
              </a:rPr>
              <a:t> </a:t>
            </a:r>
            <a:r>
              <a:rPr lang="pt-BR" altLang="en-US" sz="2000">
                <a:solidFill>
                  <a:srgbClr val="000099"/>
                </a:solidFill>
                <a:latin typeface="Tahoma" panose="020B0604030504040204" pitchFamily="34" charset="0"/>
              </a:rPr>
              <a:t>0 </a:t>
            </a:r>
            <a:r>
              <a:rPr lang="pt-BR" altLang="en-US" sz="1400">
                <a:solidFill>
                  <a:srgbClr val="000099"/>
                </a:solidFill>
                <a:latin typeface="Tahoma" panose="020B0604030504040204" pitchFamily="34" charset="0"/>
              </a:rPr>
              <a:t> </a:t>
            </a:r>
            <a:r>
              <a:rPr lang="pt-BR" altLang="en-US" sz="2000">
                <a:solidFill>
                  <a:srgbClr val="000099"/>
                </a:solidFill>
                <a:latin typeface="Tahoma" panose="020B0604030504040204" pitchFamily="34" charset="0"/>
              </a:rPr>
              <a:t>1</a:t>
            </a:r>
          </a:p>
        </p:txBody>
      </p:sp>
      <p:sp>
        <p:nvSpPr>
          <p:cNvPr id="32802" name="Text Box 55"/>
          <p:cNvSpPr txBox="1">
            <a:spLocks noChangeArrowheads="1"/>
          </p:cNvSpPr>
          <p:nvPr/>
        </p:nvSpPr>
        <p:spPr bwMode="auto">
          <a:xfrm>
            <a:off x="3536950" y="4879975"/>
            <a:ext cx="14716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lnSpc>
                <a:spcPct val="90000"/>
              </a:lnSpc>
              <a:spcBef>
                <a:spcPct val="20000"/>
              </a:spcBef>
            </a:pPr>
            <a:r>
              <a:rPr lang="pt-BR" altLang="en-US">
                <a:solidFill>
                  <a:schemeClr val="bg2"/>
                </a:solidFill>
                <a:latin typeface="Tahoma" panose="020B0604030504040204" pitchFamily="34" charset="0"/>
              </a:rPr>
              <a:t>EXEMPLO</a:t>
            </a:r>
          </a:p>
        </p:txBody>
      </p:sp>
      <p:sp>
        <p:nvSpPr>
          <p:cNvPr id="25635" name="Rectangle 56"/>
          <p:cNvSpPr>
            <a:spLocks noGrp="1" noChangeArrowheads="1"/>
          </p:cNvSpPr>
          <p:nvPr>
            <p:ph type="title"/>
          </p:nvPr>
        </p:nvSpPr>
        <p:spPr/>
        <p:txBody>
          <a:bodyPr/>
          <a:lstStyle/>
          <a:p>
            <a:pPr eaLnBrk="1" hangingPunct="1"/>
            <a:r>
              <a:rPr lang="pt-BR" altLang="en-US"/>
              <a:t>Cifra de Fluxo/Mascaramento</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5726"/>
                                        </p:tgtEl>
                                        <p:attrNameLst>
                                          <p:attrName>style.visibility</p:attrName>
                                        </p:attrNameLst>
                                      </p:cBhvr>
                                      <p:to>
                                        <p:strVal val="visible"/>
                                      </p:to>
                                    </p:set>
                                    <p:animEffect transition="in" filter="dissolve">
                                      <p:cBhvr>
                                        <p:cTn id="7" dur="500"/>
                                        <p:tgtEl>
                                          <p:spTgt spid="115726"/>
                                        </p:tgtEl>
                                      </p:cBhvr>
                                    </p:animEffect>
                                  </p:childTnLst>
                                </p:cTn>
                              </p:par>
                              <p:par>
                                <p:cTn id="8" presetID="22" presetClass="entr" presetSubtype="1" fill="hold" nodeType="withEffect">
                                  <p:stCondLst>
                                    <p:cond delay="0"/>
                                  </p:stCondLst>
                                  <p:childTnLst>
                                    <p:set>
                                      <p:cBhvr>
                                        <p:cTn id="9" dur="1" fill="hold">
                                          <p:stCondLst>
                                            <p:cond delay="0"/>
                                          </p:stCondLst>
                                        </p:cTn>
                                        <p:tgtEl>
                                          <p:spTgt spid="115727"/>
                                        </p:tgtEl>
                                        <p:attrNameLst>
                                          <p:attrName>style.visibility</p:attrName>
                                        </p:attrNameLst>
                                      </p:cBhvr>
                                      <p:to>
                                        <p:strVal val="visible"/>
                                      </p:to>
                                    </p:set>
                                    <p:animEffect transition="in" filter="wipe(up)">
                                      <p:cBhvr>
                                        <p:cTn id="10" dur="500"/>
                                        <p:tgtEl>
                                          <p:spTgt spid="11572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5725"/>
                                        </p:tgtEl>
                                        <p:attrNameLst>
                                          <p:attrName>style.visibility</p:attrName>
                                        </p:attrNameLst>
                                      </p:cBhvr>
                                      <p:to>
                                        <p:strVal val="visible"/>
                                      </p:to>
                                    </p:set>
                                    <p:animEffect transition="in" filter="dissolve">
                                      <p:cBhvr>
                                        <p:cTn id="13" dur="500"/>
                                        <p:tgtEl>
                                          <p:spTgt spid="115725"/>
                                        </p:tgtEl>
                                      </p:cBhvr>
                                    </p:animEffect>
                                  </p:childTnLst>
                                </p:cTn>
                              </p:par>
                              <p:par>
                                <p:cTn id="14" presetID="22" presetClass="entr" presetSubtype="1" fill="hold" nodeType="withEffect">
                                  <p:stCondLst>
                                    <p:cond delay="0"/>
                                  </p:stCondLst>
                                  <p:childTnLst>
                                    <p:set>
                                      <p:cBhvr>
                                        <p:cTn id="15" dur="1" fill="hold">
                                          <p:stCondLst>
                                            <p:cond delay="0"/>
                                          </p:stCondLst>
                                        </p:cTn>
                                        <p:tgtEl>
                                          <p:spTgt spid="115728"/>
                                        </p:tgtEl>
                                        <p:attrNameLst>
                                          <p:attrName>style.visibility</p:attrName>
                                        </p:attrNameLst>
                                      </p:cBhvr>
                                      <p:to>
                                        <p:strVal val="visible"/>
                                      </p:to>
                                    </p:set>
                                    <p:animEffect transition="in" filter="wipe(up)">
                                      <p:cBhvr>
                                        <p:cTn id="16" dur="500"/>
                                        <p:tgtEl>
                                          <p:spTgt spid="115728"/>
                                        </p:tgtEl>
                                      </p:cBhvr>
                                    </p:animEffect>
                                  </p:childTnLst>
                                </p:cTn>
                              </p:par>
                              <p:par>
                                <p:cTn id="17" presetID="9"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5737"/>
                                        </p:tgtEl>
                                        <p:attrNameLst>
                                          <p:attrName>style.visibility</p:attrName>
                                        </p:attrNameLst>
                                      </p:cBhvr>
                                      <p:to>
                                        <p:strVal val="visible"/>
                                      </p:to>
                                    </p:set>
                                    <p:animEffect transition="in" filter="dissolve">
                                      <p:cBhvr>
                                        <p:cTn id="24" dur="500"/>
                                        <p:tgtEl>
                                          <p:spTgt spid="11573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5715"/>
                                        </p:tgtEl>
                                        <p:attrNameLst>
                                          <p:attrName>style.visibility</p:attrName>
                                        </p:attrNameLst>
                                      </p:cBhvr>
                                      <p:to>
                                        <p:strVal val="visible"/>
                                      </p:to>
                                    </p:set>
                                    <p:animEffect transition="in" filter="wipe(left)">
                                      <p:cBhvr>
                                        <p:cTn id="27" dur="500"/>
                                        <p:tgtEl>
                                          <p:spTgt spid="11571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5716"/>
                                        </p:tgtEl>
                                        <p:attrNameLst>
                                          <p:attrName>style.visibility</p:attrName>
                                        </p:attrNameLst>
                                      </p:cBhvr>
                                      <p:to>
                                        <p:strVal val="visible"/>
                                      </p:to>
                                    </p:set>
                                    <p:animEffect transition="in" filter="dissolve">
                                      <p:cBhvr>
                                        <p:cTn id="30" dur="500"/>
                                        <p:tgtEl>
                                          <p:spTgt spid="11571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15763"/>
                                        </p:tgtEl>
                                        <p:attrNameLst>
                                          <p:attrName>style.visibility</p:attrName>
                                        </p:attrNameLst>
                                      </p:cBhvr>
                                      <p:to>
                                        <p:strVal val="visible"/>
                                      </p:to>
                                    </p:set>
                                    <p:animEffect transition="in" filter="wipe(left)">
                                      <p:cBhvr>
                                        <p:cTn id="34" dur="500"/>
                                        <p:tgtEl>
                                          <p:spTgt spid="115763"/>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32774"/>
                                        </p:tgtEl>
                                        <p:attrNameLst>
                                          <p:attrName>style.visibility</p:attrName>
                                        </p:attrNameLst>
                                      </p:cBhvr>
                                      <p:to>
                                        <p:strVal val="visible"/>
                                      </p:to>
                                    </p:set>
                                    <p:animEffect transition="in" filter="strips(downRight)">
                                      <p:cBhvr>
                                        <p:cTn id="39" dur="500"/>
                                        <p:tgtEl>
                                          <p:spTgt spid="32774"/>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15717"/>
                                        </p:tgtEl>
                                        <p:attrNameLst>
                                          <p:attrName>style.visibility</p:attrName>
                                        </p:attrNameLst>
                                      </p:cBhvr>
                                      <p:to>
                                        <p:strVal val="visible"/>
                                      </p:to>
                                    </p:set>
                                    <p:animEffect transition="in" filter="wipe(left)">
                                      <p:cBhvr>
                                        <p:cTn id="43" dur="500"/>
                                        <p:tgtEl>
                                          <p:spTgt spid="1157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15723"/>
                                        </p:tgtEl>
                                        <p:attrNameLst>
                                          <p:attrName>style.visibility</p:attrName>
                                        </p:attrNameLst>
                                      </p:cBhvr>
                                      <p:to>
                                        <p:strVal val="visible"/>
                                      </p:to>
                                    </p:set>
                                    <p:animEffect transition="in" filter="wipe(up)">
                                      <p:cBhvr>
                                        <p:cTn id="48" dur="500"/>
                                        <p:tgtEl>
                                          <p:spTgt spid="115723"/>
                                        </p:tgtEl>
                                      </p:cBhvr>
                                    </p:animEffect>
                                  </p:childTnLst>
                                </p:cTn>
                              </p:par>
                              <p:par>
                                <p:cTn id="49" presetID="22" presetClass="entr" presetSubtype="1" fill="hold" nodeType="withEffect">
                                  <p:stCondLst>
                                    <p:cond delay="0"/>
                                  </p:stCondLst>
                                  <p:childTnLst>
                                    <p:set>
                                      <p:cBhvr>
                                        <p:cTn id="50" dur="1" fill="hold">
                                          <p:stCondLst>
                                            <p:cond delay="0"/>
                                          </p:stCondLst>
                                        </p:cTn>
                                        <p:tgtEl>
                                          <p:spTgt spid="115724"/>
                                        </p:tgtEl>
                                        <p:attrNameLst>
                                          <p:attrName>style.visibility</p:attrName>
                                        </p:attrNameLst>
                                      </p:cBhvr>
                                      <p:to>
                                        <p:strVal val="visible"/>
                                      </p:to>
                                    </p:set>
                                    <p:animEffect transition="in" filter="wipe(up)">
                                      <p:cBhvr>
                                        <p:cTn id="51" dur="500"/>
                                        <p:tgtEl>
                                          <p:spTgt spid="115724"/>
                                        </p:tgtEl>
                                      </p:cBhvr>
                                    </p:animEffect>
                                  </p:childTnLst>
                                </p:cTn>
                              </p:par>
                              <p:par>
                                <p:cTn id="52" presetID="9" presetClass="entr" presetSubtype="0"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dissolve">
                                      <p:cBhvr>
                                        <p:cTn id="54" dur="500"/>
                                        <p:tgtEl>
                                          <p:spTgt spid="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15718"/>
                                        </p:tgtEl>
                                        <p:attrNameLst>
                                          <p:attrName>style.visibility</p:attrName>
                                        </p:attrNameLst>
                                      </p:cBhvr>
                                      <p:to>
                                        <p:strVal val="visible"/>
                                      </p:to>
                                    </p:set>
                                    <p:animEffect transition="in" filter="wipe(left)">
                                      <p:cBhvr>
                                        <p:cTn id="57" dur="500"/>
                                        <p:tgtEl>
                                          <p:spTgt spid="1157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5722"/>
                                        </p:tgtEl>
                                        <p:attrNameLst>
                                          <p:attrName>style.visibility</p:attrName>
                                        </p:attrNameLst>
                                      </p:cBhvr>
                                      <p:to>
                                        <p:strVal val="visible"/>
                                      </p:to>
                                    </p:set>
                                    <p:animEffect transition="in" filter="dissolve">
                                      <p:cBhvr>
                                        <p:cTn id="60" dur="500"/>
                                        <p:tgtEl>
                                          <p:spTgt spid="11572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15721"/>
                                        </p:tgtEl>
                                        <p:attrNameLst>
                                          <p:attrName>style.visibility</p:attrName>
                                        </p:attrNameLst>
                                      </p:cBhvr>
                                      <p:to>
                                        <p:strVal val="visible"/>
                                      </p:to>
                                    </p:set>
                                    <p:animEffect transition="in" filter="dissolve">
                                      <p:cBhvr>
                                        <p:cTn id="63" dur="500"/>
                                        <p:tgtEl>
                                          <p:spTgt spid="1157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15738"/>
                                        </p:tgtEl>
                                        <p:attrNameLst>
                                          <p:attrName>style.visibility</p:attrName>
                                        </p:attrNameLst>
                                      </p:cBhvr>
                                      <p:to>
                                        <p:strVal val="visible"/>
                                      </p:to>
                                    </p:set>
                                    <p:animEffect transition="in" filter="dissolve">
                                      <p:cBhvr>
                                        <p:cTn id="66" dur="500"/>
                                        <p:tgtEl>
                                          <p:spTgt spid="115738"/>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115720"/>
                                        </p:tgtEl>
                                        <p:attrNameLst>
                                          <p:attrName>style.visibility</p:attrName>
                                        </p:attrNameLst>
                                      </p:cBhvr>
                                      <p:to>
                                        <p:strVal val="visible"/>
                                      </p:to>
                                    </p:set>
                                    <p:animEffect transition="in" filter="dissolve">
                                      <p:cBhvr>
                                        <p:cTn id="70" dur="500"/>
                                        <p:tgtEl>
                                          <p:spTgt spid="11572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8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15745"/>
                                        </p:tgtEl>
                                        <p:attrNameLst>
                                          <p:attrName>style.visibility</p:attrName>
                                        </p:attrNameLst>
                                      </p:cBhvr>
                                      <p:to>
                                        <p:strVal val="visible"/>
                                      </p:to>
                                    </p:set>
                                    <p:animEffect transition="in" filter="dissolve">
                                      <p:cBhvr>
                                        <p:cTn id="79" dur="500"/>
                                        <p:tgtEl>
                                          <p:spTgt spid="115745"/>
                                        </p:tgtEl>
                                      </p:cBhvr>
                                    </p:animEffect>
                                  </p:childTnLst>
                                </p:cTn>
                              </p:par>
                              <p:par>
                                <p:cTn id="80" presetID="9" presetClass="entr" presetSubtype="0"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dissolve">
                                      <p:cBhvr>
                                        <p:cTn id="82" dur="500"/>
                                        <p:tgtEl>
                                          <p:spTgt spid="4"/>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15753"/>
                                        </p:tgtEl>
                                        <p:attrNameLst>
                                          <p:attrName>style.visibility</p:attrName>
                                        </p:attrNameLst>
                                      </p:cBhvr>
                                      <p:to>
                                        <p:strVal val="visible"/>
                                      </p:to>
                                    </p:set>
                                    <p:animEffect transition="in" filter="dissolve">
                                      <p:cBhvr>
                                        <p:cTn id="85" dur="500"/>
                                        <p:tgtEl>
                                          <p:spTgt spid="11575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15761"/>
                                        </p:tgtEl>
                                        <p:attrNameLst>
                                          <p:attrName>style.visibility</p:attrName>
                                        </p:attrNameLst>
                                      </p:cBhvr>
                                      <p:to>
                                        <p:strVal val="visible"/>
                                      </p:to>
                                    </p:set>
                                    <p:animEffect transition="in" filter="dissolve">
                                      <p:cBhvr>
                                        <p:cTn id="88" dur="500"/>
                                        <p:tgtEl>
                                          <p:spTgt spid="11576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15766"/>
                                        </p:tgtEl>
                                        <p:attrNameLst>
                                          <p:attrName>style.visibility</p:attrName>
                                        </p:attrNameLst>
                                      </p:cBhvr>
                                      <p:to>
                                        <p:strVal val="visible"/>
                                      </p:to>
                                    </p:set>
                                    <p:animEffect transition="in" filter="dissolve">
                                      <p:cBhvr>
                                        <p:cTn id="91" dur="500"/>
                                        <p:tgtEl>
                                          <p:spTgt spid="1157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15746"/>
                                        </p:tgtEl>
                                        <p:attrNameLst>
                                          <p:attrName>style.visibility</p:attrName>
                                        </p:attrNameLst>
                                      </p:cBhvr>
                                      <p:to>
                                        <p:strVal val="visible"/>
                                      </p:to>
                                    </p:set>
                                    <p:animEffect transition="in" filter="dissolve">
                                      <p:cBhvr>
                                        <p:cTn id="96" dur="500"/>
                                        <p:tgtEl>
                                          <p:spTgt spid="115746"/>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115754"/>
                                        </p:tgtEl>
                                        <p:attrNameLst>
                                          <p:attrName>style.visibility</p:attrName>
                                        </p:attrNameLst>
                                      </p:cBhvr>
                                      <p:to>
                                        <p:strVal val="visible"/>
                                      </p:to>
                                    </p:set>
                                    <p:animEffect transition="in" filter="dissolve">
                                      <p:cBhvr>
                                        <p:cTn id="99" dur="500"/>
                                        <p:tgtEl>
                                          <p:spTgt spid="115754"/>
                                        </p:tgtEl>
                                      </p:cBhvr>
                                    </p:animEffect>
                                  </p:childTnLst>
                                </p:cTn>
                              </p:par>
                              <p:par>
                                <p:cTn id="100" presetID="9" presetClass="entr" presetSubtype="0" fill="hold"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dissolve">
                                      <p:cBhvr>
                                        <p:cTn id="102" dur="500"/>
                                        <p:tgtEl>
                                          <p:spTgt spid="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15762"/>
                                        </p:tgtEl>
                                        <p:attrNameLst>
                                          <p:attrName>style.visibility</p:attrName>
                                        </p:attrNameLst>
                                      </p:cBhvr>
                                      <p:to>
                                        <p:strVal val="visible"/>
                                      </p:to>
                                    </p:set>
                                    <p:animEffect transition="in" filter="dissolve">
                                      <p:cBhvr>
                                        <p:cTn id="105" dur="500"/>
                                        <p:tgtEl>
                                          <p:spTgt spid="11576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15764"/>
                                        </p:tgtEl>
                                        <p:attrNameLst>
                                          <p:attrName>style.visibility</p:attrName>
                                        </p:attrNameLst>
                                      </p:cBhvr>
                                      <p:to>
                                        <p:strVal val="visible"/>
                                      </p:to>
                                    </p:set>
                                    <p:animEffect transition="in" filter="dissolve">
                                      <p:cBhvr>
                                        <p:cTn id="108" dur="500"/>
                                        <p:tgtEl>
                                          <p:spTgt spid="115764"/>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2800"/>
                                        </p:tgtEl>
                                        <p:attrNameLst>
                                          <p:attrName>style.visibility</p:attrName>
                                        </p:attrNameLst>
                                      </p:cBhvr>
                                      <p:to>
                                        <p:strVal val="visible"/>
                                      </p:to>
                                    </p:set>
                                    <p:animEffect transition="in" filter="dissolve">
                                      <p:cBhvr>
                                        <p:cTn id="111" dur="500"/>
                                        <p:tgtEl>
                                          <p:spTgt spid="32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p:bldP spid="115716" grpId="0" animBg="1"/>
      <p:bldP spid="115717" grpId="0" animBg="1"/>
      <p:bldP spid="115718" grpId="0" animBg="1"/>
      <p:bldP spid="32774" grpId="0" animBg="1"/>
      <p:bldP spid="115720" grpId="0" animBg="1"/>
      <p:bldP spid="115721" grpId="0" animBg="1"/>
      <p:bldP spid="115722" grpId="0" animBg="1"/>
      <p:bldP spid="115725" grpId="0" animBg="1"/>
      <p:bldP spid="115726" grpId="0" animBg="1"/>
      <p:bldP spid="115737" grpId="0" animBg="1"/>
      <p:bldP spid="115738" grpId="0" animBg="1"/>
      <p:bldP spid="115745" grpId="0" animBg="1"/>
      <p:bldP spid="115746" grpId="0" animBg="1"/>
      <p:bldP spid="115753" grpId="0" animBg="1"/>
      <p:bldP spid="115754" grpId="0" animBg="1"/>
      <p:bldP spid="115761" grpId="0" animBg="1"/>
      <p:bldP spid="115762" grpId="0" animBg="1"/>
      <p:bldP spid="115763" grpId="0" animBg="1"/>
      <p:bldP spid="115764" grpId="0" animBg="1"/>
      <p:bldP spid="32800" grpId="0" animBg="1"/>
      <p:bldP spid="115766" grpId="0" animBg="1"/>
      <p:bldP spid="3280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pt-BR" altLang="en-US"/>
              <a:t>RC4™</a:t>
            </a:r>
            <a:endParaRPr lang="en-US" altLang="en-US"/>
          </a:p>
        </p:txBody>
      </p:sp>
      <p:sp>
        <p:nvSpPr>
          <p:cNvPr id="32771" name="Rectangle 5"/>
          <p:cNvSpPr>
            <a:spLocks noGrp="1" noChangeArrowheads="1"/>
          </p:cNvSpPr>
          <p:nvPr>
            <p:ph type="body" idx="1"/>
          </p:nvPr>
        </p:nvSpPr>
        <p:spPr>
          <a:xfrm>
            <a:off x="685800" y="1306513"/>
            <a:ext cx="8207375" cy="4210050"/>
          </a:xfrm>
        </p:spPr>
        <p:txBody>
          <a:bodyPr/>
          <a:lstStyle/>
          <a:p>
            <a:pPr eaLnBrk="1" hangingPunct="1"/>
            <a:r>
              <a:rPr lang="pt-BR" altLang="en-US" sz="2500"/>
              <a:t>“Rivest Cipher #4”</a:t>
            </a:r>
          </a:p>
          <a:p>
            <a:pPr lvl="1" eaLnBrk="1" hangingPunct="1"/>
            <a:r>
              <a:rPr lang="pt-BR" altLang="en-US" sz="2100" b="1" u="sng"/>
              <a:t>Originalmente, padrão no SSL e no TLS</a:t>
            </a:r>
          </a:p>
          <a:p>
            <a:pPr lvl="1" eaLnBrk="1" hangingPunct="1"/>
            <a:r>
              <a:rPr lang="pt-BR" altLang="en-US" sz="2100"/>
              <a:t>Chaves: tamanho variável (múltiplo de 8 bits, até 2048 bits).</a:t>
            </a:r>
          </a:p>
          <a:p>
            <a:pPr eaLnBrk="1" hangingPunct="1"/>
            <a:r>
              <a:rPr lang="pt-BR" altLang="en-US" sz="2500"/>
              <a:t>Considerado pouco seguro, e uso requer 2 condições:</a:t>
            </a:r>
          </a:p>
          <a:p>
            <a:pPr lvl="1" eaLnBrk="1" hangingPunct="1">
              <a:buFont typeface="Arial" panose="020B0604020202020204" pitchFamily="34" charset="0"/>
              <a:buAutoNum type="arabicPeriod"/>
            </a:pPr>
            <a:r>
              <a:rPr lang="pt-BR" altLang="en-US" sz="2100"/>
              <a:t>Chave não deve ser repetida (como qualquer cifra de fluxo)</a:t>
            </a:r>
          </a:p>
          <a:p>
            <a:pPr lvl="2" eaLnBrk="1" hangingPunct="1"/>
            <a:r>
              <a:rPr lang="pt-BR" altLang="en-US" sz="1900"/>
              <a:t>SSL e TLS: uma nova chave em cada sessão</a:t>
            </a:r>
          </a:p>
          <a:p>
            <a:pPr lvl="1" eaLnBrk="1" hangingPunct="1">
              <a:buFont typeface="Arial" panose="020B0604020202020204" pitchFamily="34" charset="0"/>
              <a:buAutoNum type="arabicPeriod"/>
            </a:pPr>
            <a:r>
              <a:rPr lang="pt-BR" altLang="en-US" sz="2100"/>
              <a:t>Início do fluxo de chaves (e.g., 1024 bytes) deve ser descartado: variante “RC4_drop[n]”</a:t>
            </a:r>
          </a:p>
          <a:p>
            <a:pPr lvl="2" eaLnBrk="1" hangingPunct="1"/>
            <a:r>
              <a:rPr lang="pt-BR" altLang="en-US" sz="1900"/>
              <a:t>SSL e TLS não usam variante “RC4_drop[n]”: diversos ataques possíveis (https://en.wikipedia.org/wiki/RC4#Security)</a:t>
            </a:r>
          </a:p>
          <a:p>
            <a:pPr lvl="3" eaLnBrk="1" hangingPunct="1"/>
            <a:r>
              <a:rPr lang="pt-BR" altLang="en-US" sz="1700"/>
              <a:t>Recomendação (2013): </a:t>
            </a:r>
            <a:r>
              <a:rPr lang="pt-BR" altLang="en-US" sz="1700" b="1" u="sng"/>
              <a:t>usar AES</a:t>
            </a:r>
            <a:r>
              <a:rPr lang="pt-BR" altLang="en-US" sz="1700"/>
              <a:t>, de preferência em modo CCM/GCM</a:t>
            </a:r>
            <a:endParaRPr lang="en-US" altLang="en-US" sz="1700"/>
          </a:p>
          <a:p>
            <a:pPr eaLnBrk="1" hangingPunct="1">
              <a:spcBef>
                <a:spcPct val="0"/>
              </a:spcBef>
            </a:pPr>
            <a:r>
              <a:rPr lang="pt-BR" altLang="en-US" sz="2500" b="1" u="sng"/>
              <a:t>Uso não recomendado para aplicações futuras</a:t>
            </a:r>
          </a:p>
          <a:p>
            <a:pPr lvl="1" eaLnBrk="1" hangingPunct="1">
              <a:spcBef>
                <a:spcPct val="0"/>
              </a:spcBef>
            </a:pPr>
            <a:r>
              <a:rPr lang="pt-BR" altLang="en-US" sz="2100"/>
              <a:t>E também no TLS, desde 2015 (RFC 7465)</a:t>
            </a:r>
          </a:p>
        </p:txBody>
      </p:sp>
      <p:pic>
        <p:nvPicPr>
          <p:cNvPr id="26628" name="Picture 2" descr="http://3.bp.blogspot.com/_4ItsMGpDu-U/TG9aKkIT3dI/AAAAAAAAAMI/UR3_4x1eymM/s200/Abe_Simp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5157788"/>
            <a:ext cx="6000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685800" y="1524000"/>
            <a:ext cx="7772400" cy="4497388"/>
          </a:xfrm>
        </p:spPr>
        <p:txBody>
          <a:bodyPr/>
          <a:lstStyle/>
          <a:p>
            <a:pPr eaLnBrk="1" hangingPunct="1"/>
            <a:r>
              <a:rPr lang="en-US" altLang="en-US" noProof="1"/>
              <a:t>A5 (GSM </a:t>
            </a:r>
            <a:r>
              <a:rPr lang="en-US" altLang="en-US" noProof="1">
                <a:sym typeface="Symbol" panose="05050102010706020507" pitchFamily="18" charset="2"/>
              </a:rPr>
              <a:t></a:t>
            </a:r>
            <a:r>
              <a:rPr lang="en-US" altLang="en-US" noProof="1"/>
              <a:t> quebrável em tempo real)</a:t>
            </a:r>
            <a:r>
              <a:rPr lang="pt-BR" altLang="en-US" dirty="0"/>
              <a:t>.</a:t>
            </a:r>
            <a:endParaRPr lang="pt-BR" altLang="en-US" noProof="1"/>
          </a:p>
          <a:p>
            <a:pPr eaLnBrk="1" hangingPunct="1"/>
            <a:r>
              <a:rPr lang="pt-BR" altLang="en-US" dirty="0"/>
              <a:t>eStream – ECrypt Stream Cipher Project &lt;</a:t>
            </a:r>
            <a:r>
              <a:rPr lang="pt-BR" altLang="en-US" noProof="1"/>
              <a:t>www.ecrypt.eu.org/stream/</a:t>
            </a:r>
            <a:r>
              <a:rPr lang="pt-BR" altLang="en-US" dirty="0"/>
              <a:t>&gt;.</a:t>
            </a:r>
          </a:p>
          <a:p>
            <a:pPr lvl="1" eaLnBrk="1" hangingPunct="1"/>
            <a:r>
              <a:rPr lang="pt-BR" altLang="en-US" noProof="1"/>
              <a:t>Cifra “Trivium” parece uma boa opção</a:t>
            </a:r>
          </a:p>
          <a:p>
            <a:pPr eaLnBrk="1" hangingPunct="1"/>
            <a:r>
              <a:rPr lang="en-US" altLang="en-US" dirty="0" err="1"/>
              <a:t>Vários</a:t>
            </a:r>
            <a:r>
              <a:rPr lang="en-US" altLang="en-US" dirty="0"/>
              <a:t> r</a:t>
            </a:r>
            <a:r>
              <a:rPr lang="en-US" altLang="en-US" noProof="1"/>
              <a:t>esultados indicam ser difícil projetar uma cifra de </a:t>
            </a:r>
            <a:r>
              <a:rPr lang="pt-BR" altLang="en-US" dirty="0"/>
              <a:t>fluxo</a:t>
            </a:r>
            <a:r>
              <a:rPr lang="pt-BR" altLang="en-US" noProof="1"/>
              <a:t> </a:t>
            </a:r>
            <a:r>
              <a:rPr lang="pt-BR" altLang="en-US" dirty="0"/>
              <a:t>realmente </a:t>
            </a:r>
            <a:r>
              <a:rPr lang="pt-BR" altLang="en-US" noProof="1"/>
              <a:t>sólida</a:t>
            </a:r>
            <a:r>
              <a:rPr lang="pt-BR" altLang="en-US" dirty="0"/>
              <a:t> </a:t>
            </a:r>
            <a:r>
              <a:rPr lang="pt-BR" altLang="en-US" dirty="0">
                <a:sym typeface="Wingdings" panose="05000000000000000000" pitchFamily="2" charset="2"/>
              </a:rPr>
              <a:t></a:t>
            </a:r>
            <a:r>
              <a:rPr lang="pt-BR" altLang="en-US" noProof="1"/>
              <a:t>.</a:t>
            </a:r>
          </a:p>
          <a:p>
            <a:pPr lvl="1" eaLnBrk="1" hangingPunct="1"/>
            <a:r>
              <a:rPr lang="pt-BR" altLang="en-US" noProof="1"/>
              <a:t>Embora funções de hash baseadas em esponja sejam consideradas promissoras para esse fim (e.g.: Farfalle, Kravatte)</a:t>
            </a:r>
          </a:p>
          <a:p>
            <a:pPr eaLnBrk="1" hangingPunct="1"/>
            <a:endParaRPr lang="pt-BR" altLang="en-US" noProof="1"/>
          </a:p>
        </p:txBody>
      </p:sp>
      <p:sp>
        <p:nvSpPr>
          <p:cNvPr id="30723" name="Rectangle 3"/>
          <p:cNvSpPr>
            <a:spLocks noGrp="1" noChangeArrowheads="1"/>
          </p:cNvSpPr>
          <p:nvPr>
            <p:ph type="title"/>
          </p:nvPr>
        </p:nvSpPr>
        <p:spPr/>
        <p:txBody>
          <a:bodyPr/>
          <a:lstStyle/>
          <a:p>
            <a:pPr eaLnBrk="1" hangingPunct="1"/>
            <a:r>
              <a:rPr lang="en-US" altLang="en-US" noProof="1"/>
              <a:t>Outras </a:t>
            </a:r>
            <a:r>
              <a:rPr lang="pt-BR" altLang="en-US"/>
              <a:t>c</a:t>
            </a:r>
            <a:r>
              <a:rPr lang="pt-BR" altLang="en-US" noProof="1"/>
              <a:t>ifras de </a:t>
            </a:r>
            <a:r>
              <a:rPr lang="pt-BR" altLang="en-US"/>
              <a:t>fluxo</a:t>
            </a:r>
            <a:endParaRPr lang="pt-BR" altLang="en-US"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pt-BR" altLang="en-US"/>
              <a:t>Cifra de Fluxo/Mascaramento</a:t>
            </a:r>
            <a:endParaRPr lang="en-US" altLang="en-US"/>
          </a:p>
        </p:txBody>
      </p:sp>
      <p:sp>
        <p:nvSpPr>
          <p:cNvPr id="35843" name="Rectangle 5"/>
          <p:cNvSpPr>
            <a:spLocks noGrp="1" noChangeArrowheads="1"/>
          </p:cNvSpPr>
          <p:nvPr>
            <p:ph type="body" idx="1"/>
          </p:nvPr>
        </p:nvSpPr>
        <p:spPr/>
        <p:txBody>
          <a:bodyPr/>
          <a:lstStyle/>
          <a:p>
            <a:pPr eaLnBrk="1" hangingPunct="1"/>
            <a:r>
              <a:rPr lang="pt-BR" altLang="en-US"/>
              <a:t>Resumo de propriedades:</a:t>
            </a:r>
          </a:p>
          <a:p>
            <a:pPr lvl="1" eaLnBrk="1" hangingPunct="1"/>
            <a:r>
              <a:rPr lang="pt-BR" altLang="en-US"/>
              <a:t>A transformação opera em mensagens de qualquer tamanho.</a:t>
            </a:r>
          </a:p>
          <a:p>
            <a:pPr lvl="1" eaLnBrk="1" hangingPunct="1"/>
            <a:r>
              <a:rPr lang="pt-BR" altLang="en-US"/>
              <a:t>O tamanho do texto cifrado é o mesmo do texto às claras.</a:t>
            </a:r>
          </a:p>
          <a:p>
            <a:pPr lvl="1" eaLnBrk="1" hangingPunct="1"/>
            <a:r>
              <a:rPr lang="pt-BR" altLang="en-US"/>
              <a:t>Chave não deve ser reutilizada</a:t>
            </a:r>
          </a:p>
          <a:p>
            <a:pPr lvl="1" eaLnBrk="1" hangingPunct="1"/>
            <a:r>
              <a:rPr lang="pt-BR" altLang="en-US">
                <a:solidFill>
                  <a:srgbClr val="7F7F7F"/>
                </a:solidFill>
              </a:rPr>
              <a:t>A cifração de cada bit da mensagem altera o estado interno do algoritmo (memória).</a:t>
            </a:r>
          </a:p>
          <a:p>
            <a:pPr eaLnBrk="1" hangingPunct="1"/>
            <a:endParaRPr lang="en-US" altLang="en-US"/>
          </a:p>
        </p:txBody>
      </p:sp>
      <p:pic>
        <p:nvPicPr>
          <p:cNvPr id="29700" name="Picture 5" descr="Creating a better discharge summar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10429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6988"/>
            <a:ext cx="7772400" cy="1143001"/>
          </a:xfrm>
        </p:spPr>
        <p:txBody>
          <a:bodyPr/>
          <a:lstStyle/>
          <a:p>
            <a:pPr eaLnBrk="1" hangingPunct="1"/>
            <a:r>
              <a:rPr lang="pt-BR" altLang="en-US" sz="3600"/>
              <a:t>Segurança da Informação</a:t>
            </a:r>
          </a:p>
        </p:txBody>
      </p:sp>
      <p:sp>
        <p:nvSpPr>
          <p:cNvPr id="23555" name="Rectangle 3"/>
          <p:cNvSpPr>
            <a:spLocks noGrp="1" noChangeArrowheads="1"/>
          </p:cNvSpPr>
          <p:nvPr>
            <p:ph type="subTitle" idx="1"/>
          </p:nvPr>
        </p:nvSpPr>
        <p:spPr>
          <a:xfrm>
            <a:off x="1371600" y="4114800"/>
            <a:ext cx="6400800" cy="1752600"/>
          </a:xfrm>
        </p:spPr>
        <p:txBody>
          <a:bodyPr/>
          <a:lstStyle/>
          <a:p>
            <a:pPr eaLnBrk="1" hangingPunct="1"/>
            <a:r>
              <a:rPr lang="pt-BR" altLang="en-US" sz="3200" b="1" u="sng" dirty="0"/>
              <a:t>Cifras de bloco</a:t>
            </a:r>
          </a:p>
        </p:txBody>
      </p:sp>
      <p:pic>
        <p:nvPicPr>
          <p:cNvPr id="6" name="Picture 5" descr="Vault, Strongbox, Safe, Security Container, Me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9380" y="1684420"/>
            <a:ext cx="2336756" cy="232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816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827088" y="4860925"/>
            <a:ext cx="1079500" cy="406400"/>
          </a:xfrm>
          <a:prstGeom prst="rect">
            <a:avLst/>
          </a:prstGeom>
          <a:solidFill>
            <a:srgbClr val="99FF99"/>
          </a:solidFill>
          <a:ln w="9525">
            <a:solidFill>
              <a:schemeClr val="tx1"/>
            </a:solidFill>
            <a:miter lim="800000"/>
          </a:ln>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a:t>
            </a:r>
          </a:p>
        </p:txBody>
      </p:sp>
      <p:sp>
        <p:nvSpPr>
          <p:cNvPr id="32771" name="Oval 5"/>
          <p:cNvSpPr>
            <a:spLocks noChangeArrowheads="1"/>
          </p:cNvSpPr>
          <p:nvPr/>
        </p:nvSpPr>
        <p:spPr bwMode="auto">
          <a:xfrm>
            <a:off x="2189163" y="4821238"/>
            <a:ext cx="754062" cy="484187"/>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p>
        </p:txBody>
      </p:sp>
      <p:sp>
        <p:nvSpPr>
          <p:cNvPr id="32772" name="Rectangle 6"/>
          <p:cNvSpPr>
            <a:spLocks noChangeArrowheads="1"/>
          </p:cNvSpPr>
          <p:nvPr/>
        </p:nvSpPr>
        <p:spPr bwMode="auto">
          <a:xfrm>
            <a:off x="1979613" y="5518150"/>
            <a:ext cx="1176337" cy="406400"/>
          </a:xfrm>
          <a:prstGeom prst="rect">
            <a:avLst/>
          </a:prstGeom>
          <a:solidFill>
            <a:srgbClr val="CCECFF"/>
          </a:solidFill>
          <a:ln w="9525">
            <a:solidFill>
              <a:schemeClr val="tx1"/>
            </a:solidFill>
            <a:miter lim="800000"/>
          </a:ln>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a:t>
            </a:r>
          </a:p>
        </p:txBody>
      </p:sp>
      <p:sp>
        <p:nvSpPr>
          <p:cNvPr id="32773" name="Oval 7"/>
          <p:cNvSpPr>
            <a:spLocks noChangeArrowheads="1"/>
          </p:cNvSpPr>
          <p:nvPr/>
        </p:nvSpPr>
        <p:spPr bwMode="auto">
          <a:xfrm>
            <a:off x="6232525" y="4818063"/>
            <a:ext cx="754063" cy="484187"/>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30000">
                <a:solidFill>
                  <a:srgbClr val="000099"/>
                </a:solidFill>
                <a:latin typeface="Tahoma" panose="020B0604030504040204" pitchFamily="34" charset="0"/>
              </a:rPr>
              <a:t>-1</a:t>
            </a:r>
            <a:endParaRPr lang="pt-BR" altLang="en-US">
              <a:solidFill>
                <a:srgbClr val="000099"/>
              </a:solidFill>
              <a:latin typeface="Tahoma" panose="020B0604030504040204" pitchFamily="34" charset="0"/>
            </a:endParaRPr>
          </a:p>
        </p:txBody>
      </p:sp>
      <p:cxnSp>
        <p:nvCxnSpPr>
          <p:cNvPr id="32774" name="AutoShape 8"/>
          <p:cNvCxnSpPr>
            <a:cxnSpLocks noChangeShapeType="1"/>
            <a:stCxn id="32772" idx="3"/>
            <a:endCxn id="32786" idx="1"/>
          </p:cNvCxnSpPr>
          <p:nvPr/>
        </p:nvCxnSpPr>
        <p:spPr bwMode="auto">
          <a:xfrm>
            <a:off x="3155950" y="5721350"/>
            <a:ext cx="2862263" cy="25400"/>
          </a:xfrm>
          <a:prstGeom prst="straightConnector1">
            <a:avLst/>
          </a:prstGeom>
          <a:noFill/>
          <a:ln w="28575">
            <a:solidFill>
              <a:schemeClr val="tx1"/>
            </a:solidFill>
            <a:prstDash val="dash"/>
            <a:round/>
            <a:tailEnd type="triangle" w="lg" len="lg"/>
          </a:ln>
          <a:extLst>
            <a:ext uri="{909E8E84-426E-40DD-AFC4-6F175D3DCCD1}">
              <a14:hiddenFill xmlns:a14="http://schemas.microsoft.com/office/drawing/2010/main">
                <a:noFill/>
              </a14:hiddenFill>
            </a:ext>
          </a:extLst>
        </p:spPr>
      </p:cxnSp>
      <p:cxnSp>
        <p:nvCxnSpPr>
          <p:cNvPr id="32775" name="AutoShape 9"/>
          <p:cNvCxnSpPr>
            <a:cxnSpLocks noChangeShapeType="1"/>
            <a:stCxn id="32770" idx="3"/>
            <a:endCxn id="32771" idx="2"/>
          </p:cNvCxnSpPr>
          <p:nvPr/>
        </p:nvCxnSpPr>
        <p:spPr bwMode="auto">
          <a:xfrm>
            <a:off x="1906588" y="5064125"/>
            <a:ext cx="282575" cy="0"/>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32776" name="AutoShape 10"/>
          <p:cNvCxnSpPr>
            <a:cxnSpLocks noChangeShapeType="1"/>
            <a:stCxn id="32771" idx="4"/>
            <a:endCxn id="32772" idx="0"/>
          </p:cNvCxnSpPr>
          <p:nvPr/>
        </p:nvCxnSpPr>
        <p:spPr bwMode="auto">
          <a:xfrm>
            <a:off x="2566988" y="5305425"/>
            <a:ext cx="1587" cy="212725"/>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32777" name="AutoShape 11"/>
          <p:cNvCxnSpPr>
            <a:cxnSpLocks noChangeShapeType="1"/>
            <a:stCxn id="32773" idx="6"/>
            <a:endCxn id="32787" idx="1"/>
          </p:cNvCxnSpPr>
          <p:nvPr/>
        </p:nvCxnSpPr>
        <p:spPr bwMode="auto">
          <a:xfrm>
            <a:off x="6986588" y="5060950"/>
            <a:ext cx="382587" cy="3175"/>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32778" name="Rectangle 12"/>
          <p:cNvSpPr>
            <a:spLocks noChangeArrowheads="1"/>
          </p:cNvSpPr>
          <p:nvPr/>
        </p:nvSpPr>
        <p:spPr bwMode="auto">
          <a:xfrm>
            <a:off x="2379663" y="4162425"/>
            <a:ext cx="373062" cy="466725"/>
          </a:xfrm>
          <a:prstGeom prst="rect">
            <a:avLst/>
          </a:prstGeom>
          <a:solidFill>
            <a:srgbClr val="FF6541"/>
          </a:solidFill>
          <a:ln w="9525">
            <a:solidFill>
              <a:srgbClr val="000080"/>
            </a:solidFill>
            <a:miter lim="800000"/>
          </a:ln>
        </p:spPr>
        <p:txBody>
          <a:bodyPr wrap="none"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cxnSp>
        <p:nvCxnSpPr>
          <p:cNvPr id="32779" name="AutoShape 13"/>
          <p:cNvCxnSpPr>
            <a:cxnSpLocks noChangeShapeType="1"/>
            <a:stCxn id="32778" idx="2"/>
            <a:endCxn id="32771" idx="0"/>
          </p:cNvCxnSpPr>
          <p:nvPr/>
        </p:nvCxnSpPr>
        <p:spPr bwMode="auto">
          <a:xfrm>
            <a:off x="2566988" y="4629150"/>
            <a:ext cx="0" cy="192088"/>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32780" name="Rectangle 14"/>
          <p:cNvSpPr>
            <a:spLocks noChangeArrowheads="1"/>
          </p:cNvSpPr>
          <p:nvPr/>
        </p:nvSpPr>
        <p:spPr bwMode="auto">
          <a:xfrm>
            <a:off x="6429375" y="4125913"/>
            <a:ext cx="373063" cy="466725"/>
          </a:xfrm>
          <a:prstGeom prst="rect">
            <a:avLst/>
          </a:prstGeom>
          <a:solidFill>
            <a:srgbClr val="FF6541"/>
          </a:solidFill>
          <a:ln w="9525">
            <a:solidFill>
              <a:srgbClr val="000080"/>
            </a:solidFill>
            <a:miter lim="800000"/>
          </a:ln>
        </p:spPr>
        <p:txBody>
          <a:bodyPr wrap="none"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cxnSp>
        <p:nvCxnSpPr>
          <p:cNvPr id="32781" name="AutoShape 15"/>
          <p:cNvCxnSpPr>
            <a:cxnSpLocks noChangeShapeType="1"/>
            <a:stCxn id="32780" idx="2"/>
            <a:endCxn id="32773" idx="0"/>
          </p:cNvCxnSpPr>
          <p:nvPr/>
        </p:nvCxnSpPr>
        <p:spPr bwMode="auto">
          <a:xfrm flipH="1">
            <a:off x="6610350" y="4592638"/>
            <a:ext cx="6350" cy="225425"/>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32782" name="AutoShape 18"/>
          <p:cNvCxnSpPr>
            <a:cxnSpLocks noChangeShapeType="1"/>
            <a:stCxn id="32786" idx="0"/>
            <a:endCxn id="32773" idx="4"/>
          </p:cNvCxnSpPr>
          <p:nvPr/>
        </p:nvCxnSpPr>
        <p:spPr bwMode="auto">
          <a:xfrm flipV="1">
            <a:off x="6607175" y="5302250"/>
            <a:ext cx="3175" cy="241300"/>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32783" name="Text Box 19"/>
          <p:cNvSpPr txBox="1">
            <a:spLocks noChangeArrowheads="1"/>
          </p:cNvSpPr>
          <p:nvPr/>
        </p:nvSpPr>
        <p:spPr bwMode="auto">
          <a:xfrm>
            <a:off x="1343025" y="601503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lnSpc>
                <a:spcPct val="90000"/>
              </a:lnSpc>
              <a:spcBef>
                <a:spcPct val="20000"/>
              </a:spcBef>
            </a:pPr>
            <a:r>
              <a:rPr lang="pt-BR" altLang="en-US" sz="2000">
                <a:solidFill>
                  <a:schemeClr val="bg2"/>
                </a:solidFill>
                <a:latin typeface="Tahoma" panose="020B0604030504040204" pitchFamily="34" charset="0"/>
              </a:rPr>
              <a:t>Origem</a:t>
            </a:r>
          </a:p>
        </p:txBody>
      </p:sp>
      <p:sp>
        <p:nvSpPr>
          <p:cNvPr id="32784" name="Text Box 20"/>
          <p:cNvSpPr txBox="1">
            <a:spLocks noChangeArrowheads="1"/>
          </p:cNvSpPr>
          <p:nvPr/>
        </p:nvSpPr>
        <p:spPr bwMode="auto">
          <a:xfrm>
            <a:off x="6516688" y="6015038"/>
            <a:ext cx="1023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lnSpc>
                <a:spcPct val="90000"/>
              </a:lnSpc>
              <a:spcBef>
                <a:spcPct val="20000"/>
              </a:spcBef>
            </a:pPr>
            <a:r>
              <a:rPr lang="pt-BR" altLang="en-US" sz="2000">
                <a:solidFill>
                  <a:schemeClr val="bg2"/>
                </a:solidFill>
                <a:latin typeface="Tahoma" panose="020B0604030504040204" pitchFamily="34" charset="0"/>
              </a:rPr>
              <a:t>Destino</a:t>
            </a:r>
          </a:p>
        </p:txBody>
      </p:sp>
      <p:sp>
        <p:nvSpPr>
          <p:cNvPr id="32785" name="Rectangle 21"/>
          <p:cNvSpPr>
            <a:spLocks noGrp="1" noChangeArrowheads="1"/>
          </p:cNvSpPr>
          <p:nvPr>
            <p:ph type="body" idx="1"/>
          </p:nvPr>
        </p:nvSpPr>
        <p:spPr>
          <a:xfrm>
            <a:off x="685800" y="1524000"/>
            <a:ext cx="7772400" cy="2552700"/>
          </a:xfrm>
        </p:spPr>
        <p:txBody>
          <a:bodyPr/>
          <a:lstStyle/>
          <a:p>
            <a:pPr eaLnBrk="1" hangingPunct="1"/>
            <a:r>
              <a:rPr lang="pt-BR" altLang="en-US" sz="2400"/>
              <a:t>Operação básica: combina chave K com um bloco de </a:t>
            </a:r>
            <a:r>
              <a:rPr lang="pt-BR" altLang="en-US" sz="2400" u="sng"/>
              <a:t>mensagem de tamanho fixo</a:t>
            </a:r>
            <a:r>
              <a:rPr lang="pt-BR" altLang="en-US" sz="2400"/>
              <a:t>, gerando mensagem cifrada (de aparência aleatória).</a:t>
            </a:r>
          </a:p>
          <a:p>
            <a:pPr lvl="1" eaLnBrk="1" hangingPunct="1">
              <a:buFont typeface="Wingdings" panose="05000000000000000000" pitchFamily="2" charset="2"/>
              <a:buChar char="§"/>
            </a:pPr>
            <a:r>
              <a:rPr lang="pt-BR" altLang="en-US" sz="2000"/>
              <a:t>Normalmente, isto é feito de forma iterativa (várias aplicações sucessivas de uma transformação simples, dependente da chave)</a:t>
            </a:r>
          </a:p>
        </p:txBody>
      </p:sp>
      <p:sp>
        <p:nvSpPr>
          <p:cNvPr id="32786" name="Rectangle 22"/>
          <p:cNvSpPr>
            <a:spLocks noChangeArrowheads="1"/>
          </p:cNvSpPr>
          <p:nvPr/>
        </p:nvSpPr>
        <p:spPr bwMode="auto">
          <a:xfrm>
            <a:off x="6018213" y="5543550"/>
            <a:ext cx="1176337" cy="406400"/>
          </a:xfrm>
          <a:prstGeom prst="rect">
            <a:avLst/>
          </a:prstGeom>
          <a:solidFill>
            <a:srgbClr val="CCECFF"/>
          </a:solidFill>
          <a:ln w="9525">
            <a:solidFill>
              <a:schemeClr val="tx1"/>
            </a:solidFill>
            <a:miter lim="800000"/>
          </a:ln>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a:t>
            </a:r>
          </a:p>
        </p:txBody>
      </p:sp>
      <p:sp>
        <p:nvSpPr>
          <p:cNvPr id="32787" name="Rectangle 23"/>
          <p:cNvSpPr>
            <a:spLocks noChangeArrowheads="1"/>
          </p:cNvSpPr>
          <p:nvPr/>
        </p:nvSpPr>
        <p:spPr bwMode="auto">
          <a:xfrm>
            <a:off x="7369175" y="4860925"/>
            <a:ext cx="1079500" cy="406400"/>
          </a:xfrm>
          <a:prstGeom prst="rect">
            <a:avLst/>
          </a:prstGeom>
          <a:solidFill>
            <a:srgbClr val="99FF99"/>
          </a:solidFill>
          <a:ln w="9525">
            <a:solidFill>
              <a:schemeClr val="tx1"/>
            </a:solidFill>
            <a:miter lim="800000"/>
          </a:ln>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a:t>
            </a:r>
          </a:p>
        </p:txBody>
      </p:sp>
      <p:sp>
        <p:nvSpPr>
          <p:cNvPr id="32788" name="Rectangle 24"/>
          <p:cNvSpPr>
            <a:spLocks noGrp="1" noChangeArrowheads="1"/>
          </p:cNvSpPr>
          <p:nvPr>
            <p:ph type="title"/>
          </p:nvPr>
        </p:nvSpPr>
        <p:spPr/>
        <p:txBody>
          <a:bodyPr/>
          <a:lstStyle/>
          <a:p>
            <a:pPr eaLnBrk="1" hangingPunct="1"/>
            <a:r>
              <a:rPr lang="pt-BR" altLang="en-US"/>
              <a:t>Cifra de bloco</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pt-BR" altLang="en-US"/>
              <a:t>Difusão e Confusão</a:t>
            </a:r>
          </a:p>
        </p:txBody>
      </p:sp>
      <p:sp>
        <p:nvSpPr>
          <p:cNvPr id="33795" name="Rectangle 3"/>
          <p:cNvSpPr>
            <a:spLocks noGrp="1" noChangeArrowheads="1"/>
          </p:cNvSpPr>
          <p:nvPr>
            <p:ph type="body" idx="1"/>
          </p:nvPr>
        </p:nvSpPr>
        <p:spPr>
          <a:xfrm>
            <a:off x="685800" y="1524000"/>
            <a:ext cx="7989888" cy="4114800"/>
          </a:xfrm>
        </p:spPr>
        <p:txBody>
          <a:bodyPr/>
          <a:lstStyle/>
          <a:p>
            <a:pPr eaLnBrk="1" hangingPunct="1"/>
            <a:r>
              <a:rPr lang="en-US" altLang="en-US" b="1"/>
              <a:t>Princípios básicos</a:t>
            </a:r>
            <a:r>
              <a:rPr lang="en-US" altLang="en-US"/>
              <a:t> definidos por Claude Shannon para o projeto de cifras seguras</a:t>
            </a:r>
          </a:p>
          <a:p>
            <a:pPr lvl="1" eaLnBrk="1" hangingPunct="1"/>
            <a:r>
              <a:rPr lang="en-US" altLang="en-US" b="1"/>
              <a:t>Difusão</a:t>
            </a:r>
            <a:r>
              <a:rPr lang="en-US" altLang="en-US"/>
              <a:t>: cada caractere da mensagem cifrada deve depender do maior número possível de caracteres da mensagem clara e da chave.</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333375"/>
            <a:ext cx="11890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descr="Diffusion. De individuelle molekylers tilfældige bevægelser giver en nettostrøm af molekyler fra et område med høj koncentration til et område med lav koncentration af molekylet. På figuren ses, at når de røde molekyler diffunderer til højre, diffunderer de blå molekyler til venstre; dette resulterer i en jævn fordeling af de to typer moleky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8913"/>
            <a:ext cx="1123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1403350" y="5549900"/>
            <a:ext cx="2376488" cy="831850"/>
          </a:xfrm>
          <a:prstGeom prst="rect">
            <a:avLst/>
          </a:prstGeom>
          <a:noFill/>
        </p:spPr>
        <p:txBody>
          <a:bodyPr>
            <a:spAutoFit/>
          </a:bodyPr>
          <a:lstStyle/>
          <a:p>
            <a:pPr algn="ctr">
              <a:defRPr/>
            </a:pPr>
            <a:r>
              <a:rPr lang="en-US" dirty="0" err="1">
                <a:latin typeface="+mj-lt"/>
                <a:cs typeface="Arial" panose="020B0604020202020204" pitchFamily="34" charset="0"/>
              </a:rPr>
              <a:t>Cifra</a:t>
            </a:r>
            <a:r>
              <a:rPr lang="en-US" dirty="0">
                <a:latin typeface="+mj-lt"/>
                <a:cs typeface="Arial" panose="020B0604020202020204" pitchFamily="34" charset="0"/>
              </a:rPr>
              <a:t> de César: </a:t>
            </a:r>
            <a:r>
              <a:rPr lang="en-US" dirty="0" err="1">
                <a:latin typeface="+mj-lt"/>
                <a:cs typeface="Arial" panose="020B0604020202020204" pitchFamily="34" charset="0"/>
              </a:rPr>
              <a:t>baixa</a:t>
            </a:r>
            <a:r>
              <a:rPr lang="en-US" dirty="0">
                <a:latin typeface="+mj-lt"/>
                <a:cs typeface="Arial" panose="020B0604020202020204" pitchFamily="34" charset="0"/>
              </a:rPr>
              <a:t> </a:t>
            </a:r>
            <a:r>
              <a:rPr lang="en-US" dirty="0" err="1">
                <a:latin typeface="+mj-lt"/>
                <a:cs typeface="Arial" panose="020B0604020202020204" pitchFamily="34" charset="0"/>
              </a:rPr>
              <a:t>difusão</a:t>
            </a:r>
            <a:endParaRPr lang="en-US" dirty="0">
              <a:latin typeface="+mj-lt"/>
              <a:cs typeface="Arial" panose="020B0604020202020204" pitchFamily="34" charset="0"/>
            </a:endParaRPr>
          </a:p>
        </p:txBody>
      </p:sp>
      <p:sp>
        <p:nvSpPr>
          <p:cNvPr id="33799" name="Rectangle 18"/>
          <p:cNvSpPr>
            <a:spLocks noChangeArrowheads="1"/>
          </p:cNvSpPr>
          <p:nvPr/>
        </p:nvSpPr>
        <p:spPr bwMode="auto">
          <a:xfrm>
            <a:off x="1331913" y="4149725"/>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ESSE</a:t>
            </a:r>
          </a:p>
        </p:txBody>
      </p:sp>
      <p:sp>
        <p:nvSpPr>
          <p:cNvPr id="33800" name="Rectangle 20"/>
          <p:cNvSpPr>
            <a:spLocks noChangeArrowheads="1"/>
          </p:cNvSpPr>
          <p:nvPr/>
        </p:nvSpPr>
        <p:spPr bwMode="auto">
          <a:xfrm>
            <a:off x="2700338" y="4149725"/>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ESS</a:t>
            </a:r>
            <a:r>
              <a:rPr lang="en-US" altLang="en-US" b="1">
                <a:solidFill>
                  <a:srgbClr val="C00000"/>
                </a:solidFill>
                <a:latin typeface="Arial" panose="020B0604020202020204" pitchFamily="34" charset="0"/>
              </a:rPr>
              <a:t>A</a:t>
            </a:r>
          </a:p>
        </p:txBody>
      </p:sp>
      <p:sp>
        <p:nvSpPr>
          <p:cNvPr id="33801" name="Rectangle 25"/>
          <p:cNvSpPr>
            <a:spLocks noChangeArrowheads="1"/>
          </p:cNvSpPr>
          <p:nvPr/>
        </p:nvSpPr>
        <p:spPr bwMode="auto">
          <a:xfrm>
            <a:off x="1331913" y="4941888"/>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NBBN</a:t>
            </a:r>
          </a:p>
        </p:txBody>
      </p:sp>
      <p:sp>
        <p:nvSpPr>
          <p:cNvPr id="33802" name="Rectangle 26"/>
          <p:cNvSpPr>
            <a:spLocks noChangeArrowheads="1"/>
          </p:cNvSpPr>
          <p:nvPr/>
        </p:nvSpPr>
        <p:spPr bwMode="auto">
          <a:xfrm>
            <a:off x="2700338" y="4941888"/>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NBB</a:t>
            </a:r>
            <a:r>
              <a:rPr lang="en-US" altLang="en-US" b="1">
                <a:solidFill>
                  <a:srgbClr val="C00000"/>
                </a:solidFill>
                <a:latin typeface="Arial" panose="020B0604020202020204" pitchFamily="34" charset="0"/>
              </a:rPr>
              <a:t>J</a:t>
            </a:r>
          </a:p>
        </p:txBody>
      </p:sp>
      <p:cxnSp>
        <p:nvCxnSpPr>
          <p:cNvPr id="33803" name="Straight Arrow Connector 28"/>
          <p:cNvCxnSpPr>
            <a:cxnSpLocks noChangeShapeType="1"/>
            <a:stCxn id="33799" idx="2"/>
            <a:endCxn id="33801" idx="0"/>
          </p:cNvCxnSpPr>
          <p:nvPr/>
        </p:nvCxnSpPr>
        <p:spPr bwMode="auto">
          <a:xfrm>
            <a:off x="1871663" y="4581525"/>
            <a:ext cx="0" cy="3603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3804" name="Straight Arrow Connector 30"/>
          <p:cNvCxnSpPr>
            <a:cxnSpLocks noChangeShapeType="1"/>
            <a:stCxn id="33800" idx="2"/>
            <a:endCxn id="33802" idx="0"/>
          </p:cNvCxnSpPr>
          <p:nvPr/>
        </p:nvCxnSpPr>
        <p:spPr bwMode="auto">
          <a:xfrm>
            <a:off x="3240088" y="4581525"/>
            <a:ext cx="0" cy="3603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5219700" y="5589588"/>
            <a:ext cx="2665413" cy="830262"/>
          </a:xfrm>
          <a:prstGeom prst="rect">
            <a:avLst/>
          </a:prstGeom>
          <a:noFill/>
        </p:spPr>
        <p:txBody>
          <a:bodyPr>
            <a:spAutoFit/>
          </a:bodyPr>
          <a:lstStyle/>
          <a:p>
            <a:pPr algn="ctr">
              <a:defRPr/>
            </a:pPr>
            <a:r>
              <a:rPr lang="en-US" dirty="0" err="1">
                <a:latin typeface="+mj-lt"/>
                <a:cs typeface="Arial" panose="020B0604020202020204" pitchFamily="34" charset="0"/>
              </a:rPr>
              <a:t>Cifras</a:t>
            </a:r>
            <a:r>
              <a:rPr lang="en-US" dirty="0">
                <a:latin typeface="+mj-lt"/>
                <a:cs typeface="Arial" panose="020B0604020202020204" pitchFamily="34" charset="0"/>
              </a:rPr>
              <a:t> </a:t>
            </a:r>
            <a:r>
              <a:rPr lang="en-US" dirty="0" err="1">
                <a:latin typeface="+mj-lt"/>
                <a:cs typeface="Arial" panose="020B0604020202020204" pitchFamily="34" charset="0"/>
              </a:rPr>
              <a:t>modernas</a:t>
            </a:r>
            <a:r>
              <a:rPr lang="en-US" dirty="0">
                <a:latin typeface="+mj-lt"/>
                <a:cs typeface="Arial" panose="020B0604020202020204" pitchFamily="34" charset="0"/>
              </a:rPr>
              <a:t>: </a:t>
            </a:r>
            <a:r>
              <a:rPr lang="en-US" dirty="0" err="1">
                <a:latin typeface="+mj-lt"/>
                <a:cs typeface="Arial" panose="020B0604020202020204" pitchFamily="34" charset="0"/>
              </a:rPr>
              <a:t>alta</a:t>
            </a:r>
            <a:r>
              <a:rPr lang="en-US" dirty="0">
                <a:latin typeface="+mj-lt"/>
                <a:cs typeface="Arial" panose="020B0604020202020204" pitchFamily="34" charset="0"/>
              </a:rPr>
              <a:t> </a:t>
            </a:r>
            <a:r>
              <a:rPr lang="en-US" dirty="0" err="1">
                <a:latin typeface="+mj-lt"/>
                <a:cs typeface="Arial" panose="020B0604020202020204" pitchFamily="34" charset="0"/>
              </a:rPr>
              <a:t>difusão</a:t>
            </a:r>
            <a:endParaRPr lang="en-US" dirty="0">
              <a:latin typeface="+mj-lt"/>
              <a:cs typeface="Arial" panose="020B0604020202020204" pitchFamily="34" charset="0"/>
            </a:endParaRPr>
          </a:p>
        </p:txBody>
      </p:sp>
      <p:sp>
        <p:nvSpPr>
          <p:cNvPr id="33806" name="Rectangle 40"/>
          <p:cNvSpPr>
            <a:spLocks noChangeArrowheads="1"/>
          </p:cNvSpPr>
          <p:nvPr/>
        </p:nvSpPr>
        <p:spPr bwMode="auto">
          <a:xfrm>
            <a:off x="5292725" y="4221163"/>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ESSE</a:t>
            </a:r>
          </a:p>
        </p:txBody>
      </p:sp>
      <p:sp>
        <p:nvSpPr>
          <p:cNvPr id="33807" name="Rectangle 41"/>
          <p:cNvSpPr>
            <a:spLocks noChangeArrowheads="1"/>
          </p:cNvSpPr>
          <p:nvPr/>
        </p:nvSpPr>
        <p:spPr bwMode="auto">
          <a:xfrm>
            <a:off x="6659563" y="4221163"/>
            <a:ext cx="1081087"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ESS</a:t>
            </a:r>
            <a:r>
              <a:rPr lang="en-US" altLang="en-US" b="1">
                <a:solidFill>
                  <a:srgbClr val="C00000"/>
                </a:solidFill>
                <a:latin typeface="Arial" panose="020B0604020202020204" pitchFamily="34" charset="0"/>
              </a:rPr>
              <a:t>A</a:t>
            </a:r>
          </a:p>
        </p:txBody>
      </p:sp>
      <p:sp>
        <p:nvSpPr>
          <p:cNvPr id="33808" name="Rectangle 42"/>
          <p:cNvSpPr>
            <a:spLocks noChangeArrowheads="1"/>
          </p:cNvSpPr>
          <p:nvPr/>
        </p:nvSpPr>
        <p:spPr bwMode="auto">
          <a:xfrm>
            <a:off x="5292725" y="5013325"/>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XKRP</a:t>
            </a:r>
          </a:p>
        </p:txBody>
      </p:sp>
      <p:sp>
        <p:nvSpPr>
          <p:cNvPr id="33809" name="Rectangle 43"/>
          <p:cNvSpPr>
            <a:spLocks noChangeArrowheads="1"/>
          </p:cNvSpPr>
          <p:nvPr/>
        </p:nvSpPr>
        <p:spPr bwMode="auto">
          <a:xfrm>
            <a:off x="6659563" y="5013325"/>
            <a:ext cx="1081087"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b="1">
                <a:solidFill>
                  <a:srgbClr val="C00000"/>
                </a:solidFill>
                <a:latin typeface="Arial" panose="020B0604020202020204" pitchFamily="34" charset="0"/>
              </a:rPr>
              <a:t>QQTZ</a:t>
            </a:r>
          </a:p>
        </p:txBody>
      </p:sp>
      <p:cxnSp>
        <p:nvCxnSpPr>
          <p:cNvPr id="33810" name="Straight Arrow Connector 44"/>
          <p:cNvCxnSpPr>
            <a:cxnSpLocks noChangeShapeType="1"/>
            <a:stCxn id="33806" idx="2"/>
            <a:endCxn id="33808" idx="0"/>
          </p:cNvCxnSpPr>
          <p:nvPr/>
        </p:nvCxnSpPr>
        <p:spPr bwMode="auto">
          <a:xfrm>
            <a:off x="5832475" y="4652963"/>
            <a:ext cx="0" cy="360362"/>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3811" name="Straight Arrow Connector 45"/>
          <p:cNvCxnSpPr>
            <a:cxnSpLocks noChangeShapeType="1"/>
            <a:stCxn id="33807" idx="2"/>
            <a:endCxn id="33809" idx="0"/>
          </p:cNvCxnSpPr>
          <p:nvPr/>
        </p:nvCxnSpPr>
        <p:spPr bwMode="auto">
          <a:xfrm>
            <a:off x="7200900" y="4652963"/>
            <a:ext cx="0" cy="360362"/>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pt-BR" altLang="en-US"/>
              <a:t>Difusão e Confusão</a:t>
            </a:r>
          </a:p>
        </p:txBody>
      </p:sp>
      <p:sp>
        <p:nvSpPr>
          <p:cNvPr id="34819" name="Rectangle 3"/>
          <p:cNvSpPr>
            <a:spLocks noGrp="1" noChangeArrowheads="1"/>
          </p:cNvSpPr>
          <p:nvPr>
            <p:ph type="body" idx="1"/>
          </p:nvPr>
        </p:nvSpPr>
        <p:spPr>
          <a:xfrm>
            <a:off x="685800" y="1524000"/>
            <a:ext cx="7989888" cy="4114800"/>
          </a:xfrm>
        </p:spPr>
        <p:txBody>
          <a:bodyPr/>
          <a:lstStyle/>
          <a:p>
            <a:pPr eaLnBrk="1" hangingPunct="1"/>
            <a:r>
              <a:rPr lang="en-US" altLang="en-US" b="1"/>
              <a:t>Princípios básicos</a:t>
            </a:r>
            <a:r>
              <a:rPr lang="en-US" altLang="en-US"/>
              <a:t> definidos por Claude Shannon para o projeto de cifras seguras</a:t>
            </a:r>
          </a:p>
          <a:p>
            <a:pPr lvl="1" eaLnBrk="1" hangingPunct="1"/>
            <a:r>
              <a:rPr lang="en-US" altLang="en-US" b="1"/>
              <a:t>Confusão</a:t>
            </a:r>
            <a:r>
              <a:rPr lang="en-US" altLang="en-US"/>
              <a:t>: relação entre a mensagem clara, cifrada e a chave deve ter alta complexidade. </a:t>
            </a: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333375"/>
            <a:ext cx="11890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6" descr="Diffusion. De individuelle molekylers tilfældige bevægelser giver en nettostrøm af molekyler fra et område med høj koncentration til et område med lav koncentration af molekylet. På figuren ses, at når de røde molekyler diffunderer til højre, diffunderer de blå molekyler til venstre; dette resulterer i en jævn fordeling af de to typer moleky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88913"/>
            <a:ext cx="1123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122238" y="5919788"/>
            <a:ext cx="4248150" cy="430212"/>
          </a:xfrm>
          <a:prstGeom prst="rect">
            <a:avLst/>
          </a:prstGeom>
          <a:noFill/>
        </p:spPr>
        <p:txBody>
          <a:bodyPr>
            <a:spAutoFit/>
          </a:bodyPr>
          <a:lstStyle/>
          <a:p>
            <a:pPr algn="ctr">
              <a:defRPr/>
            </a:pPr>
            <a:r>
              <a:rPr lang="en-US" sz="2200" dirty="0" err="1">
                <a:latin typeface="+mj-lt"/>
                <a:cs typeface="Arial" panose="020B0604020202020204" pitchFamily="34" charset="0"/>
              </a:rPr>
              <a:t>Cifra</a:t>
            </a:r>
            <a:r>
              <a:rPr lang="en-US" sz="2200" dirty="0">
                <a:latin typeface="+mj-lt"/>
                <a:cs typeface="Arial" panose="020B0604020202020204" pitchFamily="34" charset="0"/>
              </a:rPr>
              <a:t> de César: </a:t>
            </a:r>
            <a:r>
              <a:rPr lang="en-US" sz="2200" dirty="0" err="1">
                <a:latin typeface="+mj-lt"/>
                <a:cs typeface="Arial" panose="020B0604020202020204" pitchFamily="34" charset="0"/>
              </a:rPr>
              <a:t>baixa</a:t>
            </a:r>
            <a:r>
              <a:rPr lang="en-US" sz="2200" dirty="0">
                <a:latin typeface="+mj-lt"/>
                <a:cs typeface="Arial" panose="020B0604020202020204" pitchFamily="34" charset="0"/>
              </a:rPr>
              <a:t> </a:t>
            </a:r>
            <a:r>
              <a:rPr lang="en-US" sz="2200" dirty="0" err="1">
                <a:latin typeface="+mj-lt"/>
                <a:cs typeface="Arial" panose="020B0604020202020204" pitchFamily="34" charset="0"/>
              </a:rPr>
              <a:t>confusão</a:t>
            </a:r>
            <a:endParaRPr lang="en-US" sz="2200" dirty="0">
              <a:latin typeface="+mj-lt"/>
              <a:cs typeface="Arial" panose="020B0604020202020204" pitchFamily="34" charset="0"/>
            </a:endParaRPr>
          </a:p>
        </p:txBody>
      </p:sp>
      <p:sp>
        <p:nvSpPr>
          <p:cNvPr id="34823" name="Rectangle 18"/>
          <p:cNvSpPr>
            <a:spLocks noChangeArrowheads="1"/>
          </p:cNvSpPr>
          <p:nvPr/>
        </p:nvSpPr>
        <p:spPr bwMode="auto">
          <a:xfrm>
            <a:off x="338138" y="4076700"/>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ESSE</a:t>
            </a:r>
          </a:p>
        </p:txBody>
      </p:sp>
      <p:sp>
        <p:nvSpPr>
          <p:cNvPr id="34824" name="Rectangle 20"/>
          <p:cNvSpPr>
            <a:spLocks noChangeArrowheads="1"/>
          </p:cNvSpPr>
          <p:nvPr/>
        </p:nvSpPr>
        <p:spPr bwMode="auto">
          <a:xfrm>
            <a:off x="1706563" y="4076700"/>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ESS</a:t>
            </a:r>
            <a:r>
              <a:rPr lang="en-US" altLang="en-US" b="1">
                <a:solidFill>
                  <a:srgbClr val="C00000"/>
                </a:solidFill>
                <a:latin typeface="Arial" panose="020B0604020202020204" pitchFamily="34" charset="0"/>
              </a:rPr>
              <a:t>A</a:t>
            </a:r>
          </a:p>
        </p:txBody>
      </p:sp>
      <p:sp>
        <p:nvSpPr>
          <p:cNvPr id="34825" name="Rectangle 25"/>
          <p:cNvSpPr>
            <a:spLocks noChangeArrowheads="1"/>
          </p:cNvSpPr>
          <p:nvPr/>
        </p:nvSpPr>
        <p:spPr bwMode="auto">
          <a:xfrm>
            <a:off x="338138" y="4868863"/>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NBBN</a:t>
            </a:r>
          </a:p>
        </p:txBody>
      </p:sp>
      <p:sp>
        <p:nvSpPr>
          <p:cNvPr id="34826" name="Rectangle 26"/>
          <p:cNvSpPr>
            <a:spLocks noChangeArrowheads="1"/>
          </p:cNvSpPr>
          <p:nvPr/>
        </p:nvSpPr>
        <p:spPr bwMode="auto">
          <a:xfrm>
            <a:off x="1706563" y="4868863"/>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NBB</a:t>
            </a:r>
            <a:r>
              <a:rPr lang="en-US" altLang="en-US" b="1">
                <a:solidFill>
                  <a:srgbClr val="C00000"/>
                </a:solidFill>
                <a:latin typeface="Arial" panose="020B0604020202020204" pitchFamily="34" charset="0"/>
              </a:rPr>
              <a:t>J</a:t>
            </a:r>
          </a:p>
        </p:txBody>
      </p:sp>
      <p:cxnSp>
        <p:nvCxnSpPr>
          <p:cNvPr id="34827" name="Straight Arrow Connector 28"/>
          <p:cNvCxnSpPr>
            <a:cxnSpLocks noChangeShapeType="1"/>
            <a:stCxn id="34823" idx="2"/>
            <a:endCxn id="34825" idx="0"/>
          </p:cNvCxnSpPr>
          <p:nvPr/>
        </p:nvCxnSpPr>
        <p:spPr bwMode="auto">
          <a:xfrm>
            <a:off x="877888" y="4508500"/>
            <a:ext cx="0" cy="3603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4828" name="Straight Arrow Connector 30"/>
          <p:cNvCxnSpPr>
            <a:cxnSpLocks noChangeShapeType="1"/>
            <a:stCxn id="34824" idx="2"/>
            <a:endCxn id="34826" idx="0"/>
          </p:cNvCxnSpPr>
          <p:nvPr/>
        </p:nvCxnSpPr>
        <p:spPr bwMode="auto">
          <a:xfrm>
            <a:off x="2246313" y="4508500"/>
            <a:ext cx="0" cy="3603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4829" name="Curved Connector 22"/>
          <p:cNvCxnSpPr>
            <a:cxnSpLocks noChangeShapeType="1"/>
            <a:stCxn id="34823" idx="0"/>
            <a:endCxn id="34824" idx="0"/>
          </p:cNvCxnSpPr>
          <p:nvPr/>
        </p:nvCxnSpPr>
        <p:spPr bwMode="auto">
          <a:xfrm rot="5400000" flipH="1" flipV="1">
            <a:off x="1562101" y="3392487"/>
            <a:ext cx="12700" cy="1368425"/>
          </a:xfrm>
          <a:prstGeom prst="curvedConnector3">
            <a:avLst>
              <a:gd name="adj1" fmla="val 2142861"/>
            </a:avLst>
          </a:prstGeom>
          <a:noFill/>
          <a:ln w="9525" algn="ctr">
            <a:solidFill>
              <a:srgbClr val="336600"/>
            </a:solidFill>
            <a:prstDash val="dash"/>
            <a:round/>
            <a:tailEnd type="triangle" w="lg" len="lg"/>
          </a:ln>
          <a:extLst>
            <a:ext uri="{909E8E84-426E-40DD-AFC4-6F175D3DCCD1}">
              <a14:hiddenFill xmlns:a14="http://schemas.microsoft.com/office/drawing/2010/main">
                <a:noFill/>
              </a14:hiddenFill>
            </a:ext>
          </a:extLst>
        </p:spPr>
      </p:cxnSp>
      <p:sp>
        <p:nvSpPr>
          <p:cNvPr id="25" name="TextBox 24"/>
          <p:cNvSpPr txBox="1"/>
          <p:nvPr/>
        </p:nvSpPr>
        <p:spPr>
          <a:xfrm>
            <a:off x="841375" y="3429000"/>
            <a:ext cx="1423988" cy="369888"/>
          </a:xfrm>
          <a:prstGeom prst="rect">
            <a:avLst/>
          </a:prstGeom>
          <a:noFill/>
        </p:spPr>
        <p:txBody>
          <a:bodyPr wrap="none">
            <a:spAutoFit/>
          </a:bodyPr>
          <a:lstStyle/>
          <a:p>
            <a:pPr>
              <a:defRPr/>
            </a:pPr>
            <a:r>
              <a:rPr lang="en-US" sz="1800" b="1" dirty="0">
                <a:solidFill>
                  <a:srgbClr val="336600"/>
                </a:solidFill>
                <a:latin typeface="+mj-lt"/>
                <a:cs typeface="Arial" panose="020B0604020202020204" pitchFamily="34" charset="0"/>
              </a:rPr>
              <a:t>–4 (4</a:t>
            </a:r>
            <a:r>
              <a:rPr lang="en-US" sz="1800" b="1" baseline="30000" dirty="0">
                <a:solidFill>
                  <a:srgbClr val="336600"/>
                </a:solidFill>
                <a:latin typeface="+mj-lt"/>
                <a:cs typeface="Arial" panose="020B0604020202020204" pitchFamily="34" charset="0"/>
              </a:rPr>
              <a:t>a</a:t>
            </a:r>
            <a:r>
              <a:rPr lang="en-US" sz="1800" b="1" dirty="0">
                <a:solidFill>
                  <a:srgbClr val="336600"/>
                </a:solidFill>
                <a:latin typeface="+mj-lt"/>
                <a:cs typeface="Arial" panose="020B0604020202020204" pitchFamily="34" charset="0"/>
              </a:rPr>
              <a:t> </a:t>
            </a:r>
            <a:r>
              <a:rPr lang="en-US" sz="1800" b="1" dirty="0" err="1">
                <a:solidFill>
                  <a:srgbClr val="336600"/>
                </a:solidFill>
                <a:latin typeface="+mj-lt"/>
                <a:cs typeface="Arial" panose="020B0604020202020204" pitchFamily="34" charset="0"/>
              </a:rPr>
              <a:t>letra</a:t>
            </a:r>
            <a:r>
              <a:rPr lang="en-US" sz="1800" b="1" dirty="0">
                <a:solidFill>
                  <a:srgbClr val="336600"/>
                </a:solidFill>
                <a:latin typeface="+mj-lt"/>
                <a:cs typeface="Arial" panose="020B0604020202020204" pitchFamily="34" charset="0"/>
              </a:rPr>
              <a:t>)</a:t>
            </a:r>
          </a:p>
        </p:txBody>
      </p:sp>
      <p:sp>
        <p:nvSpPr>
          <p:cNvPr id="34831" name="Rectangle 27"/>
          <p:cNvSpPr>
            <a:spLocks noChangeArrowheads="1"/>
          </p:cNvSpPr>
          <p:nvPr/>
        </p:nvSpPr>
        <p:spPr bwMode="auto">
          <a:xfrm>
            <a:off x="3074988" y="4076700"/>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b="1">
                <a:solidFill>
                  <a:srgbClr val="0070C0"/>
                </a:solidFill>
                <a:latin typeface="Arial" panose="020B0604020202020204" pitchFamily="34" charset="0"/>
              </a:rPr>
              <a:t>A</a:t>
            </a:r>
            <a:r>
              <a:rPr lang="en-US" altLang="en-US">
                <a:solidFill>
                  <a:srgbClr val="000000"/>
                </a:solidFill>
                <a:latin typeface="Arial" panose="020B0604020202020204" pitchFamily="34" charset="0"/>
              </a:rPr>
              <a:t>SS</a:t>
            </a:r>
            <a:r>
              <a:rPr lang="en-US" altLang="en-US" b="1">
                <a:solidFill>
                  <a:srgbClr val="C00000"/>
                </a:solidFill>
                <a:latin typeface="Arial" panose="020B0604020202020204" pitchFamily="34" charset="0"/>
              </a:rPr>
              <a:t>A</a:t>
            </a:r>
          </a:p>
        </p:txBody>
      </p:sp>
      <p:sp>
        <p:nvSpPr>
          <p:cNvPr id="34832" name="Rectangle 29"/>
          <p:cNvSpPr>
            <a:spLocks noChangeArrowheads="1"/>
          </p:cNvSpPr>
          <p:nvPr/>
        </p:nvSpPr>
        <p:spPr bwMode="auto">
          <a:xfrm>
            <a:off x="3074988" y="4868863"/>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b="1">
                <a:solidFill>
                  <a:srgbClr val="0070C0"/>
                </a:solidFill>
                <a:latin typeface="Arial" panose="020B0604020202020204" pitchFamily="34" charset="0"/>
              </a:rPr>
              <a:t>J</a:t>
            </a:r>
            <a:r>
              <a:rPr lang="en-US" altLang="en-US">
                <a:solidFill>
                  <a:srgbClr val="000000"/>
                </a:solidFill>
                <a:latin typeface="Arial" panose="020B0604020202020204" pitchFamily="34" charset="0"/>
              </a:rPr>
              <a:t>BB</a:t>
            </a:r>
            <a:r>
              <a:rPr lang="en-US" altLang="en-US" b="1">
                <a:solidFill>
                  <a:srgbClr val="C00000"/>
                </a:solidFill>
                <a:latin typeface="Arial" panose="020B0604020202020204" pitchFamily="34" charset="0"/>
              </a:rPr>
              <a:t>J</a:t>
            </a:r>
          </a:p>
        </p:txBody>
      </p:sp>
      <p:cxnSp>
        <p:nvCxnSpPr>
          <p:cNvPr id="34833" name="Straight Arrow Connector 31"/>
          <p:cNvCxnSpPr>
            <a:cxnSpLocks noChangeShapeType="1"/>
            <a:stCxn id="34831" idx="2"/>
            <a:endCxn id="34832" idx="0"/>
          </p:cNvCxnSpPr>
          <p:nvPr/>
        </p:nvCxnSpPr>
        <p:spPr bwMode="auto">
          <a:xfrm>
            <a:off x="3614738" y="4508500"/>
            <a:ext cx="0" cy="3603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4834" name="Curved Connector 32"/>
          <p:cNvCxnSpPr>
            <a:cxnSpLocks noChangeShapeType="1"/>
            <a:stCxn id="34824" idx="0"/>
            <a:endCxn id="34831" idx="0"/>
          </p:cNvCxnSpPr>
          <p:nvPr/>
        </p:nvCxnSpPr>
        <p:spPr bwMode="auto">
          <a:xfrm rot="5400000" flipH="1" flipV="1">
            <a:off x="2930526" y="3392487"/>
            <a:ext cx="12700" cy="1368425"/>
          </a:xfrm>
          <a:prstGeom prst="curvedConnector3">
            <a:avLst>
              <a:gd name="adj1" fmla="val 2257144"/>
            </a:avLst>
          </a:prstGeom>
          <a:noFill/>
          <a:ln w="9525" algn="ctr">
            <a:solidFill>
              <a:srgbClr val="336600"/>
            </a:solidFill>
            <a:prstDash val="dash"/>
            <a:round/>
            <a:tailEnd type="triangle" w="lg" len="lg"/>
          </a:ln>
          <a:extLst>
            <a:ext uri="{909E8E84-426E-40DD-AFC4-6F175D3DCCD1}">
              <a14:hiddenFill xmlns:a14="http://schemas.microsoft.com/office/drawing/2010/main">
                <a:noFill/>
              </a14:hiddenFill>
            </a:ext>
          </a:extLst>
        </p:spPr>
      </p:cxnSp>
      <p:sp>
        <p:nvSpPr>
          <p:cNvPr id="39" name="TextBox 38"/>
          <p:cNvSpPr txBox="1"/>
          <p:nvPr/>
        </p:nvSpPr>
        <p:spPr>
          <a:xfrm>
            <a:off x="2352675" y="3429000"/>
            <a:ext cx="1371600" cy="369888"/>
          </a:xfrm>
          <a:prstGeom prst="rect">
            <a:avLst/>
          </a:prstGeom>
          <a:noFill/>
        </p:spPr>
        <p:txBody>
          <a:bodyPr wrap="none">
            <a:spAutoFit/>
          </a:bodyPr>
          <a:lstStyle/>
          <a:p>
            <a:pPr>
              <a:defRPr/>
            </a:pPr>
            <a:r>
              <a:rPr lang="en-US" sz="1800" b="1" dirty="0">
                <a:solidFill>
                  <a:srgbClr val="336600"/>
                </a:solidFill>
                <a:latin typeface="+mj-lt"/>
                <a:cs typeface="Arial" panose="020B0604020202020204" pitchFamily="34" charset="0"/>
              </a:rPr>
              <a:t>-4 (1</a:t>
            </a:r>
            <a:r>
              <a:rPr lang="en-US" sz="1800" b="1" baseline="30000" dirty="0">
                <a:solidFill>
                  <a:srgbClr val="336600"/>
                </a:solidFill>
                <a:latin typeface="+mj-lt"/>
                <a:cs typeface="Arial" panose="020B0604020202020204" pitchFamily="34" charset="0"/>
              </a:rPr>
              <a:t>a</a:t>
            </a:r>
            <a:r>
              <a:rPr lang="en-US" sz="1800" b="1" dirty="0">
                <a:solidFill>
                  <a:srgbClr val="336600"/>
                </a:solidFill>
                <a:latin typeface="+mj-lt"/>
                <a:cs typeface="Arial" panose="020B0604020202020204" pitchFamily="34" charset="0"/>
              </a:rPr>
              <a:t> </a:t>
            </a:r>
            <a:r>
              <a:rPr lang="en-US" sz="1800" b="1" dirty="0" err="1">
                <a:solidFill>
                  <a:srgbClr val="336600"/>
                </a:solidFill>
                <a:latin typeface="+mj-lt"/>
                <a:cs typeface="Arial" panose="020B0604020202020204" pitchFamily="34" charset="0"/>
              </a:rPr>
              <a:t>letra</a:t>
            </a:r>
            <a:r>
              <a:rPr lang="en-US" sz="1800" b="1" dirty="0">
                <a:solidFill>
                  <a:srgbClr val="336600"/>
                </a:solidFill>
                <a:latin typeface="+mj-lt"/>
                <a:cs typeface="Arial" panose="020B0604020202020204" pitchFamily="34" charset="0"/>
              </a:rPr>
              <a:t>)</a:t>
            </a:r>
          </a:p>
        </p:txBody>
      </p:sp>
      <p:cxnSp>
        <p:nvCxnSpPr>
          <p:cNvPr id="34836" name="Curved Connector 39"/>
          <p:cNvCxnSpPr>
            <a:cxnSpLocks noChangeShapeType="1"/>
            <a:stCxn id="34825" idx="2"/>
            <a:endCxn id="34826" idx="2"/>
          </p:cNvCxnSpPr>
          <p:nvPr/>
        </p:nvCxnSpPr>
        <p:spPr bwMode="auto">
          <a:xfrm rot="16200000" flipH="1">
            <a:off x="1562101" y="4616450"/>
            <a:ext cx="12700" cy="1368425"/>
          </a:xfrm>
          <a:prstGeom prst="curvedConnector3">
            <a:avLst>
              <a:gd name="adj1" fmla="val 1800000"/>
            </a:avLst>
          </a:prstGeom>
          <a:noFill/>
          <a:ln w="9525" algn="ctr">
            <a:solidFill>
              <a:srgbClr val="336600"/>
            </a:solidFill>
            <a:prstDash val="dash"/>
            <a:round/>
            <a:tailEnd type="triangle" w="lg" len="lg"/>
          </a:ln>
          <a:extLst>
            <a:ext uri="{909E8E84-426E-40DD-AFC4-6F175D3DCCD1}">
              <a14:hiddenFill xmlns:a14="http://schemas.microsoft.com/office/drawing/2010/main">
                <a:noFill/>
              </a14:hiddenFill>
            </a:ext>
          </a:extLst>
        </p:spPr>
      </p:cxnSp>
      <p:cxnSp>
        <p:nvCxnSpPr>
          <p:cNvPr id="34837" name="Curved Connector 48"/>
          <p:cNvCxnSpPr>
            <a:cxnSpLocks noChangeShapeType="1"/>
            <a:stCxn id="34826" idx="2"/>
            <a:endCxn id="34832" idx="2"/>
          </p:cNvCxnSpPr>
          <p:nvPr/>
        </p:nvCxnSpPr>
        <p:spPr bwMode="auto">
          <a:xfrm rot="16200000" flipH="1">
            <a:off x="2930526" y="4616450"/>
            <a:ext cx="12700" cy="1368425"/>
          </a:xfrm>
          <a:prstGeom prst="curvedConnector3">
            <a:avLst>
              <a:gd name="adj1" fmla="val 1800000"/>
            </a:avLst>
          </a:prstGeom>
          <a:noFill/>
          <a:ln w="9525" algn="ctr">
            <a:solidFill>
              <a:srgbClr val="336600"/>
            </a:solidFill>
            <a:prstDash val="dash"/>
            <a:round/>
            <a:tailEnd type="triangle" w="lg" len="lg"/>
          </a:ln>
          <a:extLst>
            <a:ext uri="{909E8E84-426E-40DD-AFC4-6F175D3DCCD1}">
              <a14:hiddenFill xmlns:a14="http://schemas.microsoft.com/office/drawing/2010/main">
                <a:noFill/>
              </a14:hiddenFill>
            </a:ext>
          </a:extLst>
        </p:spPr>
      </p:cxnSp>
      <p:sp>
        <p:nvSpPr>
          <p:cNvPr id="54" name="TextBox 53"/>
          <p:cNvSpPr txBox="1"/>
          <p:nvPr/>
        </p:nvSpPr>
        <p:spPr>
          <a:xfrm>
            <a:off x="841375" y="5516563"/>
            <a:ext cx="1423988" cy="369887"/>
          </a:xfrm>
          <a:prstGeom prst="rect">
            <a:avLst/>
          </a:prstGeom>
          <a:noFill/>
        </p:spPr>
        <p:txBody>
          <a:bodyPr wrap="none">
            <a:spAutoFit/>
          </a:bodyPr>
          <a:lstStyle/>
          <a:p>
            <a:pPr>
              <a:defRPr/>
            </a:pPr>
            <a:r>
              <a:rPr lang="en-US" sz="1800" b="1" dirty="0">
                <a:solidFill>
                  <a:srgbClr val="336600"/>
                </a:solidFill>
                <a:latin typeface="+mj-lt"/>
                <a:cs typeface="Arial" panose="020B0604020202020204" pitchFamily="34" charset="0"/>
              </a:rPr>
              <a:t>–4 (4</a:t>
            </a:r>
            <a:r>
              <a:rPr lang="en-US" sz="1800" b="1" baseline="30000" dirty="0">
                <a:solidFill>
                  <a:srgbClr val="336600"/>
                </a:solidFill>
                <a:latin typeface="+mj-lt"/>
                <a:cs typeface="Arial" panose="020B0604020202020204" pitchFamily="34" charset="0"/>
              </a:rPr>
              <a:t>a</a:t>
            </a:r>
            <a:r>
              <a:rPr lang="en-US" sz="1800" b="1" dirty="0">
                <a:solidFill>
                  <a:srgbClr val="336600"/>
                </a:solidFill>
                <a:latin typeface="+mj-lt"/>
                <a:cs typeface="Arial" panose="020B0604020202020204" pitchFamily="34" charset="0"/>
              </a:rPr>
              <a:t> </a:t>
            </a:r>
            <a:r>
              <a:rPr lang="en-US" sz="1800" b="1" dirty="0" err="1">
                <a:solidFill>
                  <a:srgbClr val="336600"/>
                </a:solidFill>
                <a:latin typeface="+mj-lt"/>
                <a:cs typeface="Arial" panose="020B0604020202020204" pitchFamily="34" charset="0"/>
              </a:rPr>
              <a:t>letra</a:t>
            </a:r>
            <a:r>
              <a:rPr lang="en-US" sz="1800" b="1" dirty="0">
                <a:solidFill>
                  <a:srgbClr val="336600"/>
                </a:solidFill>
                <a:latin typeface="+mj-lt"/>
                <a:cs typeface="Arial" panose="020B0604020202020204" pitchFamily="34" charset="0"/>
              </a:rPr>
              <a:t>)</a:t>
            </a:r>
          </a:p>
        </p:txBody>
      </p:sp>
      <p:sp>
        <p:nvSpPr>
          <p:cNvPr id="55" name="TextBox 54"/>
          <p:cNvSpPr txBox="1"/>
          <p:nvPr/>
        </p:nvSpPr>
        <p:spPr>
          <a:xfrm>
            <a:off x="2352675" y="5516563"/>
            <a:ext cx="1371600" cy="369887"/>
          </a:xfrm>
          <a:prstGeom prst="rect">
            <a:avLst/>
          </a:prstGeom>
          <a:noFill/>
        </p:spPr>
        <p:txBody>
          <a:bodyPr wrap="none">
            <a:spAutoFit/>
          </a:bodyPr>
          <a:lstStyle/>
          <a:p>
            <a:pPr>
              <a:defRPr/>
            </a:pPr>
            <a:r>
              <a:rPr lang="en-US" sz="1800" b="1" dirty="0">
                <a:solidFill>
                  <a:srgbClr val="336600"/>
                </a:solidFill>
                <a:latin typeface="+mj-lt"/>
                <a:cs typeface="Arial" panose="020B0604020202020204" pitchFamily="34" charset="0"/>
              </a:rPr>
              <a:t>-4 (1</a:t>
            </a:r>
            <a:r>
              <a:rPr lang="en-US" sz="1800" b="1" baseline="30000" dirty="0">
                <a:solidFill>
                  <a:srgbClr val="336600"/>
                </a:solidFill>
                <a:latin typeface="+mj-lt"/>
                <a:cs typeface="Arial" panose="020B0604020202020204" pitchFamily="34" charset="0"/>
              </a:rPr>
              <a:t>a</a:t>
            </a:r>
            <a:r>
              <a:rPr lang="en-US" sz="1800" b="1" dirty="0">
                <a:solidFill>
                  <a:srgbClr val="336600"/>
                </a:solidFill>
                <a:latin typeface="+mj-lt"/>
                <a:cs typeface="Arial" panose="020B0604020202020204" pitchFamily="34" charset="0"/>
              </a:rPr>
              <a:t> </a:t>
            </a:r>
            <a:r>
              <a:rPr lang="en-US" sz="1800" b="1" dirty="0" err="1">
                <a:solidFill>
                  <a:srgbClr val="336600"/>
                </a:solidFill>
                <a:latin typeface="+mj-lt"/>
                <a:cs typeface="Arial" panose="020B0604020202020204" pitchFamily="34" charset="0"/>
              </a:rPr>
              <a:t>letra</a:t>
            </a:r>
            <a:r>
              <a:rPr lang="en-US" sz="1800" b="1" dirty="0">
                <a:solidFill>
                  <a:srgbClr val="336600"/>
                </a:solidFill>
                <a:latin typeface="+mj-lt"/>
                <a:cs typeface="Arial" panose="020B0604020202020204" pitchFamily="34" charset="0"/>
              </a:rPr>
              <a:t>)</a:t>
            </a:r>
          </a:p>
        </p:txBody>
      </p:sp>
      <p:sp>
        <p:nvSpPr>
          <p:cNvPr id="34840" name="Rectangle 55"/>
          <p:cNvSpPr>
            <a:spLocks noChangeArrowheads="1"/>
          </p:cNvSpPr>
          <p:nvPr/>
        </p:nvSpPr>
        <p:spPr bwMode="auto">
          <a:xfrm>
            <a:off x="5076825" y="4038600"/>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ESSE</a:t>
            </a:r>
          </a:p>
        </p:txBody>
      </p:sp>
      <p:sp>
        <p:nvSpPr>
          <p:cNvPr id="34841" name="Rectangle 56"/>
          <p:cNvSpPr>
            <a:spLocks noChangeArrowheads="1"/>
          </p:cNvSpPr>
          <p:nvPr/>
        </p:nvSpPr>
        <p:spPr bwMode="auto">
          <a:xfrm>
            <a:off x="6443663" y="4038600"/>
            <a:ext cx="1081087"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ESS</a:t>
            </a:r>
            <a:r>
              <a:rPr lang="en-US" altLang="en-US" b="1">
                <a:solidFill>
                  <a:srgbClr val="C00000"/>
                </a:solidFill>
                <a:latin typeface="Arial" panose="020B0604020202020204" pitchFamily="34" charset="0"/>
              </a:rPr>
              <a:t>A</a:t>
            </a:r>
          </a:p>
        </p:txBody>
      </p:sp>
      <p:sp>
        <p:nvSpPr>
          <p:cNvPr id="34842" name="Rectangle 57"/>
          <p:cNvSpPr>
            <a:spLocks noChangeArrowheads="1"/>
          </p:cNvSpPr>
          <p:nvPr/>
        </p:nvSpPr>
        <p:spPr bwMode="auto">
          <a:xfrm>
            <a:off x="5076825" y="4830763"/>
            <a:ext cx="1079500"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srgbClr val="000000"/>
                </a:solidFill>
                <a:latin typeface="Arial" panose="020B0604020202020204" pitchFamily="34" charset="0"/>
              </a:rPr>
              <a:t>XKRP</a:t>
            </a:r>
          </a:p>
        </p:txBody>
      </p:sp>
      <p:sp>
        <p:nvSpPr>
          <p:cNvPr id="34843" name="Rectangle 58"/>
          <p:cNvSpPr>
            <a:spLocks noChangeArrowheads="1"/>
          </p:cNvSpPr>
          <p:nvPr/>
        </p:nvSpPr>
        <p:spPr bwMode="auto">
          <a:xfrm>
            <a:off x="6443663" y="4830763"/>
            <a:ext cx="1081087"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b="1">
                <a:solidFill>
                  <a:srgbClr val="C00000"/>
                </a:solidFill>
                <a:latin typeface="Arial" panose="020B0604020202020204" pitchFamily="34" charset="0"/>
              </a:rPr>
              <a:t>QQTZ</a:t>
            </a:r>
          </a:p>
        </p:txBody>
      </p:sp>
      <p:cxnSp>
        <p:nvCxnSpPr>
          <p:cNvPr id="34844" name="Straight Arrow Connector 59"/>
          <p:cNvCxnSpPr>
            <a:cxnSpLocks noChangeShapeType="1"/>
            <a:stCxn id="34840" idx="2"/>
            <a:endCxn id="34842" idx="0"/>
          </p:cNvCxnSpPr>
          <p:nvPr/>
        </p:nvCxnSpPr>
        <p:spPr bwMode="auto">
          <a:xfrm>
            <a:off x="5616575" y="4470400"/>
            <a:ext cx="0" cy="3603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4845" name="Straight Arrow Connector 60"/>
          <p:cNvCxnSpPr>
            <a:cxnSpLocks noChangeShapeType="1"/>
            <a:stCxn id="34841" idx="2"/>
            <a:endCxn id="34843" idx="0"/>
          </p:cNvCxnSpPr>
          <p:nvPr/>
        </p:nvCxnSpPr>
        <p:spPr bwMode="auto">
          <a:xfrm>
            <a:off x="6985000" y="4470400"/>
            <a:ext cx="0" cy="3603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4846" name="Curved Connector 61"/>
          <p:cNvCxnSpPr>
            <a:cxnSpLocks noChangeShapeType="1"/>
            <a:stCxn id="34840" idx="0"/>
            <a:endCxn id="34841" idx="0"/>
          </p:cNvCxnSpPr>
          <p:nvPr/>
        </p:nvCxnSpPr>
        <p:spPr bwMode="auto">
          <a:xfrm rot="5400000" flipH="1" flipV="1">
            <a:off x="6300788" y="3354387"/>
            <a:ext cx="12700" cy="1368425"/>
          </a:xfrm>
          <a:prstGeom prst="curvedConnector3">
            <a:avLst>
              <a:gd name="adj1" fmla="val 2142861"/>
            </a:avLst>
          </a:prstGeom>
          <a:noFill/>
          <a:ln w="9525" algn="ctr">
            <a:solidFill>
              <a:srgbClr val="336600"/>
            </a:solidFill>
            <a:prstDash val="dash"/>
            <a:round/>
            <a:tailEnd type="triangle" w="lg" len="lg"/>
          </a:ln>
          <a:extLst>
            <a:ext uri="{909E8E84-426E-40DD-AFC4-6F175D3DCCD1}">
              <a14:hiddenFill xmlns:a14="http://schemas.microsoft.com/office/drawing/2010/main">
                <a:noFill/>
              </a14:hiddenFill>
            </a:ext>
          </a:extLst>
        </p:spPr>
      </p:cxnSp>
      <p:sp>
        <p:nvSpPr>
          <p:cNvPr id="63" name="TextBox 62"/>
          <p:cNvSpPr txBox="1"/>
          <p:nvPr/>
        </p:nvSpPr>
        <p:spPr>
          <a:xfrm>
            <a:off x="5580063" y="3390900"/>
            <a:ext cx="1423987" cy="369888"/>
          </a:xfrm>
          <a:prstGeom prst="rect">
            <a:avLst/>
          </a:prstGeom>
          <a:noFill/>
        </p:spPr>
        <p:txBody>
          <a:bodyPr wrap="none">
            <a:spAutoFit/>
          </a:bodyPr>
          <a:lstStyle/>
          <a:p>
            <a:pPr>
              <a:defRPr/>
            </a:pPr>
            <a:r>
              <a:rPr lang="en-US" sz="1800" b="1" dirty="0">
                <a:solidFill>
                  <a:srgbClr val="336600"/>
                </a:solidFill>
                <a:latin typeface="+mj-lt"/>
                <a:cs typeface="Arial" panose="020B0604020202020204" pitchFamily="34" charset="0"/>
              </a:rPr>
              <a:t>–4 (4</a:t>
            </a:r>
            <a:r>
              <a:rPr lang="en-US" sz="1800" b="1" baseline="30000" dirty="0">
                <a:solidFill>
                  <a:srgbClr val="336600"/>
                </a:solidFill>
                <a:latin typeface="+mj-lt"/>
                <a:cs typeface="Arial" panose="020B0604020202020204" pitchFamily="34" charset="0"/>
              </a:rPr>
              <a:t>a</a:t>
            </a:r>
            <a:r>
              <a:rPr lang="en-US" sz="1800" b="1" dirty="0">
                <a:solidFill>
                  <a:srgbClr val="336600"/>
                </a:solidFill>
                <a:latin typeface="+mj-lt"/>
                <a:cs typeface="Arial" panose="020B0604020202020204" pitchFamily="34" charset="0"/>
              </a:rPr>
              <a:t> </a:t>
            </a:r>
            <a:r>
              <a:rPr lang="en-US" sz="1800" b="1" dirty="0" err="1">
                <a:solidFill>
                  <a:srgbClr val="336600"/>
                </a:solidFill>
                <a:latin typeface="+mj-lt"/>
                <a:cs typeface="Arial" panose="020B0604020202020204" pitchFamily="34" charset="0"/>
              </a:rPr>
              <a:t>letra</a:t>
            </a:r>
            <a:r>
              <a:rPr lang="en-US" sz="1800" b="1" dirty="0">
                <a:solidFill>
                  <a:srgbClr val="336600"/>
                </a:solidFill>
                <a:latin typeface="+mj-lt"/>
                <a:cs typeface="Arial" panose="020B0604020202020204" pitchFamily="34" charset="0"/>
              </a:rPr>
              <a:t>)</a:t>
            </a:r>
          </a:p>
        </p:txBody>
      </p:sp>
      <p:sp>
        <p:nvSpPr>
          <p:cNvPr id="34848" name="Rectangle 63"/>
          <p:cNvSpPr>
            <a:spLocks noChangeArrowheads="1"/>
          </p:cNvSpPr>
          <p:nvPr/>
        </p:nvSpPr>
        <p:spPr bwMode="auto">
          <a:xfrm>
            <a:off x="7812088" y="4038600"/>
            <a:ext cx="1081087"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b="1">
                <a:solidFill>
                  <a:srgbClr val="0070C0"/>
                </a:solidFill>
                <a:latin typeface="Arial" panose="020B0604020202020204" pitchFamily="34" charset="0"/>
              </a:rPr>
              <a:t>A</a:t>
            </a:r>
            <a:r>
              <a:rPr lang="en-US" altLang="en-US">
                <a:solidFill>
                  <a:srgbClr val="000000"/>
                </a:solidFill>
                <a:latin typeface="Arial" panose="020B0604020202020204" pitchFamily="34" charset="0"/>
              </a:rPr>
              <a:t>SS</a:t>
            </a:r>
            <a:r>
              <a:rPr lang="en-US" altLang="en-US" b="1">
                <a:solidFill>
                  <a:srgbClr val="C00000"/>
                </a:solidFill>
                <a:latin typeface="Arial" panose="020B0604020202020204" pitchFamily="34" charset="0"/>
              </a:rPr>
              <a:t>A</a:t>
            </a:r>
          </a:p>
        </p:txBody>
      </p:sp>
      <p:sp>
        <p:nvSpPr>
          <p:cNvPr id="34849" name="Rectangle 64"/>
          <p:cNvSpPr>
            <a:spLocks noChangeArrowheads="1"/>
          </p:cNvSpPr>
          <p:nvPr/>
        </p:nvSpPr>
        <p:spPr bwMode="auto">
          <a:xfrm>
            <a:off x="7812088" y="4830763"/>
            <a:ext cx="1081087" cy="431800"/>
          </a:xfrm>
          <a:prstGeom prst="rect">
            <a:avLst/>
          </a:prstGeom>
          <a:solidFill>
            <a:schemeClr val="accent1"/>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b="1">
                <a:solidFill>
                  <a:srgbClr val="0070C0"/>
                </a:solidFill>
                <a:latin typeface="Arial" panose="020B0604020202020204" pitchFamily="34" charset="0"/>
              </a:rPr>
              <a:t>ZLEX</a:t>
            </a:r>
            <a:endParaRPr lang="en-US" altLang="en-US" b="1">
              <a:solidFill>
                <a:srgbClr val="C00000"/>
              </a:solidFill>
              <a:latin typeface="Arial" panose="020B0604020202020204" pitchFamily="34" charset="0"/>
            </a:endParaRPr>
          </a:p>
        </p:txBody>
      </p:sp>
      <p:cxnSp>
        <p:nvCxnSpPr>
          <p:cNvPr id="34850" name="Straight Arrow Connector 65"/>
          <p:cNvCxnSpPr>
            <a:cxnSpLocks noChangeShapeType="1"/>
            <a:stCxn id="34848" idx="2"/>
            <a:endCxn id="34849" idx="0"/>
          </p:cNvCxnSpPr>
          <p:nvPr/>
        </p:nvCxnSpPr>
        <p:spPr bwMode="auto">
          <a:xfrm>
            <a:off x="8351838" y="4470400"/>
            <a:ext cx="0" cy="3603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4851" name="Curved Connector 66"/>
          <p:cNvCxnSpPr>
            <a:cxnSpLocks noChangeShapeType="1"/>
            <a:stCxn id="34841" idx="0"/>
            <a:endCxn id="34848" idx="0"/>
          </p:cNvCxnSpPr>
          <p:nvPr/>
        </p:nvCxnSpPr>
        <p:spPr bwMode="auto">
          <a:xfrm rot="5400000" flipH="1" flipV="1">
            <a:off x="7668419" y="3355181"/>
            <a:ext cx="12700" cy="1366838"/>
          </a:xfrm>
          <a:prstGeom prst="curvedConnector3">
            <a:avLst>
              <a:gd name="adj1" fmla="val 2257144"/>
            </a:avLst>
          </a:prstGeom>
          <a:noFill/>
          <a:ln w="9525" algn="ctr">
            <a:solidFill>
              <a:srgbClr val="336600"/>
            </a:solidFill>
            <a:prstDash val="dash"/>
            <a:round/>
            <a:tailEnd type="triangle" w="lg" len="lg"/>
          </a:ln>
          <a:extLst>
            <a:ext uri="{909E8E84-426E-40DD-AFC4-6F175D3DCCD1}">
              <a14:hiddenFill xmlns:a14="http://schemas.microsoft.com/office/drawing/2010/main">
                <a:noFill/>
              </a14:hiddenFill>
            </a:ext>
          </a:extLst>
        </p:spPr>
      </p:cxnSp>
      <p:sp>
        <p:nvSpPr>
          <p:cNvPr id="68" name="TextBox 67"/>
          <p:cNvSpPr txBox="1"/>
          <p:nvPr/>
        </p:nvSpPr>
        <p:spPr>
          <a:xfrm>
            <a:off x="7089775" y="3390900"/>
            <a:ext cx="1373188" cy="369888"/>
          </a:xfrm>
          <a:prstGeom prst="rect">
            <a:avLst/>
          </a:prstGeom>
          <a:noFill/>
        </p:spPr>
        <p:txBody>
          <a:bodyPr wrap="none">
            <a:spAutoFit/>
          </a:bodyPr>
          <a:lstStyle/>
          <a:p>
            <a:pPr>
              <a:defRPr/>
            </a:pPr>
            <a:r>
              <a:rPr lang="en-US" sz="1800" b="1" dirty="0">
                <a:solidFill>
                  <a:srgbClr val="336600"/>
                </a:solidFill>
                <a:latin typeface="+mj-lt"/>
                <a:cs typeface="Arial" panose="020B0604020202020204" pitchFamily="34" charset="0"/>
              </a:rPr>
              <a:t>-4 (1</a:t>
            </a:r>
            <a:r>
              <a:rPr lang="en-US" sz="1800" b="1" baseline="30000" dirty="0">
                <a:solidFill>
                  <a:srgbClr val="336600"/>
                </a:solidFill>
                <a:latin typeface="+mj-lt"/>
                <a:cs typeface="Arial" panose="020B0604020202020204" pitchFamily="34" charset="0"/>
              </a:rPr>
              <a:t>a</a:t>
            </a:r>
            <a:r>
              <a:rPr lang="en-US" sz="1800" b="1" dirty="0">
                <a:solidFill>
                  <a:srgbClr val="336600"/>
                </a:solidFill>
                <a:latin typeface="+mj-lt"/>
                <a:cs typeface="Arial" panose="020B0604020202020204" pitchFamily="34" charset="0"/>
              </a:rPr>
              <a:t> </a:t>
            </a:r>
            <a:r>
              <a:rPr lang="en-US" sz="1800" b="1" dirty="0" err="1">
                <a:solidFill>
                  <a:srgbClr val="336600"/>
                </a:solidFill>
                <a:latin typeface="+mj-lt"/>
                <a:cs typeface="Arial" panose="020B0604020202020204" pitchFamily="34" charset="0"/>
              </a:rPr>
              <a:t>letra</a:t>
            </a:r>
            <a:r>
              <a:rPr lang="en-US" sz="1800" b="1" dirty="0">
                <a:solidFill>
                  <a:srgbClr val="336600"/>
                </a:solidFill>
                <a:latin typeface="+mj-lt"/>
                <a:cs typeface="Arial" panose="020B0604020202020204" pitchFamily="34" charset="0"/>
              </a:rPr>
              <a:t>)</a:t>
            </a:r>
          </a:p>
        </p:txBody>
      </p:sp>
      <p:cxnSp>
        <p:nvCxnSpPr>
          <p:cNvPr id="34853" name="Curved Connector 68"/>
          <p:cNvCxnSpPr>
            <a:cxnSpLocks noChangeShapeType="1"/>
            <a:stCxn id="34842" idx="2"/>
            <a:endCxn id="34843" idx="2"/>
          </p:cNvCxnSpPr>
          <p:nvPr/>
        </p:nvCxnSpPr>
        <p:spPr bwMode="auto">
          <a:xfrm rot="16200000" flipH="1">
            <a:off x="6300788" y="4578350"/>
            <a:ext cx="12700" cy="1368425"/>
          </a:xfrm>
          <a:prstGeom prst="curvedConnector3">
            <a:avLst>
              <a:gd name="adj1" fmla="val 1800000"/>
            </a:avLst>
          </a:prstGeom>
          <a:noFill/>
          <a:ln w="9525" algn="ctr">
            <a:solidFill>
              <a:srgbClr val="336600"/>
            </a:solidFill>
            <a:prstDash val="dash"/>
            <a:round/>
            <a:tailEnd type="triangle" w="lg" len="lg"/>
          </a:ln>
          <a:extLst>
            <a:ext uri="{909E8E84-426E-40DD-AFC4-6F175D3DCCD1}">
              <a14:hiddenFill xmlns:a14="http://schemas.microsoft.com/office/drawing/2010/main">
                <a:noFill/>
              </a14:hiddenFill>
            </a:ext>
          </a:extLst>
        </p:spPr>
      </p:cxnSp>
      <p:cxnSp>
        <p:nvCxnSpPr>
          <p:cNvPr id="34854" name="Curved Connector 69"/>
          <p:cNvCxnSpPr>
            <a:cxnSpLocks noChangeShapeType="1"/>
            <a:stCxn id="34843" idx="2"/>
            <a:endCxn id="34849" idx="2"/>
          </p:cNvCxnSpPr>
          <p:nvPr/>
        </p:nvCxnSpPr>
        <p:spPr bwMode="auto">
          <a:xfrm rot="16200000" flipH="1">
            <a:off x="7668419" y="4579144"/>
            <a:ext cx="12700" cy="1366838"/>
          </a:xfrm>
          <a:prstGeom prst="curvedConnector3">
            <a:avLst>
              <a:gd name="adj1" fmla="val 1800000"/>
            </a:avLst>
          </a:prstGeom>
          <a:noFill/>
          <a:ln w="9525" algn="ctr">
            <a:solidFill>
              <a:srgbClr val="336600"/>
            </a:solidFill>
            <a:prstDash val="dash"/>
            <a:round/>
            <a:tailEnd type="triangle" w="lg" len="lg"/>
          </a:ln>
          <a:extLst>
            <a:ext uri="{909E8E84-426E-40DD-AFC4-6F175D3DCCD1}">
              <a14:hiddenFill xmlns:a14="http://schemas.microsoft.com/office/drawing/2010/main">
                <a:noFill/>
              </a14:hiddenFill>
            </a:ext>
          </a:extLst>
        </p:spPr>
      </p:cxnSp>
      <p:sp>
        <p:nvSpPr>
          <p:cNvPr id="71" name="TextBox 70"/>
          <p:cNvSpPr txBox="1"/>
          <p:nvPr/>
        </p:nvSpPr>
        <p:spPr>
          <a:xfrm>
            <a:off x="5980113" y="5478463"/>
            <a:ext cx="608012" cy="369887"/>
          </a:xfrm>
          <a:prstGeom prst="rect">
            <a:avLst/>
          </a:prstGeom>
          <a:noFill/>
        </p:spPr>
        <p:txBody>
          <a:bodyPr wrap="none">
            <a:spAutoFit/>
          </a:bodyPr>
          <a:lstStyle/>
          <a:p>
            <a:pPr>
              <a:defRPr/>
            </a:pPr>
            <a:r>
              <a:rPr lang="en-US" sz="1800" b="1" dirty="0">
                <a:solidFill>
                  <a:srgbClr val="336600"/>
                </a:solidFill>
                <a:latin typeface="+mj-lt"/>
                <a:cs typeface="Arial" panose="020B0604020202020204" pitchFamily="34" charset="0"/>
              </a:rPr>
              <a:t>???</a:t>
            </a:r>
          </a:p>
        </p:txBody>
      </p:sp>
      <p:sp>
        <p:nvSpPr>
          <p:cNvPr id="72" name="TextBox 71"/>
          <p:cNvSpPr txBox="1"/>
          <p:nvPr/>
        </p:nvSpPr>
        <p:spPr>
          <a:xfrm>
            <a:off x="7380288" y="5478463"/>
            <a:ext cx="608012" cy="369887"/>
          </a:xfrm>
          <a:prstGeom prst="rect">
            <a:avLst/>
          </a:prstGeom>
          <a:noFill/>
        </p:spPr>
        <p:txBody>
          <a:bodyPr wrap="none">
            <a:spAutoFit/>
          </a:bodyPr>
          <a:lstStyle/>
          <a:p>
            <a:pPr>
              <a:defRPr/>
            </a:pPr>
            <a:r>
              <a:rPr lang="en-US" sz="1800" b="1" dirty="0">
                <a:solidFill>
                  <a:srgbClr val="336600"/>
                </a:solidFill>
                <a:latin typeface="+mj-lt"/>
                <a:cs typeface="Arial" panose="020B0604020202020204" pitchFamily="34" charset="0"/>
              </a:rPr>
              <a:t>???</a:t>
            </a:r>
          </a:p>
        </p:txBody>
      </p:sp>
      <p:sp>
        <p:nvSpPr>
          <p:cNvPr id="73" name="TextBox 72"/>
          <p:cNvSpPr txBox="1"/>
          <p:nvPr/>
        </p:nvSpPr>
        <p:spPr>
          <a:xfrm>
            <a:off x="4895850" y="5949950"/>
            <a:ext cx="4248150" cy="430213"/>
          </a:xfrm>
          <a:prstGeom prst="rect">
            <a:avLst/>
          </a:prstGeom>
          <a:noFill/>
        </p:spPr>
        <p:txBody>
          <a:bodyPr>
            <a:spAutoFit/>
          </a:bodyPr>
          <a:lstStyle/>
          <a:p>
            <a:pPr algn="ctr">
              <a:defRPr/>
            </a:pPr>
            <a:r>
              <a:rPr lang="en-US" sz="2200" dirty="0" err="1">
                <a:latin typeface="+mj-lt"/>
                <a:cs typeface="Arial" panose="020B0604020202020204" pitchFamily="34" charset="0"/>
              </a:rPr>
              <a:t>Cifras</a:t>
            </a:r>
            <a:r>
              <a:rPr lang="en-US" sz="2200" dirty="0">
                <a:latin typeface="+mj-lt"/>
                <a:cs typeface="Arial" panose="020B0604020202020204" pitchFamily="34" charset="0"/>
              </a:rPr>
              <a:t> </a:t>
            </a:r>
            <a:r>
              <a:rPr lang="en-US" sz="2200" dirty="0" err="1">
                <a:latin typeface="+mj-lt"/>
                <a:cs typeface="Arial" panose="020B0604020202020204" pitchFamily="34" charset="0"/>
              </a:rPr>
              <a:t>modernas</a:t>
            </a:r>
            <a:r>
              <a:rPr lang="en-US" sz="2200" dirty="0">
                <a:latin typeface="+mj-lt"/>
                <a:cs typeface="Arial" panose="020B0604020202020204" pitchFamily="34" charset="0"/>
              </a:rPr>
              <a:t>: </a:t>
            </a:r>
            <a:r>
              <a:rPr lang="en-US" sz="2200" dirty="0" err="1">
                <a:latin typeface="+mj-lt"/>
                <a:cs typeface="Arial" panose="020B0604020202020204" pitchFamily="34" charset="0"/>
              </a:rPr>
              <a:t>alta</a:t>
            </a:r>
            <a:r>
              <a:rPr lang="en-US" sz="2200" dirty="0">
                <a:latin typeface="+mj-lt"/>
                <a:cs typeface="Arial" panose="020B0604020202020204" pitchFamily="34" charset="0"/>
              </a:rPr>
              <a:t> </a:t>
            </a:r>
            <a:r>
              <a:rPr lang="en-US" sz="2200" dirty="0" err="1">
                <a:latin typeface="+mj-lt"/>
                <a:cs typeface="Arial" panose="020B0604020202020204" pitchFamily="34" charset="0"/>
              </a:rPr>
              <a:t>confusão</a:t>
            </a:r>
            <a:endParaRPr lang="en-US" sz="2200" dirty="0">
              <a:latin typeface="+mj-lt"/>
              <a:cs typeface="Arial" panose="020B0604020202020204" pitchFamily="34"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pt-BR" altLang="en-US"/>
              <a:t>Difusão e Confusão</a:t>
            </a:r>
          </a:p>
        </p:txBody>
      </p:sp>
      <p:sp>
        <p:nvSpPr>
          <p:cNvPr id="35843" name="Rectangle 3"/>
          <p:cNvSpPr>
            <a:spLocks noGrp="1" noChangeArrowheads="1"/>
          </p:cNvSpPr>
          <p:nvPr>
            <p:ph type="body" idx="1"/>
          </p:nvPr>
        </p:nvSpPr>
        <p:spPr>
          <a:xfrm>
            <a:off x="685800" y="1524000"/>
            <a:ext cx="7989888" cy="4114800"/>
          </a:xfrm>
        </p:spPr>
        <p:txBody>
          <a:bodyPr/>
          <a:lstStyle/>
          <a:p>
            <a:pPr eaLnBrk="1" hangingPunct="1"/>
            <a:r>
              <a:rPr lang="en-US" altLang="en-US"/>
              <a:t>“</a:t>
            </a:r>
            <a:r>
              <a:rPr lang="en-US" altLang="en-US" b="1"/>
              <a:t>Efeito de avalanche</a:t>
            </a:r>
            <a:r>
              <a:rPr lang="en-US" altLang="en-US"/>
              <a:t>”: pequenas mudanças levam a grande impacto</a:t>
            </a:r>
          </a:p>
          <a:p>
            <a:pPr eaLnBrk="1" hangingPunct="1"/>
            <a:r>
              <a:rPr lang="en-US" altLang="en-US"/>
              <a:t>Cifras modernas conseguem isso aplicando operações simples de forma iterativa.</a:t>
            </a:r>
          </a:p>
          <a:p>
            <a:pPr eaLnBrk="1" hangingPunct="1"/>
            <a:r>
              <a:rPr lang="en-US" altLang="en-US"/>
              <a:t>Exemplo: AES </a:t>
            </a:r>
          </a:p>
          <a:p>
            <a:pPr lvl="1" eaLnBrk="1" hangingPunct="1"/>
            <a:r>
              <a:rPr lang="en-US" altLang="en-US"/>
              <a:t>Rodadas: 10, 12 ou 14, para chaves de 128, 192, ou 256 bits</a:t>
            </a:r>
          </a:p>
          <a:p>
            <a:pPr lvl="1" eaLnBrk="1" hangingPunct="1"/>
            <a:r>
              <a:rPr lang="en-US" altLang="en-US"/>
              <a:t>4 operações por rodada: ByteSub, ShiftRows, MixColumns, AddRoundKey</a:t>
            </a:r>
            <a:endParaRPr lang="pt-BR" altLang="en-US"/>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333375"/>
            <a:ext cx="11890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6" descr="Diffusion. De individuelle molekylers tilfældige bevægelser giver en nettostrøm af molekyler fra et område med høj koncentration til et område med lav koncentration af molekylet. På figuren ses, at når de røde molekyler diffunderer til højre, diffunderer de blå molekyler til venstre; dette resulterer i en jævn fordeling af de to typer moleky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8913"/>
            <a:ext cx="1123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3600" dirty="0" err="1"/>
              <a:t>Confidencialidade</a:t>
            </a:r>
            <a:r>
              <a:rPr lang="en-US" altLang="en-US" sz="3600" dirty="0"/>
              <a:t>:  </a:t>
            </a:r>
            <a:r>
              <a:rPr lang="en-US" altLang="en-US" sz="3600" dirty="0" err="1"/>
              <a:t>Cifras</a:t>
            </a:r>
            <a:endParaRPr lang="en-US" altLang="en-US" sz="3600" dirty="0"/>
          </a:p>
        </p:txBody>
      </p:sp>
      <p:sp>
        <p:nvSpPr>
          <p:cNvPr id="26627" name="Rectangle 3"/>
          <p:cNvSpPr>
            <a:spLocks noGrp="1" noChangeArrowheads="1"/>
          </p:cNvSpPr>
          <p:nvPr>
            <p:ph type="body" idx="1"/>
          </p:nvPr>
        </p:nvSpPr>
        <p:spPr>
          <a:xfrm>
            <a:off x="685800" y="1524000"/>
            <a:ext cx="7772400" cy="633413"/>
          </a:xfrm>
        </p:spPr>
        <p:txBody>
          <a:bodyPr/>
          <a:lstStyle/>
          <a:p>
            <a:pPr>
              <a:buFontTx/>
              <a:buNone/>
            </a:pPr>
            <a:r>
              <a:rPr lang="en-US" altLang="en-US" sz="2600" dirty="0"/>
              <a:t>“</a:t>
            </a:r>
            <a:r>
              <a:rPr lang="en-US" altLang="en-US" sz="2600" dirty="0" err="1"/>
              <a:t>Embaralhamento</a:t>
            </a:r>
            <a:r>
              <a:rPr lang="en-US" altLang="en-US" sz="2600" dirty="0"/>
              <a:t>” de dados: </a:t>
            </a:r>
            <a:r>
              <a:rPr lang="en-US" altLang="en-US" sz="2600" b="1" dirty="0" err="1"/>
              <a:t>cifras</a:t>
            </a:r>
            <a:endParaRPr lang="en-US" altLang="en-US" sz="2600" b="1" dirty="0"/>
          </a:p>
        </p:txBody>
      </p:sp>
      <p:pic>
        <p:nvPicPr>
          <p:cNvPr id="26628"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7988" y="2698750"/>
            <a:ext cx="1154112"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5"/>
          <p:cNvSpPr>
            <a:spLocks noChangeArrowheads="1"/>
          </p:cNvSpPr>
          <p:nvPr/>
        </p:nvSpPr>
        <p:spPr bwMode="auto">
          <a:xfrm>
            <a:off x="2903538" y="3046413"/>
            <a:ext cx="360362"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30" name="Rectangle 6"/>
          <p:cNvSpPr>
            <a:spLocks noChangeArrowheads="1"/>
          </p:cNvSpPr>
          <p:nvPr/>
        </p:nvSpPr>
        <p:spPr bwMode="auto">
          <a:xfrm>
            <a:off x="3408363" y="3046413"/>
            <a:ext cx="360362"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31" name="Rectangle 7"/>
          <p:cNvSpPr>
            <a:spLocks noChangeArrowheads="1"/>
          </p:cNvSpPr>
          <p:nvPr/>
        </p:nvSpPr>
        <p:spPr bwMode="auto">
          <a:xfrm>
            <a:off x="3911600" y="3046413"/>
            <a:ext cx="360363"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32" name="Rectangle 8"/>
          <p:cNvSpPr>
            <a:spLocks noChangeArrowheads="1"/>
          </p:cNvSpPr>
          <p:nvPr/>
        </p:nvSpPr>
        <p:spPr bwMode="auto">
          <a:xfrm>
            <a:off x="4416425" y="3046413"/>
            <a:ext cx="360363"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33" name="Rectangle 9"/>
          <p:cNvSpPr>
            <a:spLocks noChangeArrowheads="1"/>
          </p:cNvSpPr>
          <p:nvPr/>
        </p:nvSpPr>
        <p:spPr bwMode="auto">
          <a:xfrm>
            <a:off x="4921250" y="3046413"/>
            <a:ext cx="360363"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34" name="Rectangle 10"/>
          <p:cNvSpPr>
            <a:spLocks noChangeArrowheads="1"/>
          </p:cNvSpPr>
          <p:nvPr/>
        </p:nvSpPr>
        <p:spPr bwMode="auto">
          <a:xfrm>
            <a:off x="5424488" y="3046413"/>
            <a:ext cx="360362"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35" name="Rectangle 11"/>
          <p:cNvSpPr>
            <a:spLocks noChangeArrowheads="1"/>
          </p:cNvSpPr>
          <p:nvPr/>
        </p:nvSpPr>
        <p:spPr bwMode="auto">
          <a:xfrm>
            <a:off x="5927725" y="3046413"/>
            <a:ext cx="360363"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36" name="Text Box 12"/>
          <p:cNvSpPr txBox="1">
            <a:spLocks noChangeArrowheads="1"/>
          </p:cNvSpPr>
          <p:nvPr/>
        </p:nvSpPr>
        <p:spPr bwMode="auto">
          <a:xfrm>
            <a:off x="1733550" y="24272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a:lnSpc>
                <a:spcPct val="90000"/>
              </a:lnSpc>
              <a:spcBef>
                <a:spcPct val="20000"/>
              </a:spcBef>
              <a:buFontTx/>
              <a:buNone/>
            </a:pPr>
            <a:r>
              <a:rPr lang="pt-BR" altLang="en-US" sz="2000">
                <a:solidFill>
                  <a:srgbClr val="777777"/>
                </a:solidFill>
                <a:latin typeface="Tahoma" panose="020B0604030504040204" pitchFamily="34" charset="0"/>
              </a:rPr>
              <a:t>Origem</a:t>
            </a:r>
          </a:p>
        </p:txBody>
      </p:sp>
      <p:sp>
        <p:nvSpPr>
          <p:cNvPr id="26637" name="Text Box 13"/>
          <p:cNvSpPr txBox="1">
            <a:spLocks noChangeArrowheads="1"/>
          </p:cNvSpPr>
          <p:nvPr/>
        </p:nvSpPr>
        <p:spPr bwMode="auto">
          <a:xfrm>
            <a:off x="6515100" y="2420938"/>
            <a:ext cx="1023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a:lnSpc>
                <a:spcPct val="90000"/>
              </a:lnSpc>
              <a:spcBef>
                <a:spcPct val="20000"/>
              </a:spcBef>
              <a:buFontTx/>
              <a:buNone/>
            </a:pPr>
            <a:r>
              <a:rPr lang="pt-BR" altLang="en-US" sz="2000">
                <a:solidFill>
                  <a:srgbClr val="777777"/>
                </a:solidFill>
                <a:latin typeface="Tahoma" panose="020B0604030504040204" pitchFamily="34" charset="0"/>
              </a:rPr>
              <a:t>Destino</a:t>
            </a:r>
          </a:p>
        </p:txBody>
      </p:sp>
      <p:sp>
        <p:nvSpPr>
          <p:cNvPr id="26638" name="Text Box 14"/>
          <p:cNvSpPr txBox="1">
            <a:spLocks noChangeArrowheads="1"/>
          </p:cNvSpPr>
          <p:nvPr/>
        </p:nvSpPr>
        <p:spPr bwMode="auto">
          <a:xfrm>
            <a:off x="5129213" y="4522788"/>
            <a:ext cx="987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a:lnSpc>
                <a:spcPct val="90000"/>
              </a:lnSpc>
              <a:spcBef>
                <a:spcPct val="20000"/>
              </a:spcBef>
              <a:buFontTx/>
              <a:buNone/>
            </a:pPr>
            <a:r>
              <a:rPr lang="pt-BR" altLang="en-US" sz="2000">
                <a:solidFill>
                  <a:schemeClr val="bg2"/>
                </a:solidFill>
                <a:latin typeface="Tahoma" panose="020B0604030504040204" pitchFamily="34" charset="0"/>
              </a:rPr>
              <a:t>Intruso</a:t>
            </a:r>
          </a:p>
        </p:txBody>
      </p:sp>
      <p:pic>
        <p:nvPicPr>
          <p:cNvPr id="26639" name="Picture 1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32550" y="2698750"/>
            <a:ext cx="115411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8775" y="4170363"/>
            <a:ext cx="11541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1" name="Rectangle 17"/>
          <p:cNvSpPr>
            <a:spLocks noChangeArrowheads="1"/>
          </p:cNvSpPr>
          <p:nvPr/>
        </p:nvSpPr>
        <p:spPr bwMode="auto">
          <a:xfrm>
            <a:off x="3695700" y="3262313"/>
            <a:ext cx="360363"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42" name="Rectangle 18"/>
          <p:cNvSpPr>
            <a:spLocks noChangeArrowheads="1"/>
          </p:cNvSpPr>
          <p:nvPr/>
        </p:nvSpPr>
        <p:spPr bwMode="auto">
          <a:xfrm>
            <a:off x="3913188" y="3490913"/>
            <a:ext cx="360362"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43" name="Rectangle 19"/>
          <p:cNvSpPr>
            <a:spLocks noChangeArrowheads="1"/>
          </p:cNvSpPr>
          <p:nvPr/>
        </p:nvSpPr>
        <p:spPr bwMode="auto">
          <a:xfrm>
            <a:off x="4127500" y="3713163"/>
            <a:ext cx="360363"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pic>
        <p:nvPicPr>
          <p:cNvPr id="26644" name="Picture 2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5675" y="4286250"/>
            <a:ext cx="84931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5" name="Rectangle 21"/>
          <p:cNvSpPr>
            <a:spLocks noChangeArrowheads="1"/>
          </p:cNvSpPr>
          <p:nvPr/>
        </p:nvSpPr>
        <p:spPr bwMode="auto">
          <a:xfrm>
            <a:off x="1331913" y="3057525"/>
            <a:ext cx="360362" cy="144463"/>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46" name="Rectangle 22"/>
          <p:cNvSpPr>
            <a:spLocks noChangeArrowheads="1"/>
          </p:cNvSpPr>
          <p:nvPr/>
        </p:nvSpPr>
        <p:spPr bwMode="auto">
          <a:xfrm>
            <a:off x="7596188" y="3057525"/>
            <a:ext cx="360362" cy="144463"/>
          </a:xfrm>
          <a:prstGeom prst="rect">
            <a:avLst/>
          </a:prstGeom>
          <a:solidFill>
            <a:schemeClr val="hlink"/>
          </a:solid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47" name="Text Box 23"/>
          <p:cNvSpPr txBox="1">
            <a:spLocks noChangeArrowheads="1"/>
          </p:cNvSpPr>
          <p:nvPr/>
        </p:nvSpPr>
        <p:spPr bwMode="auto">
          <a:xfrm>
            <a:off x="69850" y="2655888"/>
            <a:ext cx="126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eaLnBrk="1" hangingPunct="1">
              <a:spcBef>
                <a:spcPct val="0"/>
              </a:spcBef>
              <a:buFontTx/>
              <a:buNone/>
            </a:pPr>
            <a:r>
              <a:rPr lang="en-US" altLang="en-US" sz="2000" dirty="0" err="1">
                <a:latin typeface="Tahoma" panose="020B0604030504040204" pitchFamily="34" charset="0"/>
              </a:rPr>
              <a:t>Mensagem</a:t>
            </a:r>
            <a:r>
              <a:rPr lang="en-US" altLang="en-US" sz="2000" dirty="0">
                <a:latin typeface="Tahoma" panose="020B0604030504040204" pitchFamily="34" charset="0"/>
              </a:rPr>
              <a:t> </a:t>
            </a:r>
            <a:r>
              <a:rPr lang="en-US" altLang="en-US" sz="2000" dirty="0" err="1">
                <a:latin typeface="Tahoma" panose="020B0604030504040204" pitchFamily="34" charset="0"/>
              </a:rPr>
              <a:t>às</a:t>
            </a:r>
            <a:r>
              <a:rPr lang="en-US" altLang="en-US" sz="2000" dirty="0">
                <a:latin typeface="Tahoma" panose="020B0604030504040204" pitchFamily="34" charset="0"/>
              </a:rPr>
              <a:t> </a:t>
            </a:r>
            <a:r>
              <a:rPr lang="en-US" altLang="en-US" sz="2000" dirty="0" err="1">
                <a:latin typeface="Tahoma" panose="020B0604030504040204" pitchFamily="34" charset="0"/>
              </a:rPr>
              <a:t>claras</a:t>
            </a:r>
            <a:endParaRPr lang="en-US" altLang="en-US" sz="2000" dirty="0">
              <a:latin typeface="Tahoma" panose="020B0604030504040204" pitchFamily="34" charset="0"/>
            </a:endParaRPr>
          </a:p>
        </p:txBody>
      </p:sp>
      <p:sp>
        <p:nvSpPr>
          <p:cNvPr id="26648" name="Text Box 25"/>
          <p:cNvSpPr txBox="1">
            <a:spLocks noChangeArrowheads="1"/>
          </p:cNvSpPr>
          <p:nvPr/>
        </p:nvSpPr>
        <p:spPr bwMode="auto">
          <a:xfrm>
            <a:off x="3384550" y="2627313"/>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eaLnBrk="1" hangingPunct="1">
              <a:spcBef>
                <a:spcPct val="0"/>
              </a:spcBef>
              <a:buFontTx/>
              <a:buNone/>
            </a:pPr>
            <a:r>
              <a:rPr lang="en-US" altLang="en-US" sz="2000" dirty="0" err="1">
                <a:solidFill>
                  <a:schemeClr val="tx1"/>
                </a:solidFill>
                <a:latin typeface="Tahoma" panose="020B0604030504040204" pitchFamily="34" charset="0"/>
              </a:rPr>
              <a:t>Mensagem</a:t>
            </a:r>
            <a:r>
              <a:rPr lang="en-US" altLang="en-US" sz="2000" dirty="0">
                <a:solidFill>
                  <a:schemeClr val="tx1"/>
                </a:solidFill>
                <a:latin typeface="Tahoma" panose="020B0604030504040204" pitchFamily="34" charset="0"/>
              </a:rPr>
              <a:t> </a:t>
            </a:r>
            <a:r>
              <a:rPr lang="en-US" altLang="en-US" sz="2000" dirty="0" err="1">
                <a:solidFill>
                  <a:schemeClr val="tx1"/>
                </a:solidFill>
                <a:latin typeface="Tahoma" panose="020B0604030504040204" pitchFamily="34" charset="0"/>
              </a:rPr>
              <a:t>cifrada</a:t>
            </a:r>
            <a:endParaRPr lang="en-US" altLang="en-US" sz="2000" dirty="0">
              <a:solidFill>
                <a:schemeClr val="tx1"/>
              </a:solidFill>
              <a:latin typeface="Tahoma" panose="020B0604030504040204" pitchFamily="34" charset="0"/>
            </a:endParaRPr>
          </a:p>
        </p:txBody>
      </p:sp>
      <p:sp>
        <p:nvSpPr>
          <p:cNvPr id="26649" name="Rectangle 26"/>
          <p:cNvSpPr>
            <a:spLocks noChangeArrowheads="1"/>
          </p:cNvSpPr>
          <p:nvPr/>
        </p:nvSpPr>
        <p:spPr bwMode="auto">
          <a:xfrm>
            <a:off x="4370388" y="3941763"/>
            <a:ext cx="360362" cy="144462"/>
          </a:xfrm>
          <a:prstGeom prst="rect">
            <a:avLst/>
          </a:prstGeom>
          <a:blipFill dpi="0" rotWithShape="0">
            <a:blip r:embed="rId3"/>
            <a:srcRect/>
            <a:tile tx="0" ty="0" sx="100000" sy="100000" flip="none" algn="tl"/>
          </a:blipFill>
          <a:ln w="25400" algn="ctr">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26650" name="Text Box 27"/>
          <p:cNvSpPr txBox="1">
            <a:spLocks noChangeArrowheads="1"/>
          </p:cNvSpPr>
          <p:nvPr/>
        </p:nvSpPr>
        <p:spPr bwMode="auto">
          <a:xfrm>
            <a:off x="360363" y="5559425"/>
            <a:ext cx="2035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eaLnBrk="1" hangingPunct="1">
              <a:spcBef>
                <a:spcPct val="0"/>
              </a:spcBef>
              <a:buFontTx/>
              <a:buNone/>
            </a:pPr>
            <a:r>
              <a:rPr lang="en-US" altLang="en-US" sz="2400" dirty="0">
                <a:latin typeface="Tahoma" panose="020B0604030504040204" pitchFamily="34" charset="0"/>
              </a:rPr>
              <a:t>“</a:t>
            </a:r>
            <a:r>
              <a:rPr lang="en-US" altLang="en-US" sz="2400" dirty="0" err="1">
                <a:latin typeface="Tahoma" panose="020B0604030504040204" pitchFamily="34" charset="0"/>
              </a:rPr>
              <a:t>Seu</a:t>
            </a:r>
            <a:r>
              <a:rPr lang="en-US" altLang="en-US" sz="2400" dirty="0">
                <a:latin typeface="Tahoma" panose="020B0604030504040204" pitchFamily="34" charset="0"/>
              </a:rPr>
              <a:t> </a:t>
            </a:r>
            <a:r>
              <a:rPr lang="en-US" altLang="en-US" sz="2400" dirty="0" err="1">
                <a:latin typeface="Tahoma" panose="020B0604030504040204" pitchFamily="34" charset="0"/>
              </a:rPr>
              <a:t>saldo</a:t>
            </a:r>
            <a:r>
              <a:rPr lang="en-US" altLang="en-US" sz="2400" dirty="0">
                <a:latin typeface="Tahoma" panose="020B0604030504040204" pitchFamily="34" charset="0"/>
              </a:rPr>
              <a:t> é R$10.000,00”</a:t>
            </a:r>
          </a:p>
        </p:txBody>
      </p:sp>
      <p:sp>
        <p:nvSpPr>
          <p:cNvPr id="26651" name="Text Box 28"/>
          <p:cNvSpPr txBox="1">
            <a:spLocks noChangeArrowheads="1"/>
          </p:cNvSpPr>
          <p:nvPr/>
        </p:nvSpPr>
        <p:spPr bwMode="auto">
          <a:xfrm>
            <a:off x="6937375" y="5559425"/>
            <a:ext cx="2016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“Seu saldo é R$10.000,00”</a:t>
            </a:r>
          </a:p>
        </p:txBody>
      </p:sp>
      <p:sp>
        <p:nvSpPr>
          <p:cNvPr id="26652" name="Line 29"/>
          <p:cNvSpPr>
            <a:spLocks noChangeShapeType="1"/>
          </p:cNvSpPr>
          <p:nvPr/>
        </p:nvSpPr>
        <p:spPr bwMode="auto">
          <a:xfrm>
            <a:off x="2328863" y="5949950"/>
            <a:ext cx="4535487" cy="0"/>
          </a:xfrm>
          <a:prstGeom prst="line">
            <a:avLst/>
          </a:prstGeom>
          <a:noFill/>
          <a:ln w="2857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pt-BR"/>
          </a:p>
        </p:txBody>
      </p:sp>
      <p:sp>
        <p:nvSpPr>
          <p:cNvPr id="26653" name="Text Box 30"/>
          <p:cNvSpPr txBox="1">
            <a:spLocks noChangeArrowheads="1"/>
          </p:cNvSpPr>
          <p:nvPr/>
        </p:nvSpPr>
        <p:spPr bwMode="auto">
          <a:xfrm>
            <a:off x="2882900" y="5559425"/>
            <a:ext cx="362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eaLnBrk="1" hangingPunct="1">
              <a:spcBef>
                <a:spcPct val="0"/>
              </a:spcBef>
              <a:buFontTx/>
              <a:buNone/>
            </a:pPr>
            <a:r>
              <a:rPr lang="en-US" altLang="en-US" sz="2400" dirty="0">
                <a:solidFill>
                  <a:schemeClr val="tx1"/>
                </a:solidFill>
                <a:latin typeface="Tahoma" panose="020B0604030504040204" pitchFamily="34" charset="0"/>
              </a:rPr>
              <a:t>“Hlaafd7Y(@&amp;fhF23%7”</a:t>
            </a:r>
          </a:p>
        </p:txBody>
      </p:sp>
      <p:sp>
        <p:nvSpPr>
          <p:cNvPr id="26654" name="AutoShape 31"/>
          <p:cNvSpPr>
            <a:spLocks noChangeArrowheads="1"/>
          </p:cNvSpPr>
          <p:nvPr/>
        </p:nvSpPr>
        <p:spPr bwMode="auto">
          <a:xfrm>
            <a:off x="3135313" y="3867150"/>
            <a:ext cx="574675" cy="360363"/>
          </a:xfrm>
          <a:prstGeom prst="wedgeRoundRectCallout">
            <a:avLst>
              <a:gd name="adj1" fmla="val 59116"/>
              <a:gd name="adj2" fmla="val 75111"/>
              <a:gd name="adj3" fmla="val 16667"/>
            </a:avLst>
          </a:prstGeom>
          <a:solidFill>
            <a:schemeClr val="bg1"/>
          </a:solidFill>
          <a:ln w="12700">
            <a:solidFill>
              <a:schemeClr val="tx1"/>
            </a:solidFill>
            <a:prstDash val="dash"/>
            <a:miter lim="800000"/>
            <a:headEnd/>
            <a:tailEnd/>
          </a:ln>
        </p:spPr>
        <p:txBody>
          <a:bodyPr lIns="0" tIns="0" rIns="0"/>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eaLnBrk="1" hangingPunct="1">
              <a:spcBef>
                <a:spcPct val="0"/>
              </a:spcBef>
              <a:buFontTx/>
              <a:buNone/>
            </a:pPr>
            <a:r>
              <a:rPr lang="en-US" altLang="en-US" sz="2400" b="1">
                <a:solidFill>
                  <a:schemeClr val="tx1"/>
                </a:solidFill>
                <a:latin typeface="Tahoma" panose="020B0604030504040204" pitchFamily="34" charset="0"/>
              </a:rPr>
              <a:t>?!?</a:t>
            </a:r>
          </a:p>
        </p:txBody>
      </p:sp>
      <p:sp>
        <p:nvSpPr>
          <p:cNvPr id="26655" name="Text Box 32"/>
          <p:cNvSpPr txBox="1">
            <a:spLocks noChangeArrowheads="1"/>
          </p:cNvSpPr>
          <p:nvPr/>
        </p:nvSpPr>
        <p:spPr bwMode="auto">
          <a:xfrm>
            <a:off x="7902520" y="2606694"/>
            <a:ext cx="12239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eaLnBrk="1" hangingPunct="1">
              <a:spcBef>
                <a:spcPct val="0"/>
              </a:spcBef>
              <a:buFontTx/>
              <a:buNone/>
            </a:pPr>
            <a:r>
              <a:rPr lang="en-US" altLang="en-US" sz="2000" dirty="0" err="1">
                <a:latin typeface="Tahoma" panose="020B0604030504040204" pitchFamily="34" charset="0"/>
              </a:rPr>
              <a:t>Mensagem</a:t>
            </a:r>
            <a:r>
              <a:rPr lang="en-US" altLang="en-US" sz="2000" dirty="0">
                <a:latin typeface="Tahoma" panose="020B0604030504040204" pitchFamily="34" charset="0"/>
              </a:rPr>
              <a:t> </a:t>
            </a:r>
            <a:r>
              <a:rPr lang="en-US" altLang="en-US" sz="2000" dirty="0" err="1">
                <a:latin typeface="Tahoma" panose="020B0604030504040204" pitchFamily="34" charset="0"/>
              </a:rPr>
              <a:t>às</a:t>
            </a:r>
            <a:r>
              <a:rPr lang="en-US" altLang="en-US" sz="2000" dirty="0">
                <a:latin typeface="Tahoma" panose="020B0604030504040204" pitchFamily="34" charset="0"/>
              </a:rPr>
              <a:t> </a:t>
            </a:r>
            <a:r>
              <a:rPr lang="en-US" altLang="en-US" sz="2000" dirty="0" err="1">
                <a:latin typeface="Tahoma" panose="020B0604030504040204" pitchFamily="34" charset="0"/>
              </a:rPr>
              <a:t>claras</a:t>
            </a:r>
            <a:endParaRPr lang="en-US" altLang="en-US" sz="2000" dirty="0">
              <a:latin typeface="Tahoma" panose="020B0604030504040204" pitchFamily="34" charset="0"/>
            </a:endParaRPr>
          </a:p>
        </p:txBody>
      </p:sp>
    </p:spTree>
    <p:extLst>
      <p:ext uri="{BB962C8B-B14F-4D97-AF65-F5344CB8AC3E}">
        <p14:creationId xmlns:p14="http://schemas.microsoft.com/office/powerpoint/2010/main" val="2722344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6988"/>
            <a:ext cx="7772400" cy="1143001"/>
          </a:xfrm>
        </p:spPr>
        <p:txBody>
          <a:bodyPr/>
          <a:lstStyle/>
          <a:p>
            <a:pPr eaLnBrk="1" hangingPunct="1"/>
            <a:r>
              <a:rPr lang="pt-BR" altLang="en-US" sz="3600"/>
              <a:t>Segurança da Informação</a:t>
            </a:r>
          </a:p>
        </p:txBody>
      </p:sp>
      <p:sp>
        <p:nvSpPr>
          <p:cNvPr id="23555" name="Rectangle 3"/>
          <p:cNvSpPr>
            <a:spLocks noGrp="1" noChangeArrowheads="1"/>
          </p:cNvSpPr>
          <p:nvPr>
            <p:ph type="subTitle" idx="1"/>
          </p:nvPr>
        </p:nvSpPr>
        <p:spPr>
          <a:xfrm>
            <a:off x="1371600" y="4114800"/>
            <a:ext cx="6400800" cy="1752600"/>
          </a:xfrm>
        </p:spPr>
        <p:txBody>
          <a:bodyPr/>
          <a:lstStyle/>
          <a:p>
            <a:pPr eaLnBrk="1" hangingPunct="1"/>
            <a:r>
              <a:rPr lang="pt-BR" altLang="en-US" sz="3200" b="1" u="sng" dirty="0"/>
              <a:t>Modos de Operação</a:t>
            </a:r>
          </a:p>
        </p:txBody>
      </p:sp>
      <p:pic>
        <p:nvPicPr>
          <p:cNvPr id="8" name="Picture 2" descr="Mechanics, Gear, Gears, Blue, Way Of Thinki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2987824" y="1844824"/>
            <a:ext cx="3096344" cy="2064229"/>
          </a:xfrm>
          <a:prstGeom prst="rect">
            <a:avLst/>
          </a:prstGeom>
          <a:noFill/>
          <a:extLst>
            <a:ext uri="{909E8E84-426E-40DD-AFC4-6F175D3DCCD1}">
              <a14:hiddenFill xmlns:a14="http://schemas.microsoft.com/office/drawing/2010/main">
                <a:solidFill>
                  <a:srgbClr val="FFFFFF"/>
                </a:solidFill>
              </a14:hiddenFill>
            </a:ext>
          </a:extLst>
        </p:spPr>
      </p:pic>
      <p:pic>
        <p:nvPicPr>
          <p:cNvPr id="56322" name="Picture 2" descr="Padlock,gold,lock,security,yellow - free image from needpix.co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792866">
            <a:off x="5818505" y="2851099"/>
            <a:ext cx="471040" cy="529817"/>
          </a:xfrm>
          <a:prstGeom prst="rect">
            <a:avLst/>
          </a:prstGeom>
          <a:noFill/>
          <a:extLst>
            <a:ext uri="{909E8E84-426E-40DD-AFC4-6F175D3DCCD1}">
              <a14:hiddenFill xmlns:a14="http://schemas.microsoft.com/office/drawing/2010/main">
                <a:solidFill>
                  <a:srgbClr val="FFFFFF"/>
                </a:solidFill>
              </a14:hiddenFill>
            </a:ext>
          </a:extLst>
        </p:spPr>
      </p:pic>
      <p:pic>
        <p:nvPicPr>
          <p:cNvPr id="56324" name="Picture 4" descr="Key | Free Stock Photo | Illustration of a gold key | # 1616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358942">
            <a:off x="2945104" y="2653468"/>
            <a:ext cx="404956" cy="40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427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pt-BR" altLang="en-US"/>
              <a:t>Modos de Operação</a:t>
            </a:r>
            <a:endParaRPr lang="en-US" altLang="en-US"/>
          </a:p>
        </p:txBody>
      </p:sp>
      <p:sp>
        <p:nvSpPr>
          <p:cNvPr id="46083" name="Rectangle 5"/>
          <p:cNvSpPr>
            <a:spLocks noGrp="1" noChangeArrowheads="1"/>
          </p:cNvSpPr>
          <p:nvPr>
            <p:ph type="body" idx="1"/>
          </p:nvPr>
        </p:nvSpPr>
        <p:spPr>
          <a:xfrm>
            <a:off x="685800" y="1524000"/>
            <a:ext cx="7772400" cy="4425950"/>
          </a:xfrm>
        </p:spPr>
        <p:txBody>
          <a:bodyPr/>
          <a:lstStyle/>
          <a:p>
            <a:pPr eaLnBrk="1" hangingPunct="1">
              <a:lnSpc>
                <a:spcPct val="90000"/>
              </a:lnSpc>
            </a:pPr>
            <a:r>
              <a:rPr lang="pt-BR" altLang="en-US" sz="2400" dirty="0"/>
              <a:t>Cifras de bloco apenas operam sobre mensagens de tamanhos fixo.</a:t>
            </a:r>
          </a:p>
          <a:p>
            <a:pPr eaLnBrk="1" hangingPunct="1">
              <a:lnSpc>
                <a:spcPct val="90000"/>
              </a:lnSpc>
            </a:pPr>
            <a:r>
              <a:rPr lang="pt-BR" altLang="en-US" sz="2400" dirty="0"/>
              <a:t>Modo de operação: permite cifração de mensagens com tamanho diferente do bloco.</a:t>
            </a:r>
          </a:p>
          <a:p>
            <a:pPr eaLnBrk="1" hangingPunct="1">
              <a:lnSpc>
                <a:spcPct val="90000"/>
              </a:lnSpc>
            </a:pPr>
            <a:r>
              <a:rPr lang="pt-BR" altLang="en-US" sz="2400" dirty="0"/>
              <a:t>Modos de :</a:t>
            </a:r>
          </a:p>
          <a:p>
            <a:pPr lvl="1" eaLnBrk="1" hangingPunct="1">
              <a:lnSpc>
                <a:spcPct val="90000"/>
              </a:lnSpc>
            </a:pPr>
            <a:r>
              <a:rPr lang="pt-BR" altLang="en-US" sz="2000" dirty="0"/>
              <a:t>Confidencialidade: </a:t>
            </a:r>
            <a:r>
              <a:rPr lang="pt-BR" altLang="en-US" sz="2000" i="1" dirty="0"/>
              <a:t>ECB</a:t>
            </a:r>
            <a:r>
              <a:rPr lang="pt-BR" altLang="en-US" sz="2000" dirty="0"/>
              <a:t>, </a:t>
            </a:r>
            <a:r>
              <a:rPr lang="pt-BR" altLang="en-US" sz="2000" i="1" dirty="0"/>
              <a:t>CBC</a:t>
            </a:r>
            <a:r>
              <a:rPr lang="pt-BR" altLang="en-US" sz="2000" dirty="0"/>
              <a:t> (</a:t>
            </a:r>
            <a:r>
              <a:rPr lang="pt-BR" altLang="en-US" sz="2000" i="1" dirty="0" err="1"/>
              <a:t>padding</a:t>
            </a:r>
            <a:r>
              <a:rPr lang="pt-BR" altLang="en-US" sz="2000" dirty="0"/>
              <a:t>); CFB, OFB, </a:t>
            </a:r>
            <a:r>
              <a:rPr lang="pt-BR" altLang="en-US" sz="2000" i="1" dirty="0"/>
              <a:t>CTR</a:t>
            </a:r>
            <a:r>
              <a:rPr lang="pt-BR" altLang="en-US" sz="2000" dirty="0"/>
              <a:t> (emulam cifra de fluxo); LRW, XEX, EME (cifração setorial).</a:t>
            </a:r>
          </a:p>
          <a:p>
            <a:pPr lvl="1" eaLnBrk="1" hangingPunct="1">
              <a:lnSpc>
                <a:spcPct val="90000"/>
              </a:lnSpc>
            </a:pPr>
            <a:r>
              <a:rPr lang="pt-BR" altLang="en-US" sz="2000" dirty="0" err="1"/>
              <a:t>Integridade+autenticidade</a:t>
            </a:r>
            <a:r>
              <a:rPr lang="pt-BR" altLang="en-US" sz="2000" dirty="0"/>
              <a:t>: CBC-MAC, CMAC.</a:t>
            </a:r>
          </a:p>
          <a:p>
            <a:pPr lvl="1" eaLnBrk="1" hangingPunct="1">
              <a:lnSpc>
                <a:spcPct val="90000"/>
              </a:lnSpc>
            </a:pPr>
            <a:r>
              <a:rPr lang="pt-BR" altLang="en-US" sz="2000" dirty="0"/>
              <a:t>Híbridos (confidencialidade + integridade + autenticidade): CCM, EAX, GCM (clássicos)</a:t>
            </a:r>
          </a:p>
          <a:p>
            <a:pPr lvl="2" algn="l">
              <a:spcBef>
                <a:spcPts val="100"/>
              </a:spcBef>
            </a:pPr>
            <a:r>
              <a:rPr lang="pt-BR" altLang="en-US" b="1" dirty="0"/>
              <a:t>Concurso</a:t>
            </a:r>
            <a:r>
              <a:rPr lang="pt-BR" altLang="en-US" dirty="0"/>
              <a:t> finalizado em 2018 (</a:t>
            </a:r>
            <a:r>
              <a:rPr lang="pt-BR" altLang="en-US" dirty="0" err="1"/>
              <a:t>Caesar</a:t>
            </a:r>
            <a:r>
              <a:rPr lang="pt-BR" altLang="en-US" dirty="0"/>
              <a:t>): </a:t>
            </a:r>
            <a:r>
              <a:rPr lang="en-US" altLang="en-US" sz="1700" dirty="0" err="1"/>
              <a:t>Ascon</a:t>
            </a:r>
            <a:r>
              <a:rPr lang="en-US" altLang="en-US" sz="1700" dirty="0"/>
              <a:t> (</a:t>
            </a:r>
            <a:r>
              <a:rPr lang="en-US" altLang="en-US" sz="1700" dirty="0" err="1"/>
              <a:t>mais</a:t>
            </a:r>
            <a:r>
              <a:rPr lang="en-US" altLang="en-US" sz="1700" dirty="0"/>
              <a:t> </a:t>
            </a:r>
            <a:r>
              <a:rPr lang="en-US" altLang="en-US" sz="1700" dirty="0" err="1"/>
              <a:t>leve</a:t>
            </a:r>
            <a:r>
              <a:rPr lang="en-US" altLang="en-US" sz="1700" dirty="0"/>
              <a:t>), AEGIS-128 &amp; OCB (alto </a:t>
            </a:r>
            <a:r>
              <a:rPr lang="en-US" altLang="en-US" sz="1700" dirty="0" err="1"/>
              <a:t>desempenho</a:t>
            </a:r>
            <a:r>
              <a:rPr lang="en-US" altLang="en-US" sz="1700" dirty="0"/>
              <a:t>), </a:t>
            </a:r>
            <a:r>
              <a:rPr lang="en-US" altLang="en-US" sz="1700" dirty="0" err="1"/>
              <a:t>Deoxys</a:t>
            </a:r>
            <a:r>
              <a:rPr lang="en-US" altLang="en-US" sz="1700" dirty="0"/>
              <a:t>-II (</a:t>
            </a:r>
            <a:r>
              <a:rPr lang="en-US" altLang="en-US" sz="1700" dirty="0" err="1"/>
              <a:t>defesa</a:t>
            </a:r>
            <a:r>
              <a:rPr lang="en-US" altLang="en-US" sz="1700" dirty="0"/>
              <a:t> </a:t>
            </a:r>
            <a:r>
              <a:rPr lang="en-US" altLang="en-US" sz="1700" dirty="0" err="1"/>
              <a:t>em</a:t>
            </a:r>
            <a:r>
              <a:rPr lang="en-US" altLang="en-US" sz="1700" dirty="0"/>
              <a:t> </a:t>
            </a:r>
            <a:r>
              <a:rPr lang="en-US" altLang="en-US" sz="1700" dirty="0" err="1"/>
              <a:t>profundidade</a:t>
            </a:r>
            <a:r>
              <a:rPr lang="en-US" altLang="en-US" sz="1700" dirty="0"/>
              <a:t>: e.g., </a:t>
            </a:r>
            <a:r>
              <a:rPr lang="en-US" altLang="en-US" sz="1700" dirty="0" err="1"/>
              <a:t>resiste</a:t>
            </a:r>
            <a:r>
              <a:rPr lang="en-US" altLang="en-US" sz="1700" dirty="0"/>
              <a:t> a </a:t>
            </a:r>
            <a:r>
              <a:rPr lang="en-US" altLang="en-US" sz="1700" dirty="0" err="1"/>
              <a:t>reuso</a:t>
            </a:r>
            <a:r>
              <a:rPr lang="en-US" altLang="en-US" sz="1700" dirty="0"/>
              <a:t> de </a:t>
            </a:r>
            <a:r>
              <a:rPr lang="en-US" altLang="en-US" sz="1700" dirty="0" err="1"/>
              <a:t>nonces</a:t>
            </a:r>
            <a:r>
              <a:rPr lang="en-US" altLang="en-US" sz="1700" dirty="0"/>
              <a:t>)</a:t>
            </a:r>
          </a:p>
          <a:p>
            <a:pPr lvl="2" algn="l">
              <a:spcBef>
                <a:spcPts val="100"/>
              </a:spcBef>
            </a:pPr>
            <a:r>
              <a:rPr lang="pt-BR" altLang="en-US" sz="1400" dirty="0"/>
              <a:t>(http://competitions.cr.yp.to/caesar-submissions.html)</a:t>
            </a:r>
            <a:endParaRPr lang="en-US" altLang="en-US" sz="2400" dirty="0"/>
          </a:p>
        </p:txBody>
      </p:sp>
      <p:pic>
        <p:nvPicPr>
          <p:cNvPr id="46084" name="Picture 5" descr="Imagens - Imagens de engrenage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404813"/>
            <a:ext cx="11811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724" name="Group 4"/>
          <p:cNvGraphicFramePr>
            <a:graphicFrameLocks noGrp="1"/>
          </p:cNvGraphicFramePr>
          <p:nvPr/>
        </p:nvGraphicFramePr>
        <p:xfrm>
          <a:off x="6156325" y="2492375"/>
          <a:ext cx="2592388" cy="288925"/>
        </p:xfrm>
        <a:graphic>
          <a:graphicData uri="http://schemas.openxmlformats.org/drawingml/2006/table">
            <a:tbl>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7488">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925">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rPr>
                        <a:t>4</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rPr>
                        <a:t>4</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rPr>
                        <a:t>4</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rPr>
                        <a:t>4</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752" name="Group 32"/>
          <p:cNvGraphicFramePr>
            <a:graphicFrameLocks noGrp="1"/>
          </p:cNvGraphicFramePr>
          <p:nvPr/>
        </p:nvGraphicFramePr>
        <p:xfrm>
          <a:off x="6156325" y="3787775"/>
          <a:ext cx="2663825" cy="288925"/>
        </p:xfrm>
        <a:graphic>
          <a:graphicData uri="http://schemas.openxmlformats.org/drawingml/2006/table">
            <a:tbl>
              <a:tblPr/>
              <a:tblGrid>
                <a:gridCol w="209550">
                  <a:extLst>
                    <a:ext uri="{9D8B030D-6E8A-4147-A177-3AD203B41FA5}">
                      <a16:colId xmlns:a16="http://schemas.microsoft.com/office/drawing/2014/main" val="20000"/>
                    </a:ext>
                  </a:extLst>
                </a:gridCol>
                <a:gridCol w="211138">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gridCol w="209550">
                  <a:extLst>
                    <a:ext uri="{9D8B030D-6E8A-4147-A177-3AD203B41FA5}">
                      <a16:colId xmlns:a16="http://schemas.microsoft.com/office/drawing/2014/main" val="20003"/>
                    </a:ext>
                  </a:extLst>
                </a:gridCol>
                <a:gridCol w="211137">
                  <a:extLst>
                    <a:ext uri="{9D8B030D-6E8A-4147-A177-3AD203B41FA5}">
                      <a16:colId xmlns:a16="http://schemas.microsoft.com/office/drawing/2014/main" val="20004"/>
                    </a:ext>
                  </a:extLst>
                </a:gridCol>
                <a:gridCol w="211138">
                  <a:extLst>
                    <a:ext uri="{9D8B030D-6E8A-4147-A177-3AD203B41FA5}">
                      <a16:colId xmlns:a16="http://schemas.microsoft.com/office/drawing/2014/main" val="20005"/>
                    </a:ext>
                  </a:extLst>
                </a:gridCol>
                <a:gridCol w="209550">
                  <a:extLst>
                    <a:ext uri="{9D8B030D-6E8A-4147-A177-3AD203B41FA5}">
                      <a16:colId xmlns:a16="http://schemas.microsoft.com/office/drawing/2014/main" val="20006"/>
                    </a:ext>
                  </a:extLst>
                </a:gridCol>
                <a:gridCol w="211137">
                  <a:extLst>
                    <a:ext uri="{9D8B030D-6E8A-4147-A177-3AD203B41FA5}">
                      <a16:colId xmlns:a16="http://schemas.microsoft.com/office/drawing/2014/main" val="20007"/>
                    </a:ext>
                  </a:extLst>
                </a:gridCol>
                <a:gridCol w="981075">
                  <a:extLst>
                    <a:ext uri="{9D8B030D-6E8A-4147-A177-3AD203B41FA5}">
                      <a16:colId xmlns:a16="http://schemas.microsoft.com/office/drawing/2014/main" val="20008"/>
                    </a:ext>
                  </a:extLst>
                </a:gridCol>
              </a:tblGrid>
              <a:tr h="288925">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30000"/>
                        </a:spcBef>
                        <a:spcAft>
                          <a:spcPct val="0"/>
                        </a:spcAft>
                        <a:buClrTx/>
                        <a:buSzTx/>
                        <a:buFontTx/>
                        <a:buNone/>
                      </a:pPr>
                      <a:endPar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just" eaLnBrk="0" hangingPunct="0">
                        <a:spcBef>
                          <a:spcPct val="30000"/>
                        </a:spcBef>
                        <a:defRPr sz="2400">
                          <a:solidFill>
                            <a:srgbClr val="000099"/>
                          </a:solidFill>
                          <a:latin typeface="Arial" panose="020B0604020202020204" pitchFamily="34" charset="0"/>
                        </a:defRPr>
                      </a:lvl1pPr>
                      <a:lvl2pPr marL="742950" indent="-285750" algn="just" eaLnBrk="0" hangingPunct="0">
                        <a:spcBef>
                          <a:spcPct val="20000"/>
                        </a:spcBef>
                        <a:defRPr sz="2000">
                          <a:solidFill>
                            <a:srgbClr val="000099"/>
                          </a:solidFill>
                          <a:latin typeface="Arial" panose="020B0604020202020204" pitchFamily="34" charset="0"/>
                        </a:defRPr>
                      </a:lvl2pPr>
                      <a:lvl3pPr marL="1143000" indent="-228600" algn="just" eaLnBrk="0" hangingPunct="0">
                        <a:spcBef>
                          <a:spcPct val="20000"/>
                        </a:spcBef>
                        <a:defRPr sz="1600">
                          <a:solidFill>
                            <a:srgbClr val="000099"/>
                          </a:solidFill>
                          <a:latin typeface="Arial" panose="020B0604020202020204" pitchFamily="34" charset="0"/>
                        </a:defRPr>
                      </a:lvl3pPr>
                      <a:lvl4pPr marL="1600200" indent="-228600" algn="just" eaLnBrk="0" hangingPunct="0">
                        <a:spcBef>
                          <a:spcPct val="20000"/>
                        </a:spcBef>
                        <a:defRPr sz="1400">
                          <a:solidFill>
                            <a:srgbClr val="000099"/>
                          </a:solidFill>
                          <a:latin typeface="Arial" panose="020B0604020202020204" pitchFamily="34" charset="0"/>
                        </a:defRPr>
                      </a:lvl4pPr>
                      <a:lvl5pPr marL="2057400" indent="-228600" algn="just" eaLnBrk="0" hangingPunct="0">
                        <a:spcBef>
                          <a:spcPct val="20000"/>
                        </a:spcBef>
                        <a:defRPr sz="1400">
                          <a:solidFill>
                            <a:srgbClr val="000099"/>
                          </a:solidFill>
                          <a:latin typeface="Arial" panose="020B0604020202020204" pitchFamily="34" charset="0"/>
                        </a:defRPr>
                      </a:lvl5pPr>
                      <a:lvl6pPr marL="2514600" indent="-228600" algn="just" eaLnBrk="0" fontAlgn="base" hangingPunct="0">
                        <a:spcBef>
                          <a:spcPct val="20000"/>
                        </a:spcBef>
                        <a:spcAft>
                          <a:spcPct val="0"/>
                        </a:spcAft>
                        <a:defRPr sz="1400">
                          <a:solidFill>
                            <a:srgbClr val="000099"/>
                          </a:solidFill>
                          <a:latin typeface="Arial" panose="020B0604020202020204" pitchFamily="34" charset="0"/>
                        </a:defRPr>
                      </a:lvl6pPr>
                      <a:lvl7pPr marL="2971800" indent="-228600" algn="just" eaLnBrk="0" fontAlgn="base" hangingPunct="0">
                        <a:spcBef>
                          <a:spcPct val="20000"/>
                        </a:spcBef>
                        <a:spcAft>
                          <a:spcPct val="0"/>
                        </a:spcAft>
                        <a:defRPr sz="1400">
                          <a:solidFill>
                            <a:srgbClr val="000099"/>
                          </a:solidFill>
                          <a:latin typeface="Arial" panose="020B0604020202020204" pitchFamily="34" charset="0"/>
                        </a:defRPr>
                      </a:lvl7pPr>
                      <a:lvl8pPr marL="3429000" indent="-228600" algn="just" eaLnBrk="0" fontAlgn="base" hangingPunct="0">
                        <a:spcBef>
                          <a:spcPct val="20000"/>
                        </a:spcBef>
                        <a:spcAft>
                          <a:spcPct val="0"/>
                        </a:spcAft>
                        <a:defRPr sz="1400">
                          <a:solidFill>
                            <a:srgbClr val="000099"/>
                          </a:solidFill>
                          <a:latin typeface="Arial" panose="020B0604020202020204" pitchFamily="34" charset="0"/>
                        </a:defRPr>
                      </a:lvl8pPr>
                      <a:lvl9pPr marL="3886200" indent="-228600" algn="just" eaLnBrk="0" fontAlgn="base" hangingPunct="0">
                        <a:spcBef>
                          <a:spcPct val="20000"/>
                        </a:spcBef>
                        <a:spcAft>
                          <a:spcPct val="0"/>
                        </a:spcAft>
                        <a:defRPr sz="1400">
                          <a:solidFill>
                            <a:srgbClr val="000099"/>
                          </a:solidFill>
                          <a:latin typeface="Arial" panose="020B0604020202020204" pitchFamily="34" charset="0"/>
                        </a:defRPr>
                      </a:lvl9pPr>
                    </a:lstStyle>
                    <a:p>
                      <a:pPr marL="0" marR="0" lvl="0" indent="0" algn="ctr" defTabSz="914400" rtl="0" eaLnBrk="1" fontAlgn="base" latinLnBrk="0" hangingPunct="1">
                        <a:lnSpc>
                          <a:spcPct val="100000"/>
                        </a:lnSpc>
                        <a:spcBef>
                          <a:spcPct val="30000"/>
                        </a:spcBef>
                        <a:spcAft>
                          <a:spcPct val="0"/>
                        </a:spcAft>
                        <a:buClrTx/>
                        <a:buSzTx/>
                        <a:buFontTx/>
                        <a:buNone/>
                      </a:pPr>
                      <a:r>
                        <a:rPr kumimoji="0" lang="en-US" altLang="en-US" sz="1200" b="1" i="0" u="none" strike="noStrike" cap="none" normalizeH="0" baseline="0">
                          <a:ln>
                            <a:noFill/>
                          </a:ln>
                          <a:solidFill>
                            <a:srgbClr val="000099"/>
                          </a:solidFill>
                          <a:effectLst/>
                          <a:latin typeface="Arial" panose="020B0604020202020204" pitchFamily="34" charset="0"/>
                          <a:cs typeface="Arial" panose="020B0604020202020204" pitchFamily="34" charset="0"/>
                        </a:rPr>
                        <a:t>100…000</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7156" name="Rectangle 54"/>
          <p:cNvSpPr>
            <a:spLocks noGrp="1" noChangeArrowheads="1"/>
          </p:cNvSpPr>
          <p:nvPr>
            <p:ph type="title"/>
          </p:nvPr>
        </p:nvSpPr>
        <p:spPr/>
        <p:txBody>
          <a:bodyPr/>
          <a:lstStyle/>
          <a:p>
            <a:pPr eaLnBrk="1" hangingPunct="1"/>
            <a:r>
              <a:rPr lang="pt-BR" altLang="en-US" i="1"/>
              <a:t>Padding</a:t>
            </a:r>
            <a:endParaRPr lang="en-US" altLang="en-US" i="1"/>
          </a:p>
        </p:txBody>
      </p:sp>
      <p:sp>
        <p:nvSpPr>
          <p:cNvPr id="47157" name="Rectangle 55"/>
          <p:cNvSpPr>
            <a:spLocks noGrp="1" noChangeArrowheads="1"/>
          </p:cNvSpPr>
          <p:nvPr>
            <p:ph type="body" idx="1"/>
          </p:nvPr>
        </p:nvSpPr>
        <p:spPr/>
        <p:txBody>
          <a:bodyPr/>
          <a:lstStyle/>
          <a:p>
            <a:pPr eaLnBrk="1" hangingPunct="1"/>
            <a:r>
              <a:rPr lang="pt-BR" altLang="en-US" sz="2400"/>
              <a:t>Mensagem complementada para que o compri-mento seja múltiplo do tamanho do bloco.</a:t>
            </a:r>
          </a:p>
          <a:p>
            <a:pPr eaLnBrk="1" hangingPunct="1"/>
            <a:r>
              <a:rPr lang="pt-BR" altLang="en-US" sz="2400"/>
              <a:t>PKCS </a:t>
            </a:r>
            <a:r>
              <a:rPr lang="pt-BR" altLang="en-US" sz="2400" i="1"/>
              <a:t>padding</a:t>
            </a:r>
            <a:r>
              <a:rPr lang="pt-BR" altLang="en-US" sz="2400"/>
              <a:t>: byte a byte.</a:t>
            </a:r>
          </a:p>
          <a:p>
            <a:pPr lvl="1" eaLnBrk="1" hangingPunct="1"/>
            <a:r>
              <a:rPr lang="pt-BR" altLang="en-US" sz="2000"/>
              <a:t>Acrescentar </a:t>
            </a:r>
            <a:r>
              <a:rPr lang="pt-BR" altLang="en-US" sz="2000" i="1"/>
              <a:t>m</a:t>
            </a:r>
            <a:r>
              <a:rPr lang="pt-BR" altLang="en-US" sz="2000"/>
              <a:t> bytes com o valor </a:t>
            </a:r>
            <a:r>
              <a:rPr lang="pt-BR" altLang="en-US" sz="2000" i="1"/>
              <a:t>m</a:t>
            </a:r>
            <a:r>
              <a:rPr lang="pt-BR" altLang="en-US" sz="2000"/>
              <a:t>.</a:t>
            </a:r>
          </a:p>
          <a:p>
            <a:pPr eaLnBrk="1" hangingPunct="1"/>
            <a:r>
              <a:rPr lang="pt-BR" altLang="en-US" sz="2400"/>
              <a:t>NIST </a:t>
            </a:r>
            <a:r>
              <a:rPr lang="pt-BR" altLang="en-US" sz="2400" i="1"/>
              <a:t>padding</a:t>
            </a:r>
            <a:r>
              <a:rPr lang="pt-BR" altLang="en-US" sz="2400"/>
              <a:t>: bit a bit.</a:t>
            </a:r>
          </a:p>
          <a:p>
            <a:pPr lvl="1" eaLnBrk="1" hangingPunct="1"/>
            <a:r>
              <a:rPr lang="pt-BR" altLang="en-US" sz="2000"/>
              <a:t>Acrescentar um bit ‘1’.</a:t>
            </a:r>
          </a:p>
          <a:p>
            <a:pPr lvl="1" eaLnBrk="1" hangingPunct="1"/>
            <a:r>
              <a:rPr lang="pt-BR" altLang="en-US" sz="2000"/>
              <a:t>Completar com bits ‘0’.</a:t>
            </a:r>
          </a:p>
          <a:p>
            <a:pPr eaLnBrk="1" hangingPunct="1"/>
            <a:r>
              <a:rPr lang="pt-BR" altLang="en-US" sz="2400"/>
              <a:t>Hipótese de não-ambiguidade: </a:t>
            </a:r>
            <a:r>
              <a:rPr lang="pt-BR" altLang="en-US" sz="2400" i="1"/>
              <a:t>padding</a:t>
            </a:r>
            <a:r>
              <a:rPr lang="pt-BR" altLang="en-US" sz="2400"/>
              <a:t> é sempre acrescentado.</a:t>
            </a:r>
          </a:p>
          <a:p>
            <a:pPr eaLnBrk="1" hangingPunct="1"/>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1"/>
          <p:cNvSpPr>
            <a:spLocks noChangeArrowheads="1"/>
          </p:cNvSpPr>
          <p:nvPr/>
        </p:nvSpPr>
        <p:spPr bwMode="auto">
          <a:xfrm>
            <a:off x="4070350" y="2733675"/>
            <a:ext cx="285750" cy="360363"/>
          </a:xfrm>
          <a:prstGeom prst="rect">
            <a:avLst/>
          </a:prstGeom>
          <a:solidFill>
            <a:schemeClr val="bg1"/>
          </a:solidFill>
          <a:ln w="9525">
            <a:solidFill>
              <a:schemeClr val="tx1"/>
            </a:solidFill>
            <a:prstDash val="dash"/>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sz="2000">
              <a:solidFill>
                <a:srgbClr val="000099"/>
              </a:solidFill>
              <a:latin typeface="Tahoma" panose="020B0604030504040204" pitchFamily="34" charset="0"/>
            </a:endParaRPr>
          </a:p>
        </p:txBody>
      </p:sp>
      <p:sp>
        <p:nvSpPr>
          <p:cNvPr id="48131" name="Rectangle 2"/>
          <p:cNvSpPr>
            <a:spLocks noGrp="1" noChangeArrowheads="1"/>
          </p:cNvSpPr>
          <p:nvPr>
            <p:ph type="body" idx="1"/>
          </p:nvPr>
        </p:nvSpPr>
        <p:spPr>
          <a:xfrm>
            <a:off x="685800" y="1752600"/>
            <a:ext cx="8001000" cy="668338"/>
          </a:xfrm>
        </p:spPr>
        <p:txBody>
          <a:bodyPr/>
          <a:lstStyle/>
          <a:p>
            <a:pPr eaLnBrk="1" hangingPunct="1"/>
            <a:r>
              <a:rPr lang="pt-BR" altLang="en-US" sz="3200"/>
              <a:t>Electronic Code Book:</a:t>
            </a:r>
            <a:endParaRPr lang="pt-BR" altLang="en-US"/>
          </a:p>
        </p:txBody>
      </p:sp>
      <p:sp>
        <p:nvSpPr>
          <p:cNvPr id="160772" name="Rectangle 4"/>
          <p:cNvSpPr>
            <a:spLocks noChangeArrowheads="1"/>
          </p:cNvSpPr>
          <p:nvPr/>
        </p:nvSpPr>
        <p:spPr bwMode="auto">
          <a:xfrm>
            <a:off x="827088" y="5300663"/>
            <a:ext cx="80010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eaLnBrk="1" hangingPunct="1">
              <a:spcBef>
                <a:spcPct val="30000"/>
              </a:spcBef>
              <a:buFontTx/>
              <a:buChar char="•"/>
            </a:pPr>
            <a:r>
              <a:rPr lang="pt-BR" altLang="en-US" sz="2100">
                <a:solidFill>
                  <a:srgbClr val="000099"/>
                </a:solidFill>
                <a:latin typeface="Arial" panose="020B0604020202020204" pitchFamily="34" charset="0"/>
              </a:rPr>
              <a:t>Problema em potencial: </a:t>
            </a:r>
          </a:p>
          <a:p>
            <a:pPr lvl="1" algn="just" eaLnBrk="1" hangingPunct="1">
              <a:spcBef>
                <a:spcPct val="20000"/>
              </a:spcBef>
              <a:buFontTx/>
              <a:buChar char="–"/>
            </a:pPr>
            <a:r>
              <a:rPr lang="pt-BR" altLang="en-US" sz="1800">
                <a:solidFill>
                  <a:srgbClr val="000099"/>
                </a:solidFill>
                <a:latin typeface="Arial" panose="020B0604020202020204" pitchFamily="34" charset="0"/>
              </a:rPr>
              <a:t>Blocos de texto claro idênticos </a:t>
            </a:r>
            <a:r>
              <a:rPr lang="pt-BR" altLang="en-US" sz="1800">
                <a:solidFill>
                  <a:srgbClr val="000099"/>
                </a:solidFill>
                <a:latin typeface="Arial" panose="020B0604020202020204" pitchFamily="34" charset="0"/>
                <a:sym typeface="Wingdings" panose="05000000000000000000" pitchFamily="2" charset="2"/>
              </a:rPr>
              <a:t></a:t>
            </a:r>
            <a:r>
              <a:rPr lang="pt-BR" altLang="en-US" sz="1800">
                <a:solidFill>
                  <a:srgbClr val="000099"/>
                </a:solidFill>
                <a:latin typeface="Arial" panose="020B0604020202020204" pitchFamily="34" charset="0"/>
              </a:rPr>
              <a:t> blocos de texto cifrado idênticos</a:t>
            </a:r>
          </a:p>
        </p:txBody>
      </p:sp>
      <p:sp>
        <p:nvSpPr>
          <p:cNvPr id="48133" name="Text Box 5"/>
          <p:cNvSpPr txBox="1">
            <a:spLocks noChangeArrowheads="1"/>
          </p:cNvSpPr>
          <p:nvPr/>
        </p:nvSpPr>
        <p:spPr bwMode="auto">
          <a:xfrm>
            <a:off x="2916238" y="2636838"/>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sz="2000">
                <a:solidFill>
                  <a:srgbClr val="000099"/>
                </a:solidFill>
                <a:latin typeface="Tahoma" panose="020B0604030504040204" pitchFamily="34" charset="0"/>
              </a:rPr>
              <a:t>...</a:t>
            </a:r>
          </a:p>
        </p:txBody>
      </p:sp>
      <p:sp>
        <p:nvSpPr>
          <p:cNvPr id="48134" name="Rectangle 6"/>
          <p:cNvSpPr>
            <a:spLocks noChangeArrowheads="1"/>
          </p:cNvSpPr>
          <p:nvPr/>
        </p:nvSpPr>
        <p:spPr bwMode="auto">
          <a:xfrm>
            <a:off x="684213" y="2733675"/>
            <a:ext cx="914400" cy="360363"/>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a:t>
            </a:r>
            <a:r>
              <a:rPr lang="pt-BR" altLang="en-US" sz="2000" baseline="-25000">
                <a:solidFill>
                  <a:srgbClr val="000099"/>
                </a:solidFill>
                <a:latin typeface="Tahoma" panose="020B0604030504040204" pitchFamily="34" charset="0"/>
              </a:rPr>
              <a:t>1</a:t>
            </a:r>
            <a:endParaRPr lang="pt-BR" altLang="en-US" sz="2000">
              <a:solidFill>
                <a:srgbClr val="000099"/>
              </a:solidFill>
              <a:latin typeface="Tahoma" panose="020B0604030504040204" pitchFamily="34" charset="0"/>
            </a:endParaRPr>
          </a:p>
        </p:txBody>
      </p:sp>
      <p:sp>
        <p:nvSpPr>
          <p:cNvPr id="160775" name="Oval 7"/>
          <p:cNvSpPr>
            <a:spLocks noChangeArrowheads="1"/>
          </p:cNvSpPr>
          <p:nvPr/>
        </p:nvSpPr>
        <p:spPr bwMode="auto">
          <a:xfrm>
            <a:off x="688975" y="3525838"/>
            <a:ext cx="914400" cy="541337"/>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E</a:t>
            </a:r>
            <a:r>
              <a:rPr lang="pt-BR" altLang="en-US" sz="2000" baseline="-25000">
                <a:solidFill>
                  <a:srgbClr val="000099"/>
                </a:solidFill>
                <a:latin typeface="Tahoma" panose="020B0604030504040204" pitchFamily="34" charset="0"/>
              </a:rPr>
              <a:t>K</a:t>
            </a:r>
            <a:endParaRPr lang="pt-BR" altLang="en-US" sz="2000">
              <a:solidFill>
                <a:srgbClr val="000099"/>
              </a:solidFill>
              <a:latin typeface="Tahoma" panose="020B0604030504040204" pitchFamily="34" charset="0"/>
            </a:endParaRPr>
          </a:p>
        </p:txBody>
      </p:sp>
      <p:sp>
        <p:nvSpPr>
          <p:cNvPr id="160776" name="Rectangle 8"/>
          <p:cNvSpPr>
            <a:spLocks noChangeArrowheads="1"/>
          </p:cNvSpPr>
          <p:nvPr/>
        </p:nvSpPr>
        <p:spPr bwMode="auto">
          <a:xfrm>
            <a:off x="688975" y="4533900"/>
            <a:ext cx="914400" cy="360363"/>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a:t>
            </a:r>
            <a:r>
              <a:rPr lang="pt-BR" altLang="en-US" sz="2000" baseline="-25000">
                <a:solidFill>
                  <a:srgbClr val="000099"/>
                </a:solidFill>
                <a:latin typeface="Tahoma" panose="020B0604030504040204" pitchFamily="34" charset="0"/>
              </a:rPr>
              <a:t>1</a:t>
            </a:r>
            <a:endParaRPr lang="pt-BR" altLang="en-US" sz="2000">
              <a:solidFill>
                <a:srgbClr val="000099"/>
              </a:solidFill>
              <a:latin typeface="Tahoma" panose="020B0604030504040204" pitchFamily="34" charset="0"/>
            </a:endParaRPr>
          </a:p>
        </p:txBody>
      </p:sp>
      <p:cxnSp>
        <p:nvCxnSpPr>
          <p:cNvPr id="160777" name="AutoShape 9"/>
          <p:cNvCxnSpPr>
            <a:cxnSpLocks noChangeShapeType="1"/>
            <a:stCxn id="160775" idx="4"/>
            <a:endCxn id="160776" idx="0"/>
          </p:cNvCxnSpPr>
          <p:nvPr/>
        </p:nvCxnSpPr>
        <p:spPr bwMode="auto">
          <a:xfrm>
            <a:off x="1146175" y="4067175"/>
            <a:ext cx="0" cy="46672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0778" name="AutoShape 10"/>
          <p:cNvCxnSpPr>
            <a:cxnSpLocks noChangeShapeType="1"/>
            <a:stCxn id="48134" idx="2"/>
            <a:endCxn id="160775" idx="0"/>
          </p:cNvCxnSpPr>
          <p:nvPr/>
        </p:nvCxnSpPr>
        <p:spPr bwMode="auto">
          <a:xfrm>
            <a:off x="1141413" y="3094038"/>
            <a:ext cx="4762" cy="4318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48139" name="Rectangle 11"/>
          <p:cNvSpPr>
            <a:spLocks noChangeArrowheads="1"/>
          </p:cNvSpPr>
          <p:nvPr/>
        </p:nvSpPr>
        <p:spPr bwMode="auto">
          <a:xfrm>
            <a:off x="1908175" y="2733675"/>
            <a:ext cx="914400" cy="360363"/>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a:t>
            </a:r>
            <a:r>
              <a:rPr lang="pt-BR" altLang="en-US" sz="2000" baseline="-25000">
                <a:solidFill>
                  <a:srgbClr val="000099"/>
                </a:solidFill>
                <a:latin typeface="Tahoma" panose="020B0604030504040204" pitchFamily="34" charset="0"/>
              </a:rPr>
              <a:t>2</a:t>
            </a:r>
            <a:endParaRPr lang="pt-BR" altLang="en-US" sz="2000">
              <a:solidFill>
                <a:srgbClr val="000099"/>
              </a:solidFill>
              <a:latin typeface="Tahoma" panose="020B0604030504040204" pitchFamily="34" charset="0"/>
            </a:endParaRPr>
          </a:p>
        </p:txBody>
      </p:sp>
      <p:sp>
        <p:nvSpPr>
          <p:cNvPr id="160780" name="Oval 12"/>
          <p:cNvSpPr>
            <a:spLocks noChangeArrowheads="1"/>
          </p:cNvSpPr>
          <p:nvPr/>
        </p:nvSpPr>
        <p:spPr bwMode="auto">
          <a:xfrm>
            <a:off x="1912938" y="3525838"/>
            <a:ext cx="914400" cy="541337"/>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E</a:t>
            </a:r>
            <a:r>
              <a:rPr lang="pt-BR" altLang="en-US" sz="2000" baseline="-25000">
                <a:solidFill>
                  <a:srgbClr val="000099"/>
                </a:solidFill>
                <a:latin typeface="Tahoma" panose="020B0604030504040204" pitchFamily="34" charset="0"/>
              </a:rPr>
              <a:t>K</a:t>
            </a:r>
            <a:endParaRPr lang="pt-BR" altLang="en-US" sz="2000">
              <a:solidFill>
                <a:srgbClr val="000099"/>
              </a:solidFill>
              <a:latin typeface="Tahoma" panose="020B0604030504040204" pitchFamily="34" charset="0"/>
            </a:endParaRPr>
          </a:p>
        </p:txBody>
      </p:sp>
      <p:sp>
        <p:nvSpPr>
          <p:cNvPr id="160781" name="Rectangle 13"/>
          <p:cNvSpPr>
            <a:spLocks noChangeArrowheads="1"/>
          </p:cNvSpPr>
          <p:nvPr/>
        </p:nvSpPr>
        <p:spPr bwMode="auto">
          <a:xfrm>
            <a:off x="1912938" y="4533900"/>
            <a:ext cx="914400" cy="360363"/>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a:t>
            </a:r>
            <a:r>
              <a:rPr lang="pt-BR" altLang="en-US" sz="2000" baseline="-25000">
                <a:solidFill>
                  <a:srgbClr val="000099"/>
                </a:solidFill>
                <a:latin typeface="Tahoma" panose="020B0604030504040204" pitchFamily="34" charset="0"/>
              </a:rPr>
              <a:t>2</a:t>
            </a:r>
            <a:endParaRPr lang="pt-BR" altLang="en-US" sz="2000">
              <a:solidFill>
                <a:srgbClr val="000099"/>
              </a:solidFill>
              <a:latin typeface="Tahoma" panose="020B0604030504040204" pitchFamily="34" charset="0"/>
            </a:endParaRPr>
          </a:p>
        </p:txBody>
      </p:sp>
      <p:cxnSp>
        <p:nvCxnSpPr>
          <p:cNvPr id="160782" name="AutoShape 14"/>
          <p:cNvCxnSpPr>
            <a:cxnSpLocks noChangeShapeType="1"/>
            <a:stCxn id="160780" idx="4"/>
            <a:endCxn id="160781" idx="0"/>
          </p:cNvCxnSpPr>
          <p:nvPr/>
        </p:nvCxnSpPr>
        <p:spPr bwMode="auto">
          <a:xfrm>
            <a:off x="2370138" y="4067175"/>
            <a:ext cx="0" cy="46672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0783" name="AutoShape 15"/>
          <p:cNvCxnSpPr>
            <a:cxnSpLocks noChangeShapeType="1"/>
            <a:stCxn id="48139" idx="2"/>
            <a:endCxn id="160780" idx="0"/>
          </p:cNvCxnSpPr>
          <p:nvPr/>
        </p:nvCxnSpPr>
        <p:spPr bwMode="auto">
          <a:xfrm>
            <a:off x="2365375" y="3094038"/>
            <a:ext cx="4763" cy="4318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0784" name="Oval 16"/>
          <p:cNvSpPr>
            <a:spLocks noChangeArrowheads="1"/>
          </p:cNvSpPr>
          <p:nvPr/>
        </p:nvSpPr>
        <p:spPr bwMode="auto">
          <a:xfrm>
            <a:off x="3436938" y="3525838"/>
            <a:ext cx="914400" cy="541337"/>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E</a:t>
            </a:r>
            <a:r>
              <a:rPr lang="pt-BR" altLang="en-US" sz="2000" baseline="-25000">
                <a:solidFill>
                  <a:srgbClr val="000099"/>
                </a:solidFill>
                <a:latin typeface="Tahoma" panose="020B0604030504040204" pitchFamily="34" charset="0"/>
              </a:rPr>
              <a:t>K</a:t>
            </a:r>
            <a:endParaRPr lang="pt-BR" altLang="en-US" sz="2000">
              <a:solidFill>
                <a:srgbClr val="000099"/>
              </a:solidFill>
              <a:latin typeface="Tahoma" panose="020B0604030504040204" pitchFamily="34" charset="0"/>
            </a:endParaRPr>
          </a:p>
        </p:txBody>
      </p:sp>
      <p:sp>
        <p:nvSpPr>
          <p:cNvPr id="160785" name="Rectangle 17"/>
          <p:cNvSpPr>
            <a:spLocks noChangeArrowheads="1"/>
          </p:cNvSpPr>
          <p:nvPr/>
        </p:nvSpPr>
        <p:spPr bwMode="auto">
          <a:xfrm>
            <a:off x="3436938" y="4533900"/>
            <a:ext cx="914400" cy="360363"/>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a:t>
            </a:r>
            <a:r>
              <a:rPr lang="pt-BR" altLang="en-US" sz="2000" baseline="-25000">
                <a:solidFill>
                  <a:srgbClr val="000099"/>
                </a:solidFill>
                <a:latin typeface="Tahoma" panose="020B0604030504040204" pitchFamily="34" charset="0"/>
              </a:rPr>
              <a:t>n</a:t>
            </a:r>
            <a:endParaRPr lang="pt-BR" altLang="en-US" sz="2000">
              <a:solidFill>
                <a:srgbClr val="000099"/>
              </a:solidFill>
              <a:latin typeface="Tahoma" panose="020B0604030504040204" pitchFamily="34" charset="0"/>
            </a:endParaRPr>
          </a:p>
        </p:txBody>
      </p:sp>
      <p:cxnSp>
        <p:nvCxnSpPr>
          <p:cNvPr id="160786" name="AutoShape 18"/>
          <p:cNvCxnSpPr>
            <a:cxnSpLocks noChangeShapeType="1"/>
            <a:stCxn id="160784" idx="4"/>
            <a:endCxn id="160785" idx="0"/>
          </p:cNvCxnSpPr>
          <p:nvPr/>
        </p:nvCxnSpPr>
        <p:spPr bwMode="auto">
          <a:xfrm>
            <a:off x="3894138" y="4067175"/>
            <a:ext cx="0" cy="46672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0787" name="AutoShape 19"/>
          <p:cNvCxnSpPr>
            <a:cxnSpLocks noChangeShapeType="1"/>
            <a:endCxn id="160784" idx="0"/>
          </p:cNvCxnSpPr>
          <p:nvPr/>
        </p:nvCxnSpPr>
        <p:spPr bwMode="auto">
          <a:xfrm>
            <a:off x="3889375" y="3094038"/>
            <a:ext cx="4763" cy="4318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0788" name="Rectangle 20"/>
          <p:cNvSpPr>
            <a:spLocks noChangeArrowheads="1"/>
          </p:cNvSpPr>
          <p:nvPr/>
        </p:nvSpPr>
        <p:spPr bwMode="auto">
          <a:xfrm>
            <a:off x="5021263" y="266065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sz="2000">
              <a:solidFill>
                <a:srgbClr val="000099"/>
              </a:solidFill>
              <a:latin typeface="Tahoma" panose="020B0604030504040204" pitchFamily="34" charset="0"/>
            </a:endParaRPr>
          </a:p>
        </p:txBody>
      </p:sp>
      <p:sp>
        <p:nvSpPr>
          <p:cNvPr id="160789" name="Rectangle 21"/>
          <p:cNvSpPr>
            <a:spLocks noChangeArrowheads="1"/>
          </p:cNvSpPr>
          <p:nvPr/>
        </p:nvSpPr>
        <p:spPr bwMode="auto">
          <a:xfrm>
            <a:off x="4070350" y="2733675"/>
            <a:ext cx="285750" cy="360363"/>
          </a:xfrm>
          <a:prstGeom prst="rect">
            <a:avLst/>
          </a:prstGeom>
          <a:solidFill>
            <a:srgbClr val="FF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P</a:t>
            </a:r>
          </a:p>
        </p:txBody>
      </p:sp>
      <p:sp>
        <p:nvSpPr>
          <p:cNvPr id="48150" name="Rectangle 22"/>
          <p:cNvSpPr>
            <a:spLocks noChangeArrowheads="1"/>
          </p:cNvSpPr>
          <p:nvPr/>
        </p:nvSpPr>
        <p:spPr bwMode="auto">
          <a:xfrm>
            <a:off x="3421063" y="2733675"/>
            <a:ext cx="646112" cy="360363"/>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a:t>
            </a:r>
            <a:r>
              <a:rPr lang="pt-BR" altLang="en-US" sz="2000" baseline="-25000">
                <a:solidFill>
                  <a:srgbClr val="000099"/>
                </a:solidFill>
                <a:latin typeface="Tahoma" panose="020B0604030504040204" pitchFamily="34" charset="0"/>
              </a:rPr>
              <a:t>n</a:t>
            </a:r>
            <a:endParaRPr lang="pt-BR" altLang="en-US" sz="2000">
              <a:solidFill>
                <a:srgbClr val="000099"/>
              </a:solidFill>
              <a:latin typeface="Tahoma" panose="020B0604030504040204" pitchFamily="34" charset="0"/>
            </a:endParaRPr>
          </a:p>
        </p:txBody>
      </p:sp>
      <p:sp>
        <p:nvSpPr>
          <p:cNvPr id="160791" name="Text Box 23"/>
          <p:cNvSpPr txBox="1">
            <a:spLocks noChangeArrowheads="1"/>
          </p:cNvSpPr>
          <p:nvPr/>
        </p:nvSpPr>
        <p:spPr bwMode="auto">
          <a:xfrm>
            <a:off x="7523163" y="2660650"/>
            <a:ext cx="423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sz="2000">
                <a:solidFill>
                  <a:srgbClr val="000099"/>
                </a:solidFill>
                <a:latin typeface="Tahoma" panose="020B0604030504040204" pitchFamily="34" charset="0"/>
              </a:rPr>
              <a:t>...</a:t>
            </a:r>
          </a:p>
        </p:txBody>
      </p:sp>
      <p:sp>
        <p:nvSpPr>
          <p:cNvPr id="160792" name="Rectangle 24"/>
          <p:cNvSpPr>
            <a:spLocks noChangeArrowheads="1"/>
          </p:cNvSpPr>
          <p:nvPr/>
        </p:nvSpPr>
        <p:spPr bwMode="auto">
          <a:xfrm>
            <a:off x="5291138" y="2757488"/>
            <a:ext cx="919162" cy="360362"/>
          </a:xfrm>
          <a:prstGeom prst="rect">
            <a:avLst/>
          </a:prstGeom>
          <a:solidFill>
            <a:srgbClr val="CCECFF"/>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a:t>
            </a:r>
            <a:r>
              <a:rPr lang="pt-BR" altLang="en-US" sz="2000" baseline="-25000">
                <a:solidFill>
                  <a:srgbClr val="000099"/>
                </a:solidFill>
                <a:latin typeface="Tahoma" panose="020B0604030504040204" pitchFamily="34" charset="0"/>
              </a:rPr>
              <a:t>1</a:t>
            </a:r>
          </a:p>
        </p:txBody>
      </p:sp>
      <p:sp>
        <p:nvSpPr>
          <p:cNvPr id="160793" name="Oval 25"/>
          <p:cNvSpPr>
            <a:spLocks noChangeArrowheads="1"/>
          </p:cNvSpPr>
          <p:nvPr/>
        </p:nvSpPr>
        <p:spPr bwMode="auto">
          <a:xfrm>
            <a:off x="5295900" y="3549650"/>
            <a:ext cx="919163" cy="541338"/>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E</a:t>
            </a:r>
            <a:r>
              <a:rPr lang="pt-BR" altLang="en-US" sz="2000" baseline="-25000">
                <a:solidFill>
                  <a:srgbClr val="000099"/>
                </a:solidFill>
                <a:latin typeface="Tahoma" panose="020B0604030504040204" pitchFamily="34" charset="0"/>
              </a:rPr>
              <a:t>K</a:t>
            </a:r>
            <a:endParaRPr lang="pt-BR" altLang="en-US" sz="2000">
              <a:solidFill>
                <a:srgbClr val="000099"/>
              </a:solidFill>
              <a:latin typeface="Tahoma" panose="020B0604030504040204" pitchFamily="34" charset="0"/>
            </a:endParaRPr>
          </a:p>
        </p:txBody>
      </p:sp>
      <p:sp>
        <p:nvSpPr>
          <p:cNvPr id="160794" name="Rectangle 26"/>
          <p:cNvSpPr>
            <a:spLocks noChangeArrowheads="1"/>
          </p:cNvSpPr>
          <p:nvPr/>
        </p:nvSpPr>
        <p:spPr bwMode="auto">
          <a:xfrm>
            <a:off x="5295900" y="4533900"/>
            <a:ext cx="919163" cy="360363"/>
          </a:xfrm>
          <a:prstGeom prst="rect">
            <a:avLst/>
          </a:prstGeom>
          <a:solidFill>
            <a:srgbClr val="99FF99"/>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a:t>
            </a:r>
            <a:r>
              <a:rPr lang="pt-BR" altLang="en-US" sz="2000" baseline="-25000">
                <a:solidFill>
                  <a:srgbClr val="000099"/>
                </a:solidFill>
                <a:latin typeface="Tahoma" panose="020B0604030504040204" pitchFamily="34" charset="0"/>
              </a:rPr>
              <a:t>1</a:t>
            </a:r>
          </a:p>
        </p:txBody>
      </p:sp>
      <p:cxnSp>
        <p:nvCxnSpPr>
          <p:cNvPr id="160795" name="AutoShape 27"/>
          <p:cNvCxnSpPr>
            <a:cxnSpLocks noChangeShapeType="1"/>
            <a:stCxn id="160793" idx="4"/>
            <a:endCxn id="160794" idx="0"/>
          </p:cNvCxnSpPr>
          <p:nvPr/>
        </p:nvCxnSpPr>
        <p:spPr bwMode="auto">
          <a:xfrm>
            <a:off x="5756275" y="4090988"/>
            <a:ext cx="0" cy="442912"/>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0796" name="AutoShape 28"/>
          <p:cNvCxnSpPr>
            <a:cxnSpLocks noChangeShapeType="1"/>
            <a:stCxn id="160792" idx="2"/>
            <a:endCxn id="160793" idx="0"/>
          </p:cNvCxnSpPr>
          <p:nvPr/>
        </p:nvCxnSpPr>
        <p:spPr bwMode="auto">
          <a:xfrm>
            <a:off x="5751513" y="3117850"/>
            <a:ext cx="4762" cy="4318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0797" name="Rectangle 29"/>
          <p:cNvSpPr>
            <a:spLocks noChangeArrowheads="1"/>
          </p:cNvSpPr>
          <p:nvPr/>
        </p:nvSpPr>
        <p:spPr bwMode="auto">
          <a:xfrm>
            <a:off x="6515100" y="2757488"/>
            <a:ext cx="919163" cy="360362"/>
          </a:xfrm>
          <a:prstGeom prst="rect">
            <a:avLst/>
          </a:prstGeom>
          <a:solidFill>
            <a:srgbClr val="CCECFF"/>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a:t>
            </a:r>
            <a:r>
              <a:rPr lang="pt-BR" altLang="en-US" sz="2000" baseline="-25000">
                <a:solidFill>
                  <a:srgbClr val="000099"/>
                </a:solidFill>
                <a:latin typeface="Tahoma" panose="020B0604030504040204" pitchFamily="34" charset="0"/>
              </a:rPr>
              <a:t>2</a:t>
            </a:r>
          </a:p>
        </p:txBody>
      </p:sp>
      <p:sp>
        <p:nvSpPr>
          <p:cNvPr id="160798" name="Oval 30"/>
          <p:cNvSpPr>
            <a:spLocks noChangeArrowheads="1"/>
          </p:cNvSpPr>
          <p:nvPr/>
        </p:nvSpPr>
        <p:spPr bwMode="auto">
          <a:xfrm>
            <a:off x="6519863" y="3549650"/>
            <a:ext cx="919162" cy="541338"/>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E</a:t>
            </a:r>
            <a:r>
              <a:rPr lang="pt-BR" altLang="en-US" sz="2000" baseline="-25000">
                <a:solidFill>
                  <a:srgbClr val="000099"/>
                </a:solidFill>
                <a:latin typeface="Tahoma" panose="020B0604030504040204" pitchFamily="34" charset="0"/>
              </a:rPr>
              <a:t>K</a:t>
            </a:r>
            <a:endParaRPr lang="pt-BR" altLang="en-US" sz="2000">
              <a:solidFill>
                <a:srgbClr val="000099"/>
              </a:solidFill>
              <a:latin typeface="Tahoma" panose="020B0604030504040204" pitchFamily="34" charset="0"/>
            </a:endParaRPr>
          </a:p>
        </p:txBody>
      </p:sp>
      <p:sp>
        <p:nvSpPr>
          <p:cNvPr id="160799" name="Rectangle 31"/>
          <p:cNvSpPr>
            <a:spLocks noChangeArrowheads="1"/>
          </p:cNvSpPr>
          <p:nvPr/>
        </p:nvSpPr>
        <p:spPr bwMode="auto">
          <a:xfrm>
            <a:off x="6519863" y="4533900"/>
            <a:ext cx="919162" cy="360363"/>
          </a:xfrm>
          <a:prstGeom prst="rect">
            <a:avLst/>
          </a:prstGeom>
          <a:solidFill>
            <a:srgbClr val="99FF99"/>
          </a:solidFill>
          <a:ln w="9525" algn="ctr">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a:t>
            </a:r>
            <a:r>
              <a:rPr lang="pt-BR" altLang="en-US" sz="2000" baseline="-25000">
                <a:solidFill>
                  <a:srgbClr val="000099"/>
                </a:solidFill>
                <a:latin typeface="Tahoma" panose="020B0604030504040204" pitchFamily="34" charset="0"/>
              </a:rPr>
              <a:t>2</a:t>
            </a:r>
          </a:p>
        </p:txBody>
      </p:sp>
      <p:cxnSp>
        <p:nvCxnSpPr>
          <p:cNvPr id="160800" name="AutoShape 32"/>
          <p:cNvCxnSpPr>
            <a:cxnSpLocks noChangeShapeType="1"/>
            <a:stCxn id="160798" idx="4"/>
            <a:endCxn id="160799" idx="0"/>
          </p:cNvCxnSpPr>
          <p:nvPr/>
        </p:nvCxnSpPr>
        <p:spPr bwMode="auto">
          <a:xfrm>
            <a:off x="6980238" y="4090988"/>
            <a:ext cx="0" cy="442912"/>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0801" name="AutoShape 33"/>
          <p:cNvCxnSpPr>
            <a:cxnSpLocks noChangeShapeType="1"/>
            <a:stCxn id="160797" idx="2"/>
            <a:endCxn id="160798" idx="0"/>
          </p:cNvCxnSpPr>
          <p:nvPr/>
        </p:nvCxnSpPr>
        <p:spPr bwMode="auto">
          <a:xfrm>
            <a:off x="6975475" y="3117850"/>
            <a:ext cx="4763" cy="4318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0802" name="Oval 34"/>
          <p:cNvSpPr>
            <a:spLocks noChangeArrowheads="1"/>
          </p:cNvSpPr>
          <p:nvPr/>
        </p:nvSpPr>
        <p:spPr bwMode="auto">
          <a:xfrm>
            <a:off x="8043863" y="3549650"/>
            <a:ext cx="919162" cy="541338"/>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E</a:t>
            </a:r>
            <a:r>
              <a:rPr lang="pt-BR" altLang="en-US" sz="2000" baseline="-25000">
                <a:solidFill>
                  <a:srgbClr val="000099"/>
                </a:solidFill>
                <a:latin typeface="Tahoma" panose="020B0604030504040204" pitchFamily="34" charset="0"/>
              </a:rPr>
              <a:t>K</a:t>
            </a:r>
            <a:endParaRPr lang="pt-BR" altLang="en-US" sz="2000">
              <a:solidFill>
                <a:srgbClr val="000099"/>
              </a:solidFill>
              <a:latin typeface="Tahoma" panose="020B0604030504040204" pitchFamily="34" charset="0"/>
            </a:endParaRPr>
          </a:p>
        </p:txBody>
      </p:sp>
      <p:cxnSp>
        <p:nvCxnSpPr>
          <p:cNvPr id="160803" name="AutoShape 35"/>
          <p:cNvCxnSpPr>
            <a:cxnSpLocks noChangeShapeType="1"/>
            <a:stCxn id="160802" idx="4"/>
          </p:cNvCxnSpPr>
          <p:nvPr/>
        </p:nvCxnSpPr>
        <p:spPr bwMode="auto">
          <a:xfrm>
            <a:off x="8504238" y="4090988"/>
            <a:ext cx="0" cy="442912"/>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0804" name="AutoShape 36"/>
          <p:cNvCxnSpPr>
            <a:cxnSpLocks noChangeShapeType="1"/>
            <a:stCxn id="160806" idx="2"/>
            <a:endCxn id="160802" idx="0"/>
          </p:cNvCxnSpPr>
          <p:nvPr/>
        </p:nvCxnSpPr>
        <p:spPr bwMode="auto">
          <a:xfrm flipH="1">
            <a:off x="8504238" y="3094038"/>
            <a:ext cx="1587" cy="455612"/>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0805" name="Rectangle 37"/>
          <p:cNvSpPr>
            <a:spLocks noChangeArrowheads="1"/>
          </p:cNvSpPr>
          <p:nvPr/>
        </p:nvSpPr>
        <p:spPr bwMode="auto">
          <a:xfrm>
            <a:off x="5724525" y="3643313"/>
            <a:ext cx="4032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lnSpc>
                <a:spcPct val="90000"/>
              </a:lnSpc>
              <a:spcBef>
                <a:spcPct val="20000"/>
              </a:spcBef>
            </a:pPr>
            <a:r>
              <a:rPr lang="en-US" altLang="en-US" baseline="30000">
                <a:solidFill>
                  <a:srgbClr val="000099"/>
                </a:solidFill>
                <a:latin typeface="Tahoma" panose="020B0604030504040204" pitchFamily="34" charset="0"/>
              </a:rPr>
              <a:t>–</a:t>
            </a:r>
            <a:r>
              <a:rPr lang="pt-BR" altLang="en-US" baseline="30000">
                <a:solidFill>
                  <a:srgbClr val="000099"/>
                </a:solidFill>
                <a:latin typeface="Tahoma" panose="020B0604030504040204" pitchFamily="34" charset="0"/>
              </a:rPr>
              <a:t>1</a:t>
            </a:r>
            <a:endParaRPr lang="pt-BR" altLang="en-US" baseline="30000" noProof="1">
              <a:solidFill>
                <a:srgbClr val="000099"/>
              </a:solidFill>
              <a:latin typeface="Tahoma" panose="020B0604030504040204" pitchFamily="34" charset="0"/>
            </a:endParaRPr>
          </a:p>
        </p:txBody>
      </p:sp>
      <p:sp>
        <p:nvSpPr>
          <p:cNvPr id="160806" name="Rectangle 38"/>
          <p:cNvSpPr>
            <a:spLocks noChangeArrowheads="1"/>
          </p:cNvSpPr>
          <p:nvPr/>
        </p:nvSpPr>
        <p:spPr bwMode="auto">
          <a:xfrm>
            <a:off x="8045450" y="2733675"/>
            <a:ext cx="919163" cy="360363"/>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a:t>
            </a:r>
            <a:r>
              <a:rPr lang="pt-BR" altLang="en-US" sz="2000" baseline="-25000">
                <a:solidFill>
                  <a:srgbClr val="000099"/>
                </a:solidFill>
                <a:latin typeface="Tahoma" panose="020B0604030504040204" pitchFamily="34" charset="0"/>
              </a:rPr>
              <a:t>n</a:t>
            </a:r>
            <a:endParaRPr lang="pt-BR" altLang="en-US" sz="2000">
              <a:solidFill>
                <a:srgbClr val="000099"/>
              </a:solidFill>
              <a:latin typeface="Tahoma" panose="020B0604030504040204" pitchFamily="34" charset="0"/>
            </a:endParaRPr>
          </a:p>
        </p:txBody>
      </p:sp>
      <p:sp>
        <p:nvSpPr>
          <p:cNvPr id="160807" name="Rectangle 39"/>
          <p:cNvSpPr>
            <a:spLocks noChangeArrowheads="1"/>
          </p:cNvSpPr>
          <p:nvPr/>
        </p:nvSpPr>
        <p:spPr bwMode="auto">
          <a:xfrm>
            <a:off x="8675688" y="4533900"/>
            <a:ext cx="285750" cy="360363"/>
          </a:xfrm>
          <a:prstGeom prst="rect">
            <a:avLst/>
          </a:prstGeom>
          <a:solidFill>
            <a:srgbClr val="FF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P</a:t>
            </a:r>
          </a:p>
        </p:txBody>
      </p:sp>
      <p:sp>
        <p:nvSpPr>
          <p:cNvPr id="160808" name="Rectangle 40"/>
          <p:cNvSpPr>
            <a:spLocks noChangeArrowheads="1"/>
          </p:cNvSpPr>
          <p:nvPr/>
        </p:nvSpPr>
        <p:spPr bwMode="auto">
          <a:xfrm>
            <a:off x="8026400" y="4533900"/>
            <a:ext cx="646113" cy="360363"/>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a:t>
            </a:r>
            <a:r>
              <a:rPr lang="pt-BR" altLang="en-US" sz="2000" baseline="-25000">
                <a:solidFill>
                  <a:srgbClr val="000099"/>
                </a:solidFill>
                <a:latin typeface="Tahoma" panose="020B0604030504040204" pitchFamily="34" charset="0"/>
              </a:rPr>
              <a:t>n</a:t>
            </a:r>
            <a:endParaRPr lang="pt-BR" altLang="en-US" sz="2000">
              <a:solidFill>
                <a:srgbClr val="000099"/>
              </a:solidFill>
              <a:latin typeface="Tahoma" panose="020B0604030504040204" pitchFamily="34" charset="0"/>
            </a:endParaRPr>
          </a:p>
        </p:txBody>
      </p:sp>
      <p:sp>
        <p:nvSpPr>
          <p:cNvPr id="160809" name="Text Box 41"/>
          <p:cNvSpPr txBox="1">
            <a:spLocks noChangeArrowheads="1"/>
          </p:cNvSpPr>
          <p:nvPr/>
        </p:nvSpPr>
        <p:spPr bwMode="auto">
          <a:xfrm>
            <a:off x="2916238" y="3525838"/>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sz="2000">
                <a:solidFill>
                  <a:srgbClr val="000099"/>
                </a:solidFill>
                <a:latin typeface="Tahoma" panose="020B0604030504040204" pitchFamily="34" charset="0"/>
              </a:rPr>
              <a:t>...</a:t>
            </a:r>
          </a:p>
        </p:txBody>
      </p:sp>
      <p:sp>
        <p:nvSpPr>
          <p:cNvPr id="160810" name="Text Box 42"/>
          <p:cNvSpPr txBox="1">
            <a:spLocks noChangeArrowheads="1"/>
          </p:cNvSpPr>
          <p:nvPr/>
        </p:nvSpPr>
        <p:spPr bwMode="auto">
          <a:xfrm>
            <a:off x="2916238" y="4460875"/>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sz="2000">
                <a:solidFill>
                  <a:srgbClr val="000099"/>
                </a:solidFill>
                <a:latin typeface="Tahoma" panose="020B0604030504040204" pitchFamily="34" charset="0"/>
              </a:rPr>
              <a:t>...</a:t>
            </a:r>
          </a:p>
        </p:txBody>
      </p:sp>
      <p:sp>
        <p:nvSpPr>
          <p:cNvPr id="160811" name="Text Box 43"/>
          <p:cNvSpPr txBox="1">
            <a:spLocks noChangeArrowheads="1"/>
          </p:cNvSpPr>
          <p:nvPr/>
        </p:nvSpPr>
        <p:spPr bwMode="auto">
          <a:xfrm>
            <a:off x="7535863" y="3560763"/>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sz="2000">
                <a:solidFill>
                  <a:srgbClr val="000099"/>
                </a:solidFill>
                <a:latin typeface="Tahoma" panose="020B0604030504040204" pitchFamily="34" charset="0"/>
              </a:rPr>
              <a:t>...</a:t>
            </a:r>
          </a:p>
        </p:txBody>
      </p:sp>
      <p:sp>
        <p:nvSpPr>
          <p:cNvPr id="160812" name="Text Box 44"/>
          <p:cNvSpPr txBox="1">
            <a:spLocks noChangeArrowheads="1"/>
          </p:cNvSpPr>
          <p:nvPr/>
        </p:nvSpPr>
        <p:spPr bwMode="auto">
          <a:xfrm>
            <a:off x="7535863" y="4460875"/>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sz="2000">
                <a:solidFill>
                  <a:srgbClr val="000099"/>
                </a:solidFill>
                <a:latin typeface="Tahoma" panose="020B0604030504040204" pitchFamily="34" charset="0"/>
              </a:rPr>
              <a:t>...</a:t>
            </a:r>
          </a:p>
        </p:txBody>
      </p:sp>
      <p:sp>
        <p:nvSpPr>
          <p:cNvPr id="160813" name="Rectangle 45"/>
          <p:cNvSpPr>
            <a:spLocks noChangeArrowheads="1"/>
          </p:cNvSpPr>
          <p:nvPr/>
        </p:nvSpPr>
        <p:spPr bwMode="auto">
          <a:xfrm>
            <a:off x="6996113" y="3640138"/>
            <a:ext cx="4032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lnSpc>
                <a:spcPct val="90000"/>
              </a:lnSpc>
              <a:spcBef>
                <a:spcPct val="20000"/>
              </a:spcBef>
            </a:pPr>
            <a:r>
              <a:rPr lang="en-US" altLang="en-US" baseline="30000">
                <a:solidFill>
                  <a:srgbClr val="000099"/>
                </a:solidFill>
                <a:latin typeface="Tahoma" panose="020B0604030504040204" pitchFamily="34" charset="0"/>
              </a:rPr>
              <a:t>–</a:t>
            </a:r>
            <a:r>
              <a:rPr lang="pt-BR" altLang="en-US" baseline="30000">
                <a:solidFill>
                  <a:srgbClr val="000099"/>
                </a:solidFill>
                <a:latin typeface="Tahoma" panose="020B0604030504040204" pitchFamily="34" charset="0"/>
              </a:rPr>
              <a:t>1</a:t>
            </a:r>
            <a:endParaRPr lang="pt-BR" altLang="en-US" baseline="30000" noProof="1">
              <a:solidFill>
                <a:srgbClr val="000099"/>
              </a:solidFill>
              <a:latin typeface="Tahoma" panose="020B0604030504040204" pitchFamily="34" charset="0"/>
            </a:endParaRPr>
          </a:p>
        </p:txBody>
      </p:sp>
      <p:sp>
        <p:nvSpPr>
          <p:cNvPr id="160814" name="Rectangle 46"/>
          <p:cNvSpPr>
            <a:spLocks noChangeArrowheads="1"/>
          </p:cNvSpPr>
          <p:nvPr/>
        </p:nvSpPr>
        <p:spPr bwMode="auto">
          <a:xfrm>
            <a:off x="8509000" y="3640138"/>
            <a:ext cx="4032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lnSpc>
                <a:spcPct val="90000"/>
              </a:lnSpc>
              <a:spcBef>
                <a:spcPct val="20000"/>
              </a:spcBef>
            </a:pPr>
            <a:r>
              <a:rPr lang="en-US" altLang="en-US" baseline="30000">
                <a:solidFill>
                  <a:srgbClr val="000099"/>
                </a:solidFill>
                <a:latin typeface="Tahoma" panose="020B0604030504040204" pitchFamily="34" charset="0"/>
              </a:rPr>
              <a:t>–</a:t>
            </a:r>
            <a:r>
              <a:rPr lang="pt-BR" altLang="en-US" baseline="30000">
                <a:solidFill>
                  <a:srgbClr val="000099"/>
                </a:solidFill>
                <a:latin typeface="Tahoma" panose="020B0604030504040204" pitchFamily="34" charset="0"/>
              </a:rPr>
              <a:t>1</a:t>
            </a:r>
            <a:endParaRPr lang="pt-BR" altLang="en-US" baseline="30000" noProof="1">
              <a:solidFill>
                <a:srgbClr val="000099"/>
              </a:solidFill>
              <a:latin typeface="Tahoma" panose="020B0604030504040204" pitchFamily="34" charset="0"/>
            </a:endParaRPr>
          </a:p>
        </p:txBody>
      </p:sp>
      <p:sp>
        <p:nvSpPr>
          <p:cNvPr id="48175" name="Rectangle 47"/>
          <p:cNvSpPr>
            <a:spLocks noGrp="1" noChangeArrowheads="1"/>
          </p:cNvSpPr>
          <p:nvPr>
            <p:ph type="title"/>
          </p:nvPr>
        </p:nvSpPr>
        <p:spPr/>
        <p:txBody>
          <a:bodyPr/>
          <a:lstStyle/>
          <a:p>
            <a:pPr eaLnBrk="1" hangingPunct="1"/>
            <a:r>
              <a:rPr lang="pt-BR" altLang="en-US"/>
              <a:t>Modo ECB</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5"/>
                                        </p:tgtEl>
                                        <p:attrNameLst>
                                          <p:attrName>style.visibility</p:attrName>
                                        </p:attrNameLst>
                                      </p:cBhvr>
                                      <p:to>
                                        <p:strVal val="visible"/>
                                      </p:to>
                                    </p:set>
                                    <p:animEffect transition="in" filter="blinds(horizontal)">
                                      <p:cBhvr>
                                        <p:cTn id="7" dur="500"/>
                                        <p:tgtEl>
                                          <p:spTgt spid="160775"/>
                                        </p:tgtEl>
                                      </p:cBhvr>
                                    </p:animEffect>
                                  </p:childTnLst>
                                </p:cTn>
                              </p:par>
                              <p:par>
                                <p:cTn id="8" presetID="3" presetClass="entr" presetSubtype="10" fill="hold" nodeType="withEffect">
                                  <p:stCondLst>
                                    <p:cond delay="0"/>
                                  </p:stCondLst>
                                  <p:childTnLst>
                                    <p:set>
                                      <p:cBhvr>
                                        <p:cTn id="9" dur="1" fill="hold">
                                          <p:stCondLst>
                                            <p:cond delay="0"/>
                                          </p:stCondLst>
                                        </p:cTn>
                                        <p:tgtEl>
                                          <p:spTgt spid="160776"/>
                                        </p:tgtEl>
                                        <p:attrNameLst>
                                          <p:attrName>style.visibility</p:attrName>
                                        </p:attrNameLst>
                                      </p:cBhvr>
                                      <p:to>
                                        <p:strVal val="visible"/>
                                      </p:to>
                                    </p:set>
                                    <p:animEffect transition="in" filter="blinds(horizontal)">
                                      <p:cBhvr>
                                        <p:cTn id="10" dur="500"/>
                                        <p:tgtEl>
                                          <p:spTgt spid="160776"/>
                                        </p:tgtEl>
                                      </p:cBhvr>
                                    </p:animEffect>
                                  </p:childTnLst>
                                </p:cTn>
                              </p:par>
                              <p:par>
                                <p:cTn id="11" presetID="3" presetClass="entr" presetSubtype="10" fill="hold" nodeType="withEffect">
                                  <p:stCondLst>
                                    <p:cond delay="0"/>
                                  </p:stCondLst>
                                  <p:childTnLst>
                                    <p:set>
                                      <p:cBhvr>
                                        <p:cTn id="12" dur="1" fill="hold">
                                          <p:stCondLst>
                                            <p:cond delay="0"/>
                                          </p:stCondLst>
                                        </p:cTn>
                                        <p:tgtEl>
                                          <p:spTgt spid="160777"/>
                                        </p:tgtEl>
                                        <p:attrNameLst>
                                          <p:attrName>style.visibility</p:attrName>
                                        </p:attrNameLst>
                                      </p:cBhvr>
                                      <p:to>
                                        <p:strVal val="visible"/>
                                      </p:to>
                                    </p:set>
                                    <p:animEffect transition="in" filter="blinds(horizontal)">
                                      <p:cBhvr>
                                        <p:cTn id="13" dur="500"/>
                                        <p:tgtEl>
                                          <p:spTgt spid="160777"/>
                                        </p:tgtEl>
                                      </p:cBhvr>
                                    </p:animEffect>
                                  </p:childTnLst>
                                </p:cTn>
                              </p:par>
                              <p:par>
                                <p:cTn id="14" presetID="3" presetClass="entr" presetSubtype="10" fill="hold" nodeType="withEffect">
                                  <p:stCondLst>
                                    <p:cond delay="0"/>
                                  </p:stCondLst>
                                  <p:childTnLst>
                                    <p:set>
                                      <p:cBhvr>
                                        <p:cTn id="15" dur="1" fill="hold">
                                          <p:stCondLst>
                                            <p:cond delay="0"/>
                                          </p:stCondLst>
                                        </p:cTn>
                                        <p:tgtEl>
                                          <p:spTgt spid="160778"/>
                                        </p:tgtEl>
                                        <p:attrNameLst>
                                          <p:attrName>style.visibility</p:attrName>
                                        </p:attrNameLst>
                                      </p:cBhvr>
                                      <p:to>
                                        <p:strVal val="visible"/>
                                      </p:to>
                                    </p:set>
                                    <p:animEffect transition="in" filter="blinds(horizontal)">
                                      <p:cBhvr>
                                        <p:cTn id="16" dur="500"/>
                                        <p:tgtEl>
                                          <p:spTgt spid="16077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0780"/>
                                        </p:tgtEl>
                                        <p:attrNameLst>
                                          <p:attrName>style.visibility</p:attrName>
                                        </p:attrNameLst>
                                      </p:cBhvr>
                                      <p:to>
                                        <p:strVal val="visible"/>
                                      </p:to>
                                    </p:set>
                                    <p:animEffect transition="in" filter="blinds(horizontal)">
                                      <p:cBhvr>
                                        <p:cTn id="21" dur="500"/>
                                        <p:tgtEl>
                                          <p:spTgt spid="160780"/>
                                        </p:tgtEl>
                                      </p:cBhvr>
                                    </p:animEffect>
                                  </p:childTnLst>
                                </p:cTn>
                              </p:par>
                              <p:par>
                                <p:cTn id="22" presetID="3" presetClass="entr" presetSubtype="10" fill="hold" nodeType="withEffect">
                                  <p:stCondLst>
                                    <p:cond delay="0"/>
                                  </p:stCondLst>
                                  <p:childTnLst>
                                    <p:set>
                                      <p:cBhvr>
                                        <p:cTn id="23" dur="1" fill="hold">
                                          <p:stCondLst>
                                            <p:cond delay="0"/>
                                          </p:stCondLst>
                                        </p:cTn>
                                        <p:tgtEl>
                                          <p:spTgt spid="160781"/>
                                        </p:tgtEl>
                                        <p:attrNameLst>
                                          <p:attrName>style.visibility</p:attrName>
                                        </p:attrNameLst>
                                      </p:cBhvr>
                                      <p:to>
                                        <p:strVal val="visible"/>
                                      </p:to>
                                    </p:set>
                                    <p:animEffect transition="in" filter="blinds(horizontal)">
                                      <p:cBhvr>
                                        <p:cTn id="24" dur="500"/>
                                        <p:tgtEl>
                                          <p:spTgt spid="160781"/>
                                        </p:tgtEl>
                                      </p:cBhvr>
                                    </p:animEffect>
                                  </p:childTnLst>
                                </p:cTn>
                              </p:par>
                              <p:par>
                                <p:cTn id="25" presetID="3" presetClass="entr" presetSubtype="10" fill="hold" nodeType="withEffect">
                                  <p:stCondLst>
                                    <p:cond delay="0"/>
                                  </p:stCondLst>
                                  <p:childTnLst>
                                    <p:set>
                                      <p:cBhvr>
                                        <p:cTn id="26" dur="1" fill="hold">
                                          <p:stCondLst>
                                            <p:cond delay="0"/>
                                          </p:stCondLst>
                                        </p:cTn>
                                        <p:tgtEl>
                                          <p:spTgt spid="160782"/>
                                        </p:tgtEl>
                                        <p:attrNameLst>
                                          <p:attrName>style.visibility</p:attrName>
                                        </p:attrNameLst>
                                      </p:cBhvr>
                                      <p:to>
                                        <p:strVal val="visible"/>
                                      </p:to>
                                    </p:set>
                                    <p:animEffect transition="in" filter="blinds(horizontal)">
                                      <p:cBhvr>
                                        <p:cTn id="27" dur="500"/>
                                        <p:tgtEl>
                                          <p:spTgt spid="160782"/>
                                        </p:tgtEl>
                                      </p:cBhvr>
                                    </p:animEffect>
                                  </p:childTnLst>
                                </p:cTn>
                              </p:par>
                              <p:par>
                                <p:cTn id="28" presetID="3" presetClass="entr" presetSubtype="10" fill="hold" nodeType="withEffect">
                                  <p:stCondLst>
                                    <p:cond delay="0"/>
                                  </p:stCondLst>
                                  <p:childTnLst>
                                    <p:set>
                                      <p:cBhvr>
                                        <p:cTn id="29" dur="1" fill="hold">
                                          <p:stCondLst>
                                            <p:cond delay="0"/>
                                          </p:stCondLst>
                                        </p:cTn>
                                        <p:tgtEl>
                                          <p:spTgt spid="160783"/>
                                        </p:tgtEl>
                                        <p:attrNameLst>
                                          <p:attrName>style.visibility</p:attrName>
                                        </p:attrNameLst>
                                      </p:cBhvr>
                                      <p:to>
                                        <p:strVal val="visible"/>
                                      </p:to>
                                    </p:set>
                                    <p:animEffect transition="in" filter="blinds(horizontal)">
                                      <p:cBhvr>
                                        <p:cTn id="30" dur="500"/>
                                        <p:tgtEl>
                                          <p:spTgt spid="160783"/>
                                        </p:tgtEl>
                                      </p:cBhvr>
                                    </p:animEffect>
                                  </p:childTnLst>
                                </p:cTn>
                              </p:par>
                              <p:par>
                                <p:cTn id="31" presetID="3" presetClass="entr" presetSubtype="10" fill="hold" nodeType="withEffect">
                                  <p:stCondLst>
                                    <p:cond delay="0"/>
                                  </p:stCondLst>
                                  <p:childTnLst>
                                    <p:set>
                                      <p:cBhvr>
                                        <p:cTn id="32" dur="1" fill="hold">
                                          <p:stCondLst>
                                            <p:cond delay="0"/>
                                          </p:stCondLst>
                                        </p:cTn>
                                        <p:tgtEl>
                                          <p:spTgt spid="160809"/>
                                        </p:tgtEl>
                                        <p:attrNameLst>
                                          <p:attrName>style.visibility</p:attrName>
                                        </p:attrNameLst>
                                      </p:cBhvr>
                                      <p:to>
                                        <p:strVal val="visible"/>
                                      </p:to>
                                    </p:set>
                                    <p:animEffect transition="in" filter="blinds(horizontal)">
                                      <p:cBhvr>
                                        <p:cTn id="33" dur="500"/>
                                        <p:tgtEl>
                                          <p:spTgt spid="160809"/>
                                        </p:tgtEl>
                                      </p:cBhvr>
                                    </p:animEffect>
                                  </p:childTnLst>
                                </p:cTn>
                              </p:par>
                              <p:par>
                                <p:cTn id="34" presetID="3" presetClass="entr" presetSubtype="10" fill="hold" nodeType="withEffect">
                                  <p:stCondLst>
                                    <p:cond delay="0"/>
                                  </p:stCondLst>
                                  <p:childTnLst>
                                    <p:set>
                                      <p:cBhvr>
                                        <p:cTn id="35" dur="1" fill="hold">
                                          <p:stCondLst>
                                            <p:cond delay="0"/>
                                          </p:stCondLst>
                                        </p:cTn>
                                        <p:tgtEl>
                                          <p:spTgt spid="160810"/>
                                        </p:tgtEl>
                                        <p:attrNameLst>
                                          <p:attrName>style.visibility</p:attrName>
                                        </p:attrNameLst>
                                      </p:cBhvr>
                                      <p:to>
                                        <p:strVal val="visible"/>
                                      </p:to>
                                    </p:set>
                                    <p:animEffect transition="in" filter="blinds(horizontal)">
                                      <p:cBhvr>
                                        <p:cTn id="36" dur="500"/>
                                        <p:tgtEl>
                                          <p:spTgt spid="160810"/>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60789"/>
                                        </p:tgtEl>
                                        <p:attrNameLst>
                                          <p:attrName>style.visibility</p:attrName>
                                        </p:attrNameLst>
                                      </p:cBhvr>
                                      <p:to>
                                        <p:strVal val="visible"/>
                                      </p:to>
                                    </p:set>
                                    <p:animEffect transition="in" filter="box(in)">
                                      <p:cBhvr>
                                        <p:cTn id="41" dur="500"/>
                                        <p:tgtEl>
                                          <p:spTgt spid="16078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60784"/>
                                        </p:tgtEl>
                                        <p:attrNameLst>
                                          <p:attrName>style.visibility</p:attrName>
                                        </p:attrNameLst>
                                      </p:cBhvr>
                                      <p:to>
                                        <p:strVal val="visible"/>
                                      </p:to>
                                    </p:set>
                                    <p:animEffect transition="in" filter="blinds(horizontal)">
                                      <p:cBhvr>
                                        <p:cTn id="46" dur="500"/>
                                        <p:tgtEl>
                                          <p:spTgt spid="160784"/>
                                        </p:tgtEl>
                                      </p:cBhvr>
                                    </p:animEffect>
                                  </p:childTnLst>
                                </p:cTn>
                              </p:par>
                              <p:par>
                                <p:cTn id="47" presetID="3" presetClass="entr" presetSubtype="10" fill="hold" nodeType="withEffect">
                                  <p:stCondLst>
                                    <p:cond delay="0"/>
                                  </p:stCondLst>
                                  <p:childTnLst>
                                    <p:set>
                                      <p:cBhvr>
                                        <p:cTn id="48" dur="1" fill="hold">
                                          <p:stCondLst>
                                            <p:cond delay="0"/>
                                          </p:stCondLst>
                                        </p:cTn>
                                        <p:tgtEl>
                                          <p:spTgt spid="160785"/>
                                        </p:tgtEl>
                                        <p:attrNameLst>
                                          <p:attrName>style.visibility</p:attrName>
                                        </p:attrNameLst>
                                      </p:cBhvr>
                                      <p:to>
                                        <p:strVal val="visible"/>
                                      </p:to>
                                    </p:set>
                                    <p:animEffect transition="in" filter="blinds(horizontal)">
                                      <p:cBhvr>
                                        <p:cTn id="49" dur="500"/>
                                        <p:tgtEl>
                                          <p:spTgt spid="160785"/>
                                        </p:tgtEl>
                                      </p:cBhvr>
                                    </p:animEffect>
                                  </p:childTnLst>
                                </p:cTn>
                              </p:par>
                              <p:par>
                                <p:cTn id="50" presetID="3" presetClass="entr" presetSubtype="10" fill="hold" nodeType="withEffect">
                                  <p:stCondLst>
                                    <p:cond delay="0"/>
                                  </p:stCondLst>
                                  <p:childTnLst>
                                    <p:set>
                                      <p:cBhvr>
                                        <p:cTn id="51" dur="1" fill="hold">
                                          <p:stCondLst>
                                            <p:cond delay="0"/>
                                          </p:stCondLst>
                                        </p:cTn>
                                        <p:tgtEl>
                                          <p:spTgt spid="160786"/>
                                        </p:tgtEl>
                                        <p:attrNameLst>
                                          <p:attrName>style.visibility</p:attrName>
                                        </p:attrNameLst>
                                      </p:cBhvr>
                                      <p:to>
                                        <p:strVal val="visible"/>
                                      </p:to>
                                    </p:set>
                                    <p:animEffect transition="in" filter="blinds(horizontal)">
                                      <p:cBhvr>
                                        <p:cTn id="52" dur="500"/>
                                        <p:tgtEl>
                                          <p:spTgt spid="160786"/>
                                        </p:tgtEl>
                                      </p:cBhvr>
                                    </p:animEffect>
                                  </p:childTnLst>
                                </p:cTn>
                              </p:par>
                              <p:par>
                                <p:cTn id="53" presetID="3" presetClass="entr" presetSubtype="10" fill="hold" nodeType="withEffect">
                                  <p:stCondLst>
                                    <p:cond delay="0"/>
                                  </p:stCondLst>
                                  <p:childTnLst>
                                    <p:set>
                                      <p:cBhvr>
                                        <p:cTn id="54" dur="1" fill="hold">
                                          <p:stCondLst>
                                            <p:cond delay="0"/>
                                          </p:stCondLst>
                                        </p:cTn>
                                        <p:tgtEl>
                                          <p:spTgt spid="160787"/>
                                        </p:tgtEl>
                                        <p:attrNameLst>
                                          <p:attrName>style.visibility</p:attrName>
                                        </p:attrNameLst>
                                      </p:cBhvr>
                                      <p:to>
                                        <p:strVal val="visible"/>
                                      </p:to>
                                    </p:set>
                                    <p:animEffect transition="in" filter="blinds(horizontal)">
                                      <p:cBhvr>
                                        <p:cTn id="55" dur="500"/>
                                        <p:tgtEl>
                                          <p:spTgt spid="1607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nodePh="1">
                                  <p:stCondLst>
                                    <p:cond delay="0"/>
                                  </p:stCondLst>
                                  <p:endCondLst>
                                    <p:cond evt="begin" delay="0">
                                      <p:tn val="58"/>
                                    </p:cond>
                                  </p:endCondLst>
                                  <p:childTnLst>
                                    <p:set>
                                      <p:cBhvr>
                                        <p:cTn id="59" dur="1" fill="hold">
                                          <p:stCondLst>
                                            <p:cond delay="0"/>
                                          </p:stCondLst>
                                        </p:cTn>
                                        <p:tgtEl>
                                          <p:spTgt spid="160788"/>
                                        </p:tgtEl>
                                        <p:attrNameLst>
                                          <p:attrName>style.visibility</p:attrName>
                                        </p:attrNameLst>
                                      </p:cBhvr>
                                      <p:to>
                                        <p:strVal val="visible"/>
                                      </p:to>
                                    </p:set>
                                    <p:animEffect transition="in" filter="dissolve">
                                      <p:cBhvr>
                                        <p:cTn id="60" dur="500"/>
                                        <p:tgtEl>
                                          <p:spTgt spid="160788"/>
                                        </p:tgtEl>
                                      </p:cBhvr>
                                    </p:animEffect>
                                  </p:childTnLst>
                                </p:cTn>
                              </p:par>
                              <p:par>
                                <p:cTn id="61" presetID="9" presetClass="entr" presetSubtype="0" fill="hold" nodeType="withEffect">
                                  <p:stCondLst>
                                    <p:cond delay="0"/>
                                  </p:stCondLst>
                                  <p:childTnLst>
                                    <p:set>
                                      <p:cBhvr>
                                        <p:cTn id="62" dur="1" fill="hold">
                                          <p:stCondLst>
                                            <p:cond delay="0"/>
                                          </p:stCondLst>
                                        </p:cTn>
                                        <p:tgtEl>
                                          <p:spTgt spid="160791"/>
                                        </p:tgtEl>
                                        <p:attrNameLst>
                                          <p:attrName>style.visibility</p:attrName>
                                        </p:attrNameLst>
                                      </p:cBhvr>
                                      <p:to>
                                        <p:strVal val="visible"/>
                                      </p:to>
                                    </p:set>
                                    <p:animEffect transition="in" filter="dissolve">
                                      <p:cBhvr>
                                        <p:cTn id="63" dur="500"/>
                                        <p:tgtEl>
                                          <p:spTgt spid="160791"/>
                                        </p:tgtEl>
                                      </p:cBhvr>
                                    </p:animEffect>
                                  </p:childTnLst>
                                </p:cTn>
                              </p:par>
                              <p:par>
                                <p:cTn id="64" presetID="9" presetClass="entr" presetSubtype="0" fill="hold" nodeType="withEffect">
                                  <p:stCondLst>
                                    <p:cond delay="0"/>
                                  </p:stCondLst>
                                  <p:childTnLst>
                                    <p:set>
                                      <p:cBhvr>
                                        <p:cTn id="65" dur="1" fill="hold">
                                          <p:stCondLst>
                                            <p:cond delay="0"/>
                                          </p:stCondLst>
                                        </p:cTn>
                                        <p:tgtEl>
                                          <p:spTgt spid="160792"/>
                                        </p:tgtEl>
                                        <p:attrNameLst>
                                          <p:attrName>style.visibility</p:attrName>
                                        </p:attrNameLst>
                                      </p:cBhvr>
                                      <p:to>
                                        <p:strVal val="visible"/>
                                      </p:to>
                                    </p:set>
                                    <p:animEffect transition="in" filter="dissolve">
                                      <p:cBhvr>
                                        <p:cTn id="66" dur="500"/>
                                        <p:tgtEl>
                                          <p:spTgt spid="160792"/>
                                        </p:tgtEl>
                                      </p:cBhvr>
                                    </p:animEffect>
                                  </p:childTnLst>
                                </p:cTn>
                              </p:par>
                              <p:par>
                                <p:cTn id="67" presetID="9" presetClass="entr" presetSubtype="0" fill="hold" nodeType="withEffect">
                                  <p:stCondLst>
                                    <p:cond delay="0"/>
                                  </p:stCondLst>
                                  <p:childTnLst>
                                    <p:set>
                                      <p:cBhvr>
                                        <p:cTn id="68" dur="1" fill="hold">
                                          <p:stCondLst>
                                            <p:cond delay="0"/>
                                          </p:stCondLst>
                                        </p:cTn>
                                        <p:tgtEl>
                                          <p:spTgt spid="160797"/>
                                        </p:tgtEl>
                                        <p:attrNameLst>
                                          <p:attrName>style.visibility</p:attrName>
                                        </p:attrNameLst>
                                      </p:cBhvr>
                                      <p:to>
                                        <p:strVal val="visible"/>
                                      </p:to>
                                    </p:set>
                                    <p:animEffect transition="in" filter="dissolve">
                                      <p:cBhvr>
                                        <p:cTn id="69" dur="500"/>
                                        <p:tgtEl>
                                          <p:spTgt spid="160797"/>
                                        </p:tgtEl>
                                      </p:cBhvr>
                                    </p:animEffect>
                                  </p:childTnLst>
                                </p:cTn>
                              </p:par>
                              <p:par>
                                <p:cTn id="70" presetID="9" presetClass="entr" presetSubtype="0" fill="hold" nodeType="withEffect">
                                  <p:stCondLst>
                                    <p:cond delay="0"/>
                                  </p:stCondLst>
                                  <p:childTnLst>
                                    <p:set>
                                      <p:cBhvr>
                                        <p:cTn id="71" dur="1" fill="hold">
                                          <p:stCondLst>
                                            <p:cond delay="0"/>
                                          </p:stCondLst>
                                        </p:cTn>
                                        <p:tgtEl>
                                          <p:spTgt spid="160806"/>
                                        </p:tgtEl>
                                        <p:attrNameLst>
                                          <p:attrName>style.visibility</p:attrName>
                                        </p:attrNameLst>
                                      </p:cBhvr>
                                      <p:to>
                                        <p:strVal val="visible"/>
                                      </p:to>
                                    </p:set>
                                    <p:animEffect transition="in" filter="dissolve">
                                      <p:cBhvr>
                                        <p:cTn id="72" dur="500"/>
                                        <p:tgtEl>
                                          <p:spTgt spid="16080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0793"/>
                                        </p:tgtEl>
                                        <p:attrNameLst>
                                          <p:attrName>style.visibility</p:attrName>
                                        </p:attrNameLst>
                                      </p:cBhvr>
                                      <p:to>
                                        <p:strVal val="visible"/>
                                      </p:to>
                                    </p:set>
                                    <p:animEffect transition="in" filter="blinds(horizontal)">
                                      <p:cBhvr>
                                        <p:cTn id="77" dur="500"/>
                                        <p:tgtEl>
                                          <p:spTgt spid="160793"/>
                                        </p:tgtEl>
                                      </p:cBhvr>
                                    </p:animEffect>
                                  </p:childTnLst>
                                </p:cTn>
                              </p:par>
                              <p:par>
                                <p:cTn id="78" presetID="3" presetClass="entr" presetSubtype="10" fill="hold" nodeType="withEffect">
                                  <p:stCondLst>
                                    <p:cond delay="0"/>
                                  </p:stCondLst>
                                  <p:childTnLst>
                                    <p:set>
                                      <p:cBhvr>
                                        <p:cTn id="79" dur="1" fill="hold">
                                          <p:stCondLst>
                                            <p:cond delay="0"/>
                                          </p:stCondLst>
                                        </p:cTn>
                                        <p:tgtEl>
                                          <p:spTgt spid="160794"/>
                                        </p:tgtEl>
                                        <p:attrNameLst>
                                          <p:attrName>style.visibility</p:attrName>
                                        </p:attrNameLst>
                                      </p:cBhvr>
                                      <p:to>
                                        <p:strVal val="visible"/>
                                      </p:to>
                                    </p:set>
                                    <p:animEffect transition="in" filter="blinds(horizontal)">
                                      <p:cBhvr>
                                        <p:cTn id="80" dur="500"/>
                                        <p:tgtEl>
                                          <p:spTgt spid="160794"/>
                                        </p:tgtEl>
                                      </p:cBhvr>
                                    </p:animEffect>
                                  </p:childTnLst>
                                </p:cTn>
                              </p:par>
                              <p:par>
                                <p:cTn id="81" presetID="3" presetClass="entr" presetSubtype="10" fill="hold" nodeType="withEffect">
                                  <p:stCondLst>
                                    <p:cond delay="0"/>
                                  </p:stCondLst>
                                  <p:childTnLst>
                                    <p:set>
                                      <p:cBhvr>
                                        <p:cTn id="82" dur="1" fill="hold">
                                          <p:stCondLst>
                                            <p:cond delay="0"/>
                                          </p:stCondLst>
                                        </p:cTn>
                                        <p:tgtEl>
                                          <p:spTgt spid="160795"/>
                                        </p:tgtEl>
                                        <p:attrNameLst>
                                          <p:attrName>style.visibility</p:attrName>
                                        </p:attrNameLst>
                                      </p:cBhvr>
                                      <p:to>
                                        <p:strVal val="visible"/>
                                      </p:to>
                                    </p:set>
                                    <p:animEffect transition="in" filter="blinds(horizontal)">
                                      <p:cBhvr>
                                        <p:cTn id="83" dur="500"/>
                                        <p:tgtEl>
                                          <p:spTgt spid="160795"/>
                                        </p:tgtEl>
                                      </p:cBhvr>
                                    </p:animEffect>
                                  </p:childTnLst>
                                </p:cTn>
                              </p:par>
                              <p:par>
                                <p:cTn id="84" presetID="3" presetClass="entr" presetSubtype="10" fill="hold" nodeType="withEffect">
                                  <p:stCondLst>
                                    <p:cond delay="0"/>
                                  </p:stCondLst>
                                  <p:childTnLst>
                                    <p:set>
                                      <p:cBhvr>
                                        <p:cTn id="85" dur="1" fill="hold">
                                          <p:stCondLst>
                                            <p:cond delay="0"/>
                                          </p:stCondLst>
                                        </p:cTn>
                                        <p:tgtEl>
                                          <p:spTgt spid="160796"/>
                                        </p:tgtEl>
                                        <p:attrNameLst>
                                          <p:attrName>style.visibility</p:attrName>
                                        </p:attrNameLst>
                                      </p:cBhvr>
                                      <p:to>
                                        <p:strVal val="visible"/>
                                      </p:to>
                                    </p:set>
                                    <p:animEffect transition="in" filter="blinds(horizontal)">
                                      <p:cBhvr>
                                        <p:cTn id="86" dur="500"/>
                                        <p:tgtEl>
                                          <p:spTgt spid="160796"/>
                                        </p:tgtEl>
                                      </p:cBhvr>
                                    </p:animEffect>
                                  </p:childTnLst>
                                </p:cTn>
                              </p:par>
                              <p:par>
                                <p:cTn id="87" presetID="3" presetClass="entr" presetSubtype="10" fill="hold" nodeType="withEffect">
                                  <p:stCondLst>
                                    <p:cond delay="0"/>
                                  </p:stCondLst>
                                  <p:childTnLst>
                                    <p:set>
                                      <p:cBhvr>
                                        <p:cTn id="88" dur="1" fill="hold">
                                          <p:stCondLst>
                                            <p:cond delay="0"/>
                                          </p:stCondLst>
                                        </p:cTn>
                                        <p:tgtEl>
                                          <p:spTgt spid="160805"/>
                                        </p:tgtEl>
                                        <p:attrNameLst>
                                          <p:attrName>style.visibility</p:attrName>
                                        </p:attrNameLst>
                                      </p:cBhvr>
                                      <p:to>
                                        <p:strVal val="visible"/>
                                      </p:to>
                                    </p:set>
                                    <p:animEffect transition="in" filter="blinds(horizontal)">
                                      <p:cBhvr>
                                        <p:cTn id="89" dur="500"/>
                                        <p:tgtEl>
                                          <p:spTgt spid="160805"/>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60798"/>
                                        </p:tgtEl>
                                        <p:attrNameLst>
                                          <p:attrName>style.visibility</p:attrName>
                                        </p:attrNameLst>
                                      </p:cBhvr>
                                      <p:to>
                                        <p:strVal val="visible"/>
                                      </p:to>
                                    </p:set>
                                    <p:animEffect transition="in" filter="blinds(horizontal)">
                                      <p:cBhvr>
                                        <p:cTn id="94" dur="500"/>
                                        <p:tgtEl>
                                          <p:spTgt spid="160798"/>
                                        </p:tgtEl>
                                      </p:cBhvr>
                                    </p:animEffect>
                                  </p:childTnLst>
                                </p:cTn>
                              </p:par>
                              <p:par>
                                <p:cTn id="95" presetID="3" presetClass="entr" presetSubtype="10" fill="hold" nodeType="withEffect">
                                  <p:stCondLst>
                                    <p:cond delay="0"/>
                                  </p:stCondLst>
                                  <p:childTnLst>
                                    <p:set>
                                      <p:cBhvr>
                                        <p:cTn id="96" dur="1" fill="hold">
                                          <p:stCondLst>
                                            <p:cond delay="0"/>
                                          </p:stCondLst>
                                        </p:cTn>
                                        <p:tgtEl>
                                          <p:spTgt spid="160799"/>
                                        </p:tgtEl>
                                        <p:attrNameLst>
                                          <p:attrName>style.visibility</p:attrName>
                                        </p:attrNameLst>
                                      </p:cBhvr>
                                      <p:to>
                                        <p:strVal val="visible"/>
                                      </p:to>
                                    </p:set>
                                    <p:animEffect transition="in" filter="blinds(horizontal)">
                                      <p:cBhvr>
                                        <p:cTn id="97" dur="500"/>
                                        <p:tgtEl>
                                          <p:spTgt spid="160799"/>
                                        </p:tgtEl>
                                      </p:cBhvr>
                                    </p:animEffect>
                                  </p:childTnLst>
                                </p:cTn>
                              </p:par>
                              <p:par>
                                <p:cTn id="98" presetID="3" presetClass="entr" presetSubtype="10" fill="hold" nodeType="withEffect">
                                  <p:stCondLst>
                                    <p:cond delay="0"/>
                                  </p:stCondLst>
                                  <p:childTnLst>
                                    <p:set>
                                      <p:cBhvr>
                                        <p:cTn id="99" dur="1" fill="hold">
                                          <p:stCondLst>
                                            <p:cond delay="0"/>
                                          </p:stCondLst>
                                        </p:cTn>
                                        <p:tgtEl>
                                          <p:spTgt spid="160800"/>
                                        </p:tgtEl>
                                        <p:attrNameLst>
                                          <p:attrName>style.visibility</p:attrName>
                                        </p:attrNameLst>
                                      </p:cBhvr>
                                      <p:to>
                                        <p:strVal val="visible"/>
                                      </p:to>
                                    </p:set>
                                    <p:animEffect transition="in" filter="blinds(horizontal)">
                                      <p:cBhvr>
                                        <p:cTn id="100" dur="500"/>
                                        <p:tgtEl>
                                          <p:spTgt spid="160800"/>
                                        </p:tgtEl>
                                      </p:cBhvr>
                                    </p:animEffect>
                                  </p:childTnLst>
                                </p:cTn>
                              </p:par>
                              <p:par>
                                <p:cTn id="101" presetID="3" presetClass="entr" presetSubtype="10" fill="hold" nodeType="withEffect">
                                  <p:stCondLst>
                                    <p:cond delay="0"/>
                                  </p:stCondLst>
                                  <p:childTnLst>
                                    <p:set>
                                      <p:cBhvr>
                                        <p:cTn id="102" dur="1" fill="hold">
                                          <p:stCondLst>
                                            <p:cond delay="0"/>
                                          </p:stCondLst>
                                        </p:cTn>
                                        <p:tgtEl>
                                          <p:spTgt spid="160801"/>
                                        </p:tgtEl>
                                        <p:attrNameLst>
                                          <p:attrName>style.visibility</p:attrName>
                                        </p:attrNameLst>
                                      </p:cBhvr>
                                      <p:to>
                                        <p:strVal val="visible"/>
                                      </p:to>
                                    </p:set>
                                    <p:animEffect transition="in" filter="blinds(horizontal)">
                                      <p:cBhvr>
                                        <p:cTn id="103" dur="500"/>
                                        <p:tgtEl>
                                          <p:spTgt spid="160801"/>
                                        </p:tgtEl>
                                      </p:cBhvr>
                                    </p:animEffect>
                                  </p:childTnLst>
                                </p:cTn>
                              </p:par>
                              <p:par>
                                <p:cTn id="104" presetID="3" presetClass="entr" presetSubtype="10" fill="hold" nodeType="withEffect">
                                  <p:stCondLst>
                                    <p:cond delay="0"/>
                                  </p:stCondLst>
                                  <p:childTnLst>
                                    <p:set>
                                      <p:cBhvr>
                                        <p:cTn id="105" dur="1" fill="hold">
                                          <p:stCondLst>
                                            <p:cond delay="0"/>
                                          </p:stCondLst>
                                        </p:cTn>
                                        <p:tgtEl>
                                          <p:spTgt spid="160813"/>
                                        </p:tgtEl>
                                        <p:attrNameLst>
                                          <p:attrName>style.visibility</p:attrName>
                                        </p:attrNameLst>
                                      </p:cBhvr>
                                      <p:to>
                                        <p:strVal val="visible"/>
                                      </p:to>
                                    </p:set>
                                    <p:animEffect transition="in" filter="blinds(horizontal)">
                                      <p:cBhvr>
                                        <p:cTn id="106" dur="500"/>
                                        <p:tgtEl>
                                          <p:spTgt spid="160813"/>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60802"/>
                                        </p:tgtEl>
                                        <p:attrNameLst>
                                          <p:attrName>style.visibility</p:attrName>
                                        </p:attrNameLst>
                                      </p:cBhvr>
                                      <p:to>
                                        <p:strVal val="visible"/>
                                      </p:to>
                                    </p:set>
                                    <p:animEffect transition="in" filter="blinds(horizontal)">
                                      <p:cBhvr>
                                        <p:cTn id="111" dur="500"/>
                                        <p:tgtEl>
                                          <p:spTgt spid="160802"/>
                                        </p:tgtEl>
                                      </p:cBhvr>
                                    </p:animEffect>
                                  </p:childTnLst>
                                </p:cTn>
                              </p:par>
                              <p:par>
                                <p:cTn id="112" presetID="3" presetClass="entr" presetSubtype="10" fill="hold" nodeType="withEffect">
                                  <p:stCondLst>
                                    <p:cond delay="0"/>
                                  </p:stCondLst>
                                  <p:childTnLst>
                                    <p:set>
                                      <p:cBhvr>
                                        <p:cTn id="113" dur="1" fill="hold">
                                          <p:stCondLst>
                                            <p:cond delay="0"/>
                                          </p:stCondLst>
                                        </p:cTn>
                                        <p:tgtEl>
                                          <p:spTgt spid="160803"/>
                                        </p:tgtEl>
                                        <p:attrNameLst>
                                          <p:attrName>style.visibility</p:attrName>
                                        </p:attrNameLst>
                                      </p:cBhvr>
                                      <p:to>
                                        <p:strVal val="visible"/>
                                      </p:to>
                                    </p:set>
                                    <p:animEffect transition="in" filter="blinds(horizontal)">
                                      <p:cBhvr>
                                        <p:cTn id="114" dur="500"/>
                                        <p:tgtEl>
                                          <p:spTgt spid="160803"/>
                                        </p:tgtEl>
                                      </p:cBhvr>
                                    </p:animEffect>
                                  </p:childTnLst>
                                </p:cTn>
                              </p:par>
                              <p:par>
                                <p:cTn id="115" presetID="3" presetClass="entr" presetSubtype="10" fill="hold" nodeType="withEffect">
                                  <p:stCondLst>
                                    <p:cond delay="0"/>
                                  </p:stCondLst>
                                  <p:childTnLst>
                                    <p:set>
                                      <p:cBhvr>
                                        <p:cTn id="116" dur="1" fill="hold">
                                          <p:stCondLst>
                                            <p:cond delay="0"/>
                                          </p:stCondLst>
                                        </p:cTn>
                                        <p:tgtEl>
                                          <p:spTgt spid="160804"/>
                                        </p:tgtEl>
                                        <p:attrNameLst>
                                          <p:attrName>style.visibility</p:attrName>
                                        </p:attrNameLst>
                                      </p:cBhvr>
                                      <p:to>
                                        <p:strVal val="visible"/>
                                      </p:to>
                                    </p:set>
                                    <p:animEffect transition="in" filter="blinds(horizontal)">
                                      <p:cBhvr>
                                        <p:cTn id="117" dur="500"/>
                                        <p:tgtEl>
                                          <p:spTgt spid="160804"/>
                                        </p:tgtEl>
                                      </p:cBhvr>
                                    </p:animEffect>
                                  </p:childTnLst>
                                </p:cTn>
                              </p:par>
                              <p:par>
                                <p:cTn id="118" presetID="3" presetClass="entr" presetSubtype="10" fill="hold" nodeType="withEffect">
                                  <p:stCondLst>
                                    <p:cond delay="0"/>
                                  </p:stCondLst>
                                  <p:childTnLst>
                                    <p:set>
                                      <p:cBhvr>
                                        <p:cTn id="119" dur="1" fill="hold">
                                          <p:stCondLst>
                                            <p:cond delay="0"/>
                                          </p:stCondLst>
                                        </p:cTn>
                                        <p:tgtEl>
                                          <p:spTgt spid="160807"/>
                                        </p:tgtEl>
                                        <p:attrNameLst>
                                          <p:attrName>style.visibility</p:attrName>
                                        </p:attrNameLst>
                                      </p:cBhvr>
                                      <p:to>
                                        <p:strVal val="visible"/>
                                      </p:to>
                                    </p:set>
                                    <p:animEffect transition="in" filter="blinds(horizontal)">
                                      <p:cBhvr>
                                        <p:cTn id="120" dur="500"/>
                                        <p:tgtEl>
                                          <p:spTgt spid="160807"/>
                                        </p:tgtEl>
                                      </p:cBhvr>
                                    </p:animEffect>
                                  </p:childTnLst>
                                </p:cTn>
                              </p:par>
                              <p:par>
                                <p:cTn id="121" presetID="3" presetClass="entr" presetSubtype="10" fill="hold" nodeType="withEffect">
                                  <p:stCondLst>
                                    <p:cond delay="0"/>
                                  </p:stCondLst>
                                  <p:childTnLst>
                                    <p:set>
                                      <p:cBhvr>
                                        <p:cTn id="122" dur="1" fill="hold">
                                          <p:stCondLst>
                                            <p:cond delay="0"/>
                                          </p:stCondLst>
                                        </p:cTn>
                                        <p:tgtEl>
                                          <p:spTgt spid="160808"/>
                                        </p:tgtEl>
                                        <p:attrNameLst>
                                          <p:attrName>style.visibility</p:attrName>
                                        </p:attrNameLst>
                                      </p:cBhvr>
                                      <p:to>
                                        <p:strVal val="visible"/>
                                      </p:to>
                                    </p:set>
                                    <p:animEffect transition="in" filter="blinds(horizontal)">
                                      <p:cBhvr>
                                        <p:cTn id="123" dur="500"/>
                                        <p:tgtEl>
                                          <p:spTgt spid="160808"/>
                                        </p:tgtEl>
                                      </p:cBhvr>
                                    </p:animEffect>
                                  </p:childTnLst>
                                </p:cTn>
                              </p:par>
                              <p:par>
                                <p:cTn id="124" presetID="3" presetClass="entr" presetSubtype="10" fill="hold" nodeType="withEffect">
                                  <p:stCondLst>
                                    <p:cond delay="0"/>
                                  </p:stCondLst>
                                  <p:childTnLst>
                                    <p:set>
                                      <p:cBhvr>
                                        <p:cTn id="125" dur="1" fill="hold">
                                          <p:stCondLst>
                                            <p:cond delay="0"/>
                                          </p:stCondLst>
                                        </p:cTn>
                                        <p:tgtEl>
                                          <p:spTgt spid="160811"/>
                                        </p:tgtEl>
                                        <p:attrNameLst>
                                          <p:attrName>style.visibility</p:attrName>
                                        </p:attrNameLst>
                                      </p:cBhvr>
                                      <p:to>
                                        <p:strVal val="visible"/>
                                      </p:to>
                                    </p:set>
                                    <p:animEffect transition="in" filter="blinds(horizontal)">
                                      <p:cBhvr>
                                        <p:cTn id="126" dur="500"/>
                                        <p:tgtEl>
                                          <p:spTgt spid="160811"/>
                                        </p:tgtEl>
                                      </p:cBhvr>
                                    </p:animEffect>
                                  </p:childTnLst>
                                </p:cTn>
                              </p:par>
                              <p:par>
                                <p:cTn id="127" presetID="3" presetClass="entr" presetSubtype="10" fill="hold" nodeType="withEffect">
                                  <p:stCondLst>
                                    <p:cond delay="0"/>
                                  </p:stCondLst>
                                  <p:childTnLst>
                                    <p:set>
                                      <p:cBhvr>
                                        <p:cTn id="128" dur="1" fill="hold">
                                          <p:stCondLst>
                                            <p:cond delay="0"/>
                                          </p:stCondLst>
                                        </p:cTn>
                                        <p:tgtEl>
                                          <p:spTgt spid="160812"/>
                                        </p:tgtEl>
                                        <p:attrNameLst>
                                          <p:attrName>style.visibility</p:attrName>
                                        </p:attrNameLst>
                                      </p:cBhvr>
                                      <p:to>
                                        <p:strVal val="visible"/>
                                      </p:to>
                                    </p:set>
                                    <p:animEffect transition="in" filter="blinds(horizontal)">
                                      <p:cBhvr>
                                        <p:cTn id="129" dur="500"/>
                                        <p:tgtEl>
                                          <p:spTgt spid="160812"/>
                                        </p:tgtEl>
                                      </p:cBhvr>
                                    </p:animEffect>
                                  </p:childTnLst>
                                </p:cTn>
                              </p:par>
                              <p:par>
                                <p:cTn id="130" presetID="3" presetClass="entr" presetSubtype="10" fill="hold" nodeType="withEffect">
                                  <p:stCondLst>
                                    <p:cond delay="0"/>
                                  </p:stCondLst>
                                  <p:childTnLst>
                                    <p:set>
                                      <p:cBhvr>
                                        <p:cTn id="131" dur="1" fill="hold">
                                          <p:stCondLst>
                                            <p:cond delay="0"/>
                                          </p:stCondLst>
                                        </p:cTn>
                                        <p:tgtEl>
                                          <p:spTgt spid="160814"/>
                                        </p:tgtEl>
                                        <p:attrNameLst>
                                          <p:attrName>style.visibility</p:attrName>
                                        </p:attrNameLst>
                                      </p:cBhvr>
                                      <p:to>
                                        <p:strVal val="visible"/>
                                      </p:to>
                                    </p:set>
                                    <p:animEffect transition="in" filter="blinds(horizontal)">
                                      <p:cBhvr>
                                        <p:cTn id="132" dur="500"/>
                                        <p:tgtEl>
                                          <p:spTgt spid="16081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xit" presetSubtype="0" fill="hold" grpId="0" nodeType="clickEffect">
                                  <p:stCondLst>
                                    <p:cond delay="0"/>
                                  </p:stCondLst>
                                  <p:childTnLst>
                                    <p:animEffect transition="out" filter="dissolve">
                                      <p:cBhvr>
                                        <p:cTn id="136" dur="500"/>
                                        <p:tgtEl>
                                          <p:spTgt spid="160807"/>
                                        </p:tgtEl>
                                      </p:cBhvr>
                                    </p:animEffect>
                                    <p:set>
                                      <p:cBhvr>
                                        <p:cTn id="137" dur="1" fill="hold">
                                          <p:stCondLst>
                                            <p:cond delay="499"/>
                                          </p:stCondLst>
                                        </p:cTn>
                                        <p:tgtEl>
                                          <p:spTgt spid="160807"/>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160772">
                                            <p:txEl>
                                              <p:pRg st="0" end="0"/>
                                            </p:txEl>
                                          </p:spTgt>
                                        </p:tgtEl>
                                        <p:attrNameLst>
                                          <p:attrName>style.visibility</p:attrName>
                                        </p:attrNameLst>
                                      </p:cBhvr>
                                      <p:to>
                                        <p:strVal val="visible"/>
                                      </p:to>
                                    </p:set>
                                    <p:animEffect transition="in" filter="blinds(horizontal)">
                                      <p:cBhvr>
                                        <p:cTn id="142" dur="500"/>
                                        <p:tgtEl>
                                          <p:spTgt spid="160772">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60772">
                                            <p:txEl>
                                              <p:pRg st="1" end="1"/>
                                            </p:txEl>
                                          </p:spTgt>
                                        </p:tgtEl>
                                        <p:attrNameLst>
                                          <p:attrName>style.visibility</p:attrName>
                                        </p:attrNameLst>
                                      </p:cBhvr>
                                      <p:to>
                                        <p:strVal val="visible"/>
                                      </p:to>
                                    </p:set>
                                    <p:animEffect transition="in" filter="blinds(horizontal)">
                                      <p:cBhvr>
                                        <p:cTn id="147" dur="500"/>
                                        <p:tgtEl>
                                          <p:spTgt spid="1607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5" grpId="0" animBg="1"/>
      <p:bldP spid="160780" grpId="0" animBg="1"/>
      <p:bldP spid="160784" grpId="0" animBg="1"/>
      <p:bldP spid="160788" grpId="0"/>
      <p:bldP spid="160793" grpId="0" animBg="1"/>
      <p:bldP spid="160798" grpId="0" animBg="1"/>
      <p:bldP spid="160802" grpId="0" animBg="1"/>
      <p:bldP spid="16080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1403350" y="4787900"/>
            <a:ext cx="1389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latin typeface="Tahoma" panose="020B0604030504040204" pitchFamily="34" charset="0"/>
              </a:rPr>
              <a:t>Original</a:t>
            </a:r>
          </a:p>
        </p:txBody>
      </p:sp>
      <p:sp>
        <p:nvSpPr>
          <p:cNvPr id="49155" name="Text Box 4"/>
          <p:cNvSpPr txBox="1">
            <a:spLocks noChangeArrowheads="1"/>
          </p:cNvSpPr>
          <p:nvPr/>
        </p:nvSpPr>
        <p:spPr bwMode="auto">
          <a:xfrm>
            <a:off x="4284663" y="4813300"/>
            <a:ext cx="80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latin typeface="Tahoma" panose="020B0604030504040204" pitchFamily="34" charset="0"/>
              </a:rPr>
              <a:t>ECB</a:t>
            </a:r>
          </a:p>
        </p:txBody>
      </p:sp>
      <p:sp>
        <p:nvSpPr>
          <p:cNvPr id="49156" name="Text Box 5"/>
          <p:cNvSpPr txBox="1">
            <a:spLocks noChangeArrowheads="1"/>
          </p:cNvSpPr>
          <p:nvPr/>
        </p:nvSpPr>
        <p:spPr bwMode="auto">
          <a:xfrm>
            <a:off x="6732588" y="4813300"/>
            <a:ext cx="1601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latin typeface="Tahoma" panose="020B0604030504040204" pitchFamily="34" charset="0"/>
              </a:rPr>
              <a:t>CBC/CTR</a:t>
            </a:r>
          </a:p>
        </p:txBody>
      </p:sp>
      <p:graphicFrame>
        <p:nvGraphicFramePr>
          <p:cNvPr id="49157" name="Object 6"/>
          <p:cNvGraphicFramePr>
            <a:graphicFrameLocks noChangeAspect="1"/>
          </p:cNvGraphicFramePr>
          <p:nvPr/>
        </p:nvGraphicFramePr>
        <p:xfrm>
          <a:off x="6330950" y="2233613"/>
          <a:ext cx="2562225" cy="2563812"/>
        </p:xfrm>
        <a:graphic>
          <a:graphicData uri="http://schemas.openxmlformats.org/presentationml/2006/ole">
            <mc:AlternateContent xmlns:mc="http://schemas.openxmlformats.org/markup-compatibility/2006">
              <mc:Choice xmlns:v="urn:schemas-microsoft-com:vml" Requires="v">
                <p:oleObj name="Bitmap Image" r:id="rId2" imgW="2886075" imgH="3200400" progId="Paint.Picture">
                  <p:embed/>
                </p:oleObj>
              </mc:Choice>
              <mc:Fallback>
                <p:oleObj name="Bitmap Image" r:id="rId2" imgW="2886075" imgH="3200400" progId="Paint.Picture">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950" y="2233613"/>
                        <a:ext cx="256222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915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175" y="2325688"/>
            <a:ext cx="2398713"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5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293938"/>
            <a:ext cx="26543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Rectangle 9"/>
          <p:cNvSpPr>
            <a:spLocks noGrp="1" noChangeArrowheads="1"/>
          </p:cNvSpPr>
          <p:nvPr>
            <p:ph type="title"/>
          </p:nvPr>
        </p:nvSpPr>
        <p:spPr/>
        <p:txBody>
          <a:bodyPr/>
          <a:lstStyle/>
          <a:p>
            <a:pPr eaLnBrk="1" hangingPunct="1"/>
            <a:r>
              <a:rPr lang="pt-BR" altLang="en-US"/>
              <a:t>ECB: Exemplo</a:t>
            </a:r>
            <a:endParaRPr lang="en-US" altLang="en-US"/>
          </a:p>
        </p:txBody>
      </p:sp>
      <p:sp>
        <p:nvSpPr>
          <p:cNvPr id="9" name="Rectangle 8"/>
          <p:cNvSpPr>
            <a:spLocks noChangeArrowheads="1"/>
          </p:cNvSpPr>
          <p:nvPr/>
        </p:nvSpPr>
        <p:spPr bwMode="auto">
          <a:xfrm>
            <a:off x="3552825" y="2233613"/>
            <a:ext cx="2665413" cy="2554287"/>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0" name="Rectangle 9"/>
          <p:cNvSpPr>
            <a:spLocks noChangeArrowheads="1"/>
          </p:cNvSpPr>
          <p:nvPr/>
        </p:nvSpPr>
        <p:spPr bwMode="auto">
          <a:xfrm>
            <a:off x="684213" y="2197100"/>
            <a:ext cx="2663825" cy="2552700"/>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 y="2211388"/>
            <a:ext cx="25241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79" name="Text Box 3"/>
          <p:cNvSpPr txBox="1">
            <a:spLocks noChangeArrowheads="1"/>
          </p:cNvSpPr>
          <p:nvPr/>
        </p:nvSpPr>
        <p:spPr bwMode="auto">
          <a:xfrm>
            <a:off x="1403350" y="4787900"/>
            <a:ext cx="1389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latin typeface="Tahoma" panose="020B0604030504040204" pitchFamily="34" charset="0"/>
              </a:rPr>
              <a:t>Original</a:t>
            </a:r>
          </a:p>
        </p:txBody>
      </p:sp>
      <p:sp>
        <p:nvSpPr>
          <p:cNvPr id="50180" name="Text Box 4"/>
          <p:cNvSpPr txBox="1">
            <a:spLocks noChangeArrowheads="1"/>
          </p:cNvSpPr>
          <p:nvPr/>
        </p:nvSpPr>
        <p:spPr bwMode="auto">
          <a:xfrm>
            <a:off x="4284663" y="4813300"/>
            <a:ext cx="80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latin typeface="Tahoma" panose="020B0604030504040204" pitchFamily="34" charset="0"/>
              </a:rPr>
              <a:t>ECB</a:t>
            </a:r>
          </a:p>
        </p:txBody>
      </p:sp>
      <p:sp>
        <p:nvSpPr>
          <p:cNvPr id="50181" name="Text Box 5"/>
          <p:cNvSpPr txBox="1">
            <a:spLocks noChangeArrowheads="1"/>
          </p:cNvSpPr>
          <p:nvPr/>
        </p:nvSpPr>
        <p:spPr bwMode="auto">
          <a:xfrm>
            <a:off x="6732588" y="4813300"/>
            <a:ext cx="1601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latin typeface="Tahoma" panose="020B0604030504040204" pitchFamily="34" charset="0"/>
              </a:rPr>
              <a:t>CBC/CTR</a:t>
            </a:r>
          </a:p>
        </p:txBody>
      </p:sp>
      <p:sp>
        <p:nvSpPr>
          <p:cNvPr id="50182" name="Rectangle 9"/>
          <p:cNvSpPr>
            <a:spLocks noGrp="1" noChangeArrowheads="1"/>
          </p:cNvSpPr>
          <p:nvPr>
            <p:ph type="title"/>
          </p:nvPr>
        </p:nvSpPr>
        <p:spPr/>
        <p:txBody>
          <a:bodyPr/>
          <a:lstStyle/>
          <a:p>
            <a:pPr eaLnBrk="1" hangingPunct="1"/>
            <a:r>
              <a:rPr lang="pt-BR" altLang="en-US"/>
              <a:t>ECB: Exemplo</a:t>
            </a:r>
            <a:endParaRPr lang="en-US" altLang="en-US"/>
          </a:p>
        </p:txBody>
      </p:sp>
      <p:sp>
        <p:nvSpPr>
          <p:cNvPr id="10" name="Rectangle 9"/>
          <p:cNvSpPr>
            <a:spLocks noChangeArrowheads="1"/>
          </p:cNvSpPr>
          <p:nvPr/>
        </p:nvSpPr>
        <p:spPr bwMode="auto">
          <a:xfrm>
            <a:off x="727075" y="1989138"/>
            <a:ext cx="2663825" cy="2789237"/>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501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238" y="2189163"/>
            <a:ext cx="25908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8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4225" y="2181225"/>
            <a:ext cx="249555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a:spLocks noChangeArrowheads="1"/>
          </p:cNvSpPr>
          <p:nvPr/>
        </p:nvSpPr>
        <p:spPr bwMode="auto">
          <a:xfrm>
            <a:off x="3276600" y="1989138"/>
            <a:ext cx="2665413" cy="2755900"/>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1258888" y="4787900"/>
            <a:ext cx="1389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latin typeface="Tahoma" panose="020B0604030504040204" pitchFamily="34" charset="0"/>
              </a:rPr>
              <a:t>Original</a:t>
            </a:r>
          </a:p>
        </p:txBody>
      </p:sp>
      <p:sp>
        <p:nvSpPr>
          <p:cNvPr id="51203" name="Text Box 4"/>
          <p:cNvSpPr txBox="1">
            <a:spLocks noChangeArrowheads="1"/>
          </p:cNvSpPr>
          <p:nvPr/>
        </p:nvSpPr>
        <p:spPr bwMode="auto">
          <a:xfrm>
            <a:off x="4202113" y="4813300"/>
            <a:ext cx="80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latin typeface="Tahoma" panose="020B0604030504040204" pitchFamily="34" charset="0"/>
              </a:rPr>
              <a:t>ECB</a:t>
            </a:r>
          </a:p>
        </p:txBody>
      </p:sp>
      <p:graphicFrame>
        <p:nvGraphicFramePr>
          <p:cNvPr id="51204" name="Object 6"/>
          <p:cNvGraphicFramePr>
            <a:graphicFrameLocks noChangeAspect="1"/>
          </p:cNvGraphicFramePr>
          <p:nvPr/>
        </p:nvGraphicFramePr>
        <p:xfrm>
          <a:off x="6007100" y="1700213"/>
          <a:ext cx="2886075" cy="3200400"/>
        </p:xfrm>
        <a:graphic>
          <a:graphicData uri="http://schemas.openxmlformats.org/presentationml/2006/ole">
            <mc:AlternateContent xmlns:mc="http://schemas.openxmlformats.org/markup-compatibility/2006">
              <mc:Choice xmlns:v="urn:schemas-microsoft-com:vml" Requires="v">
                <p:oleObj name="Bitmap Image" r:id="rId2" imgW="2886075" imgH="3200400" progId="Paint.Picture">
                  <p:embed/>
                </p:oleObj>
              </mc:Choice>
              <mc:Fallback>
                <p:oleObj name="Bitmap Image" r:id="rId2" imgW="2886075" imgH="3200400" progId="Paint.Picture">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100" y="1700213"/>
                        <a:ext cx="28860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7"/>
          <p:cNvGraphicFramePr>
            <a:graphicFrameLocks noChangeAspect="1"/>
          </p:cNvGraphicFramePr>
          <p:nvPr/>
        </p:nvGraphicFramePr>
        <p:xfrm>
          <a:off x="3119438" y="1700213"/>
          <a:ext cx="2905125" cy="3190875"/>
        </p:xfrm>
        <a:graphic>
          <a:graphicData uri="http://schemas.openxmlformats.org/presentationml/2006/ole">
            <mc:AlternateContent xmlns:mc="http://schemas.openxmlformats.org/markup-compatibility/2006">
              <mc:Choice xmlns:v="urn:schemas-microsoft-com:vml" Requires="v">
                <p:oleObj name="Bitmap Image" r:id="rId4" imgW="2905125" imgH="3190875" progId="Paint.Picture">
                  <p:embed/>
                </p:oleObj>
              </mc:Choice>
              <mc:Fallback>
                <p:oleObj name="Bitmap Image" r:id="rId4" imgW="2905125" imgH="3190875" progId="Paint.Pictur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438" y="1700213"/>
                        <a:ext cx="29051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48" name="Object 8"/>
          <p:cNvGraphicFramePr>
            <a:graphicFrameLocks noChangeAspect="1"/>
          </p:cNvGraphicFramePr>
          <p:nvPr/>
        </p:nvGraphicFramePr>
        <p:xfrm>
          <a:off x="649288" y="1854200"/>
          <a:ext cx="2409825" cy="2943225"/>
        </p:xfrm>
        <a:graphic>
          <a:graphicData uri="http://schemas.openxmlformats.org/presentationml/2006/ole">
            <mc:AlternateContent xmlns:mc="http://schemas.openxmlformats.org/markup-compatibility/2006">
              <mc:Choice xmlns:v="urn:schemas-microsoft-com:vml" Requires="v">
                <p:oleObj name="Bitmap Image" r:id="rId6" imgW="2409825" imgH="2943225" progId="Paint.Picture">
                  <p:embed/>
                </p:oleObj>
              </mc:Choice>
              <mc:Fallback>
                <p:oleObj name="Bitmap Image" r:id="rId6" imgW="2409825" imgH="2943225" progId="Paint.Picture">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288" y="1854200"/>
                        <a:ext cx="24098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7" name="Rectangle 10"/>
          <p:cNvSpPr>
            <a:spLocks noGrp="1" noChangeArrowheads="1"/>
          </p:cNvSpPr>
          <p:nvPr>
            <p:ph type="title"/>
          </p:nvPr>
        </p:nvSpPr>
        <p:spPr/>
        <p:txBody>
          <a:bodyPr/>
          <a:lstStyle/>
          <a:p>
            <a:pPr eaLnBrk="1" hangingPunct="1"/>
            <a:r>
              <a:rPr lang="pt-BR" altLang="en-US"/>
              <a:t>ECB: Exemplo</a:t>
            </a:r>
            <a:endParaRPr lang="en-US" altLang="en-US"/>
          </a:p>
        </p:txBody>
      </p:sp>
      <p:sp>
        <p:nvSpPr>
          <p:cNvPr id="51208" name="Text Box 11"/>
          <p:cNvSpPr txBox="1">
            <a:spLocks noChangeArrowheads="1"/>
          </p:cNvSpPr>
          <p:nvPr/>
        </p:nvSpPr>
        <p:spPr bwMode="auto">
          <a:xfrm>
            <a:off x="6642100" y="4813300"/>
            <a:ext cx="1601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a:latin typeface="Tahoma" panose="020B0604030504040204" pitchFamily="34" charset="0"/>
              </a:rPr>
              <a:t>CBC/CTR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wipe(down)">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848"/>
                                        </p:tgtEl>
                                        <p:attrNameLst>
                                          <p:attrName>style.visibility</p:attrName>
                                        </p:attrNameLst>
                                      </p:cBhvr>
                                      <p:to>
                                        <p:strVal val="visible"/>
                                      </p:to>
                                    </p:set>
                                    <p:animEffect transition="in" filter="fade">
                                      <p:cBhvr>
                                        <p:cTn id="12" dur="500"/>
                                        <p:tgtEl>
                                          <p:spTgt spid="163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4867" name="AutoShape 3"/>
          <p:cNvCxnSpPr>
            <a:cxnSpLocks noChangeShapeType="1"/>
            <a:stCxn id="164881" idx="3"/>
            <a:endCxn id="164871" idx="2"/>
          </p:cNvCxnSpPr>
          <p:nvPr/>
        </p:nvCxnSpPr>
        <p:spPr bwMode="auto">
          <a:xfrm flipV="1">
            <a:off x="3962400" y="4284663"/>
            <a:ext cx="1219200" cy="1846262"/>
          </a:xfrm>
          <a:prstGeom prst="bentConnector3">
            <a:avLst>
              <a:gd name="adj1" fmla="val 50000"/>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52227" name="Rectangle 4"/>
          <p:cNvSpPr>
            <a:spLocks noChangeArrowheads="1"/>
          </p:cNvSpPr>
          <p:nvPr/>
        </p:nvSpPr>
        <p:spPr bwMode="auto">
          <a:xfrm>
            <a:off x="4876800" y="3259138"/>
            <a:ext cx="990600"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2</a:t>
            </a:r>
            <a:endParaRPr lang="pt-BR" altLang="en-US">
              <a:solidFill>
                <a:srgbClr val="000099"/>
              </a:solidFill>
              <a:latin typeface="Tahoma" panose="020B0604030504040204" pitchFamily="34" charset="0"/>
            </a:endParaRPr>
          </a:p>
        </p:txBody>
      </p:sp>
      <p:sp>
        <p:nvSpPr>
          <p:cNvPr id="164869" name="Oval 5"/>
          <p:cNvSpPr>
            <a:spLocks noChangeArrowheads="1"/>
          </p:cNvSpPr>
          <p:nvPr/>
        </p:nvSpPr>
        <p:spPr bwMode="auto">
          <a:xfrm>
            <a:off x="4876800" y="4856163"/>
            <a:ext cx="990600" cy="685800"/>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sp>
        <p:nvSpPr>
          <p:cNvPr id="164870" name="Rectangle 6"/>
          <p:cNvSpPr>
            <a:spLocks noChangeArrowheads="1"/>
          </p:cNvSpPr>
          <p:nvPr/>
        </p:nvSpPr>
        <p:spPr bwMode="auto">
          <a:xfrm>
            <a:off x="4876800" y="5902325"/>
            <a:ext cx="990600"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2</a:t>
            </a:r>
            <a:endParaRPr lang="pt-BR" altLang="en-US">
              <a:solidFill>
                <a:srgbClr val="000099"/>
              </a:solidFill>
              <a:latin typeface="Tahoma" panose="020B0604030504040204" pitchFamily="34" charset="0"/>
            </a:endParaRPr>
          </a:p>
        </p:txBody>
      </p:sp>
      <p:sp>
        <p:nvSpPr>
          <p:cNvPr id="164871" name="AutoShape 7"/>
          <p:cNvSpPr>
            <a:spLocks noChangeArrowheads="1"/>
          </p:cNvSpPr>
          <p:nvPr/>
        </p:nvSpPr>
        <p:spPr bwMode="auto">
          <a:xfrm>
            <a:off x="5181600" y="4094163"/>
            <a:ext cx="381000" cy="38100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164872" name="AutoShape 8"/>
          <p:cNvCxnSpPr>
            <a:cxnSpLocks noChangeShapeType="1"/>
            <a:stCxn id="52227" idx="2"/>
            <a:endCxn id="164871" idx="0"/>
          </p:cNvCxnSpPr>
          <p:nvPr/>
        </p:nvCxnSpPr>
        <p:spPr bwMode="auto">
          <a:xfrm>
            <a:off x="5372100" y="3716338"/>
            <a:ext cx="0" cy="37782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4873" name="AutoShape 9"/>
          <p:cNvCxnSpPr>
            <a:cxnSpLocks noChangeShapeType="1"/>
            <a:stCxn id="164871" idx="4"/>
            <a:endCxn id="164869" idx="0"/>
          </p:cNvCxnSpPr>
          <p:nvPr/>
        </p:nvCxnSpPr>
        <p:spPr bwMode="auto">
          <a:xfrm>
            <a:off x="5372100" y="4475163"/>
            <a:ext cx="0" cy="381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4874" name="AutoShape 10"/>
          <p:cNvCxnSpPr>
            <a:cxnSpLocks noChangeShapeType="1"/>
            <a:stCxn id="164869" idx="4"/>
            <a:endCxn id="164870" idx="0"/>
          </p:cNvCxnSpPr>
          <p:nvPr/>
        </p:nvCxnSpPr>
        <p:spPr bwMode="auto">
          <a:xfrm>
            <a:off x="5372100" y="5541963"/>
            <a:ext cx="0" cy="360362"/>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2234" name="Text Box 11"/>
          <p:cNvSpPr txBox="1">
            <a:spLocks noChangeArrowheads="1"/>
          </p:cNvSpPr>
          <p:nvPr/>
        </p:nvSpPr>
        <p:spPr bwMode="auto">
          <a:xfrm>
            <a:off x="6227763" y="3259138"/>
            <a:ext cx="554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cxnSp>
        <p:nvCxnSpPr>
          <p:cNvPr id="164876" name="AutoShape 12"/>
          <p:cNvCxnSpPr>
            <a:cxnSpLocks noChangeShapeType="1"/>
            <a:stCxn id="164870" idx="3"/>
            <a:endCxn id="164877" idx="2"/>
          </p:cNvCxnSpPr>
          <p:nvPr/>
        </p:nvCxnSpPr>
        <p:spPr bwMode="auto">
          <a:xfrm flipV="1">
            <a:off x="5867400" y="5313363"/>
            <a:ext cx="649288" cy="817562"/>
          </a:xfrm>
          <a:prstGeom prst="bentConnector2">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64877" name="Text Box 13"/>
          <p:cNvSpPr txBox="1">
            <a:spLocks noChangeArrowheads="1"/>
          </p:cNvSpPr>
          <p:nvPr/>
        </p:nvSpPr>
        <p:spPr bwMode="auto">
          <a:xfrm>
            <a:off x="6227763" y="48561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cxnSp>
        <p:nvCxnSpPr>
          <p:cNvPr id="164878" name="AutoShape 14"/>
          <p:cNvCxnSpPr>
            <a:cxnSpLocks noChangeShapeType="1"/>
            <a:stCxn id="164877" idx="0"/>
            <a:endCxn id="164890" idx="2"/>
          </p:cNvCxnSpPr>
          <p:nvPr/>
        </p:nvCxnSpPr>
        <p:spPr bwMode="auto">
          <a:xfrm rot="-5400000">
            <a:off x="6782594" y="4018757"/>
            <a:ext cx="571500" cy="1103312"/>
          </a:xfrm>
          <a:prstGeom prst="bentConnector2">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52238" name="Rectangle 15"/>
          <p:cNvSpPr>
            <a:spLocks noChangeArrowheads="1"/>
          </p:cNvSpPr>
          <p:nvPr/>
        </p:nvSpPr>
        <p:spPr bwMode="auto">
          <a:xfrm>
            <a:off x="2971800" y="3259138"/>
            <a:ext cx="990600"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1</a:t>
            </a:r>
            <a:endParaRPr lang="pt-BR" altLang="en-US">
              <a:solidFill>
                <a:srgbClr val="000099"/>
              </a:solidFill>
              <a:latin typeface="Tahoma" panose="020B0604030504040204" pitchFamily="34" charset="0"/>
            </a:endParaRPr>
          </a:p>
        </p:txBody>
      </p:sp>
      <p:sp>
        <p:nvSpPr>
          <p:cNvPr id="164880" name="Oval 16"/>
          <p:cNvSpPr>
            <a:spLocks noChangeArrowheads="1"/>
          </p:cNvSpPr>
          <p:nvPr/>
        </p:nvSpPr>
        <p:spPr bwMode="auto">
          <a:xfrm>
            <a:off x="2971800" y="4856163"/>
            <a:ext cx="990600" cy="685800"/>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sp>
        <p:nvSpPr>
          <p:cNvPr id="164881" name="Rectangle 17"/>
          <p:cNvSpPr>
            <a:spLocks noChangeArrowheads="1"/>
          </p:cNvSpPr>
          <p:nvPr/>
        </p:nvSpPr>
        <p:spPr bwMode="auto">
          <a:xfrm>
            <a:off x="2971800" y="5902325"/>
            <a:ext cx="990600"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1</a:t>
            </a:r>
            <a:endParaRPr lang="pt-BR" altLang="en-US">
              <a:solidFill>
                <a:srgbClr val="000099"/>
              </a:solidFill>
              <a:latin typeface="Tahoma" panose="020B0604030504040204" pitchFamily="34" charset="0"/>
            </a:endParaRPr>
          </a:p>
        </p:txBody>
      </p:sp>
      <p:cxnSp>
        <p:nvCxnSpPr>
          <p:cNvPr id="164882" name="AutoShape 18"/>
          <p:cNvCxnSpPr>
            <a:cxnSpLocks noChangeShapeType="1"/>
            <a:stCxn id="164880" idx="4"/>
            <a:endCxn id="164881" idx="0"/>
          </p:cNvCxnSpPr>
          <p:nvPr/>
        </p:nvCxnSpPr>
        <p:spPr bwMode="auto">
          <a:xfrm>
            <a:off x="3467100" y="5541963"/>
            <a:ext cx="0" cy="360362"/>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4883" name="AutoShape 19"/>
          <p:cNvSpPr>
            <a:spLocks noChangeArrowheads="1"/>
          </p:cNvSpPr>
          <p:nvPr/>
        </p:nvSpPr>
        <p:spPr bwMode="auto">
          <a:xfrm>
            <a:off x="3276600" y="4094163"/>
            <a:ext cx="381000" cy="38100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164884" name="AutoShape 20"/>
          <p:cNvCxnSpPr>
            <a:cxnSpLocks noChangeShapeType="1"/>
            <a:stCxn id="52238" idx="2"/>
            <a:endCxn id="164883" idx="0"/>
          </p:cNvCxnSpPr>
          <p:nvPr/>
        </p:nvCxnSpPr>
        <p:spPr bwMode="auto">
          <a:xfrm>
            <a:off x="3467100" y="3716338"/>
            <a:ext cx="0" cy="37782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4885" name="AutoShape 21"/>
          <p:cNvCxnSpPr>
            <a:cxnSpLocks noChangeShapeType="1"/>
            <a:stCxn id="164883" idx="4"/>
            <a:endCxn id="164880" idx="0"/>
          </p:cNvCxnSpPr>
          <p:nvPr/>
        </p:nvCxnSpPr>
        <p:spPr bwMode="auto">
          <a:xfrm>
            <a:off x="3467100" y="4475163"/>
            <a:ext cx="0" cy="381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4886" name="Rectangle 22"/>
          <p:cNvSpPr>
            <a:spLocks noChangeArrowheads="1"/>
          </p:cNvSpPr>
          <p:nvPr/>
        </p:nvSpPr>
        <p:spPr bwMode="auto">
          <a:xfrm>
            <a:off x="1066800" y="5902325"/>
            <a:ext cx="990600" cy="457200"/>
          </a:xfrm>
          <a:prstGeom prst="rect">
            <a:avLst/>
          </a:prstGeom>
          <a:solidFill>
            <a:srgbClr val="0099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cxnSp>
        <p:nvCxnSpPr>
          <p:cNvPr id="164887" name="AutoShape 23"/>
          <p:cNvCxnSpPr>
            <a:cxnSpLocks noChangeShapeType="1"/>
            <a:stCxn id="164886" idx="3"/>
            <a:endCxn id="164883" idx="2"/>
          </p:cNvCxnSpPr>
          <p:nvPr/>
        </p:nvCxnSpPr>
        <p:spPr bwMode="auto">
          <a:xfrm flipV="1">
            <a:off x="2057400" y="4284663"/>
            <a:ext cx="1219200" cy="1846262"/>
          </a:xfrm>
          <a:prstGeom prst="bentConnector3">
            <a:avLst>
              <a:gd name="adj1" fmla="val 50000"/>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64888" name="Oval 24"/>
          <p:cNvSpPr>
            <a:spLocks noChangeArrowheads="1"/>
          </p:cNvSpPr>
          <p:nvPr/>
        </p:nvSpPr>
        <p:spPr bwMode="auto">
          <a:xfrm>
            <a:off x="7315200" y="4856163"/>
            <a:ext cx="990600" cy="685800"/>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sp>
        <p:nvSpPr>
          <p:cNvPr id="164889" name="Rectangle 25"/>
          <p:cNvSpPr>
            <a:spLocks noChangeArrowheads="1"/>
          </p:cNvSpPr>
          <p:nvPr/>
        </p:nvSpPr>
        <p:spPr bwMode="auto">
          <a:xfrm>
            <a:off x="7315200" y="5902325"/>
            <a:ext cx="990600"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n</a:t>
            </a:r>
            <a:endParaRPr lang="pt-BR" altLang="en-US">
              <a:solidFill>
                <a:srgbClr val="000099"/>
              </a:solidFill>
              <a:latin typeface="Tahoma" panose="020B0604030504040204" pitchFamily="34" charset="0"/>
            </a:endParaRPr>
          </a:p>
        </p:txBody>
      </p:sp>
      <p:sp>
        <p:nvSpPr>
          <p:cNvPr id="164890" name="AutoShape 26"/>
          <p:cNvSpPr>
            <a:spLocks noChangeArrowheads="1"/>
          </p:cNvSpPr>
          <p:nvPr/>
        </p:nvSpPr>
        <p:spPr bwMode="auto">
          <a:xfrm>
            <a:off x="7620000" y="4094163"/>
            <a:ext cx="381000" cy="38100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164891" name="AutoShape 27"/>
          <p:cNvCxnSpPr>
            <a:cxnSpLocks noChangeShapeType="1"/>
            <a:stCxn id="52253" idx="2"/>
            <a:endCxn id="164890" idx="0"/>
          </p:cNvCxnSpPr>
          <p:nvPr/>
        </p:nvCxnSpPr>
        <p:spPr bwMode="auto">
          <a:xfrm>
            <a:off x="7810500" y="3741738"/>
            <a:ext cx="0" cy="35242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4892" name="AutoShape 28"/>
          <p:cNvCxnSpPr>
            <a:cxnSpLocks noChangeShapeType="1"/>
            <a:stCxn id="164890" idx="4"/>
            <a:endCxn id="164888" idx="0"/>
          </p:cNvCxnSpPr>
          <p:nvPr/>
        </p:nvCxnSpPr>
        <p:spPr bwMode="auto">
          <a:xfrm>
            <a:off x="7810500" y="4475163"/>
            <a:ext cx="0" cy="381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4893" name="AutoShape 29"/>
          <p:cNvCxnSpPr>
            <a:cxnSpLocks noChangeShapeType="1"/>
            <a:stCxn id="164888" idx="4"/>
            <a:endCxn id="164889" idx="0"/>
          </p:cNvCxnSpPr>
          <p:nvPr/>
        </p:nvCxnSpPr>
        <p:spPr bwMode="auto">
          <a:xfrm>
            <a:off x="7810500" y="5541963"/>
            <a:ext cx="0" cy="360362"/>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2253" name="Rectangle 30"/>
          <p:cNvSpPr>
            <a:spLocks noChangeArrowheads="1"/>
          </p:cNvSpPr>
          <p:nvPr/>
        </p:nvSpPr>
        <p:spPr bwMode="auto">
          <a:xfrm>
            <a:off x="7315200" y="328453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a:solidFill>
                <a:srgbClr val="000099"/>
              </a:solidFill>
              <a:latin typeface="Tahoma" panose="020B0604030504040204" pitchFamily="34" charset="0"/>
            </a:endParaRPr>
          </a:p>
        </p:txBody>
      </p:sp>
      <p:sp>
        <p:nvSpPr>
          <p:cNvPr id="164895" name="Rectangle 31"/>
          <p:cNvSpPr>
            <a:spLocks noChangeArrowheads="1"/>
          </p:cNvSpPr>
          <p:nvPr/>
        </p:nvSpPr>
        <p:spPr bwMode="auto">
          <a:xfrm>
            <a:off x="8001000" y="3259138"/>
            <a:ext cx="304800" cy="457200"/>
          </a:xfrm>
          <a:prstGeom prst="rect">
            <a:avLst/>
          </a:prstGeom>
          <a:solidFill>
            <a:srgbClr val="FF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P</a:t>
            </a:r>
          </a:p>
        </p:txBody>
      </p:sp>
      <p:sp>
        <p:nvSpPr>
          <p:cNvPr id="52255" name="Rectangle 32"/>
          <p:cNvSpPr>
            <a:spLocks noChangeArrowheads="1"/>
          </p:cNvSpPr>
          <p:nvPr/>
        </p:nvSpPr>
        <p:spPr bwMode="auto">
          <a:xfrm>
            <a:off x="7315200" y="3259138"/>
            <a:ext cx="685800"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n</a:t>
            </a:r>
            <a:endParaRPr lang="pt-BR" altLang="en-US">
              <a:solidFill>
                <a:srgbClr val="000099"/>
              </a:solidFill>
              <a:latin typeface="Tahoma" panose="020B0604030504040204" pitchFamily="34" charset="0"/>
            </a:endParaRPr>
          </a:p>
        </p:txBody>
      </p:sp>
      <p:sp>
        <p:nvSpPr>
          <p:cNvPr id="52256" name="Rectangle 34"/>
          <p:cNvSpPr>
            <a:spLocks noGrp="1" noChangeArrowheads="1"/>
          </p:cNvSpPr>
          <p:nvPr>
            <p:ph type="title"/>
          </p:nvPr>
        </p:nvSpPr>
        <p:spPr/>
        <p:txBody>
          <a:bodyPr/>
          <a:lstStyle/>
          <a:p>
            <a:pPr eaLnBrk="1" hangingPunct="1"/>
            <a:r>
              <a:rPr lang="pt-BR" altLang="en-US"/>
              <a:t>Modo CBC - cifração</a:t>
            </a:r>
            <a:endParaRPr lang="en-US" altLang="en-US"/>
          </a:p>
        </p:txBody>
      </p:sp>
      <p:sp>
        <p:nvSpPr>
          <p:cNvPr id="52257" name="Rectangle 36"/>
          <p:cNvSpPr>
            <a:spLocks noGrp="1" noChangeArrowheads="1"/>
          </p:cNvSpPr>
          <p:nvPr>
            <p:ph type="body" idx="1"/>
          </p:nvPr>
        </p:nvSpPr>
        <p:spPr>
          <a:xfrm>
            <a:off x="685800" y="1380306"/>
            <a:ext cx="7772400" cy="1544638"/>
          </a:xfrm>
        </p:spPr>
        <p:txBody>
          <a:bodyPr/>
          <a:lstStyle/>
          <a:p>
            <a:pPr eaLnBrk="1" hangingPunct="1">
              <a:spcBef>
                <a:spcPts val="300"/>
              </a:spcBef>
            </a:pPr>
            <a:r>
              <a:rPr lang="pt-BR" altLang="en-US" dirty="0"/>
              <a:t>Cipher-Block Chaining</a:t>
            </a:r>
          </a:p>
          <a:p>
            <a:pPr eaLnBrk="1" hangingPunct="1">
              <a:spcBef>
                <a:spcPts val="300"/>
              </a:spcBef>
            </a:pPr>
            <a:r>
              <a:rPr lang="pt-BR" altLang="en-US" dirty="0"/>
              <a:t>Usa um vetor de inicialização (IV)</a:t>
            </a:r>
          </a:p>
          <a:p>
            <a:pPr lvl="1" eaLnBrk="1" hangingPunct="1">
              <a:spcBef>
                <a:spcPts val="300"/>
              </a:spcBef>
            </a:pPr>
            <a:r>
              <a:rPr lang="pt-BR" altLang="en-US" dirty="0"/>
              <a:t>Idealmente, IV deve ser imprevisível e não deve ser repetido para uma mesma chave</a:t>
            </a:r>
          </a:p>
          <a:p>
            <a:pPr eaLnBrk="1" hangingPunct="1">
              <a:spcBef>
                <a:spcPts val="300"/>
              </a:spcBef>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4886"/>
                                        </p:tgtEl>
                                        <p:attrNameLst>
                                          <p:attrName>style.visibility</p:attrName>
                                        </p:attrNameLst>
                                      </p:cBhvr>
                                      <p:to>
                                        <p:strVal val="visible"/>
                                      </p:to>
                                    </p:set>
                                    <p:animEffect transition="in" filter="dissolve">
                                      <p:cBhvr>
                                        <p:cTn id="7" dur="500"/>
                                        <p:tgtEl>
                                          <p:spTgt spid="1648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4887"/>
                                        </p:tgtEl>
                                        <p:attrNameLst>
                                          <p:attrName>style.visibility</p:attrName>
                                        </p:attrNameLst>
                                      </p:cBhvr>
                                      <p:to>
                                        <p:strVal val="visible"/>
                                      </p:to>
                                    </p:set>
                                    <p:animEffect transition="in" filter="wipe(down)">
                                      <p:cBhvr>
                                        <p:cTn id="12" dur="500"/>
                                        <p:tgtEl>
                                          <p:spTgt spid="164887"/>
                                        </p:tgtEl>
                                      </p:cBhvr>
                                    </p:animEffect>
                                  </p:childTnLst>
                                </p:cTn>
                              </p:par>
                              <p:par>
                                <p:cTn id="13" presetID="22" presetClass="entr" presetSubtype="1" fill="hold" nodeType="withEffect">
                                  <p:stCondLst>
                                    <p:cond delay="0"/>
                                  </p:stCondLst>
                                  <p:childTnLst>
                                    <p:set>
                                      <p:cBhvr>
                                        <p:cTn id="14" dur="1" fill="hold">
                                          <p:stCondLst>
                                            <p:cond delay="0"/>
                                          </p:stCondLst>
                                        </p:cTn>
                                        <p:tgtEl>
                                          <p:spTgt spid="164884"/>
                                        </p:tgtEl>
                                        <p:attrNameLst>
                                          <p:attrName>style.visibility</p:attrName>
                                        </p:attrNameLst>
                                      </p:cBhvr>
                                      <p:to>
                                        <p:strVal val="visible"/>
                                      </p:to>
                                    </p:set>
                                    <p:animEffect transition="in" filter="wipe(up)">
                                      <p:cBhvr>
                                        <p:cTn id="15" dur="500"/>
                                        <p:tgtEl>
                                          <p:spTgt spid="16488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64883"/>
                                        </p:tgtEl>
                                        <p:attrNameLst>
                                          <p:attrName>style.visibility</p:attrName>
                                        </p:attrNameLst>
                                      </p:cBhvr>
                                      <p:to>
                                        <p:strVal val="visible"/>
                                      </p:to>
                                    </p:set>
                                    <p:animEffect transition="in" filter="wipe(up)">
                                      <p:cBhvr>
                                        <p:cTn id="18" dur="500"/>
                                        <p:tgtEl>
                                          <p:spTgt spid="164883"/>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64885"/>
                                        </p:tgtEl>
                                        <p:attrNameLst>
                                          <p:attrName>style.visibility</p:attrName>
                                        </p:attrNameLst>
                                      </p:cBhvr>
                                      <p:to>
                                        <p:strVal val="visible"/>
                                      </p:to>
                                    </p:set>
                                    <p:animEffect transition="in" filter="wipe(up)">
                                      <p:cBhvr>
                                        <p:cTn id="22" dur="500"/>
                                        <p:tgtEl>
                                          <p:spTgt spid="16488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4880"/>
                                        </p:tgtEl>
                                        <p:attrNameLst>
                                          <p:attrName>style.visibility</p:attrName>
                                        </p:attrNameLst>
                                      </p:cBhvr>
                                      <p:to>
                                        <p:strVal val="visible"/>
                                      </p:to>
                                    </p:set>
                                    <p:animEffect transition="in" filter="wipe(up)">
                                      <p:cBhvr>
                                        <p:cTn id="25" dur="500"/>
                                        <p:tgtEl>
                                          <p:spTgt spid="164880"/>
                                        </p:tgtEl>
                                      </p:cBhvr>
                                    </p:animEffect>
                                  </p:childTnLst>
                                </p:cTn>
                              </p:par>
                              <p:par>
                                <p:cTn id="26" presetID="22" presetClass="entr" presetSubtype="1" fill="hold" nodeType="withEffect">
                                  <p:stCondLst>
                                    <p:cond delay="0"/>
                                  </p:stCondLst>
                                  <p:childTnLst>
                                    <p:set>
                                      <p:cBhvr>
                                        <p:cTn id="27" dur="1" fill="hold">
                                          <p:stCondLst>
                                            <p:cond delay="0"/>
                                          </p:stCondLst>
                                        </p:cTn>
                                        <p:tgtEl>
                                          <p:spTgt spid="164882"/>
                                        </p:tgtEl>
                                        <p:attrNameLst>
                                          <p:attrName>style.visibility</p:attrName>
                                        </p:attrNameLst>
                                      </p:cBhvr>
                                      <p:to>
                                        <p:strVal val="visible"/>
                                      </p:to>
                                    </p:set>
                                    <p:animEffect transition="in" filter="wipe(up)">
                                      <p:cBhvr>
                                        <p:cTn id="28" dur="500"/>
                                        <p:tgtEl>
                                          <p:spTgt spid="16488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64881"/>
                                        </p:tgtEl>
                                        <p:attrNameLst>
                                          <p:attrName>style.visibility</p:attrName>
                                        </p:attrNameLst>
                                      </p:cBhvr>
                                      <p:to>
                                        <p:strVal val="visible"/>
                                      </p:to>
                                    </p:set>
                                    <p:animEffect transition="in" filter="wipe(up)">
                                      <p:cBhvr>
                                        <p:cTn id="31" dur="500"/>
                                        <p:tgtEl>
                                          <p:spTgt spid="16488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64867"/>
                                        </p:tgtEl>
                                        <p:attrNameLst>
                                          <p:attrName>style.visibility</p:attrName>
                                        </p:attrNameLst>
                                      </p:cBhvr>
                                      <p:to>
                                        <p:strVal val="visible"/>
                                      </p:to>
                                    </p:set>
                                    <p:animEffect transition="in" filter="wipe(down)">
                                      <p:cBhvr>
                                        <p:cTn id="36" dur="500"/>
                                        <p:tgtEl>
                                          <p:spTgt spid="164867"/>
                                        </p:tgtEl>
                                      </p:cBhvr>
                                    </p:animEffect>
                                  </p:childTnLst>
                                </p:cTn>
                              </p:par>
                              <p:par>
                                <p:cTn id="37" presetID="22" presetClass="entr" presetSubtype="1" fill="hold" nodeType="withEffect">
                                  <p:stCondLst>
                                    <p:cond delay="0"/>
                                  </p:stCondLst>
                                  <p:childTnLst>
                                    <p:set>
                                      <p:cBhvr>
                                        <p:cTn id="38" dur="1" fill="hold">
                                          <p:stCondLst>
                                            <p:cond delay="0"/>
                                          </p:stCondLst>
                                        </p:cTn>
                                        <p:tgtEl>
                                          <p:spTgt spid="164872"/>
                                        </p:tgtEl>
                                        <p:attrNameLst>
                                          <p:attrName>style.visibility</p:attrName>
                                        </p:attrNameLst>
                                      </p:cBhvr>
                                      <p:to>
                                        <p:strVal val="visible"/>
                                      </p:to>
                                    </p:set>
                                    <p:animEffect transition="in" filter="wipe(up)">
                                      <p:cBhvr>
                                        <p:cTn id="39" dur="500"/>
                                        <p:tgtEl>
                                          <p:spTgt spid="164872"/>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4871"/>
                                        </p:tgtEl>
                                        <p:attrNameLst>
                                          <p:attrName>style.visibility</p:attrName>
                                        </p:attrNameLst>
                                      </p:cBhvr>
                                      <p:to>
                                        <p:strVal val="visible"/>
                                      </p:to>
                                    </p:set>
                                    <p:animEffect transition="in" filter="wipe(up)">
                                      <p:cBhvr>
                                        <p:cTn id="42" dur="500"/>
                                        <p:tgtEl>
                                          <p:spTgt spid="164871"/>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164873"/>
                                        </p:tgtEl>
                                        <p:attrNameLst>
                                          <p:attrName>style.visibility</p:attrName>
                                        </p:attrNameLst>
                                      </p:cBhvr>
                                      <p:to>
                                        <p:strVal val="visible"/>
                                      </p:to>
                                    </p:set>
                                    <p:animEffect transition="in" filter="wipe(up)">
                                      <p:cBhvr>
                                        <p:cTn id="46" dur="500"/>
                                        <p:tgtEl>
                                          <p:spTgt spid="16487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64869"/>
                                        </p:tgtEl>
                                        <p:attrNameLst>
                                          <p:attrName>style.visibility</p:attrName>
                                        </p:attrNameLst>
                                      </p:cBhvr>
                                      <p:to>
                                        <p:strVal val="visible"/>
                                      </p:to>
                                    </p:set>
                                    <p:animEffect transition="in" filter="wipe(up)">
                                      <p:cBhvr>
                                        <p:cTn id="49" dur="500"/>
                                        <p:tgtEl>
                                          <p:spTgt spid="164869"/>
                                        </p:tgtEl>
                                      </p:cBhvr>
                                    </p:animEffect>
                                  </p:childTnLst>
                                </p:cTn>
                              </p:par>
                              <p:par>
                                <p:cTn id="50" presetID="22" presetClass="entr" presetSubtype="1" fill="hold" nodeType="withEffect">
                                  <p:stCondLst>
                                    <p:cond delay="0"/>
                                  </p:stCondLst>
                                  <p:childTnLst>
                                    <p:set>
                                      <p:cBhvr>
                                        <p:cTn id="51" dur="1" fill="hold">
                                          <p:stCondLst>
                                            <p:cond delay="0"/>
                                          </p:stCondLst>
                                        </p:cTn>
                                        <p:tgtEl>
                                          <p:spTgt spid="164874"/>
                                        </p:tgtEl>
                                        <p:attrNameLst>
                                          <p:attrName>style.visibility</p:attrName>
                                        </p:attrNameLst>
                                      </p:cBhvr>
                                      <p:to>
                                        <p:strVal val="visible"/>
                                      </p:to>
                                    </p:set>
                                    <p:animEffect transition="in" filter="wipe(up)">
                                      <p:cBhvr>
                                        <p:cTn id="52" dur="500"/>
                                        <p:tgtEl>
                                          <p:spTgt spid="164874"/>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64870"/>
                                        </p:tgtEl>
                                        <p:attrNameLst>
                                          <p:attrName>style.visibility</p:attrName>
                                        </p:attrNameLst>
                                      </p:cBhvr>
                                      <p:to>
                                        <p:strVal val="visible"/>
                                      </p:to>
                                    </p:set>
                                    <p:animEffect transition="in" filter="wipe(up)">
                                      <p:cBhvr>
                                        <p:cTn id="55" dur="500"/>
                                        <p:tgtEl>
                                          <p:spTgt spid="1648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64876"/>
                                        </p:tgtEl>
                                        <p:attrNameLst>
                                          <p:attrName>style.visibility</p:attrName>
                                        </p:attrNameLst>
                                      </p:cBhvr>
                                      <p:to>
                                        <p:strVal val="visible"/>
                                      </p:to>
                                    </p:set>
                                    <p:animEffect transition="in" filter="wipe(down)">
                                      <p:cBhvr>
                                        <p:cTn id="60" dur="500"/>
                                        <p:tgtEl>
                                          <p:spTgt spid="16487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64877"/>
                                        </p:tgtEl>
                                        <p:attrNameLst>
                                          <p:attrName>style.visibility</p:attrName>
                                        </p:attrNameLst>
                                      </p:cBhvr>
                                      <p:to>
                                        <p:strVal val="visible"/>
                                      </p:to>
                                    </p:set>
                                    <p:animEffect transition="in" filter="wipe(down)">
                                      <p:cBhvr>
                                        <p:cTn id="63" dur="500"/>
                                        <p:tgtEl>
                                          <p:spTgt spid="164877"/>
                                        </p:tgtEl>
                                      </p:cBhvr>
                                    </p:animEffect>
                                  </p:childTnLst>
                                </p:cTn>
                              </p:par>
                              <p:par>
                                <p:cTn id="64" presetID="22" presetClass="entr" presetSubtype="4" fill="hold" nodeType="withEffect">
                                  <p:stCondLst>
                                    <p:cond delay="0"/>
                                  </p:stCondLst>
                                  <p:childTnLst>
                                    <p:set>
                                      <p:cBhvr>
                                        <p:cTn id="65" dur="1" fill="hold">
                                          <p:stCondLst>
                                            <p:cond delay="0"/>
                                          </p:stCondLst>
                                        </p:cTn>
                                        <p:tgtEl>
                                          <p:spTgt spid="164878"/>
                                        </p:tgtEl>
                                        <p:attrNameLst>
                                          <p:attrName>style.visibility</p:attrName>
                                        </p:attrNameLst>
                                      </p:cBhvr>
                                      <p:to>
                                        <p:strVal val="visible"/>
                                      </p:to>
                                    </p:set>
                                    <p:animEffect transition="in" filter="wipe(down)">
                                      <p:cBhvr>
                                        <p:cTn id="66" dur="500"/>
                                        <p:tgtEl>
                                          <p:spTgt spid="164878"/>
                                        </p:tgtEl>
                                      </p:cBhvr>
                                    </p:animEffect>
                                  </p:childTnLst>
                                </p:cTn>
                              </p:par>
                            </p:childTnLst>
                          </p:cTn>
                        </p:par>
                        <p:par>
                          <p:cTn id="67" fill="hold">
                            <p:stCondLst>
                              <p:cond delay="500"/>
                            </p:stCondLst>
                            <p:childTnLst>
                              <p:par>
                                <p:cTn id="68" presetID="4" presetClass="entr" presetSubtype="16" fill="hold" grpId="0" nodeType="afterEffect">
                                  <p:stCondLst>
                                    <p:cond delay="0"/>
                                  </p:stCondLst>
                                  <p:childTnLst>
                                    <p:set>
                                      <p:cBhvr>
                                        <p:cTn id="69" dur="1" fill="hold">
                                          <p:stCondLst>
                                            <p:cond delay="0"/>
                                          </p:stCondLst>
                                        </p:cTn>
                                        <p:tgtEl>
                                          <p:spTgt spid="164895"/>
                                        </p:tgtEl>
                                        <p:attrNameLst>
                                          <p:attrName>style.visibility</p:attrName>
                                        </p:attrNameLst>
                                      </p:cBhvr>
                                      <p:to>
                                        <p:strVal val="visible"/>
                                      </p:to>
                                    </p:set>
                                    <p:animEffect transition="in" filter="box(in)">
                                      <p:cBhvr>
                                        <p:cTn id="70" dur="500"/>
                                        <p:tgtEl>
                                          <p:spTgt spid="164895"/>
                                        </p:tgtEl>
                                      </p:cBhvr>
                                    </p:animEffect>
                                  </p:childTnLst>
                                </p:cTn>
                              </p:par>
                              <p:par>
                                <p:cTn id="71" presetID="22" presetClass="entr" presetSubtype="1" fill="hold" nodeType="withEffect">
                                  <p:stCondLst>
                                    <p:cond delay="0"/>
                                  </p:stCondLst>
                                  <p:childTnLst>
                                    <p:set>
                                      <p:cBhvr>
                                        <p:cTn id="72" dur="1" fill="hold">
                                          <p:stCondLst>
                                            <p:cond delay="0"/>
                                          </p:stCondLst>
                                        </p:cTn>
                                        <p:tgtEl>
                                          <p:spTgt spid="164891"/>
                                        </p:tgtEl>
                                        <p:attrNameLst>
                                          <p:attrName>style.visibility</p:attrName>
                                        </p:attrNameLst>
                                      </p:cBhvr>
                                      <p:to>
                                        <p:strVal val="visible"/>
                                      </p:to>
                                    </p:set>
                                    <p:animEffect transition="in" filter="wipe(up)">
                                      <p:cBhvr>
                                        <p:cTn id="73" dur="500"/>
                                        <p:tgtEl>
                                          <p:spTgt spid="164891"/>
                                        </p:tgtEl>
                                      </p:cBhvr>
                                    </p:animEffect>
                                  </p:childTnLst>
                                </p:cTn>
                              </p:par>
                            </p:childTnLst>
                          </p:cTn>
                        </p:par>
                        <p:par>
                          <p:cTn id="74" fill="hold">
                            <p:stCondLst>
                              <p:cond delay="1000"/>
                            </p:stCondLst>
                            <p:childTnLst>
                              <p:par>
                                <p:cTn id="75" presetID="22" presetClass="entr" presetSubtype="1" fill="hold" grpId="0" nodeType="afterEffect">
                                  <p:stCondLst>
                                    <p:cond delay="0"/>
                                  </p:stCondLst>
                                  <p:childTnLst>
                                    <p:set>
                                      <p:cBhvr>
                                        <p:cTn id="76" dur="1" fill="hold">
                                          <p:stCondLst>
                                            <p:cond delay="0"/>
                                          </p:stCondLst>
                                        </p:cTn>
                                        <p:tgtEl>
                                          <p:spTgt spid="164890"/>
                                        </p:tgtEl>
                                        <p:attrNameLst>
                                          <p:attrName>style.visibility</p:attrName>
                                        </p:attrNameLst>
                                      </p:cBhvr>
                                      <p:to>
                                        <p:strVal val="visible"/>
                                      </p:to>
                                    </p:set>
                                    <p:animEffect transition="in" filter="wipe(up)">
                                      <p:cBhvr>
                                        <p:cTn id="77" dur="500"/>
                                        <p:tgtEl>
                                          <p:spTgt spid="164890"/>
                                        </p:tgtEl>
                                      </p:cBhvr>
                                    </p:animEffect>
                                  </p:childTnLst>
                                </p:cTn>
                              </p:par>
                            </p:childTnLst>
                          </p:cTn>
                        </p:par>
                        <p:par>
                          <p:cTn id="78" fill="hold">
                            <p:stCondLst>
                              <p:cond delay="1500"/>
                            </p:stCondLst>
                            <p:childTnLst>
                              <p:par>
                                <p:cTn id="79" presetID="22" presetClass="entr" presetSubtype="1" fill="hold" grpId="0" nodeType="afterEffect">
                                  <p:stCondLst>
                                    <p:cond delay="0"/>
                                  </p:stCondLst>
                                  <p:childTnLst>
                                    <p:set>
                                      <p:cBhvr>
                                        <p:cTn id="80" dur="1" fill="hold">
                                          <p:stCondLst>
                                            <p:cond delay="0"/>
                                          </p:stCondLst>
                                        </p:cTn>
                                        <p:tgtEl>
                                          <p:spTgt spid="164888"/>
                                        </p:tgtEl>
                                        <p:attrNameLst>
                                          <p:attrName>style.visibility</p:attrName>
                                        </p:attrNameLst>
                                      </p:cBhvr>
                                      <p:to>
                                        <p:strVal val="visible"/>
                                      </p:to>
                                    </p:set>
                                    <p:animEffect transition="in" filter="wipe(up)">
                                      <p:cBhvr>
                                        <p:cTn id="81" dur="500"/>
                                        <p:tgtEl>
                                          <p:spTgt spid="164888"/>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164889"/>
                                        </p:tgtEl>
                                        <p:attrNameLst>
                                          <p:attrName>style.visibility</p:attrName>
                                        </p:attrNameLst>
                                      </p:cBhvr>
                                      <p:to>
                                        <p:strVal val="visible"/>
                                      </p:to>
                                    </p:set>
                                    <p:animEffect transition="in" filter="wipe(up)">
                                      <p:cBhvr>
                                        <p:cTn id="84" dur="500"/>
                                        <p:tgtEl>
                                          <p:spTgt spid="164889"/>
                                        </p:tgtEl>
                                      </p:cBhvr>
                                    </p:animEffect>
                                  </p:childTnLst>
                                </p:cTn>
                              </p:par>
                              <p:par>
                                <p:cTn id="85" presetID="22" presetClass="entr" presetSubtype="1" fill="hold" nodeType="withEffect">
                                  <p:stCondLst>
                                    <p:cond delay="0"/>
                                  </p:stCondLst>
                                  <p:childTnLst>
                                    <p:set>
                                      <p:cBhvr>
                                        <p:cTn id="86" dur="1" fill="hold">
                                          <p:stCondLst>
                                            <p:cond delay="0"/>
                                          </p:stCondLst>
                                        </p:cTn>
                                        <p:tgtEl>
                                          <p:spTgt spid="164892"/>
                                        </p:tgtEl>
                                        <p:attrNameLst>
                                          <p:attrName>style.visibility</p:attrName>
                                        </p:attrNameLst>
                                      </p:cBhvr>
                                      <p:to>
                                        <p:strVal val="visible"/>
                                      </p:to>
                                    </p:set>
                                    <p:animEffect transition="in" filter="wipe(up)">
                                      <p:cBhvr>
                                        <p:cTn id="87" dur="500"/>
                                        <p:tgtEl>
                                          <p:spTgt spid="164892"/>
                                        </p:tgtEl>
                                      </p:cBhvr>
                                    </p:animEffect>
                                  </p:childTnLst>
                                </p:cTn>
                              </p:par>
                              <p:par>
                                <p:cTn id="88" presetID="22" presetClass="entr" presetSubtype="1" fill="hold" nodeType="withEffect">
                                  <p:stCondLst>
                                    <p:cond delay="0"/>
                                  </p:stCondLst>
                                  <p:childTnLst>
                                    <p:set>
                                      <p:cBhvr>
                                        <p:cTn id="89" dur="1" fill="hold">
                                          <p:stCondLst>
                                            <p:cond delay="0"/>
                                          </p:stCondLst>
                                        </p:cTn>
                                        <p:tgtEl>
                                          <p:spTgt spid="164893"/>
                                        </p:tgtEl>
                                        <p:attrNameLst>
                                          <p:attrName>style.visibility</p:attrName>
                                        </p:attrNameLst>
                                      </p:cBhvr>
                                      <p:to>
                                        <p:strVal val="visible"/>
                                      </p:to>
                                    </p:set>
                                    <p:animEffect transition="in" filter="wipe(up)">
                                      <p:cBhvr>
                                        <p:cTn id="90" dur="500"/>
                                        <p:tgtEl>
                                          <p:spTgt spid="164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p:bldP spid="164870" grpId="0" animBg="1"/>
      <p:bldP spid="164871" grpId="0" animBg="1"/>
      <p:bldP spid="164877" grpId="0"/>
      <p:bldP spid="164880" grpId="0" animBg="1"/>
      <p:bldP spid="164881" grpId="0" animBg="1"/>
      <p:bldP spid="164883" grpId="0" animBg="1"/>
      <p:bldP spid="164886" grpId="0" animBg="1"/>
      <p:bldP spid="164888" grpId="0" animBg="1"/>
      <p:bldP spid="164889" grpId="0" animBg="1"/>
      <p:bldP spid="164890" grpId="0" animBg="1"/>
      <p:bldP spid="16489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2805113" y="2133600"/>
            <a:ext cx="990600"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1</a:t>
            </a:r>
            <a:endParaRPr lang="pt-BR" altLang="en-US">
              <a:solidFill>
                <a:srgbClr val="000099"/>
              </a:solidFill>
              <a:latin typeface="Tahoma" panose="020B0604030504040204" pitchFamily="34" charset="0"/>
            </a:endParaRPr>
          </a:p>
        </p:txBody>
      </p:sp>
      <p:sp>
        <p:nvSpPr>
          <p:cNvPr id="53251" name="Rectangle 4"/>
          <p:cNvSpPr>
            <a:spLocks noChangeArrowheads="1"/>
          </p:cNvSpPr>
          <p:nvPr/>
        </p:nvSpPr>
        <p:spPr bwMode="auto">
          <a:xfrm>
            <a:off x="4710113" y="2133600"/>
            <a:ext cx="990600"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2</a:t>
            </a:r>
            <a:endParaRPr lang="pt-BR" altLang="en-US">
              <a:solidFill>
                <a:srgbClr val="000099"/>
              </a:solidFill>
              <a:latin typeface="Tahoma" panose="020B0604030504040204" pitchFamily="34" charset="0"/>
            </a:endParaRPr>
          </a:p>
        </p:txBody>
      </p:sp>
      <p:sp>
        <p:nvSpPr>
          <p:cNvPr id="53252" name="Text Box 5"/>
          <p:cNvSpPr txBox="1">
            <a:spLocks noChangeArrowheads="1"/>
          </p:cNvSpPr>
          <p:nvPr/>
        </p:nvSpPr>
        <p:spPr bwMode="auto">
          <a:xfrm>
            <a:off x="6307138" y="21336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sp>
        <p:nvSpPr>
          <p:cNvPr id="53253" name="Rectangle 6"/>
          <p:cNvSpPr>
            <a:spLocks noChangeArrowheads="1"/>
          </p:cNvSpPr>
          <p:nvPr/>
        </p:nvSpPr>
        <p:spPr bwMode="auto">
          <a:xfrm>
            <a:off x="900113" y="2133600"/>
            <a:ext cx="990600" cy="457200"/>
          </a:xfrm>
          <a:prstGeom prst="rect">
            <a:avLst/>
          </a:prstGeom>
          <a:solidFill>
            <a:srgbClr val="0099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grpSp>
        <p:nvGrpSpPr>
          <p:cNvPr id="2" name="Group 7"/>
          <p:cNvGrpSpPr/>
          <p:nvPr/>
        </p:nvGrpSpPr>
        <p:grpSpPr bwMode="auto">
          <a:xfrm>
            <a:off x="5700713" y="2362200"/>
            <a:ext cx="1225550" cy="3429000"/>
            <a:chOff x="3696" y="1488"/>
            <a:chExt cx="672" cy="2160"/>
          </a:xfrm>
        </p:grpSpPr>
        <p:sp>
          <p:nvSpPr>
            <p:cNvPr id="53289" name="Text Box 8"/>
            <p:cNvSpPr txBox="1">
              <a:spLocks noChangeArrowheads="1"/>
            </p:cNvSpPr>
            <p:nvPr/>
          </p:nvSpPr>
          <p:spPr bwMode="auto">
            <a:xfrm>
              <a:off x="4080" y="27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cxnSp>
          <p:nvCxnSpPr>
            <p:cNvPr id="53290" name="AutoShape 9"/>
            <p:cNvCxnSpPr>
              <a:cxnSpLocks noChangeShapeType="1"/>
              <a:stCxn id="53251" idx="3"/>
              <a:endCxn id="53291" idx="2"/>
            </p:cNvCxnSpPr>
            <p:nvPr/>
          </p:nvCxnSpPr>
          <p:spPr bwMode="auto">
            <a:xfrm>
              <a:off x="3696" y="1488"/>
              <a:ext cx="384" cy="1368"/>
            </a:xfrm>
            <a:prstGeom prst="bentConnector3">
              <a:avLst>
                <a:gd name="adj1" fmla="val 50000"/>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53291" name="AutoShape 10"/>
            <p:cNvSpPr>
              <a:spLocks noChangeArrowheads="1"/>
            </p:cNvSpPr>
            <p:nvPr/>
          </p:nvSpPr>
          <p:spPr bwMode="auto">
            <a:xfrm>
              <a:off x="4080" y="2736"/>
              <a:ext cx="240" cy="240"/>
            </a:xfrm>
            <a:prstGeom prst="flowChar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3292" name="Text Box 11"/>
            <p:cNvSpPr txBox="1">
              <a:spLocks noChangeArrowheads="1"/>
            </p:cNvSpPr>
            <p:nvPr/>
          </p:nvSpPr>
          <p:spPr bwMode="auto">
            <a:xfrm>
              <a:off x="4080" y="3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grpSp>
      <p:sp>
        <p:nvSpPr>
          <p:cNvPr id="53255" name="Rectangle 12"/>
          <p:cNvSpPr>
            <a:spLocks noChangeArrowheads="1"/>
          </p:cNvSpPr>
          <p:nvPr/>
        </p:nvSpPr>
        <p:spPr bwMode="auto">
          <a:xfrm>
            <a:off x="7224713" y="2133600"/>
            <a:ext cx="990600"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n</a:t>
            </a:r>
            <a:endParaRPr lang="pt-BR" altLang="en-US">
              <a:solidFill>
                <a:srgbClr val="000099"/>
              </a:solidFill>
              <a:latin typeface="Tahoma" panose="020B0604030504040204" pitchFamily="34" charset="0"/>
            </a:endParaRPr>
          </a:p>
        </p:txBody>
      </p:sp>
      <p:grpSp>
        <p:nvGrpSpPr>
          <p:cNvPr id="3" name="Group 13"/>
          <p:cNvGrpSpPr/>
          <p:nvPr/>
        </p:nvGrpSpPr>
        <p:grpSpPr bwMode="auto">
          <a:xfrm>
            <a:off x="1890713" y="2362200"/>
            <a:ext cx="1905000" cy="3429000"/>
            <a:chOff x="1296" y="1488"/>
            <a:chExt cx="1200" cy="2160"/>
          </a:xfrm>
        </p:grpSpPr>
        <p:cxnSp>
          <p:nvCxnSpPr>
            <p:cNvPr id="53281" name="AutoShape 14"/>
            <p:cNvCxnSpPr>
              <a:cxnSpLocks noChangeShapeType="1"/>
              <a:stCxn id="53253" idx="3"/>
              <a:endCxn id="53283" idx="2"/>
            </p:cNvCxnSpPr>
            <p:nvPr/>
          </p:nvCxnSpPr>
          <p:spPr bwMode="auto">
            <a:xfrm>
              <a:off x="1296" y="1488"/>
              <a:ext cx="768" cy="1368"/>
            </a:xfrm>
            <a:prstGeom prst="bentConnector3">
              <a:avLst>
                <a:gd name="adj1" fmla="val 50000"/>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53282" name="Oval 15"/>
            <p:cNvSpPr>
              <a:spLocks noChangeArrowheads="1"/>
            </p:cNvSpPr>
            <p:nvPr/>
          </p:nvSpPr>
          <p:spPr bwMode="auto">
            <a:xfrm>
              <a:off x="1872" y="2016"/>
              <a:ext cx="624" cy="432"/>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sp>
          <p:nvSpPr>
            <p:cNvPr id="53283" name="AutoShape 16"/>
            <p:cNvSpPr>
              <a:spLocks noChangeArrowheads="1"/>
            </p:cNvSpPr>
            <p:nvPr/>
          </p:nvSpPr>
          <p:spPr bwMode="auto">
            <a:xfrm>
              <a:off x="2064" y="2736"/>
              <a:ext cx="240" cy="24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53284" name="AutoShape 17"/>
            <p:cNvCxnSpPr>
              <a:cxnSpLocks noChangeShapeType="1"/>
              <a:stCxn id="53250" idx="2"/>
              <a:endCxn id="53282" idx="0"/>
            </p:cNvCxnSpPr>
            <p:nvPr/>
          </p:nvCxnSpPr>
          <p:spPr bwMode="auto">
            <a:xfrm>
              <a:off x="2184" y="1632"/>
              <a:ext cx="0" cy="38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85" name="AutoShape 18"/>
            <p:cNvCxnSpPr>
              <a:cxnSpLocks noChangeShapeType="1"/>
              <a:stCxn id="53282" idx="4"/>
              <a:endCxn id="53283" idx="0"/>
            </p:cNvCxnSpPr>
            <p:nvPr/>
          </p:nvCxnSpPr>
          <p:spPr bwMode="auto">
            <a:xfrm>
              <a:off x="2184" y="2448"/>
              <a:ext cx="0" cy="2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86" name="AutoShape 19"/>
            <p:cNvCxnSpPr>
              <a:cxnSpLocks noChangeShapeType="1"/>
              <a:stCxn id="53283" idx="4"/>
              <a:endCxn id="53287" idx="0"/>
            </p:cNvCxnSpPr>
            <p:nvPr/>
          </p:nvCxnSpPr>
          <p:spPr bwMode="auto">
            <a:xfrm>
              <a:off x="2184" y="2976"/>
              <a:ext cx="0" cy="38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87" name="Rectangle 20"/>
            <p:cNvSpPr>
              <a:spLocks noChangeArrowheads="1"/>
            </p:cNvSpPr>
            <p:nvPr/>
          </p:nvSpPr>
          <p:spPr bwMode="auto">
            <a:xfrm>
              <a:off x="1872" y="3360"/>
              <a:ext cx="624" cy="288"/>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1</a:t>
              </a:r>
              <a:endParaRPr lang="pt-BR" altLang="en-US">
                <a:solidFill>
                  <a:srgbClr val="000099"/>
                </a:solidFill>
                <a:latin typeface="Tahoma" panose="020B0604030504040204" pitchFamily="34" charset="0"/>
              </a:endParaRPr>
            </a:p>
          </p:txBody>
        </p:sp>
        <p:sp>
          <p:nvSpPr>
            <p:cNvPr id="53288" name="Rectangle 21"/>
            <p:cNvSpPr>
              <a:spLocks noChangeArrowheads="1"/>
            </p:cNvSpPr>
            <p:nvPr/>
          </p:nvSpPr>
          <p:spPr bwMode="auto">
            <a:xfrm>
              <a:off x="2158" y="2109"/>
              <a:ext cx="25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lnSpc>
                  <a:spcPct val="90000"/>
                </a:lnSpc>
                <a:spcBef>
                  <a:spcPct val="20000"/>
                </a:spcBef>
              </a:pPr>
              <a:r>
                <a:rPr lang="en-US" altLang="en-US" baseline="30000">
                  <a:solidFill>
                    <a:srgbClr val="000099"/>
                  </a:solidFill>
                  <a:latin typeface="Tahoma" panose="020B0604030504040204" pitchFamily="34" charset="0"/>
                </a:rPr>
                <a:t>–</a:t>
              </a:r>
              <a:r>
                <a:rPr lang="pt-BR" altLang="en-US" baseline="30000">
                  <a:solidFill>
                    <a:srgbClr val="000099"/>
                  </a:solidFill>
                  <a:latin typeface="Tahoma" panose="020B0604030504040204" pitchFamily="34" charset="0"/>
                </a:rPr>
                <a:t>1</a:t>
              </a:r>
              <a:endParaRPr lang="pt-BR" altLang="en-US" baseline="30000" noProof="1">
                <a:solidFill>
                  <a:srgbClr val="000099"/>
                </a:solidFill>
                <a:latin typeface="Tahoma" panose="020B0604030504040204" pitchFamily="34" charset="0"/>
              </a:endParaRPr>
            </a:p>
          </p:txBody>
        </p:sp>
      </p:grpSp>
      <p:grpSp>
        <p:nvGrpSpPr>
          <p:cNvPr id="4" name="Group 22"/>
          <p:cNvGrpSpPr/>
          <p:nvPr/>
        </p:nvGrpSpPr>
        <p:grpSpPr bwMode="auto">
          <a:xfrm>
            <a:off x="3795713" y="2362200"/>
            <a:ext cx="1905000" cy="3429000"/>
            <a:chOff x="2496" y="1488"/>
            <a:chExt cx="1200" cy="2160"/>
          </a:xfrm>
        </p:grpSpPr>
        <p:cxnSp>
          <p:nvCxnSpPr>
            <p:cNvPr id="53273" name="AutoShape 23"/>
            <p:cNvCxnSpPr>
              <a:cxnSpLocks noChangeShapeType="1"/>
              <a:stCxn id="53250" idx="3"/>
              <a:endCxn id="53275" idx="2"/>
            </p:cNvCxnSpPr>
            <p:nvPr/>
          </p:nvCxnSpPr>
          <p:spPr bwMode="auto">
            <a:xfrm>
              <a:off x="2496" y="1488"/>
              <a:ext cx="768" cy="1368"/>
            </a:xfrm>
            <a:prstGeom prst="bentConnector3">
              <a:avLst>
                <a:gd name="adj1" fmla="val 50000"/>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53274" name="Oval 24"/>
            <p:cNvSpPr>
              <a:spLocks noChangeArrowheads="1"/>
            </p:cNvSpPr>
            <p:nvPr/>
          </p:nvSpPr>
          <p:spPr bwMode="auto">
            <a:xfrm>
              <a:off x="3072" y="2016"/>
              <a:ext cx="624" cy="432"/>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sp>
          <p:nvSpPr>
            <p:cNvPr id="53275" name="AutoShape 25"/>
            <p:cNvSpPr>
              <a:spLocks noChangeArrowheads="1"/>
            </p:cNvSpPr>
            <p:nvPr/>
          </p:nvSpPr>
          <p:spPr bwMode="auto">
            <a:xfrm>
              <a:off x="3264" y="2736"/>
              <a:ext cx="240" cy="24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53276" name="AutoShape 26"/>
            <p:cNvCxnSpPr>
              <a:cxnSpLocks noChangeShapeType="1"/>
              <a:stCxn id="53251" idx="2"/>
              <a:endCxn id="53274" idx="0"/>
            </p:cNvCxnSpPr>
            <p:nvPr/>
          </p:nvCxnSpPr>
          <p:spPr bwMode="auto">
            <a:xfrm>
              <a:off x="3384" y="1632"/>
              <a:ext cx="0" cy="38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77" name="AutoShape 27"/>
            <p:cNvCxnSpPr>
              <a:cxnSpLocks noChangeShapeType="1"/>
              <a:stCxn id="53274" idx="4"/>
              <a:endCxn id="53275" idx="0"/>
            </p:cNvCxnSpPr>
            <p:nvPr/>
          </p:nvCxnSpPr>
          <p:spPr bwMode="auto">
            <a:xfrm>
              <a:off x="3384" y="2448"/>
              <a:ext cx="0" cy="2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78" name="AutoShape 28"/>
            <p:cNvCxnSpPr>
              <a:cxnSpLocks noChangeShapeType="1"/>
              <a:stCxn id="53275" idx="4"/>
              <a:endCxn id="53279" idx="0"/>
            </p:cNvCxnSpPr>
            <p:nvPr/>
          </p:nvCxnSpPr>
          <p:spPr bwMode="auto">
            <a:xfrm>
              <a:off x="3384" y="2976"/>
              <a:ext cx="0" cy="38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79" name="Rectangle 29"/>
            <p:cNvSpPr>
              <a:spLocks noChangeArrowheads="1"/>
            </p:cNvSpPr>
            <p:nvPr/>
          </p:nvSpPr>
          <p:spPr bwMode="auto">
            <a:xfrm>
              <a:off x="3072" y="3360"/>
              <a:ext cx="624" cy="288"/>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2</a:t>
              </a:r>
              <a:endParaRPr lang="pt-BR" altLang="en-US">
                <a:solidFill>
                  <a:srgbClr val="000099"/>
                </a:solidFill>
                <a:latin typeface="Tahoma" panose="020B0604030504040204" pitchFamily="34" charset="0"/>
              </a:endParaRPr>
            </a:p>
          </p:txBody>
        </p:sp>
        <p:sp>
          <p:nvSpPr>
            <p:cNvPr id="53280" name="Rectangle 30"/>
            <p:cNvSpPr>
              <a:spLocks noChangeArrowheads="1"/>
            </p:cNvSpPr>
            <p:nvPr/>
          </p:nvSpPr>
          <p:spPr bwMode="auto">
            <a:xfrm>
              <a:off x="3360" y="2109"/>
              <a:ext cx="25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lnSpc>
                  <a:spcPct val="90000"/>
                </a:lnSpc>
                <a:spcBef>
                  <a:spcPct val="20000"/>
                </a:spcBef>
              </a:pPr>
              <a:r>
                <a:rPr lang="en-US" altLang="en-US" baseline="30000">
                  <a:solidFill>
                    <a:srgbClr val="000099"/>
                  </a:solidFill>
                  <a:latin typeface="Tahoma" panose="020B0604030504040204" pitchFamily="34" charset="0"/>
                </a:rPr>
                <a:t>–</a:t>
              </a:r>
              <a:r>
                <a:rPr lang="pt-BR" altLang="en-US" baseline="30000">
                  <a:solidFill>
                    <a:srgbClr val="000099"/>
                  </a:solidFill>
                  <a:latin typeface="Tahoma" panose="020B0604030504040204" pitchFamily="34" charset="0"/>
                </a:rPr>
                <a:t>1</a:t>
              </a:r>
              <a:endParaRPr lang="pt-BR" altLang="en-US" baseline="30000" noProof="1">
                <a:solidFill>
                  <a:srgbClr val="000099"/>
                </a:solidFill>
                <a:latin typeface="Tahoma" panose="020B0604030504040204" pitchFamily="34" charset="0"/>
              </a:endParaRPr>
            </a:p>
          </p:txBody>
        </p:sp>
      </p:grpSp>
      <p:grpSp>
        <p:nvGrpSpPr>
          <p:cNvPr id="5" name="Group 31"/>
          <p:cNvGrpSpPr/>
          <p:nvPr/>
        </p:nvGrpSpPr>
        <p:grpSpPr bwMode="auto">
          <a:xfrm>
            <a:off x="6691313" y="2362200"/>
            <a:ext cx="1524000" cy="3429000"/>
            <a:chOff x="4320" y="1488"/>
            <a:chExt cx="960" cy="2160"/>
          </a:xfrm>
        </p:grpSpPr>
        <p:sp>
          <p:nvSpPr>
            <p:cNvPr id="53261" name="Oval 32"/>
            <p:cNvSpPr>
              <a:spLocks noChangeArrowheads="1"/>
            </p:cNvSpPr>
            <p:nvPr/>
          </p:nvSpPr>
          <p:spPr bwMode="auto">
            <a:xfrm>
              <a:off x="4656" y="2016"/>
              <a:ext cx="624" cy="432"/>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sp>
          <p:nvSpPr>
            <p:cNvPr id="53262" name="AutoShape 33"/>
            <p:cNvSpPr>
              <a:spLocks noChangeArrowheads="1"/>
            </p:cNvSpPr>
            <p:nvPr/>
          </p:nvSpPr>
          <p:spPr bwMode="auto">
            <a:xfrm>
              <a:off x="4848" y="2736"/>
              <a:ext cx="240" cy="24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53263" name="AutoShape 34"/>
            <p:cNvCxnSpPr>
              <a:cxnSpLocks noChangeShapeType="1"/>
              <a:stCxn id="53255" idx="2"/>
              <a:endCxn id="53261" idx="0"/>
            </p:cNvCxnSpPr>
            <p:nvPr/>
          </p:nvCxnSpPr>
          <p:spPr bwMode="auto">
            <a:xfrm>
              <a:off x="4968" y="1632"/>
              <a:ext cx="0" cy="38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64" name="AutoShape 35"/>
            <p:cNvCxnSpPr>
              <a:cxnSpLocks noChangeShapeType="1"/>
              <a:stCxn id="53252" idx="3"/>
              <a:endCxn id="53262" idx="2"/>
            </p:cNvCxnSpPr>
            <p:nvPr/>
          </p:nvCxnSpPr>
          <p:spPr bwMode="auto">
            <a:xfrm>
              <a:off x="4320" y="1488"/>
              <a:ext cx="528" cy="1368"/>
            </a:xfrm>
            <a:prstGeom prst="bentConnector3">
              <a:avLst>
                <a:gd name="adj1" fmla="val 50000"/>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53265" name="AutoShape 36"/>
            <p:cNvCxnSpPr>
              <a:cxnSpLocks noChangeShapeType="1"/>
              <a:stCxn id="53261" idx="4"/>
              <a:endCxn id="53262" idx="0"/>
            </p:cNvCxnSpPr>
            <p:nvPr/>
          </p:nvCxnSpPr>
          <p:spPr bwMode="auto">
            <a:xfrm>
              <a:off x="4968" y="2448"/>
              <a:ext cx="0" cy="2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66" name="AutoShape 37"/>
            <p:cNvCxnSpPr>
              <a:cxnSpLocks noChangeShapeType="1"/>
              <a:stCxn id="53262" idx="4"/>
              <a:endCxn id="53270" idx="0"/>
            </p:cNvCxnSpPr>
            <p:nvPr/>
          </p:nvCxnSpPr>
          <p:spPr bwMode="auto">
            <a:xfrm>
              <a:off x="4968" y="2976"/>
              <a:ext cx="0" cy="38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grpSp>
          <p:nvGrpSpPr>
            <p:cNvPr id="53267" name="Group 38"/>
            <p:cNvGrpSpPr/>
            <p:nvPr/>
          </p:nvGrpSpPr>
          <p:grpSpPr bwMode="auto">
            <a:xfrm>
              <a:off x="4656" y="3360"/>
              <a:ext cx="624" cy="288"/>
              <a:chOff x="4656" y="3360"/>
              <a:chExt cx="624" cy="288"/>
            </a:xfrm>
          </p:grpSpPr>
          <p:sp>
            <p:nvSpPr>
              <p:cNvPr id="53270" name="Rectangle 39"/>
              <p:cNvSpPr>
                <a:spLocks noChangeArrowheads="1"/>
              </p:cNvSpPr>
              <p:nvPr/>
            </p:nvSpPr>
            <p:spPr bwMode="auto">
              <a:xfrm>
                <a:off x="4656" y="336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a:solidFill>
                    <a:srgbClr val="000099"/>
                  </a:solidFill>
                  <a:latin typeface="Tahoma" panose="020B0604030504040204" pitchFamily="34" charset="0"/>
                </a:endParaRPr>
              </a:p>
            </p:txBody>
          </p:sp>
          <p:sp>
            <p:nvSpPr>
              <p:cNvPr id="53271" name="Rectangle 40"/>
              <p:cNvSpPr>
                <a:spLocks noChangeArrowheads="1"/>
              </p:cNvSpPr>
              <p:nvPr/>
            </p:nvSpPr>
            <p:spPr bwMode="auto">
              <a:xfrm>
                <a:off x="5088" y="3360"/>
                <a:ext cx="192" cy="288"/>
              </a:xfrm>
              <a:prstGeom prst="rect">
                <a:avLst/>
              </a:prstGeom>
              <a:solidFill>
                <a:srgbClr val="FF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P</a:t>
                </a:r>
              </a:p>
            </p:txBody>
          </p:sp>
          <p:sp>
            <p:nvSpPr>
              <p:cNvPr id="53272" name="Rectangle 41"/>
              <p:cNvSpPr>
                <a:spLocks noChangeArrowheads="1"/>
              </p:cNvSpPr>
              <p:nvPr/>
            </p:nvSpPr>
            <p:spPr bwMode="auto">
              <a:xfrm>
                <a:off x="4656" y="3360"/>
                <a:ext cx="432" cy="288"/>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N</a:t>
                </a:r>
                <a:endParaRPr lang="pt-BR" altLang="en-US">
                  <a:solidFill>
                    <a:srgbClr val="000099"/>
                  </a:solidFill>
                  <a:latin typeface="Tahoma" panose="020B0604030504040204" pitchFamily="34" charset="0"/>
                </a:endParaRPr>
              </a:p>
            </p:txBody>
          </p:sp>
        </p:grpSp>
        <p:sp>
          <p:nvSpPr>
            <p:cNvPr id="53268" name="Rectangle 42"/>
            <p:cNvSpPr>
              <a:spLocks noChangeArrowheads="1"/>
            </p:cNvSpPr>
            <p:nvPr/>
          </p:nvSpPr>
          <p:spPr bwMode="auto">
            <a:xfrm>
              <a:off x="4656" y="3360"/>
              <a:ext cx="432" cy="288"/>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n</a:t>
              </a:r>
              <a:endParaRPr lang="pt-BR" altLang="en-US">
                <a:solidFill>
                  <a:srgbClr val="000099"/>
                </a:solidFill>
                <a:latin typeface="Tahoma" panose="020B0604030504040204" pitchFamily="34" charset="0"/>
              </a:endParaRPr>
            </a:p>
          </p:txBody>
        </p:sp>
        <p:sp>
          <p:nvSpPr>
            <p:cNvPr id="53269" name="Rectangle 43"/>
            <p:cNvSpPr>
              <a:spLocks noChangeArrowheads="1"/>
            </p:cNvSpPr>
            <p:nvPr/>
          </p:nvSpPr>
          <p:spPr bwMode="auto">
            <a:xfrm>
              <a:off x="4942" y="2109"/>
              <a:ext cx="25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lnSpc>
                  <a:spcPct val="90000"/>
                </a:lnSpc>
                <a:spcBef>
                  <a:spcPct val="20000"/>
                </a:spcBef>
              </a:pPr>
              <a:r>
                <a:rPr lang="en-US" altLang="en-US" baseline="30000">
                  <a:solidFill>
                    <a:srgbClr val="000099"/>
                  </a:solidFill>
                  <a:latin typeface="Tahoma" panose="020B0604030504040204" pitchFamily="34" charset="0"/>
                </a:rPr>
                <a:t>–</a:t>
              </a:r>
              <a:r>
                <a:rPr lang="pt-BR" altLang="en-US" baseline="30000">
                  <a:solidFill>
                    <a:srgbClr val="000099"/>
                  </a:solidFill>
                  <a:latin typeface="Tahoma" panose="020B0604030504040204" pitchFamily="34" charset="0"/>
                </a:rPr>
                <a:t>1</a:t>
              </a:r>
              <a:endParaRPr lang="pt-BR" altLang="en-US" baseline="30000" noProof="1">
                <a:solidFill>
                  <a:srgbClr val="000099"/>
                </a:solidFill>
                <a:latin typeface="Tahoma" panose="020B0604030504040204" pitchFamily="34" charset="0"/>
              </a:endParaRPr>
            </a:p>
          </p:txBody>
        </p:sp>
      </p:grpSp>
      <p:sp>
        <p:nvSpPr>
          <p:cNvPr id="166956" name="Rectangle 44"/>
          <p:cNvSpPr>
            <a:spLocks noChangeArrowheads="1"/>
          </p:cNvSpPr>
          <p:nvPr/>
        </p:nvSpPr>
        <p:spPr bwMode="auto">
          <a:xfrm>
            <a:off x="7920038" y="5257800"/>
            <a:ext cx="4572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a:solidFill>
                <a:srgbClr val="000099"/>
              </a:solidFill>
              <a:latin typeface="Tahoma" panose="020B0604030504040204" pitchFamily="34" charset="0"/>
            </a:endParaRPr>
          </a:p>
        </p:txBody>
      </p:sp>
      <p:sp>
        <p:nvSpPr>
          <p:cNvPr id="53260" name="Rectangle 45"/>
          <p:cNvSpPr>
            <a:spLocks noGrp="1" noChangeArrowheads="1"/>
          </p:cNvSpPr>
          <p:nvPr>
            <p:ph type="title"/>
          </p:nvPr>
        </p:nvSpPr>
        <p:spPr/>
        <p:txBody>
          <a:bodyPr/>
          <a:lstStyle/>
          <a:p>
            <a:pPr eaLnBrk="1" hangingPunct="1"/>
            <a:r>
              <a:rPr lang="pt-BR" altLang="en-US"/>
              <a:t>Modo CBC - decifração</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6956"/>
                                        </p:tgtEl>
                                        <p:attrNameLst>
                                          <p:attrName>style.visibility</p:attrName>
                                        </p:attrNameLst>
                                      </p:cBhvr>
                                      <p:to>
                                        <p:strVal val="visible"/>
                                      </p:to>
                                    </p:set>
                                    <p:animEffect transition="in" filter="dissolve">
                                      <p:cBhvr>
                                        <p:cTn id="27" dur="500"/>
                                        <p:tgtEl>
                                          <p:spTgt spid="166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5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pt-BR" altLang="en-US" sz="3600"/>
              <a:t>Modo contador (CTR)</a:t>
            </a:r>
          </a:p>
        </p:txBody>
      </p:sp>
      <p:sp>
        <p:nvSpPr>
          <p:cNvPr id="54275" name="Rectangle 3"/>
          <p:cNvSpPr>
            <a:spLocks noGrp="1" noChangeArrowheads="1"/>
          </p:cNvSpPr>
          <p:nvPr>
            <p:ph type="body" idx="1"/>
          </p:nvPr>
        </p:nvSpPr>
        <p:spPr>
          <a:xfrm>
            <a:off x="685800" y="1524000"/>
            <a:ext cx="7772400" cy="4137025"/>
          </a:xfrm>
        </p:spPr>
        <p:txBody>
          <a:bodyPr/>
          <a:lstStyle/>
          <a:p>
            <a:pPr eaLnBrk="1" hangingPunct="1"/>
            <a:r>
              <a:rPr lang="pt-BR" altLang="en-US"/>
              <a:t>Contador</a:t>
            </a:r>
          </a:p>
          <a:p>
            <a:pPr lvl="1" eaLnBrk="1" hangingPunct="1"/>
            <a:r>
              <a:rPr lang="pt-BR" altLang="en-US"/>
              <a:t>Mensagem não é cifrada diretamente: um contador é cifrado, e o resultado é usado como máscara (semelhante a uma cifra de fluxo/mascaramento)</a:t>
            </a:r>
          </a:p>
          <a:p>
            <a:pPr eaLnBrk="1" hangingPunct="1"/>
            <a:r>
              <a:rPr lang="pt-BR" altLang="en-US"/>
              <a:t>Modo de operação em fluxo</a:t>
            </a:r>
          </a:p>
          <a:p>
            <a:pPr lvl="1" eaLnBrk="1" hangingPunct="1"/>
            <a:r>
              <a:rPr lang="pt-BR" altLang="en-US"/>
              <a:t>IV não deve ser repetido!</a:t>
            </a:r>
          </a:p>
          <a:p>
            <a:pPr eaLnBrk="1" hangingPunct="1"/>
            <a:r>
              <a:rPr lang="pt-BR" altLang="en-US"/>
              <a:t>Apenas algoritmo de cifração é necessário</a:t>
            </a:r>
          </a:p>
        </p:txBody>
      </p:sp>
      <p:pic>
        <p:nvPicPr>
          <p:cNvPr id="5427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15888"/>
            <a:ext cx="12334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685800" y="1557338"/>
            <a:ext cx="80629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eaLnBrk="1" hangingPunct="1">
              <a:lnSpc>
                <a:spcPct val="90000"/>
              </a:lnSpc>
              <a:spcBef>
                <a:spcPct val="30000"/>
              </a:spcBef>
              <a:buFontTx/>
              <a:buChar char="•"/>
            </a:pPr>
            <a:r>
              <a:rPr lang="pt-BR" altLang="en-US" dirty="0">
                <a:solidFill>
                  <a:srgbClr val="000099"/>
                </a:solidFill>
                <a:latin typeface="Arial" panose="020B0604020202020204" pitchFamily="34" charset="0"/>
              </a:rPr>
              <a:t>Transformação matemática </a:t>
            </a:r>
            <a:r>
              <a:rPr lang="pt-BR" altLang="en-US" dirty="0" err="1">
                <a:solidFill>
                  <a:srgbClr val="000099"/>
                </a:solidFill>
                <a:latin typeface="Arial" panose="020B0604020202020204" pitchFamily="34" charset="0"/>
              </a:rPr>
              <a:t>inversível</a:t>
            </a:r>
            <a:r>
              <a:rPr lang="pt-BR" altLang="en-US" dirty="0">
                <a:solidFill>
                  <a:srgbClr val="000099"/>
                </a:solidFill>
                <a:latin typeface="Arial" panose="020B0604020202020204" pitchFamily="34" charset="0"/>
              </a:rPr>
              <a:t> cujo cálculo depende, no sentido direto (</a:t>
            </a:r>
            <a:r>
              <a:rPr lang="pt-BR" altLang="en-US" b="1" dirty="0">
                <a:solidFill>
                  <a:srgbClr val="000099"/>
                </a:solidFill>
                <a:latin typeface="Arial" panose="020B0604020202020204" pitchFamily="34" charset="0"/>
              </a:rPr>
              <a:t>cifração</a:t>
            </a:r>
            <a:r>
              <a:rPr lang="pt-BR" altLang="en-US" dirty="0">
                <a:solidFill>
                  <a:srgbClr val="000099"/>
                </a:solidFill>
                <a:latin typeface="Arial" panose="020B0604020202020204" pitchFamily="34" charset="0"/>
              </a:rPr>
              <a:t>) e no sentido inverso (</a:t>
            </a:r>
            <a:r>
              <a:rPr lang="pt-BR" altLang="en-US" b="1" dirty="0">
                <a:solidFill>
                  <a:srgbClr val="000099"/>
                </a:solidFill>
                <a:latin typeface="Arial" panose="020B0604020202020204" pitchFamily="34" charset="0"/>
              </a:rPr>
              <a:t>decifração</a:t>
            </a:r>
            <a:r>
              <a:rPr lang="pt-BR" altLang="en-US" dirty="0">
                <a:solidFill>
                  <a:srgbClr val="000099"/>
                </a:solidFill>
                <a:latin typeface="Arial" panose="020B0604020202020204" pitchFamily="34" charset="0"/>
              </a:rPr>
              <a:t>), de uma </a:t>
            </a:r>
            <a:r>
              <a:rPr lang="pt-BR" altLang="en-US" i="1" dirty="0">
                <a:solidFill>
                  <a:srgbClr val="000099"/>
                </a:solidFill>
                <a:latin typeface="Arial" panose="020B0604020202020204" pitchFamily="34" charset="0"/>
              </a:rPr>
              <a:t>mesma</a:t>
            </a:r>
            <a:r>
              <a:rPr lang="pt-BR" altLang="en-US" dirty="0">
                <a:solidFill>
                  <a:srgbClr val="000099"/>
                </a:solidFill>
                <a:latin typeface="Arial" panose="020B0604020202020204" pitchFamily="34" charset="0"/>
              </a:rPr>
              <a:t> informação secreta: a chave K.</a:t>
            </a:r>
          </a:p>
          <a:p>
            <a:pPr lvl="1" algn="just" eaLnBrk="1" hangingPunct="1">
              <a:lnSpc>
                <a:spcPct val="90000"/>
              </a:lnSpc>
              <a:spcBef>
                <a:spcPct val="20000"/>
              </a:spcBef>
              <a:buFontTx/>
              <a:buChar char="–"/>
            </a:pPr>
            <a:r>
              <a:rPr lang="pt-BR" altLang="en-US" sz="2000" dirty="0">
                <a:solidFill>
                  <a:srgbClr val="000099"/>
                </a:solidFill>
                <a:latin typeface="Arial" panose="020B0604020202020204" pitchFamily="34" charset="0"/>
              </a:rPr>
              <a:t>Se K for descoberta, a confidencialidade é perdida</a:t>
            </a:r>
          </a:p>
        </p:txBody>
      </p:sp>
      <p:sp>
        <p:nvSpPr>
          <p:cNvPr id="83986" name="Rectangle 18"/>
          <p:cNvSpPr>
            <a:spLocks noChangeArrowheads="1"/>
          </p:cNvSpPr>
          <p:nvPr/>
        </p:nvSpPr>
        <p:spPr bwMode="auto">
          <a:xfrm>
            <a:off x="684213" y="5114925"/>
            <a:ext cx="7772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eaLnBrk="1" hangingPunct="1">
              <a:lnSpc>
                <a:spcPct val="90000"/>
              </a:lnSpc>
              <a:spcBef>
                <a:spcPct val="30000"/>
              </a:spcBef>
              <a:buFontTx/>
              <a:buChar char="•"/>
            </a:pPr>
            <a:r>
              <a:rPr lang="pt-BR" altLang="en-US">
                <a:solidFill>
                  <a:srgbClr val="000099"/>
                </a:solidFill>
                <a:latin typeface="Arial" panose="020B0604020202020204" pitchFamily="34" charset="0"/>
              </a:rPr>
              <a:t>Duas famílias:</a:t>
            </a:r>
            <a:endParaRPr lang="en-US" altLang="en-US">
              <a:solidFill>
                <a:srgbClr val="000099"/>
              </a:solidFill>
              <a:latin typeface="Arial" panose="020B0604020202020204" pitchFamily="34" charset="0"/>
            </a:endParaRPr>
          </a:p>
          <a:p>
            <a:pPr lvl="1" algn="just" eaLnBrk="1" hangingPunct="1">
              <a:lnSpc>
                <a:spcPct val="90000"/>
              </a:lnSpc>
              <a:spcBef>
                <a:spcPct val="20000"/>
              </a:spcBef>
              <a:buFontTx/>
              <a:buChar char="–"/>
            </a:pPr>
            <a:r>
              <a:rPr lang="pt-BR" altLang="en-US" sz="2000">
                <a:solidFill>
                  <a:srgbClr val="000099"/>
                </a:solidFill>
                <a:latin typeface="Arial" panose="020B0604020202020204" pitchFamily="34" charset="0"/>
              </a:rPr>
              <a:t>cifras de fluxo</a:t>
            </a:r>
            <a:r>
              <a:rPr lang="en-US" altLang="en-US" sz="2000">
                <a:solidFill>
                  <a:srgbClr val="000099"/>
                </a:solidFill>
                <a:latin typeface="Arial" panose="020B0604020202020204" pitchFamily="34" charset="0"/>
              </a:rPr>
              <a:t>.</a:t>
            </a:r>
          </a:p>
          <a:p>
            <a:pPr lvl="1" algn="just" eaLnBrk="1" hangingPunct="1">
              <a:lnSpc>
                <a:spcPct val="90000"/>
              </a:lnSpc>
              <a:spcBef>
                <a:spcPct val="20000"/>
              </a:spcBef>
              <a:buFontTx/>
              <a:buChar char="–"/>
            </a:pPr>
            <a:r>
              <a:rPr lang="pt-BR" altLang="en-US" sz="2000">
                <a:solidFill>
                  <a:srgbClr val="000099"/>
                </a:solidFill>
                <a:latin typeface="Arial" panose="020B0604020202020204" pitchFamily="34" charset="0"/>
              </a:rPr>
              <a:t>cifras de bloco.</a:t>
            </a:r>
          </a:p>
        </p:txBody>
      </p:sp>
      <p:sp>
        <p:nvSpPr>
          <p:cNvPr id="8196" name="Rectangle 25"/>
          <p:cNvSpPr>
            <a:spLocks noGrp="1" noChangeArrowheads="1"/>
          </p:cNvSpPr>
          <p:nvPr>
            <p:ph type="title"/>
          </p:nvPr>
        </p:nvSpPr>
        <p:spPr/>
        <p:txBody>
          <a:bodyPr/>
          <a:lstStyle/>
          <a:p>
            <a:r>
              <a:rPr lang="pt-BR" altLang="en-US"/>
              <a:t>Cifra Simétrica – Definição</a:t>
            </a:r>
            <a:endParaRPr lang="en-US" altLang="en-US"/>
          </a:p>
        </p:txBody>
      </p:sp>
      <p:sp>
        <p:nvSpPr>
          <p:cNvPr id="8197" name="Rectangle 4"/>
          <p:cNvSpPr>
            <a:spLocks noChangeArrowheads="1"/>
          </p:cNvSpPr>
          <p:nvPr/>
        </p:nvSpPr>
        <p:spPr bwMode="auto">
          <a:xfrm>
            <a:off x="755650" y="4371975"/>
            <a:ext cx="428625" cy="422275"/>
          </a:xfrm>
          <a:prstGeom prst="rect">
            <a:avLst/>
          </a:prstGeom>
          <a:solidFill>
            <a:srgbClr val="99FF99"/>
          </a:solidFill>
          <a:ln w="9525">
            <a:solidFill>
              <a:srgbClr val="000080"/>
            </a:solidFill>
            <a:miter lim="800000"/>
          </a:ln>
          <a:effectLst>
            <a:outerShdw dist="107763" dir="189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M</a:t>
            </a:r>
          </a:p>
        </p:txBody>
      </p:sp>
      <p:cxnSp>
        <p:nvCxnSpPr>
          <p:cNvPr id="8198" name="AutoShape 5"/>
          <p:cNvCxnSpPr>
            <a:cxnSpLocks noChangeShapeType="1"/>
            <a:stCxn id="8197" idx="3"/>
            <a:endCxn id="8212" idx="1"/>
          </p:cNvCxnSpPr>
          <p:nvPr/>
        </p:nvCxnSpPr>
        <p:spPr bwMode="auto">
          <a:xfrm>
            <a:off x="1184275" y="4583113"/>
            <a:ext cx="292100" cy="1587"/>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8199" name="Rectangle 6"/>
          <p:cNvSpPr>
            <a:spLocks noChangeArrowheads="1"/>
          </p:cNvSpPr>
          <p:nvPr/>
        </p:nvSpPr>
        <p:spPr bwMode="auto">
          <a:xfrm>
            <a:off x="2911475" y="4371975"/>
            <a:ext cx="428625" cy="422275"/>
          </a:xfrm>
          <a:prstGeom prst="rect">
            <a:avLst/>
          </a:prstGeom>
          <a:solidFill>
            <a:srgbClr val="CCECFF"/>
          </a:solidFill>
          <a:ln w="9525">
            <a:solidFill>
              <a:srgbClr val="000080"/>
            </a:solidFill>
            <a:miter lim="800000"/>
          </a:ln>
          <a:effectLst>
            <a:outerShdw dist="107763" dir="189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C</a:t>
            </a:r>
          </a:p>
        </p:txBody>
      </p:sp>
      <p:sp>
        <p:nvSpPr>
          <p:cNvPr id="8200" name="Rectangle 9"/>
          <p:cNvSpPr>
            <a:spLocks noChangeArrowheads="1"/>
          </p:cNvSpPr>
          <p:nvPr/>
        </p:nvSpPr>
        <p:spPr bwMode="auto">
          <a:xfrm>
            <a:off x="1841500" y="3644900"/>
            <a:ext cx="428625" cy="422275"/>
          </a:xfrm>
          <a:prstGeom prst="rect">
            <a:avLst/>
          </a:prstGeom>
          <a:solidFill>
            <a:srgbClr val="FF6541"/>
          </a:solidFill>
          <a:ln w="9525">
            <a:solidFill>
              <a:srgbClr val="000080"/>
            </a:solidFill>
            <a:miter lim="800000"/>
          </a:ln>
          <a:effectLst>
            <a:outerShdw dist="107763" dir="189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cxnSp>
        <p:nvCxnSpPr>
          <p:cNvPr id="8201" name="AutoShape 10"/>
          <p:cNvCxnSpPr>
            <a:cxnSpLocks noChangeShapeType="1"/>
            <a:stCxn id="8200" idx="2"/>
            <a:endCxn id="8212" idx="0"/>
          </p:cNvCxnSpPr>
          <p:nvPr/>
        </p:nvCxnSpPr>
        <p:spPr bwMode="auto">
          <a:xfrm flipH="1">
            <a:off x="2051050" y="4067175"/>
            <a:ext cx="4763" cy="265113"/>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8202" name="Rectangle 11"/>
          <p:cNvSpPr>
            <a:spLocks noChangeArrowheads="1"/>
          </p:cNvSpPr>
          <p:nvPr/>
        </p:nvSpPr>
        <p:spPr bwMode="auto">
          <a:xfrm>
            <a:off x="6300788" y="4371975"/>
            <a:ext cx="428625" cy="422275"/>
          </a:xfrm>
          <a:prstGeom prst="rect">
            <a:avLst/>
          </a:prstGeom>
          <a:solidFill>
            <a:srgbClr val="CCECFF"/>
          </a:solidFill>
          <a:ln w="9525">
            <a:solidFill>
              <a:srgbClr val="000080"/>
            </a:solidFill>
            <a:miter lim="800000"/>
          </a:ln>
          <a:effectLst>
            <a:outerShdw dist="107763" dir="189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C</a:t>
            </a:r>
          </a:p>
        </p:txBody>
      </p:sp>
      <p:cxnSp>
        <p:nvCxnSpPr>
          <p:cNvPr id="8203" name="AutoShape 12"/>
          <p:cNvCxnSpPr>
            <a:cxnSpLocks noChangeShapeType="1"/>
            <a:stCxn id="8202" idx="3"/>
            <a:endCxn id="8213" idx="1"/>
          </p:cNvCxnSpPr>
          <p:nvPr/>
        </p:nvCxnSpPr>
        <p:spPr bwMode="auto">
          <a:xfrm>
            <a:off x="6729413" y="4583113"/>
            <a:ext cx="349250" cy="1587"/>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8204" name="Rectangle 13"/>
          <p:cNvSpPr>
            <a:spLocks noChangeArrowheads="1"/>
          </p:cNvSpPr>
          <p:nvPr/>
        </p:nvSpPr>
        <p:spPr bwMode="auto">
          <a:xfrm>
            <a:off x="8529638" y="4370388"/>
            <a:ext cx="428625" cy="422275"/>
          </a:xfrm>
          <a:prstGeom prst="rect">
            <a:avLst/>
          </a:prstGeom>
          <a:solidFill>
            <a:srgbClr val="99FF99"/>
          </a:solidFill>
          <a:ln w="9525">
            <a:solidFill>
              <a:srgbClr val="000080"/>
            </a:solidFill>
            <a:miter lim="800000"/>
          </a:ln>
          <a:effectLst>
            <a:outerShdw dist="107763" dir="189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M</a:t>
            </a:r>
          </a:p>
        </p:txBody>
      </p:sp>
      <p:sp>
        <p:nvSpPr>
          <p:cNvPr id="8205" name="Rectangle 16"/>
          <p:cNvSpPr>
            <a:spLocks noChangeArrowheads="1"/>
          </p:cNvSpPr>
          <p:nvPr/>
        </p:nvSpPr>
        <p:spPr bwMode="auto">
          <a:xfrm>
            <a:off x="7443788" y="3644900"/>
            <a:ext cx="428625" cy="422275"/>
          </a:xfrm>
          <a:prstGeom prst="rect">
            <a:avLst/>
          </a:prstGeom>
          <a:solidFill>
            <a:srgbClr val="FF6541"/>
          </a:solidFill>
          <a:ln w="9525">
            <a:solidFill>
              <a:srgbClr val="000080"/>
            </a:solidFill>
            <a:miter lim="800000"/>
          </a:ln>
          <a:effectLst>
            <a:outerShdw dist="107763" dir="189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pic>
        <p:nvPicPr>
          <p:cNvPr id="8206" name="Picture 19"/>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33613" y="37195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20"/>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32725" y="37782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8" name="Cloud"/>
          <p:cNvSpPr>
            <a:spLocks noChangeAspect="1" noEditPoints="1" noChangeArrowheads="1"/>
          </p:cNvSpPr>
          <p:nvPr/>
        </p:nvSpPr>
        <p:spPr bwMode="auto">
          <a:xfrm>
            <a:off x="3817938" y="3994150"/>
            <a:ext cx="2049462" cy="10906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FF">
              <a:alpha val="30196"/>
            </a:srgbClr>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pt-BR" altLang="en-US">
                <a:latin typeface="Tahoma" panose="020B0604030504040204" pitchFamily="34" charset="0"/>
              </a:rPr>
              <a:t>Internet</a:t>
            </a:r>
          </a:p>
        </p:txBody>
      </p:sp>
      <p:sp>
        <p:nvSpPr>
          <p:cNvPr id="8209" name="Line 22"/>
          <p:cNvSpPr>
            <a:spLocks noChangeShapeType="1"/>
          </p:cNvSpPr>
          <p:nvPr/>
        </p:nvSpPr>
        <p:spPr bwMode="auto">
          <a:xfrm>
            <a:off x="3348038" y="4581525"/>
            <a:ext cx="2952750" cy="0"/>
          </a:xfrm>
          <a:prstGeom prst="line">
            <a:avLst/>
          </a:prstGeom>
          <a:noFill/>
          <a:ln w="28575">
            <a:solidFill>
              <a:schemeClr val="tx1"/>
            </a:solidFill>
            <a:prstDash val="dash"/>
            <a:rou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210" name="Text Box 23"/>
          <p:cNvSpPr txBox="1">
            <a:spLocks noChangeArrowheads="1"/>
          </p:cNvSpPr>
          <p:nvPr/>
        </p:nvSpPr>
        <p:spPr bwMode="auto">
          <a:xfrm>
            <a:off x="2484438" y="3598863"/>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400" b="1">
                <a:solidFill>
                  <a:srgbClr val="663300"/>
                </a:solidFill>
                <a:latin typeface="Tahoma" panose="020B0604030504040204" pitchFamily="34" charset="0"/>
              </a:rPr>
              <a:t>Chave secreta</a:t>
            </a:r>
          </a:p>
        </p:txBody>
      </p:sp>
      <p:sp>
        <p:nvSpPr>
          <p:cNvPr id="8211" name="Text Box 24"/>
          <p:cNvSpPr txBox="1">
            <a:spLocks noChangeArrowheads="1"/>
          </p:cNvSpPr>
          <p:nvPr/>
        </p:nvSpPr>
        <p:spPr bwMode="auto">
          <a:xfrm>
            <a:off x="8101013" y="3611563"/>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400" b="1">
                <a:solidFill>
                  <a:srgbClr val="663300"/>
                </a:solidFill>
                <a:latin typeface="Tahoma" panose="020B0604030504040204" pitchFamily="34" charset="0"/>
              </a:rPr>
              <a:t>Chave secreta</a:t>
            </a:r>
          </a:p>
        </p:txBody>
      </p:sp>
      <p:sp>
        <p:nvSpPr>
          <p:cNvPr id="8212" name="Rounded Rectangle 39"/>
          <p:cNvSpPr>
            <a:spLocks noChangeArrowheads="1"/>
          </p:cNvSpPr>
          <p:nvPr/>
        </p:nvSpPr>
        <p:spPr bwMode="auto">
          <a:xfrm>
            <a:off x="1476375" y="4332288"/>
            <a:ext cx="1150938" cy="503237"/>
          </a:xfrm>
          <a:prstGeom prst="roundRect">
            <a:avLst>
              <a:gd name="adj" fmla="val 50000"/>
            </a:avLst>
          </a:prstGeom>
          <a:solidFill>
            <a:srgbClr val="FFCC00"/>
          </a:solidFill>
          <a:ln w="9525">
            <a:solidFill>
              <a:srgbClr val="000080"/>
            </a:solidFill>
            <a:miter lim="800000"/>
          </a:ln>
          <a:effectLst>
            <a:outerShdw dist="107763" dir="189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b="1">
                <a:solidFill>
                  <a:srgbClr val="000066"/>
                </a:solidFill>
                <a:latin typeface="Tahoma" panose="020B0604030504040204" pitchFamily="34" charset="0"/>
              </a:rPr>
              <a:t>E</a:t>
            </a:r>
          </a:p>
        </p:txBody>
      </p:sp>
      <p:sp>
        <p:nvSpPr>
          <p:cNvPr id="8213" name="Rounded Rectangle 40"/>
          <p:cNvSpPr>
            <a:spLocks noChangeArrowheads="1"/>
          </p:cNvSpPr>
          <p:nvPr/>
        </p:nvSpPr>
        <p:spPr bwMode="auto">
          <a:xfrm>
            <a:off x="7078663" y="4332288"/>
            <a:ext cx="1152525" cy="503237"/>
          </a:xfrm>
          <a:prstGeom prst="roundRect">
            <a:avLst>
              <a:gd name="adj" fmla="val 50000"/>
            </a:avLst>
          </a:prstGeom>
          <a:solidFill>
            <a:srgbClr val="FFCC00"/>
          </a:solidFill>
          <a:ln w="9525">
            <a:solidFill>
              <a:srgbClr val="000080"/>
            </a:solidFill>
            <a:miter lim="800000"/>
          </a:ln>
          <a:effectLst>
            <a:outerShdw dist="107763" dir="189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b="1">
                <a:solidFill>
                  <a:srgbClr val="000066"/>
                </a:solidFill>
                <a:latin typeface="Tahoma" panose="020B0604030504040204" pitchFamily="34" charset="0"/>
              </a:rPr>
              <a:t>E</a:t>
            </a:r>
            <a:r>
              <a:rPr lang="en-US" altLang="en-US" baseline="30000">
                <a:solidFill>
                  <a:srgbClr val="000066"/>
                </a:solidFill>
                <a:latin typeface="Tahoma" panose="020B0604030504040204" pitchFamily="34" charset="0"/>
              </a:rPr>
              <a:t>–</a:t>
            </a:r>
            <a:r>
              <a:rPr lang="pt-BR" altLang="en-US" baseline="30000">
                <a:solidFill>
                  <a:srgbClr val="000066"/>
                </a:solidFill>
                <a:latin typeface="Tahoma" panose="020B0604030504040204" pitchFamily="34" charset="0"/>
              </a:rPr>
              <a:t>1</a:t>
            </a:r>
            <a:endParaRPr lang="pt-BR" altLang="en-US">
              <a:solidFill>
                <a:srgbClr val="000066"/>
              </a:solidFill>
              <a:latin typeface="Tahoma" panose="020B0604030504040204" pitchFamily="34" charset="0"/>
            </a:endParaRPr>
          </a:p>
        </p:txBody>
      </p:sp>
      <p:cxnSp>
        <p:nvCxnSpPr>
          <p:cNvPr id="8214" name="AutoShape 17"/>
          <p:cNvCxnSpPr>
            <a:cxnSpLocks noChangeShapeType="1"/>
            <a:stCxn id="8205" idx="2"/>
            <a:endCxn id="8213" idx="0"/>
          </p:cNvCxnSpPr>
          <p:nvPr/>
        </p:nvCxnSpPr>
        <p:spPr bwMode="auto">
          <a:xfrm flipH="1">
            <a:off x="7654925" y="4067175"/>
            <a:ext cx="3175" cy="265113"/>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8215" name="AutoShape 14"/>
          <p:cNvCxnSpPr>
            <a:cxnSpLocks noChangeShapeType="1"/>
            <a:stCxn id="8213" idx="3"/>
            <a:endCxn id="8204" idx="1"/>
          </p:cNvCxnSpPr>
          <p:nvPr/>
        </p:nvCxnSpPr>
        <p:spPr bwMode="auto">
          <a:xfrm flipV="1">
            <a:off x="8231188" y="4581525"/>
            <a:ext cx="298450" cy="3175"/>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8216" name="AutoShape 7"/>
          <p:cNvCxnSpPr>
            <a:cxnSpLocks noChangeShapeType="1"/>
            <a:stCxn id="8212" idx="3"/>
            <a:endCxn id="8199" idx="1"/>
          </p:cNvCxnSpPr>
          <p:nvPr/>
        </p:nvCxnSpPr>
        <p:spPr bwMode="auto">
          <a:xfrm flipV="1">
            <a:off x="2627313" y="4583113"/>
            <a:ext cx="284162" cy="1587"/>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3463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86"/>
                                        </p:tgtEl>
                                        <p:attrNameLst>
                                          <p:attrName>style.visibility</p:attrName>
                                        </p:attrNameLst>
                                      </p:cBhvr>
                                      <p:to>
                                        <p:strVal val="visible"/>
                                      </p:to>
                                    </p:set>
                                    <p:animEffect transition="in" filter="dissolve">
                                      <p:cBhvr>
                                        <p:cTn id="7" dur="500"/>
                                        <p:tgtEl>
                                          <p:spTgt spid="83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ChangeArrowheads="1"/>
          </p:cNvSpPr>
          <p:nvPr/>
        </p:nvSpPr>
        <p:spPr bwMode="auto">
          <a:xfrm>
            <a:off x="1203325" y="4581525"/>
            <a:ext cx="1206500"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0</a:t>
            </a:r>
            <a:endParaRPr lang="pt-BR" altLang="en-US">
              <a:solidFill>
                <a:srgbClr val="000099"/>
              </a:solidFill>
              <a:latin typeface="Tahoma" panose="020B0604030504040204" pitchFamily="34" charset="0"/>
            </a:endParaRPr>
          </a:p>
        </p:txBody>
      </p:sp>
      <p:sp>
        <p:nvSpPr>
          <p:cNvPr id="60420" name="Rectangle 3"/>
          <p:cNvSpPr>
            <a:spLocks noChangeArrowheads="1"/>
          </p:cNvSpPr>
          <p:nvPr/>
        </p:nvSpPr>
        <p:spPr bwMode="auto">
          <a:xfrm>
            <a:off x="2366963" y="5272088"/>
            <a:ext cx="1223962"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0</a:t>
            </a:r>
            <a:endParaRPr lang="pt-BR" altLang="en-US">
              <a:solidFill>
                <a:srgbClr val="000099"/>
              </a:solidFill>
              <a:latin typeface="Tahoma" panose="020B0604030504040204" pitchFamily="34" charset="0"/>
            </a:endParaRPr>
          </a:p>
        </p:txBody>
      </p:sp>
      <p:cxnSp>
        <p:nvCxnSpPr>
          <p:cNvPr id="60421" name="AutoShape 4"/>
          <p:cNvCxnSpPr>
            <a:cxnSpLocks noChangeShapeType="1"/>
            <a:stCxn id="60422" idx="4"/>
            <a:endCxn id="60420" idx="0"/>
          </p:cNvCxnSpPr>
          <p:nvPr/>
        </p:nvCxnSpPr>
        <p:spPr bwMode="auto">
          <a:xfrm>
            <a:off x="2974975" y="5000625"/>
            <a:ext cx="4763" cy="271463"/>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60422" name="AutoShape 5"/>
          <p:cNvSpPr>
            <a:spLocks noChangeArrowheads="1"/>
          </p:cNvSpPr>
          <p:nvPr/>
        </p:nvSpPr>
        <p:spPr bwMode="auto">
          <a:xfrm>
            <a:off x="2784475" y="4619625"/>
            <a:ext cx="381000" cy="38100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60423" name="AutoShape 6"/>
          <p:cNvCxnSpPr>
            <a:cxnSpLocks noChangeShapeType="1"/>
            <a:stCxn id="60419" idx="3"/>
            <a:endCxn id="60422" idx="2"/>
          </p:cNvCxnSpPr>
          <p:nvPr/>
        </p:nvCxnSpPr>
        <p:spPr bwMode="auto">
          <a:xfrm>
            <a:off x="2409825" y="4810125"/>
            <a:ext cx="37465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5303" name="Oval 7"/>
          <p:cNvSpPr>
            <a:spLocks noChangeArrowheads="1"/>
          </p:cNvSpPr>
          <p:nvPr/>
        </p:nvSpPr>
        <p:spPr bwMode="auto">
          <a:xfrm>
            <a:off x="2473325" y="2514600"/>
            <a:ext cx="990600" cy="685800"/>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cxnSp>
        <p:nvCxnSpPr>
          <p:cNvPr id="55304" name="AutoShape 8"/>
          <p:cNvCxnSpPr>
            <a:cxnSpLocks noChangeShapeType="1"/>
            <a:endCxn id="55303" idx="0"/>
          </p:cNvCxnSpPr>
          <p:nvPr/>
        </p:nvCxnSpPr>
        <p:spPr bwMode="auto">
          <a:xfrm flipH="1">
            <a:off x="2968625" y="2001838"/>
            <a:ext cx="3175" cy="512762"/>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60427" name="Rectangle 10"/>
          <p:cNvSpPr>
            <a:spLocks noChangeArrowheads="1"/>
          </p:cNvSpPr>
          <p:nvPr/>
        </p:nvSpPr>
        <p:spPr bwMode="auto">
          <a:xfrm>
            <a:off x="7602538" y="4581525"/>
            <a:ext cx="304800" cy="4572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a:solidFill>
                <a:srgbClr val="000099"/>
              </a:solidFill>
              <a:latin typeface="Tahoma" panose="020B0604030504040204" pitchFamily="34" charset="0"/>
            </a:endParaRPr>
          </a:p>
        </p:txBody>
      </p:sp>
      <p:sp>
        <p:nvSpPr>
          <p:cNvPr id="60429" name="Text Box 12"/>
          <p:cNvSpPr txBox="1">
            <a:spLocks noChangeArrowheads="1"/>
          </p:cNvSpPr>
          <p:nvPr/>
        </p:nvSpPr>
        <p:spPr bwMode="auto">
          <a:xfrm>
            <a:off x="6116638" y="4484688"/>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sp>
        <p:nvSpPr>
          <p:cNvPr id="60430" name="Text Box 13"/>
          <p:cNvSpPr txBox="1">
            <a:spLocks noChangeArrowheads="1"/>
          </p:cNvSpPr>
          <p:nvPr/>
        </p:nvSpPr>
        <p:spPr bwMode="auto">
          <a:xfrm>
            <a:off x="6116638" y="25908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sp>
        <p:nvSpPr>
          <p:cNvPr id="60431" name="Text Box 14"/>
          <p:cNvSpPr txBox="1">
            <a:spLocks noChangeArrowheads="1"/>
          </p:cNvSpPr>
          <p:nvPr/>
        </p:nvSpPr>
        <p:spPr bwMode="auto">
          <a:xfrm>
            <a:off x="6116638" y="34290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sp>
        <p:nvSpPr>
          <p:cNvPr id="60432" name="Text Box 15"/>
          <p:cNvSpPr txBox="1">
            <a:spLocks noChangeArrowheads="1"/>
          </p:cNvSpPr>
          <p:nvPr/>
        </p:nvSpPr>
        <p:spPr bwMode="auto">
          <a:xfrm>
            <a:off x="6116638" y="5229225"/>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sp>
        <p:nvSpPr>
          <p:cNvPr id="60433" name="Rectangle 16"/>
          <p:cNvSpPr>
            <a:spLocks noChangeArrowheads="1"/>
          </p:cNvSpPr>
          <p:nvPr/>
        </p:nvSpPr>
        <p:spPr bwMode="auto">
          <a:xfrm>
            <a:off x="8704263" y="5229225"/>
            <a:ext cx="304800" cy="4572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a:solidFill>
                <a:srgbClr val="000099"/>
              </a:solidFill>
              <a:latin typeface="Tahoma" panose="020B0604030504040204" pitchFamily="34" charset="0"/>
            </a:endParaRPr>
          </a:p>
        </p:txBody>
      </p:sp>
      <p:sp>
        <p:nvSpPr>
          <p:cNvPr id="60434" name="Rectangle 17"/>
          <p:cNvSpPr>
            <a:spLocks noChangeArrowheads="1"/>
          </p:cNvSpPr>
          <p:nvPr/>
        </p:nvSpPr>
        <p:spPr bwMode="auto">
          <a:xfrm>
            <a:off x="7769225" y="5229225"/>
            <a:ext cx="935038"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n</a:t>
            </a:r>
            <a:endParaRPr lang="pt-BR" altLang="en-US">
              <a:solidFill>
                <a:srgbClr val="000099"/>
              </a:solidFill>
              <a:latin typeface="Tahoma" panose="020B0604030504040204" pitchFamily="34" charset="0"/>
            </a:endParaRPr>
          </a:p>
        </p:txBody>
      </p:sp>
      <p:sp>
        <p:nvSpPr>
          <p:cNvPr id="55312" name="Rectangle 21"/>
          <p:cNvSpPr>
            <a:spLocks noChangeArrowheads="1"/>
          </p:cNvSpPr>
          <p:nvPr/>
        </p:nvSpPr>
        <p:spPr bwMode="auto">
          <a:xfrm>
            <a:off x="2357438" y="3500438"/>
            <a:ext cx="1233487" cy="457200"/>
          </a:xfrm>
          <a:prstGeom prst="rect">
            <a:avLst/>
          </a:prstGeom>
          <a:solidFill>
            <a:srgbClr val="FF654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X</a:t>
            </a:r>
            <a:r>
              <a:rPr lang="pt-BR" altLang="en-US" baseline="-25000">
                <a:solidFill>
                  <a:srgbClr val="000099"/>
                </a:solidFill>
                <a:latin typeface="Tahoma" panose="020B0604030504040204" pitchFamily="34" charset="0"/>
              </a:rPr>
              <a:t>0</a:t>
            </a:r>
          </a:p>
        </p:txBody>
      </p:sp>
      <p:cxnSp>
        <p:nvCxnSpPr>
          <p:cNvPr id="55313" name="AutoShape 22"/>
          <p:cNvCxnSpPr>
            <a:cxnSpLocks noChangeShapeType="1"/>
            <a:stCxn id="55303" idx="4"/>
            <a:endCxn id="55312" idx="0"/>
          </p:cNvCxnSpPr>
          <p:nvPr/>
        </p:nvCxnSpPr>
        <p:spPr bwMode="auto">
          <a:xfrm>
            <a:off x="2968625" y="3200400"/>
            <a:ext cx="4763" cy="300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60439" name="Text Box 23"/>
          <p:cNvSpPr txBox="1">
            <a:spLocks noChangeArrowheads="1"/>
          </p:cNvSpPr>
          <p:nvPr/>
        </p:nvSpPr>
        <p:spPr bwMode="auto">
          <a:xfrm>
            <a:off x="6116638" y="1700213"/>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cxnSp>
        <p:nvCxnSpPr>
          <p:cNvPr id="60440" name="AutoShape 24"/>
          <p:cNvCxnSpPr>
            <a:cxnSpLocks noChangeShapeType="1"/>
            <a:stCxn id="55312" idx="2"/>
            <a:endCxn id="60422" idx="0"/>
          </p:cNvCxnSpPr>
          <p:nvPr/>
        </p:nvCxnSpPr>
        <p:spPr bwMode="auto">
          <a:xfrm>
            <a:off x="2973388" y="3957638"/>
            <a:ext cx="1587" cy="66198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60441" name="Rectangle 25"/>
          <p:cNvSpPr>
            <a:spLocks noChangeArrowheads="1"/>
          </p:cNvSpPr>
          <p:nvPr/>
        </p:nvSpPr>
        <p:spPr bwMode="auto">
          <a:xfrm>
            <a:off x="3792538" y="4584700"/>
            <a:ext cx="1223962"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1</a:t>
            </a:r>
            <a:endParaRPr lang="pt-BR" altLang="en-US">
              <a:solidFill>
                <a:srgbClr val="000099"/>
              </a:solidFill>
              <a:latin typeface="Tahoma" panose="020B0604030504040204" pitchFamily="34" charset="0"/>
            </a:endParaRPr>
          </a:p>
        </p:txBody>
      </p:sp>
      <p:sp>
        <p:nvSpPr>
          <p:cNvPr id="60442" name="Rectangle 26"/>
          <p:cNvSpPr>
            <a:spLocks noChangeArrowheads="1"/>
          </p:cNvSpPr>
          <p:nvPr/>
        </p:nvSpPr>
        <p:spPr bwMode="auto">
          <a:xfrm>
            <a:off x="4911725" y="5275263"/>
            <a:ext cx="1223963"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1</a:t>
            </a:r>
            <a:endParaRPr lang="pt-BR" altLang="en-US">
              <a:solidFill>
                <a:srgbClr val="000099"/>
              </a:solidFill>
              <a:latin typeface="Tahoma" panose="020B0604030504040204" pitchFamily="34" charset="0"/>
            </a:endParaRPr>
          </a:p>
        </p:txBody>
      </p:sp>
      <p:cxnSp>
        <p:nvCxnSpPr>
          <p:cNvPr id="60443" name="AutoShape 27"/>
          <p:cNvCxnSpPr>
            <a:cxnSpLocks noChangeShapeType="1"/>
            <a:stCxn id="60444" idx="4"/>
            <a:endCxn id="60442" idx="0"/>
          </p:cNvCxnSpPr>
          <p:nvPr/>
        </p:nvCxnSpPr>
        <p:spPr bwMode="auto">
          <a:xfrm flipH="1">
            <a:off x="5522913" y="5003800"/>
            <a:ext cx="1587" cy="271463"/>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60444" name="AutoShape 28"/>
          <p:cNvSpPr>
            <a:spLocks noChangeArrowheads="1"/>
          </p:cNvSpPr>
          <p:nvPr/>
        </p:nvSpPr>
        <p:spPr bwMode="auto">
          <a:xfrm>
            <a:off x="5334000" y="4622800"/>
            <a:ext cx="381000" cy="38100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60445" name="AutoShape 29"/>
          <p:cNvCxnSpPr>
            <a:cxnSpLocks noChangeShapeType="1"/>
            <a:stCxn id="60441" idx="3"/>
            <a:endCxn id="60444" idx="2"/>
          </p:cNvCxnSpPr>
          <p:nvPr/>
        </p:nvCxnSpPr>
        <p:spPr bwMode="auto">
          <a:xfrm>
            <a:off x="5016500" y="4813300"/>
            <a:ext cx="31750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60446" name="Oval 30"/>
          <p:cNvSpPr>
            <a:spLocks noChangeArrowheads="1"/>
          </p:cNvSpPr>
          <p:nvPr/>
        </p:nvSpPr>
        <p:spPr bwMode="auto">
          <a:xfrm>
            <a:off x="5022850" y="2517775"/>
            <a:ext cx="990600" cy="685800"/>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cxnSp>
        <p:nvCxnSpPr>
          <p:cNvPr id="60447" name="AutoShape 31"/>
          <p:cNvCxnSpPr>
            <a:cxnSpLocks noChangeShapeType="1"/>
            <a:endCxn id="60446" idx="0"/>
          </p:cNvCxnSpPr>
          <p:nvPr/>
        </p:nvCxnSpPr>
        <p:spPr bwMode="auto">
          <a:xfrm flipH="1">
            <a:off x="5518150" y="2230438"/>
            <a:ext cx="3175" cy="287337"/>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60449" name="Rectangle 33"/>
          <p:cNvSpPr>
            <a:spLocks noChangeArrowheads="1"/>
          </p:cNvSpPr>
          <p:nvPr/>
        </p:nvSpPr>
        <p:spPr bwMode="auto">
          <a:xfrm>
            <a:off x="4903788" y="3503613"/>
            <a:ext cx="1223962" cy="457200"/>
          </a:xfrm>
          <a:prstGeom prst="rect">
            <a:avLst/>
          </a:prstGeom>
          <a:solidFill>
            <a:srgbClr val="FF654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X</a:t>
            </a:r>
            <a:r>
              <a:rPr lang="pt-BR" altLang="en-US" baseline="-25000">
                <a:solidFill>
                  <a:srgbClr val="000099"/>
                </a:solidFill>
                <a:latin typeface="Tahoma" panose="020B0604030504040204" pitchFamily="34" charset="0"/>
              </a:rPr>
              <a:t>1</a:t>
            </a:r>
          </a:p>
        </p:txBody>
      </p:sp>
      <p:cxnSp>
        <p:nvCxnSpPr>
          <p:cNvPr id="60450" name="AutoShape 34"/>
          <p:cNvCxnSpPr>
            <a:cxnSpLocks noChangeShapeType="1"/>
            <a:stCxn id="60446" idx="4"/>
            <a:endCxn id="60449" idx="0"/>
          </p:cNvCxnSpPr>
          <p:nvPr/>
        </p:nvCxnSpPr>
        <p:spPr bwMode="auto">
          <a:xfrm flipH="1">
            <a:off x="5514975" y="3203575"/>
            <a:ext cx="3175" cy="300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60451" name="AutoShape 35"/>
          <p:cNvCxnSpPr>
            <a:cxnSpLocks noChangeShapeType="1"/>
            <a:stCxn id="60449" idx="2"/>
            <a:endCxn id="60444" idx="0"/>
          </p:cNvCxnSpPr>
          <p:nvPr/>
        </p:nvCxnSpPr>
        <p:spPr bwMode="auto">
          <a:xfrm>
            <a:off x="5514975" y="3960813"/>
            <a:ext cx="9525" cy="66198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5326" name="Rectangle 36"/>
          <p:cNvSpPr>
            <a:spLocks noGrp="1" noChangeArrowheads="1"/>
          </p:cNvSpPr>
          <p:nvPr>
            <p:ph type="title"/>
          </p:nvPr>
        </p:nvSpPr>
        <p:spPr/>
        <p:txBody>
          <a:bodyPr/>
          <a:lstStyle/>
          <a:p>
            <a:pPr eaLnBrk="1" hangingPunct="1"/>
            <a:r>
              <a:rPr lang="pt-BR" altLang="en-US"/>
              <a:t>Modo CTR - cifração</a:t>
            </a:r>
            <a:endParaRPr lang="en-US" altLang="en-US"/>
          </a:p>
        </p:txBody>
      </p:sp>
      <p:sp>
        <p:nvSpPr>
          <p:cNvPr id="55327" name="Text Box 37"/>
          <p:cNvSpPr txBox="1">
            <a:spLocks noChangeArrowheads="1"/>
          </p:cNvSpPr>
          <p:nvPr/>
        </p:nvSpPr>
        <p:spPr bwMode="auto">
          <a:xfrm>
            <a:off x="868363" y="3519488"/>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solidFill>
                  <a:srgbClr val="000099"/>
                </a:solidFill>
                <a:latin typeface="Arial" panose="020B0604020202020204" pitchFamily="34" charset="0"/>
              </a:rPr>
              <a:t>Máscara:</a:t>
            </a:r>
          </a:p>
        </p:txBody>
      </p:sp>
      <p:cxnSp>
        <p:nvCxnSpPr>
          <p:cNvPr id="60454" name="AutoShape 38"/>
          <p:cNvCxnSpPr>
            <a:cxnSpLocks noChangeShapeType="1"/>
            <a:stCxn id="60455" idx="4"/>
          </p:cNvCxnSpPr>
          <p:nvPr/>
        </p:nvCxnSpPr>
        <p:spPr bwMode="auto">
          <a:xfrm>
            <a:off x="8420100" y="5003800"/>
            <a:ext cx="0" cy="2286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60455" name="AutoShape 39"/>
          <p:cNvSpPr>
            <a:spLocks noChangeArrowheads="1"/>
          </p:cNvSpPr>
          <p:nvPr/>
        </p:nvSpPr>
        <p:spPr bwMode="auto">
          <a:xfrm>
            <a:off x="8229600" y="4622800"/>
            <a:ext cx="381000" cy="38100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60456" name="AutoShape 40"/>
          <p:cNvCxnSpPr>
            <a:cxnSpLocks noChangeShapeType="1"/>
            <a:endCxn id="60455" idx="2"/>
          </p:cNvCxnSpPr>
          <p:nvPr/>
        </p:nvCxnSpPr>
        <p:spPr bwMode="auto">
          <a:xfrm>
            <a:off x="7907338" y="4813300"/>
            <a:ext cx="322262"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60457" name="Oval 41"/>
          <p:cNvSpPr>
            <a:spLocks noChangeArrowheads="1"/>
          </p:cNvSpPr>
          <p:nvPr/>
        </p:nvSpPr>
        <p:spPr bwMode="auto">
          <a:xfrm>
            <a:off x="7918450" y="2517775"/>
            <a:ext cx="990600" cy="685800"/>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cxnSp>
        <p:nvCxnSpPr>
          <p:cNvPr id="60458" name="AutoShape 42"/>
          <p:cNvCxnSpPr>
            <a:cxnSpLocks noChangeShapeType="1"/>
            <a:endCxn id="60457" idx="0"/>
          </p:cNvCxnSpPr>
          <p:nvPr/>
        </p:nvCxnSpPr>
        <p:spPr bwMode="auto">
          <a:xfrm flipH="1">
            <a:off x="8413750" y="2230438"/>
            <a:ext cx="3175" cy="287337"/>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60460" name="AutoShape 44"/>
          <p:cNvCxnSpPr>
            <a:cxnSpLocks noChangeShapeType="1"/>
            <a:stCxn id="60457" idx="4"/>
          </p:cNvCxnSpPr>
          <p:nvPr/>
        </p:nvCxnSpPr>
        <p:spPr bwMode="auto">
          <a:xfrm>
            <a:off x="8413750" y="3203575"/>
            <a:ext cx="0" cy="300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60461" name="AutoShape 45"/>
          <p:cNvCxnSpPr>
            <a:cxnSpLocks noChangeShapeType="1"/>
            <a:endCxn id="60455" idx="0"/>
          </p:cNvCxnSpPr>
          <p:nvPr/>
        </p:nvCxnSpPr>
        <p:spPr bwMode="auto">
          <a:xfrm>
            <a:off x="8413750" y="3960813"/>
            <a:ext cx="6350" cy="66198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5335" name="Rectangle 2"/>
          <p:cNvSpPr>
            <a:spLocks noChangeArrowheads="1"/>
          </p:cNvSpPr>
          <p:nvPr/>
        </p:nvSpPr>
        <p:spPr bwMode="auto">
          <a:xfrm>
            <a:off x="47625" y="4581525"/>
            <a:ext cx="649288"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cxnSp>
        <p:nvCxnSpPr>
          <p:cNvPr id="55336" name="Shape 50"/>
          <p:cNvCxnSpPr>
            <a:cxnSpLocks noChangeShapeType="1"/>
            <a:stCxn id="55335" idx="0"/>
            <a:endCxn id="55337" idx="1"/>
          </p:cNvCxnSpPr>
          <p:nvPr/>
        </p:nvCxnSpPr>
        <p:spPr bwMode="auto">
          <a:xfrm rot="5400000" flipH="1" flipV="1">
            <a:off x="94457" y="2280444"/>
            <a:ext cx="2579687" cy="2022475"/>
          </a:xfrm>
          <a:prstGeom prst="bentConnector2">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55337" name="Rectangle 21"/>
          <p:cNvSpPr>
            <a:spLocks noChangeArrowheads="1"/>
          </p:cNvSpPr>
          <p:nvPr/>
        </p:nvSpPr>
        <p:spPr bwMode="auto">
          <a:xfrm>
            <a:off x="2395538" y="1773238"/>
            <a:ext cx="576262"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sp>
        <p:nvSpPr>
          <p:cNvPr id="55338" name="Rectangle 21"/>
          <p:cNvSpPr>
            <a:spLocks noChangeArrowheads="1"/>
          </p:cNvSpPr>
          <p:nvPr/>
        </p:nvSpPr>
        <p:spPr bwMode="auto">
          <a:xfrm>
            <a:off x="2957513" y="1773238"/>
            <a:ext cx="647700" cy="457200"/>
          </a:xfrm>
          <a:prstGeom prst="rect">
            <a:avLst/>
          </a:prstGeom>
          <a:solidFill>
            <a:srgbClr val="0099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0</a:t>
            </a:r>
            <a:endParaRPr lang="pt-BR" altLang="en-US" sz="2000">
              <a:solidFill>
                <a:srgbClr val="000099"/>
              </a:solidFill>
              <a:latin typeface="Tahoma" panose="020B0604030504040204" pitchFamily="34" charset="0"/>
            </a:endParaRPr>
          </a:p>
        </p:txBody>
      </p:sp>
      <p:sp>
        <p:nvSpPr>
          <p:cNvPr id="60428" name="Rectangle 11"/>
          <p:cNvSpPr>
            <a:spLocks noChangeArrowheads="1"/>
          </p:cNvSpPr>
          <p:nvPr/>
        </p:nvSpPr>
        <p:spPr bwMode="auto">
          <a:xfrm>
            <a:off x="6675438" y="4581525"/>
            <a:ext cx="935037"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n</a:t>
            </a:r>
            <a:endParaRPr lang="pt-BR" altLang="en-US">
              <a:solidFill>
                <a:srgbClr val="000099"/>
              </a:solidFill>
              <a:latin typeface="Tahoma" panose="020B0604030504040204" pitchFamily="34" charset="0"/>
            </a:endParaRPr>
          </a:p>
        </p:txBody>
      </p:sp>
      <p:sp>
        <p:nvSpPr>
          <p:cNvPr id="60435" name="Rectangle 18"/>
          <p:cNvSpPr>
            <a:spLocks noChangeArrowheads="1"/>
          </p:cNvSpPr>
          <p:nvPr/>
        </p:nvSpPr>
        <p:spPr bwMode="auto">
          <a:xfrm>
            <a:off x="8731250" y="3505200"/>
            <a:ext cx="304800" cy="457200"/>
          </a:xfrm>
          <a:prstGeom prst="rect">
            <a:avLst/>
          </a:prstGeom>
          <a:solidFill>
            <a:srgbClr val="FF6541"/>
          </a:solidFill>
          <a:ln w="9525">
            <a:solidFill>
              <a:schemeClr val="tx1"/>
            </a:solidFill>
            <a:prstDash val="dash"/>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a:solidFill>
                <a:srgbClr val="000099"/>
              </a:solidFill>
              <a:latin typeface="Tahoma" panose="020B0604030504040204" pitchFamily="34" charset="0"/>
            </a:endParaRPr>
          </a:p>
        </p:txBody>
      </p:sp>
      <p:sp>
        <p:nvSpPr>
          <p:cNvPr id="60436" name="Rectangle 19"/>
          <p:cNvSpPr>
            <a:spLocks noChangeArrowheads="1"/>
          </p:cNvSpPr>
          <p:nvPr/>
        </p:nvSpPr>
        <p:spPr bwMode="auto">
          <a:xfrm>
            <a:off x="7812088" y="3505200"/>
            <a:ext cx="919162" cy="457200"/>
          </a:xfrm>
          <a:prstGeom prst="rect">
            <a:avLst/>
          </a:prstGeom>
          <a:solidFill>
            <a:srgbClr val="FF654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X</a:t>
            </a:r>
            <a:r>
              <a:rPr lang="pt-BR" altLang="en-US" baseline="-25000">
                <a:solidFill>
                  <a:srgbClr val="000099"/>
                </a:solidFill>
                <a:latin typeface="Tahoma" panose="020B0604030504040204" pitchFamily="34" charset="0"/>
              </a:rPr>
              <a:t>n</a:t>
            </a:r>
          </a:p>
        </p:txBody>
      </p:sp>
      <p:sp>
        <p:nvSpPr>
          <p:cNvPr id="91" name="Rectangle 21"/>
          <p:cNvSpPr>
            <a:spLocks noChangeArrowheads="1"/>
          </p:cNvSpPr>
          <p:nvPr/>
        </p:nvSpPr>
        <p:spPr bwMode="auto">
          <a:xfrm>
            <a:off x="4946650" y="1773238"/>
            <a:ext cx="576263"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sp>
        <p:nvSpPr>
          <p:cNvPr id="92" name="Rectangle 21"/>
          <p:cNvSpPr>
            <a:spLocks noChangeArrowheads="1"/>
          </p:cNvSpPr>
          <p:nvPr/>
        </p:nvSpPr>
        <p:spPr bwMode="auto">
          <a:xfrm>
            <a:off x="5508625" y="1773238"/>
            <a:ext cx="647700" cy="457200"/>
          </a:xfrm>
          <a:prstGeom prst="rect">
            <a:avLst/>
          </a:prstGeom>
          <a:solidFill>
            <a:srgbClr val="0099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1</a:t>
            </a:r>
          </a:p>
        </p:txBody>
      </p:sp>
      <p:sp>
        <p:nvSpPr>
          <p:cNvPr id="93" name="Rectangle 21"/>
          <p:cNvSpPr>
            <a:spLocks noChangeArrowheads="1"/>
          </p:cNvSpPr>
          <p:nvPr/>
        </p:nvSpPr>
        <p:spPr bwMode="auto">
          <a:xfrm>
            <a:off x="7812088" y="1747838"/>
            <a:ext cx="576262"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sp>
        <p:nvSpPr>
          <p:cNvPr id="94" name="Rectangle 21"/>
          <p:cNvSpPr>
            <a:spLocks noChangeArrowheads="1"/>
          </p:cNvSpPr>
          <p:nvPr/>
        </p:nvSpPr>
        <p:spPr bwMode="auto">
          <a:xfrm>
            <a:off x="8374063" y="1747838"/>
            <a:ext cx="647700" cy="457200"/>
          </a:xfrm>
          <a:prstGeom prst="rect">
            <a:avLst/>
          </a:prstGeom>
          <a:solidFill>
            <a:srgbClr val="0099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wipe(left)">
                                      <p:cBhvr>
                                        <p:cTn id="7" dur="500"/>
                                        <p:tgtEl>
                                          <p:spTgt spid="604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422"/>
                                        </p:tgtEl>
                                        <p:attrNameLst>
                                          <p:attrName>style.visibility</p:attrName>
                                        </p:attrNameLst>
                                      </p:cBhvr>
                                      <p:to>
                                        <p:strVal val="visible"/>
                                      </p:to>
                                    </p:set>
                                    <p:animEffect transition="in" filter="wipe(left)">
                                      <p:cBhvr>
                                        <p:cTn id="10" dur="500"/>
                                        <p:tgtEl>
                                          <p:spTgt spid="60422"/>
                                        </p:tgtEl>
                                      </p:cBhvr>
                                    </p:animEffect>
                                  </p:childTnLst>
                                </p:cTn>
                              </p:par>
                              <p:par>
                                <p:cTn id="11" presetID="22" presetClass="entr" presetSubtype="8" fill="hold" nodeType="withEffect">
                                  <p:stCondLst>
                                    <p:cond delay="0"/>
                                  </p:stCondLst>
                                  <p:childTnLst>
                                    <p:set>
                                      <p:cBhvr>
                                        <p:cTn id="12" dur="1" fill="hold">
                                          <p:stCondLst>
                                            <p:cond delay="0"/>
                                          </p:stCondLst>
                                        </p:cTn>
                                        <p:tgtEl>
                                          <p:spTgt spid="60423"/>
                                        </p:tgtEl>
                                        <p:attrNameLst>
                                          <p:attrName>style.visibility</p:attrName>
                                        </p:attrNameLst>
                                      </p:cBhvr>
                                      <p:to>
                                        <p:strVal val="visible"/>
                                      </p:to>
                                    </p:set>
                                    <p:animEffect transition="in" filter="wipe(left)">
                                      <p:cBhvr>
                                        <p:cTn id="13" dur="500"/>
                                        <p:tgtEl>
                                          <p:spTgt spid="60423"/>
                                        </p:tgtEl>
                                      </p:cBhvr>
                                    </p:animEffect>
                                  </p:childTnLst>
                                </p:cTn>
                              </p:par>
                              <p:par>
                                <p:cTn id="14" presetID="22" presetClass="entr" presetSubtype="1" fill="hold" nodeType="withEffect">
                                  <p:stCondLst>
                                    <p:cond delay="0"/>
                                  </p:stCondLst>
                                  <p:childTnLst>
                                    <p:set>
                                      <p:cBhvr>
                                        <p:cTn id="15" dur="1" fill="hold">
                                          <p:stCondLst>
                                            <p:cond delay="0"/>
                                          </p:stCondLst>
                                        </p:cTn>
                                        <p:tgtEl>
                                          <p:spTgt spid="60440"/>
                                        </p:tgtEl>
                                        <p:attrNameLst>
                                          <p:attrName>style.visibility</p:attrName>
                                        </p:attrNameLst>
                                      </p:cBhvr>
                                      <p:to>
                                        <p:strVal val="visible"/>
                                      </p:to>
                                    </p:set>
                                    <p:animEffect transition="in" filter="wipe(up)">
                                      <p:cBhvr>
                                        <p:cTn id="16" dur="500"/>
                                        <p:tgtEl>
                                          <p:spTgt spid="60440"/>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60421"/>
                                        </p:tgtEl>
                                        <p:attrNameLst>
                                          <p:attrName>style.visibility</p:attrName>
                                        </p:attrNameLst>
                                      </p:cBhvr>
                                      <p:to>
                                        <p:strVal val="visible"/>
                                      </p:to>
                                    </p:set>
                                    <p:animEffect transition="in" filter="wipe(up)">
                                      <p:cBhvr>
                                        <p:cTn id="20" dur="500"/>
                                        <p:tgtEl>
                                          <p:spTgt spid="6042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0420"/>
                                        </p:tgtEl>
                                        <p:attrNameLst>
                                          <p:attrName>style.visibility</p:attrName>
                                        </p:attrNameLst>
                                      </p:cBhvr>
                                      <p:to>
                                        <p:strVal val="visible"/>
                                      </p:to>
                                    </p:set>
                                    <p:animEffect transition="in" filter="wipe(up)">
                                      <p:cBhvr>
                                        <p:cTn id="23" dur="500"/>
                                        <p:tgtEl>
                                          <p:spTgt spid="604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wipe(down)">
                                      <p:cBhvr>
                                        <p:cTn id="28" dur="500"/>
                                        <p:tgtEl>
                                          <p:spTgt spid="9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wipe(down)">
                                      <p:cBhvr>
                                        <p:cTn id="31" dur="500"/>
                                        <p:tgtEl>
                                          <p:spTgt spid="9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0442"/>
                                        </p:tgtEl>
                                        <p:attrNameLst>
                                          <p:attrName>style.visibility</p:attrName>
                                        </p:attrNameLst>
                                      </p:cBhvr>
                                      <p:to>
                                        <p:strVal val="visible"/>
                                      </p:to>
                                    </p:set>
                                    <p:animEffect transition="in" filter="wipe(up)">
                                      <p:cBhvr>
                                        <p:cTn id="36" dur="500"/>
                                        <p:tgtEl>
                                          <p:spTgt spid="60442"/>
                                        </p:tgtEl>
                                      </p:cBhvr>
                                    </p:animEffect>
                                  </p:childTnLst>
                                </p:cTn>
                              </p:par>
                              <p:par>
                                <p:cTn id="37" presetID="22" presetClass="entr" presetSubtype="1" fill="hold" nodeType="withEffect">
                                  <p:stCondLst>
                                    <p:cond delay="0"/>
                                  </p:stCondLst>
                                  <p:childTnLst>
                                    <p:set>
                                      <p:cBhvr>
                                        <p:cTn id="38" dur="1" fill="hold">
                                          <p:stCondLst>
                                            <p:cond delay="0"/>
                                          </p:stCondLst>
                                        </p:cTn>
                                        <p:tgtEl>
                                          <p:spTgt spid="60443"/>
                                        </p:tgtEl>
                                        <p:attrNameLst>
                                          <p:attrName>style.visibility</p:attrName>
                                        </p:attrNameLst>
                                      </p:cBhvr>
                                      <p:to>
                                        <p:strVal val="visible"/>
                                      </p:to>
                                    </p:set>
                                    <p:animEffect transition="in" filter="wipe(up)">
                                      <p:cBhvr>
                                        <p:cTn id="39" dur="500"/>
                                        <p:tgtEl>
                                          <p:spTgt spid="6044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60444"/>
                                        </p:tgtEl>
                                        <p:attrNameLst>
                                          <p:attrName>style.visibility</p:attrName>
                                        </p:attrNameLst>
                                      </p:cBhvr>
                                      <p:to>
                                        <p:strVal val="visible"/>
                                      </p:to>
                                    </p:set>
                                    <p:animEffect transition="in" filter="wipe(up)">
                                      <p:cBhvr>
                                        <p:cTn id="42" dur="500"/>
                                        <p:tgtEl>
                                          <p:spTgt spid="60444"/>
                                        </p:tgtEl>
                                      </p:cBhvr>
                                    </p:animEffect>
                                  </p:childTnLst>
                                </p:cTn>
                              </p:par>
                              <p:par>
                                <p:cTn id="43" presetID="22" presetClass="entr" presetSubtype="8" fill="hold" nodeType="withEffect">
                                  <p:stCondLst>
                                    <p:cond delay="0"/>
                                  </p:stCondLst>
                                  <p:childTnLst>
                                    <p:set>
                                      <p:cBhvr>
                                        <p:cTn id="44" dur="1" fill="hold">
                                          <p:stCondLst>
                                            <p:cond delay="0"/>
                                          </p:stCondLst>
                                        </p:cTn>
                                        <p:tgtEl>
                                          <p:spTgt spid="60445"/>
                                        </p:tgtEl>
                                        <p:attrNameLst>
                                          <p:attrName>style.visibility</p:attrName>
                                        </p:attrNameLst>
                                      </p:cBhvr>
                                      <p:to>
                                        <p:strVal val="visible"/>
                                      </p:to>
                                    </p:set>
                                    <p:animEffect transition="in" filter="wipe(left)">
                                      <p:cBhvr>
                                        <p:cTn id="45" dur="500"/>
                                        <p:tgtEl>
                                          <p:spTgt spid="6044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60446"/>
                                        </p:tgtEl>
                                        <p:attrNameLst>
                                          <p:attrName>style.visibility</p:attrName>
                                        </p:attrNameLst>
                                      </p:cBhvr>
                                      <p:to>
                                        <p:strVal val="visible"/>
                                      </p:to>
                                    </p:set>
                                    <p:animEffect transition="in" filter="wipe(up)">
                                      <p:cBhvr>
                                        <p:cTn id="48" dur="500"/>
                                        <p:tgtEl>
                                          <p:spTgt spid="60446"/>
                                        </p:tgtEl>
                                      </p:cBhvr>
                                    </p:animEffect>
                                  </p:childTnLst>
                                </p:cTn>
                              </p:par>
                              <p:par>
                                <p:cTn id="49" presetID="22" presetClass="entr" presetSubtype="1" fill="hold" nodeType="withEffect">
                                  <p:stCondLst>
                                    <p:cond delay="0"/>
                                  </p:stCondLst>
                                  <p:childTnLst>
                                    <p:set>
                                      <p:cBhvr>
                                        <p:cTn id="50" dur="1" fill="hold">
                                          <p:stCondLst>
                                            <p:cond delay="0"/>
                                          </p:stCondLst>
                                        </p:cTn>
                                        <p:tgtEl>
                                          <p:spTgt spid="60447"/>
                                        </p:tgtEl>
                                        <p:attrNameLst>
                                          <p:attrName>style.visibility</p:attrName>
                                        </p:attrNameLst>
                                      </p:cBhvr>
                                      <p:to>
                                        <p:strVal val="visible"/>
                                      </p:to>
                                    </p:set>
                                    <p:animEffect transition="in" filter="wipe(up)">
                                      <p:cBhvr>
                                        <p:cTn id="51" dur="500"/>
                                        <p:tgtEl>
                                          <p:spTgt spid="6044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60449"/>
                                        </p:tgtEl>
                                        <p:attrNameLst>
                                          <p:attrName>style.visibility</p:attrName>
                                        </p:attrNameLst>
                                      </p:cBhvr>
                                      <p:to>
                                        <p:strVal val="visible"/>
                                      </p:to>
                                    </p:set>
                                    <p:animEffect transition="in" filter="wipe(up)">
                                      <p:cBhvr>
                                        <p:cTn id="54" dur="500"/>
                                        <p:tgtEl>
                                          <p:spTgt spid="60449"/>
                                        </p:tgtEl>
                                      </p:cBhvr>
                                    </p:animEffect>
                                  </p:childTnLst>
                                </p:cTn>
                              </p:par>
                              <p:par>
                                <p:cTn id="55" presetID="22" presetClass="entr" presetSubtype="1" fill="hold" nodeType="withEffect">
                                  <p:stCondLst>
                                    <p:cond delay="0"/>
                                  </p:stCondLst>
                                  <p:childTnLst>
                                    <p:set>
                                      <p:cBhvr>
                                        <p:cTn id="56" dur="1" fill="hold">
                                          <p:stCondLst>
                                            <p:cond delay="0"/>
                                          </p:stCondLst>
                                        </p:cTn>
                                        <p:tgtEl>
                                          <p:spTgt spid="60450"/>
                                        </p:tgtEl>
                                        <p:attrNameLst>
                                          <p:attrName>style.visibility</p:attrName>
                                        </p:attrNameLst>
                                      </p:cBhvr>
                                      <p:to>
                                        <p:strVal val="visible"/>
                                      </p:to>
                                    </p:set>
                                    <p:animEffect transition="in" filter="wipe(up)">
                                      <p:cBhvr>
                                        <p:cTn id="57" dur="500"/>
                                        <p:tgtEl>
                                          <p:spTgt spid="60450"/>
                                        </p:tgtEl>
                                      </p:cBhvr>
                                    </p:animEffect>
                                  </p:childTnLst>
                                </p:cTn>
                              </p:par>
                              <p:par>
                                <p:cTn id="58" presetID="22" presetClass="entr" presetSubtype="1" fill="hold" nodeType="withEffect">
                                  <p:stCondLst>
                                    <p:cond delay="0"/>
                                  </p:stCondLst>
                                  <p:childTnLst>
                                    <p:set>
                                      <p:cBhvr>
                                        <p:cTn id="59" dur="1" fill="hold">
                                          <p:stCondLst>
                                            <p:cond delay="0"/>
                                          </p:stCondLst>
                                        </p:cTn>
                                        <p:tgtEl>
                                          <p:spTgt spid="60451"/>
                                        </p:tgtEl>
                                        <p:attrNameLst>
                                          <p:attrName>style.visibility</p:attrName>
                                        </p:attrNameLst>
                                      </p:cBhvr>
                                      <p:to>
                                        <p:strVal val="visible"/>
                                      </p:to>
                                    </p:set>
                                    <p:animEffect transition="in" filter="wipe(up)">
                                      <p:cBhvr>
                                        <p:cTn id="60" dur="500"/>
                                        <p:tgtEl>
                                          <p:spTgt spid="6045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0441"/>
                                        </p:tgtEl>
                                        <p:attrNameLst>
                                          <p:attrName>style.visibility</p:attrName>
                                        </p:attrNameLst>
                                      </p:cBhvr>
                                      <p:to>
                                        <p:strVal val="visible"/>
                                      </p:to>
                                    </p:set>
                                    <p:animEffect transition="in" filter="wipe(left)">
                                      <p:cBhvr>
                                        <p:cTn id="63" dur="500"/>
                                        <p:tgtEl>
                                          <p:spTgt spid="60441"/>
                                        </p:tgtEl>
                                      </p:cBhvr>
                                    </p:animEffect>
                                  </p:childTnLst>
                                </p:cTn>
                              </p:par>
                              <p:par>
                                <p:cTn id="64" presetID="22" presetClass="entr" presetSubtype="8" fill="hold" nodeType="withEffect">
                                  <p:stCondLst>
                                    <p:cond delay="0"/>
                                  </p:stCondLst>
                                  <p:childTnLst>
                                    <p:set>
                                      <p:cBhvr>
                                        <p:cTn id="65" dur="1" fill="hold">
                                          <p:stCondLst>
                                            <p:cond delay="0"/>
                                          </p:stCondLst>
                                        </p:cTn>
                                        <p:tgtEl>
                                          <p:spTgt spid="60445"/>
                                        </p:tgtEl>
                                        <p:attrNameLst>
                                          <p:attrName>style.visibility</p:attrName>
                                        </p:attrNameLst>
                                      </p:cBhvr>
                                      <p:to>
                                        <p:strVal val="visible"/>
                                      </p:to>
                                    </p:set>
                                    <p:animEffect transition="in" filter="wipe(left)">
                                      <p:cBhvr>
                                        <p:cTn id="66" dur="500"/>
                                        <p:tgtEl>
                                          <p:spTgt spid="604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0439"/>
                                        </p:tgtEl>
                                        <p:attrNameLst>
                                          <p:attrName>style.visibility</p:attrName>
                                        </p:attrNameLst>
                                      </p:cBhvr>
                                      <p:to>
                                        <p:strVal val="visible"/>
                                      </p:to>
                                    </p:set>
                                    <p:animEffect transition="in" filter="wipe(left)">
                                      <p:cBhvr>
                                        <p:cTn id="71" dur="500"/>
                                        <p:tgtEl>
                                          <p:spTgt spid="60439"/>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60430"/>
                                        </p:tgtEl>
                                        <p:attrNameLst>
                                          <p:attrName>style.visibility</p:attrName>
                                        </p:attrNameLst>
                                      </p:cBhvr>
                                      <p:to>
                                        <p:strVal val="visible"/>
                                      </p:to>
                                    </p:set>
                                    <p:animEffect transition="in" filter="wipe(left)">
                                      <p:cBhvr>
                                        <p:cTn id="74" dur="500"/>
                                        <p:tgtEl>
                                          <p:spTgt spid="604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60431"/>
                                        </p:tgtEl>
                                        <p:attrNameLst>
                                          <p:attrName>style.visibility</p:attrName>
                                        </p:attrNameLst>
                                      </p:cBhvr>
                                      <p:to>
                                        <p:strVal val="visible"/>
                                      </p:to>
                                    </p:set>
                                    <p:animEffect transition="in" filter="wipe(left)">
                                      <p:cBhvr>
                                        <p:cTn id="77" dur="500"/>
                                        <p:tgtEl>
                                          <p:spTgt spid="60431"/>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0429"/>
                                        </p:tgtEl>
                                        <p:attrNameLst>
                                          <p:attrName>style.visibility</p:attrName>
                                        </p:attrNameLst>
                                      </p:cBhvr>
                                      <p:to>
                                        <p:strVal val="visible"/>
                                      </p:to>
                                    </p:set>
                                    <p:animEffect transition="in" filter="wipe(left)">
                                      <p:cBhvr>
                                        <p:cTn id="80" dur="500"/>
                                        <p:tgtEl>
                                          <p:spTgt spid="60429"/>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60432"/>
                                        </p:tgtEl>
                                        <p:attrNameLst>
                                          <p:attrName>style.visibility</p:attrName>
                                        </p:attrNameLst>
                                      </p:cBhvr>
                                      <p:to>
                                        <p:strVal val="visible"/>
                                      </p:to>
                                    </p:set>
                                    <p:animEffect transition="in" filter="wipe(left)">
                                      <p:cBhvr>
                                        <p:cTn id="83" dur="500"/>
                                        <p:tgtEl>
                                          <p:spTgt spid="60432"/>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60433"/>
                                        </p:tgtEl>
                                        <p:attrNameLst>
                                          <p:attrName>style.visibility</p:attrName>
                                        </p:attrNameLst>
                                      </p:cBhvr>
                                      <p:to>
                                        <p:strVal val="visible"/>
                                      </p:to>
                                    </p:set>
                                    <p:animEffect transition="in" filter="wipe(up)">
                                      <p:cBhvr>
                                        <p:cTn id="87" dur="500"/>
                                        <p:tgtEl>
                                          <p:spTgt spid="60433"/>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60434"/>
                                        </p:tgtEl>
                                        <p:attrNameLst>
                                          <p:attrName>style.visibility</p:attrName>
                                        </p:attrNameLst>
                                      </p:cBhvr>
                                      <p:to>
                                        <p:strVal val="visible"/>
                                      </p:to>
                                    </p:set>
                                    <p:animEffect transition="in" filter="wipe(up)">
                                      <p:cBhvr>
                                        <p:cTn id="90" dur="500"/>
                                        <p:tgtEl>
                                          <p:spTgt spid="60434"/>
                                        </p:tgtEl>
                                      </p:cBhvr>
                                    </p:animEffect>
                                  </p:childTnLst>
                                </p:cTn>
                              </p:par>
                              <p:par>
                                <p:cTn id="91" presetID="22" presetClass="entr" presetSubtype="1" fill="hold" nodeType="withEffect">
                                  <p:stCondLst>
                                    <p:cond delay="0"/>
                                  </p:stCondLst>
                                  <p:childTnLst>
                                    <p:set>
                                      <p:cBhvr>
                                        <p:cTn id="92" dur="1" fill="hold">
                                          <p:stCondLst>
                                            <p:cond delay="0"/>
                                          </p:stCondLst>
                                        </p:cTn>
                                        <p:tgtEl>
                                          <p:spTgt spid="60454"/>
                                        </p:tgtEl>
                                        <p:attrNameLst>
                                          <p:attrName>style.visibility</p:attrName>
                                        </p:attrNameLst>
                                      </p:cBhvr>
                                      <p:to>
                                        <p:strVal val="visible"/>
                                      </p:to>
                                    </p:set>
                                    <p:animEffect transition="in" filter="wipe(up)">
                                      <p:cBhvr>
                                        <p:cTn id="93" dur="500"/>
                                        <p:tgtEl>
                                          <p:spTgt spid="60454"/>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60455"/>
                                        </p:tgtEl>
                                        <p:attrNameLst>
                                          <p:attrName>style.visibility</p:attrName>
                                        </p:attrNameLst>
                                      </p:cBhvr>
                                      <p:to>
                                        <p:strVal val="visible"/>
                                      </p:to>
                                    </p:set>
                                    <p:animEffect transition="in" filter="wipe(up)">
                                      <p:cBhvr>
                                        <p:cTn id="96" dur="500"/>
                                        <p:tgtEl>
                                          <p:spTgt spid="60455"/>
                                        </p:tgtEl>
                                      </p:cBhvr>
                                    </p:animEffect>
                                  </p:childTnLst>
                                </p:cTn>
                              </p:par>
                              <p:par>
                                <p:cTn id="97" presetID="22" presetClass="entr" presetSubtype="8" fill="hold" nodeType="withEffect">
                                  <p:stCondLst>
                                    <p:cond delay="0"/>
                                  </p:stCondLst>
                                  <p:childTnLst>
                                    <p:set>
                                      <p:cBhvr>
                                        <p:cTn id="98" dur="1" fill="hold">
                                          <p:stCondLst>
                                            <p:cond delay="0"/>
                                          </p:stCondLst>
                                        </p:cTn>
                                        <p:tgtEl>
                                          <p:spTgt spid="60456"/>
                                        </p:tgtEl>
                                        <p:attrNameLst>
                                          <p:attrName>style.visibility</p:attrName>
                                        </p:attrNameLst>
                                      </p:cBhvr>
                                      <p:to>
                                        <p:strVal val="visible"/>
                                      </p:to>
                                    </p:set>
                                    <p:animEffect transition="in" filter="wipe(left)">
                                      <p:cBhvr>
                                        <p:cTn id="99" dur="500"/>
                                        <p:tgtEl>
                                          <p:spTgt spid="60456"/>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0457"/>
                                        </p:tgtEl>
                                        <p:attrNameLst>
                                          <p:attrName>style.visibility</p:attrName>
                                        </p:attrNameLst>
                                      </p:cBhvr>
                                      <p:to>
                                        <p:strVal val="visible"/>
                                      </p:to>
                                    </p:set>
                                    <p:animEffect transition="in" filter="wipe(up)">
                                      <p:cBhvr>
                                        <p:cTn id="102" dur="500"/>
                                        <p:tgtEl>
                                          <p:spTgt spid="60457"/>
                                        </p:tgtEl>
                                      </p:cBhvr>
                                    </p:animEffect>
                                  </p:childTnLst>
                                </p:cTn>
                              </p:par>
                              <p:par>
                                <p:cTn id="103" presetID="22" presetClass="entr" presetSubtype="1" fill="hold" nodeType="withEffect">
                                  <p:stCondLst>
                                    <p:cond delay="0"/>
                                  </p:stCondLst>
                                  <p:childTnLst>
                                    <p:set>
                                      <p:cBhvr>
                                        <p:cTn id="104" dur="1" fill="hold">
                                          <p:stCondLst>
                                            <p:cond delay="0"/>
                                          </p:stCondLst>
                                        </p:cTn>
                                        <p:tgtEl>
                                          <p:spTgt spid="60458"/>
                                        </p:tgtEl>
                                        <p:attrNameLst>
                                          <p:attrName>style.visibility</p:attrName>
                                        </p:attrNameLst>
                                      </p:cBhvr>
                                      <p:to>
                                        <p:strVal val="visible"/>
                                      </p:to>
                                    </p:set>
                                    <p:animEffect transition="in" filter="wipe(up)">
                                      <p:cBhvr>
                                        <p:cTn id="105" dur="500"/>
                                        <p:tgtEl>
                                          <p:spTgt spid="60458"/>
                                        </p:tgtEl>
                                      </p:cBhvr>
                                    </p:animEffect>
                                  </p:childTnLst>
                                </p:cTn>
                              </p:par>
                              <p:par>
                                <p:cTn id="106" presetID="22" presetClass="entr" presetSubtype="1" fill="hold" nodeType="withEffect">
                                  <p:stCondLst>
                                    <p:cond delay="0"/>
                                  </p:stCondLst>
                                  <p:childTnLst>
                                    <p:set>
                                      <p:cBhvr>
                                        <p:cTn id="107" dur="1" fill="hold">
                                          <p:stCondLst>
                                            <p:cond delay="0"/>
                                          </p:stCondLst>
                                        </p:cTn>
                                        <p:tgtEl>
                                          <p:spTgt spid="60460"/>
                                        </p:tgtEl>
                                        <p:attrNameLst>
                                          <p:attrName>style.visibility</p:attrName>
                                        </p:attrNameLst>
                                      </p:cBhvr>
                                      <p:to>
                                        <p:strVal val="visible"/>
                                      </p:to>
                                    </p:set>
                                    <p:animEffect transition="in" filter="wipe(up)">
                                      <p:cBhvr>
                                        <p:cTn id="108" dur="500"/>
                                        <p:tgtEl>
                                          <p:spTgt spid="60460"/>
                                        </p:tgtEl>
                                      </p:cBhvr>
                                    </p:animEffect>
                                  </p:childTnLst>
                                </p:cTn>
                              </p:par>
                              <p:par>
                                <p:cTn id="109" presetID="22" presetClass="entr" presetSubtype="1" fill="hold" nodeType="withEffect">
                                  <p:stCondLst>
                                    <p:cond delay="0"/>
                                  </p:stCondLst>
                                  <p:childTnLst>
                                    <p:set>
                                      <p:cBhvr>
                                        <p:cTn id="110" dur="1" fill="hold">
                                          <p:stCondLst>
                                            <p:cond delay="0"/>
                                          </p:stCondLst>
                                        </p:cTn>
                                        <p:tgtEl>
                                          <p:spTgt spid="60461"/>
                                        </p:tgtEl>
                                        <p:attrNameLst>
                                          <p:attrName>style.visibility</p:attrName>
                                        </p:attrNameLst>
                                      </p:cBhvr>
                                      <p:to>
                                        <p:strVal val="visible"/>
                                      </p:to>
                                    </p:set>
                                    <p:animEffect transition="in" filter="wipe(up)">
                                      <p:cBhvr>
                                        <p:cTn id="111" dur="500"/>
                                        <p:tgtEl>
                                          <p:spTgt spid="60461"/>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60435"/>
                                        </p:tgtEl>
                                        <p:attrNameLst>
                                          <p:attrName>style.visibility</p:attrName>
                                        </p:attrNameLst>
                                      </p:cBhvr>
                                      <p:to>
                                        <p:strVal val="visible"/>
                                      </p:to>
                                    </p:set>
                                    <p:animEffect transition="in" filter="wipe(up)">
                                      <p:cBhvr>
                                        <p:cTn id="114" dur="500"/>
                                        <p:tgtEl>
                                          <p:spTgt spid="60435"/>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60436"/>
                                        </p:tgtEl>
                                        <p:attrNameLst>
                                          <p:attrName>style.visibility</p:attrName>
                                        </p:attrNameLst>
                                      </p:cBhvr>
                                      <p:to>
                                        <p:strVal val="visible"/>
                                      </p:to>
                                    </p:set>
                                    <p:animEffect transition="in" filter="wipe(up)">
                                      <p:cBhvr>
                                        <p:cTn id="117" dur="500"/>
                                        <p:tgtEl>
                                          <p:spTgt spid="60436"/>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93"/>
                                        </p:tgtEl>
                                        <p:attrNameLst>
                                          <p:attrName>style.visibility</p:attrName>
                                        </p:attrNameLst>
                                      </p:cBhvr>
                                      <p:to>
                                        <p:strVal val="visible"/>
                                      </p:to>
                                    </p:set>
                                    <p:animEffect transition="in" filter="wipe(up)">
                                      <p:cBhvr>
                                        <p:cTn id="120" dur="500"/>
                                        <p:tgtEl>
                                          <p:spTgt spid="93"/>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94"/>
                                        </p:tgtEl>
                                        <p:attrNameLst>
                                          <p:attrName>style.visibility</p:attrName>
                                        </p:attrNameLst>
                                      </p:cBhvr>
                                      <p:to>
                                        <p:strVal val="visible"/>
                                      </p:to>
                                    </p:set>
                                    <p:animEffect transition="in" filter="wipe(up)">
                                      <p:cBhvr>
                                        <p:cTn id="123" dur="500"/>
                                        <p:tgtEl>
                                          <p:spTgt spid="94"/>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60427"/>
                                        </p:tgtEl>
                                        <p:attrNameLst>
                                          <p:attrName>style.visibility</p:attrName>
                                        </p:attrNameLst>
                                      </p:cBhvr>
                                      <p:to>
                                        <p:strVal val="visible"/>
                                      </p:to>
                                    </p:set>
                                    <p:animEffect transition="in" filter="wipe(left)">
                                      <p:cBhvr>
                                        <p:cTn id="126" dur="500"/>
                                        <p:tgtEl>
                                          <p:spTgt spid="60427"/>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60428"/>
                                        </p:tgtEl>
                                        <p:attrNameLst>
                                          <p:attrName>style.visibility</p:attrName>
                                        </p:attrNameLst>
                                      </p:cBhvr>
                                      <p:to>
                                        <p:strVal val="visible"/>
                                      </p:to>
                                    </p:set>
                                    <p:animEffect transition="in" filter="wipe(left)">
                                      <p:cBhvr>
                                        <p:cTn id="129" dur="500"/>
                                        <p:tgtEl>
                                          <p:spTgt spid="60428"/>
                                        </p:tgtEl>
                                      </p:cBhvr>
                                    </p:animEffect>
                                  </p:childTnLst>
                                </p:cTn>
                              </p:par>
                              <p:par>
                                <p:cTn id="130" presetID="22" presetClass="entr" presetSubtype="8" fill="hold" nodeType="withEffect">
                                  <p:stCondLst>
                                    <p:cond delay="0"/>
                                  </p:stCondLst>
                                  <p:childTnLst>
                                    <p:set>
                                      <p:cBhvr>
                                        <p:cTn id="131" dur="1" fill="hold">
                                          <p:stCondLst>
                                            <p:cond delay="0"/>
                                          </p:stCondLst>
                                        </p:cTn>
                                        <p:tgtEl>
                                          <p:spTgt spid="60456"/>
                                        </p:tgtEl>
                                        <p:attrNameLst>
                                          <p:attrName>style.visibility</p:attrName>
                                        </p:attrNameLst>
                                      </p:cBhvr>
                                      <p:to>
                                        <p:strVal val="visible"/>
                                      </p:to>
                                    </p:set>
                                    <p:animEffect transition="in" filter="wipe(left)">
                                      <p:cBhvr>
                                        <p:cTn id="132" dur="500"/>
                                        <p:tgtEl>
                                          <p:spTgt spid="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p:bldP spid="60420" grpId="0" animBg="1"/>
      <p:bldP spid="60422" grpId="0" animBg="1"/>
      <p:bldP spid="60427" grpId="0" animBg="1"/>
      <p:bldP spid="60429" grpId="0"/>
      <p:bldP spid="60430" grpId="0"/>
      <p:bldP spid="60431" grpId="0"/>
      <p:bldP spid="60432" grpId="0"/>
      <p:bldP spid="60433" grpId="0" animBg="1"/>
      <p:bldP spid="60434" grpId="0" animBg="1"/>
      <p:bldP spid="60439" grpId="0"/>
      <p:bldP spid="60441" grpId="0" animBg="1"/>
      <p:bldP spid="60442" grpId="0" animBg="1"/>
      <p:bldP spid="60444" grpId="0" animBg="1"/>
      <p:bldP spid="60446" grpId="0" animBg="1"/>
      <p:bldP spid="60449" grpId="0" animBg="1"/>
      <p:bldP spid="60455" grpId="0" animBg="1"/>
      <p:bldP spid="60457" grpId="0" animBg="1"/>
      <p:bldP spid="60428" grpId="0" animBg="1"/>
      <p:bldP spid="60435" grpId="0" animBg="1"/>
      <p:bldP spid="60436" grpId="0" animBg="1"/>
      <p:bldP spid="91" grpId="0" animBg="1"/>
      <p:bldP spid="92" grpId="0" animBg="1"/>
      <p:bldP spid="93" grpId="0" animBg="1"/>
      <p:bldP spid="9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203325" y="4581525"/>
            <a:ext cx="1206500"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0</a:t>
            </a:r>
          </a:p>
        </p:txBody>
      </p:sp>
      <p:sp>
        <p:nvSpPr>
          <p:cNvPr id="56323" name="Rectangle 3"/>
          <p:cNvSpPr>
            <a:spLocks noChangeArrowheads="1"/>
          </p:cNvSpPr>
          <p:nvPr/>
        </p:nvSpPr>
        <p:spPr bwMode="auto">
          <a:xfrm>
            <a:off x="2366963" y="5272088"/>
            <a:ext cx="1223962"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0</a:t>
            </a:r>
            <a:endParaRPr lang="pt-BR" altLang="en-US">
              <a:solidFill>
                <a:srgbClr val="000099"/>
              </a:solidFill>
              <a:latin typeface="Tahoma" panose="020B0604030504040204" pitchFamily="34" charset="0"/>
            </a:endParaRPr>
          </a:p>
        </p:txBody>
      </p:sp>
      <p:cxnSp>
        <p:nvCxnSpPr>
          <p:cNvPr id="56324" name="AutoShape 4"/>
          <p:cNvCxnSpPr>
            <a:cxnSpLocks noChangeShapeType="1"/>
            <a:stCxn id="56325" idx="4"/>
            <a:endCxn id="56323" idx="0"/>
          </p:cNvCxnSpPr>
          <p:nvPr/>
        </p:nvCxnSpPr>
        <p:spPr bwMode="auto">
          <a:xfrm>
            <a:off x="2974975" y="5000625"/>
            <a:ext cx="4763" cy="271463"/>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25" name="AutoShape 5"/>
          <p:cNvSpPr>
            <a:spLocks noChangeArrowheads="1"/>
          </p:cNvSpPr>
          <p:nvPr/>
        </p:nvSpPr>
        <p:spPr bwMode="auto">
          <a:xfrm>
            <a:off x="2784475" y="4619625"/>
            <a:ext cx="381000" cy="38100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56326" name="AutoShape 6"/>
          <p:cNvCxnSpPr>
            <a:cxnSpLocks noChangeShapeType="1"/>
            <a:stCxn id="56322" idx="3"/>
            <a:endCxn id="56325" idx="2"/>
          </p:cNvCxnSpPr>
          <p:nvPr/>
        </p:nvCxnSpPr>
        <p:spPr bwMode="auto">
          <a:xfrm>
            <a:off x="2409825" y="4810125"/>
            <a:ext cx="37465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27" name="Oval 7"/>
          <p:cNvSpPr>
            <a:spLocks noChangeArrowheads="1"/>
          </p:cNvSpPr>
          <p:nvPr/>
        </p:nvSpPr>
        <p:spPr bwMode="auto">
          <a:xfrm>
            <a:off x="2473325" y="2514600"/>
            <a:ext cx="990600" cy="685800"/>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cxnSp>
        <p:nvCxnSpPr>
          <p:cNvPr id="56328" name="AutoShape 8"/>
          <p:cNvCxnSpPr>
            <a:cxnSpLocks noChangeShapeType="1"/>
            <a:endCxn id="56327" idx="0"/>
          </p:cNvCxnSpPr>
          <p:nvPr/>
        </p:nvCxnSpPr>
        <p:spPr bwMode="auto">
          <a:xfrm flipH="1">
            <a:off x="2968625" y="2001838"/>
            <a:ext cx="3175" cy="512762"/>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56329" name="Rectangle 10"/>
          <p:cNvSpPr>
            <a:spLocks noChangeArrowheads="1"/>
          </p:cNvSpPr>
          <p:nvPr/>
        </p:nvSpPr>
        <p:spPr bwMode="auto">
          <a:xfrm>
            <a:off x="7602538" y="4581525"/>
            <a:ext cx="304800" cy="4572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a:solidFill>
                <a:srgbClr val="000099"/>
              </a:solidFill>
              <a:latin typeface="Tahoma" panose="020B0604030504040204" pitchFamily="34" charset="0"/>
            </a:endParaRPr>
          </a:p>
        </p:txBody>
      </p:sp>
      <p:sp>
        <p:nvSpPr>
          <p:cNvPr id="56330" name="Text Box 12"/>
          <p:cNvSpPr txBox="1">
            <a:spLocks noChangeArrowheads="1"/>
          </p:cNvSpPr>
          <p:nvPr/>
        </p:nvSpPr>
        <p:spPr bwMode="auto">
          <a:xfrm>
            <a:off x="6116638" y="4484688"/>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sp>
        <p:nvSpPr>
          <p:cNvPr id="56331" name="Text Box 13"/>
          <p:cNvSpPr txBox="1">
            <a:spLocks noChangeArrowheads="1"/>
          </p:cNvSpPr>
          <p:nvPr/>
        </p:nvSpPr>
        <p:spPr bwMode="auto">
          <a:xfrm>
            <a:off x="6116638" y="25908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sp>
        <p:nvSpPr>
          <p:cNvPr id="56332" name="Text Box 14"/>
          <p:cNvSpPr txBox="1">
            <a:spLocks noChangeArrowheads="1"/>
          </p:cNvSpPr>
          <p:nvPr/>
        </p:nvSpPr>
        <p:spPr bwMode="auto">
          <a:xfrm>
            <a:off x="6116638" y="34290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sp>
        <p:nvSpPr>
          <p:cNvPr id="56333" name="Text Box 15"/>
          <p:cNvSpPr txBox="1">
            <a:spLocks noChangeArrowheads="1"/>
          </p:cNvSpPr>
          <p:nvPr/>
        </p:nvSpPr>
        <p:spPr bwMode="auto">
          <a:xfrm>
            <a:off x="6116638" y="5229225"/>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sp>
        <p:nvSpPr>
          <p:cNvPr id="56334" name="Rectangle 16"/>
          <p:cNvSpPr>
            <a:spLocks noChangeArrowheads="1"/>
          </p:cNvSpPr>
          <p:nvPr/>
        </p:nvSpPr>
        <p:spPr bwMode="auto">
          <a:xfrm>
            <a:off x="8704263" y="5229225"/>
            <a:ext cx="304800" cy="4572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a:solidFill>
                <a:srgbClr val="000099"/>
              </a:solidFill>
              <a:latin typeface="Tahoma" panose="020B0604030504040204" pitchFamily="34" charset="0"/>
            </a:endParaRPr>
          </a:p>
        </p:txBody>
      </p:sp>
      <p:sp>
        <p:nvSpPr>
          <p:cNvPr id="56335" name="Rectangle 17"/>
          <p:cNvSpPr>
            <a:spLocks noChangeArrowheads="1"/>
          </p:cNvSpPr>
          <p:nvPr/>
        </p:nvSpPr>
        <p:spPr bwMode="auto">
          <a:xfrm>
            <a:off x="7769225" y="5229225"/>
            <a:ext cx="935038"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n</a:t>
            </a:r>
            <a:endParaRPr lang="pt-BR" altLang="en-US">
              <a:solidFill>
                <a:srgbClr val="000099"/>
              </a:solidFill>
              <a:latin typeface="Tahoma" panose="020B0604030504040204" pitchFamily="34" charset="0"/>
            </a:endParaRPr>
          </a:p>
        </p:txBody>
      </p:sp>
      <p:sp>
        <p:nvSpPr>
          <p:cNvPr id="56336" name="Rectangle 21"/>
          <p:cNvSpPr>
            <a:spLocks noChangeArrowheads="1"/>
          </p:cNvSpPr>
          <p:nvPr/>
        </p:nvSpPr>
        <p:spPr bwMode="auto">
          <a:xfrm>
            <a:off x="2357438" y="3500438"/>
            <a:ext cx="1233487" cy="457200"/>
          </a:xfrm>
          <a:prstGeom prst="rect">
            <a:avLst/>
          </a:prstGeom>
          <a:solidFill>
            <a:srgbClr val="FF654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X</a:t>
            </a:r>
            <a:r>
              <a:rPr lang="pt-BR" altLang="en-US" baseline="-25000">
                <a:solidFill>
                  <a:srgbClr val="000099"/>
                </a:solidFill>
                <a:latin typeface="Tahoma" panose="020B0604030504040204" pitchFamily="34" charset="0"/>
              </a:rPr>
              <a:t>0</a:t>
            </a:r>
          </a:p>
        </p:txBody>
      </p:sp>
      <p:cxnSp>
        <p:nvCxnSpPr>
          <p:cNvPr id="56337" name="AutoShape 22"/>
          <p:cNvCxnSpPr>
            <a:cxnSpLocks noChangeShapeType="1"/>
            <a:stCxn id="56327" idx="4"/>
            <a:endCxn id="56336" idx="0"/>
          </p:cNvCxnSpPr>
          <p:nvPr/>
        </p:nvCxnSpPr>
        <p:spPr bwMode="auto">
          <a:xfrm>
            <a:off x="2968625" y="3200400"/>
            <a:ext cx="4763" cy="300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38" name="Text Box 23"/>
          <p:cNvSpPr txBox="1">
            <a:spLocks noChangeArrowheads="1"/>
          </p:cNvSpPr>
          <p:nvPr/>
        </p:nvSpPr>
        <p:spPr bwMode="auto">
          <a:xfrm>
            <a:off x="6116638" y="1700213"/>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pt-BR" altLang="en-US">
                <a:solidFill>
                  <a:srgbClr val="000099"/>
                </a:solidFill>
                <a:latin typeface="Tahoma" panose="020B0604030504040204" pitchFamily="34" charset="0"/>
              </a:rPr>
              <a:t>...</a:t>
            </a:r>
          </a:p>
        </p:txBody>
      </p:sp>
      <p:cxnSp>
        <p:nvCxnSpPr>
          <p:cNvPr id="56339" name="AutoShape 24"/>
          <p:cNvCxnSpPr>
            <a:cxnSpLocks noChangeShapeType="1"/>
            <a:stCxn id="56336" idx="2"/>
            <a:endCxn id="56325" idx="0"/>
          </p:cNvCxnSpPr>
          <p:nvPr/>
        </p:nvCxnSpPr>
        <p:spPr bwMode="auto">
          <a:xfrm>
            <a:off x="2973388" y="3957638"/>
            <a:ext cx="1587" cy="66198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40" name="Rectangle 25"/>
          <p:cNvSpPr>
            <a:spLocks noChangeArrowheads="1"/>
          </p:cNvSpPr>
          <p:nvPr/>
        </p:nvSpPr>
        <p:spPr bwMode="auto">
          <a:xfrm>
            <a:off x="3792538" y="4584700"/>
            <a:ext cx="1223962"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1</a:t>
            </a:r>
            <a:endParaRPr lang="pt-BR" altLang="en-US">
              <a:solidFill>
                <a:srgbClr val="000099"/>
              </a:solidFill>
              <a:latin typeface="Tahoma" panose="020B0604030504040204" pitchFamily="34" charset="0"/>
            </a:endParaRPr>
          </a:p>
        </p:txBody>
      </p:sp>
      <p:sp>
        <p:nvSpPr>
          <p:cNvPr id="56341" name="Rectangle 26"/>
          <p:cNvSpPr>
            <a:spLocks noChangeArrowheads="1"/>
          </p:cNvSpPr>
          <p:nvPr/>
        </p:nvSpPr>
        <p:spPr bwMode="auto">
          <a:xfrm>
            <a:off x="4911725" y="5275263"/>
            <a:ext cx="1223963"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M</a:t>
            </a:r>
            <a:r>
              <a:rPr lang="pt-BR" altLang="en-US" baseline="-25000">
                <a:solidFill>
                  <a:srgbClr val="000099"/>
                </a:solidFill>
                <a:latin typeface="Tahoma" panose="020B0604030504040204" pitchFamily="34" charset="0"/>
              </a:rPr>
              <a:t>1</a:t>
            </a:r>
            <a:endParaRPr lang="pt-BR" altLang="en-US">
              <a:solidFill>
                <a:srgbClr val="000099"/>
              </a:solidFill>
              <a:latin typeface="Tahoma" panose="020B0604030504040204" pitchFamily="34" charset="0"/>
            </a:endParaRPr>
          </a:p>
        </p:txBody>
      </p:sp>
      <p:cxnSp>
        <p:nvCxnSpPr>
          <p:cNvPr id="56342" name="AutoShape 27"/>
          <p:cNvCxnSpPr>
            <a:cxnSpLocks noChangeShapeType="1"/>
            <a:stCxn id="56343" idx="4"/>
            <a:endCxn id="56341" idx="0"/>
          </p:cNvCxnSpPr>
          <p:nvPr/>
        </p:nvCxnSpPr>
        <p:spPr bwMode="auto">
          <a:xfrm flipH="1">
            <a:off x="5522913" y="5003800"/>
            <a:ext cx="1587" cy="271463"/>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43" name="AutoShape 28"/>
          <p:cNvSpPr>
            <a:spLocks noChangeArrowheads="1"/>
          </p:cNvSpPr>
          <p:nvPr/>
        </p:nvSpPr>
        <p:spPr bwMode="auto">
          <a:xfrm>
            <a:off x="5334000" y="4622800"/>
            <a:ext cx="381000" cy="38100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56344" name="AutoShape 29"/>
          <p:cNvCxnSpPr>
            <a:cxnSpLocks noChangeShapeType="1"/>
            <a:stCxn id="56340" idx="3"/>
            <a:endCxn id="56343" idx="2"/>
          </p:cNvCxnSpPr>
          <p:nvPr/>
        </p:nvCxnSpPr>
        <p:spPr bwMode="auto">
          <a:xfrm>
            <a:off x="5016500" y="4813300"/>
            <a:ext cx="31750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45" name="Oval 30"/>
          <p:cNvSpPr>
            <a:spLocks noChangeArrowheads="1"/>
          </p:cNvSpPr>
          <p:nvPr/>
        </p:nvSpPr>
        <p:spPr bwMode="auto">
          <a:xfrm>
            <a:off x="5022850" y="2517775"/>
            <a:ext cx="990600" cy="685800"/>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cxnSp>
        <p:nvCxnSpPr>
          <p:cNvPr id="56346" name="AutoShape 31"/>
          <p:cNvCxnSpPr>
            <a:cxnSpLocks noChangeShapeType="1"/>
            <a:endCxn id="56345" idx="0"/>
          </p:cNvCxnSpPr>
          <p:nvPr/>
        </p:nvCxnSpPr>
        <p:spPr bwMode="auto">
          <a:xfrm flipH="1">
            <a:off x="5518150" y="2230438"/>
            <a:ext cx="3175" cy="287337"/>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56347" name="Rectangle 33"/>
          <p:cNvSpPr>
            <a:spLocks noChangeArrowheads="1"/>
          </p:cNvSpPr>
          <p:nvPr/>
        </p:nvSpPr>
        <p:spPr bwMode="auto">
          <a:xfrm>
            <a:off x="4903788" y="3503613"/>
            <a:ext cx="1223962" cy="457200"/>
          </a:xfrm>
          <a:prstGeom prst="rect">
            <a:avLst/>
          </a:prstGeom>
          <a:solidFill>
            <a:srgbClr val="FF654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X</a:t>
            </a:r>
            <a:r>
              <a:rPr lang="pt-BR" altLang="en-US" baseline="-25000">
                <a:solidFill>
                  <a:srgbClr val="000099"/>
                </a:solidFill>
                <a:latin typeface="Tahoma" panose="020B0604030504040204" pitchFamily="34" charset="0"/>
              </a:rPr>
              <a:t>1</a:t>
            </a:r>
          </a:p>
        </p:txBody>
      </p:sp>
      <p:cxnSp>
        <p:nvCxnSpPr>
          <p:cNvPr id="56348" name="AutoShape 34"/>
          <p:cNvCxnSpPr>
            <a:cxnSpLocks noChangeShapeType="1"/>
            <a:stCxn id="56345" idx="4"/>
            <a:endCxn id="56347" idx="0"/>
          </p:cNvCxnSpPr>
          <p:nvPr/>
        </p:nvCxnSpPr>
        <p:spPr bwMode="auto">
          <a:xfrm flipH="1">
            <a:off x="5514975" y="3203575"/>
            <a:ext cx="3175" cy="300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6349" name="AutoShape 35"/>
          <p:cNvCxnSpPr>
            <a:cxnSpLocks noChangeShapeType="1"/>
            <a:stCxn id="56347" idx="2"/>
            <a:endCxn id="56343" idx="0"/>
          </p:cNvCxnSpPr>
          <p:nvPr/>
        </p:nvCxnSpPr>
        <p:spPr bwMode="auto">
          <a:xfrm>
            <a:off x="5514975" y="3960813"/>
            <a:ext cx="9525" cy="66198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50" name="Rectangle 36"/>
          <p:cNvSpPr>
            <a:spLocks noGrp="1" noChangeArrowheads="1"/>
          </p:cNvSpPr>
          <p:nvPr>
            <p:ph type="title"/>
          </p:nvPr>
        </p:nvSpPr>
        <p:spPr/>
        <p:txBody>
          <a:bodyPr/>
          <a:lstStyle/>
          <a:p>
            <a:pPr eaLnBrk="1" hangingPunct="1"/>
            <a:r>
              <a:rPr lang="pt-BR" altLang="en-US"/>
              <a:t>Modo CTR - decifração</a:t>
            </a:r>
            <a:endParaRPr lang="en-US" altLang="en-US"/>
          </a:p>
        </p:txBody>
      </p:sp>
      <p:sp>
        <p:nvSpPr>
          <p:cNvPr id="56351" name="Text Box 37"/>
          <p:cNvSpPr txBox="1">
            <a:spLocks noChangeArrowheads="1"/>
          </p:cNvSpPr>
          <p:nvPr/>
        </p:nvSpPr>
        <p:spPr bwMode="auto">
          <a:xfrm>
            <a:off x="868363" y="3519488"/>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solidFill>
                  <a:srgbClr val="000099"/>
                </a:solidFill>
                <a:latin typeface="Arial" panose="020B0604020202020204" pitchFamily="34" charset="0"/>
              </a:rPr>
              <a:t>Máscara:</a:t>
            </a:r>
          </a:p>
        </p:txBody>
      </p:sp>
      <p:cxnSp>
        <p:nvCxnSpPr>
          <p:cNvPr id="56352" name="AutoShape 38"/>
          <p:cNvCxnSpPr>
            <a:cxnSpLocks noChangeShapeType="1"/>
            <a:stCxn id="56353" idx="4"/>
          </p:cNvCxnSpPr>
          <p:nvPr/>
        </p:nvCxnSpPr>
        <p:spPr bwMode="auto">
          <a:xfrm>
            <a:off x="8420100" y="5003800"/>
            <a:ext cx="0" cy="2286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53" name="AutoShape 39"/>
          <p:cNvSpPr>
            <a:spLocks noChangeArrowheads="1"/>
          </p:cNvSpPr>
          <p:nvPr/>
        </p:nvSpPr>
        <p:spPr bwMode="auto">
          <a:xfrm>
            <a:off x="8229600" y="4622800"/>
            <a:ext cx="381000" cy="381000"/>
          </a:xfrm>
          <a:prstGeom prst="flowChartOr">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cxnSp>
        <p:nvCxnSpPr>
          <p:cNvPr id="56354" name="AutoShape 40"/>
          <p:cNvCxnSpPr>
            <a:cxnSpLocks noChangeShapeType="1"/>
            <a:endCxn id="56353" idx="2"/>
          </p:cNvCxnSpPr>
          <p:nvPr/>
        </p:nvCxnSpPr>
        <p:spPr bwMode="auto">
          <a:xfrm>
            <a:off x="7907338" y="4813300"/>
            <a:ext cx="322262"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55" name="Oval 41"/>
          <p:cNvSpPr>
            <a:spLocks noChangeArrowheads="1"/>
          </p:cNvSpPr>
          <p:nvPr/>
        </p:nvSpPr>
        <p:spPr bwMode="auto">
          <a:xfrm>
            <a:off x="7918450" y="2517775"/>
            <a:ext cx="990600" cy="685800"/>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r>
              <a:rPr lang="pt-BR" altLang="en-US" baseline="-25000">
                <a:solidFill>
                  <a:srgbClr val="000099"/>
                </a:solidFill>
                <a:latin typeface="Tahoma" panose="020B0604030504040204" pitchFamily="34" charset="0"/>
              </a:rPr>
              <a:t>K</a:t>
            </a:r>
            <a:endParaRPr lang="pt-BR" altLang="en-US">
              <a:solidFill>
                <a:srgbClr val="000099"/>
              </a:solidFill>
              <a:latin typeface="Tahoma" panose="020B0604030504040204" pitchFamily="34" charset="0"/>
            </a:endParaRPr>
          </a:p>
        </p:txBody>
      </p:sp>
      <p:cxnSp>
        <p:nvCxnSpPr>
          <p:cNvPr id="56356" name="AutoShape 42"/>
          <p:cNvCxnSpPr>
            <a:cxnSpLocks noChangeShapeType="1"/>
            <a:endCxn id="56355" idx="0"/>
          </p:cNvCxnSpPr>
          <p:nvPr/>
        </p:nvCxnSpPr>
        <p:spPr bwMode="auto">
          <a:xfrm flipH="1">
            <a:off x="8413750" y="2230438"/>
            <a:ext cx="3175" cy="287337"/>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56357" name="AutoShape 44"/>
          <p:cNvCxnSpPr>
            <a:cxnSpLocks noChangeShapeType="1"/>
            <a:stCxn id="56355" idx="4"/>
          </p:cNvCxnSpPr>
          <p:nvPr/>
        </p:nvCxnSpPr>
        <p:spPr bwMode="auto">
          <a:xfrm>
            <a:off x="8413750" y="3203575"/>
            <a:ext cx="0" cy="300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6358" name="AutoShape 45"/>
          <p:cNvCxnSpPr>
            <a:cxnSpLocks noChangeShapeType="1"/>
            <a:endCxn id="56353" idx="0"/>
          </p:cNvCxnSpPr>
          <p:nvPr/>
        </p:nvCxnSpPr>
        <p:spPr bwMode="auto">
          <a:xfrm>
            <a:off x="8413750" y="3960813"/>
            <a:ext cx="6350" cy="66198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6359" name="Rectangle 2"/>
          <p:cNvSpPr>
            <a:spLocks noChangeArrowheads="1"/>
          </p:cNvSpPr>
          <p:nvPr/>
        </p:nvSpPr>
        <p:spPr bwMode="auto">
          <a:xfrm>
            <a:off x="47625" y="4581525"/>
            <a:ext cx="649288"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cxnSp>
        <p:nvCxnSpPr>
          <p:cNvPr id="56360" name="Shape 50"/>
          <p:cNvCxnSpPr>
            <a:cxnSpLocks noChangeShapeType="1"/>
            <a:stCxn id="56359" idx="0"/>
            <a:endCxn id="56361" idx="1"/>
          </p:cNvCxnSpPr>
          <p:nvPr/>
        </p:nvCxnSpPr>
        <p:spPr bwMode="auto">
          <a:xfrm rot="5400000" flipH="1" flipV="1">
            <a:off x="94457" y="2280444"/>
            <a:ext cx="2579687" cy="2022475"/>
          </a:xfrm>
          <a:prstGeom prst="bentConnector2">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56361" name="Rectangle 21"/>
          <p:cNvSpPr>
            <a:spLocks noChangeArrowheads="1"/>
          </p:cNvSpPr>
          <p:nvPr/>
        </p:nvSpPr>
        <p:spPr bwMode="auto">
          <a:xfrm>
            <a:off x="2395538" y="1773238"/>
            <a:ext cx="576262"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sp>
        <p:nvSpPr>
          <p:cNvPr id="56362" name="Rectangle 21"/>
          <p:cNvSpPr>
            <a:spLocks noChangeArrowheads="1"/>
          </p:cNvSpPr>
          <p:nvPr/>
        </p:nvSpPr>
        <p:spPr bwMode="auto">
          <a:xfrm>
            <a:off x="2957513" y="1773238"/>
            <a:ext cx="647700" cy="457200"/>
          </a:xfrm>
          <a:prstGeom prst="rect">
            <a:avLst/>
          </a:prstGeom>
          <a:solidFill>
            <a:srgbClr val="0099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0</a:t>
            </a:r>
            <a:endParaRPr lang="pt-BR" altLang="en-US" sz="2000">
              <a:solidFill>
                <a:srgbClr val="000099"/>
              </a:solidFill>
              <a:latin typeface="Tahoma" panose="020B0604030504040204" pitchFamily="34" charset="0"/>
            </a:endParaRPr>
          </a:p>
        </p:txBody>
      </p:sp>
      <p:sp>
        <p:nvSpPr>
          <p:cNvPr id="56363" name="Rectangle 11"/>
          <p:cNvSpPr>
            <a:spLocks noChangeArrowheads="1"/>
          </p:cNvSpPr>
          <p:nvPr/>
        </p:nvSpPr>
        <p:spPr bwMode="auto">
          <a:xfrm>
            <a:off x="6675438" y="4581525"/>
            <a:ext cx="935037" cy="457200"/>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C</a:t>
            </a:r>
            <a:r>
              <a:rPr lang="pt-BR" altLang="en-US" baseline="-25000">
                <a:solidFill>
                  <a:srgbClr val="000099"/>
                </a:solidFill>
                <a:latin typeface="Tahoma" panose="020B0604030504040204" pitchFamily="34" charset="0"/>
              </a:rPr>
              <a:t>n</a:t>
            </a:r>
            <a:endParaRPr lang="pt-BR" altLang="en-US">
              <a:solidFill>
                <a:srgbClr val="000099"/>
              </a:solidFill>
              <a:latin typeface="Tahoma" panose="020B0604030504040204" pitchFamily="34" charset="0"/>
            </a:endParaRPr>
          </a:p>
        </p:txBody>
      </p:sp>
      <p:sp>
        <p:nvSpPr>
          <p:cNvPr id="56364" name="Rectangle 18"/>
          <p:cNvSpPr>
            <a:spLocks noChangeArrowheads="1"/>
          </p:cNvSpPr>
          <p:nvPr/>
        </p:nvSpPr>
        <p:spPr bwMode="auto">
          <a:xfrm>
            <a:off x="8731250" y="3505200"/>
            <a:ext cx="304800" cy="457200"/>
          </a:xfrm>
          <a:prstGeom prst="rect">
            <a:avLst/>
          </a:prstGeom>
          <a:solidFill>
            <a:srgbClr val="FF6541"/>
          </a:solidFill>
          <a:ln w="9525">
            <a:solidFill>
              <a:schemeClr val="tx1"/>
            </a:solidFill>
            <a:prstDash val="dash"/>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a:solidFill>
                <a:srgbClr val="000099"/>
              </a:solidFill>
              <a:latin typeface="Tahoma" panose="020B0604030504040204" pitchFamily="34" charset="0"/>
            </a:endParaRPr>
          </a:p>
        </p:txBody>
      </p:sp>
      <p:sp>
        <p:nvSpPr>
          <p:cNvPr id="56365" name="Rectangle 19"/>
          <p:cNvSpPr>
            <a:spLocks noChangeArrowheads="1"/>
          </p:cNvSpPr>
          <p:nvPr/>
        </p:nvSpPr>
        <p:spPr bwMode="auto">
          <a:xfrm>
            <a:off x="7812088" y="3505200"/>
            <a:ext cx="919162" cy="457200"/>
          </a:xfrm>
          <a:prstGeom prst="rect">
            <a:avLst/>
          </a:prstGeom>
          <a:solidFill>
            <a:srgbClr val="FF654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X</a:t>
            </a:r>
            <a:r>
              <a:rPr lang="pt-BR" altLang="en-US" baseline="-25000">
                <a:solidFill>
                  <a:srgbClr val="000099"/>
                </a:solidFill>
                <a:latin typeface="Tahoma" panose="020B0604030504040204" pitchFamily="34" charset="0"/>
              </a:rPr>
              <a:t>n</a:t>
            </a:r>
          </a:p>
        </p:txBody>
      </p:sp>
      <p:sp>
        <p:nvSpPr>
          <p:cNvPr id="56366" name="Rectangle 21"/>
          <p:cNvSpPr>
            <a:spLocks noChangeArrowheads="1"/>
          </p:cNvSpPr>
          <p:nvPr/>
        </p:nvSpPr>
        <p:spPr bwMode="auto">
          <a:xfrm>
            <a:off x="4946650" y="1773238"/>
            <a:ext cx="576263"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sp>
        <p:nvSpPr>
          <p:cNvPr id="56367" name="Rectangle 21"/>
          <p:cNvSpPr>
            <a:spLocks noChangeArrowheads="1"/>
          </p:cNvSpPr>
          <p:nvPr/>
        </p:nvSpPr>
        <p:spPr bwMode="auto">
          <a:xfrm>
            <a:off x="5508625" y="1773238"/>
            <a:ext cx="647700" cy="457200"/>
          </a:xfrm>
          <a:prstGeom prst="rect">
            <a:avLst/>
          </a:prstGeom>
          <a:solidFill>
            <a:srgbClr val="0099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1</a:t>
            </a:r>
          </a:p>
        </p:txBody>
      </p:sp>
      <p:sp>
        <p:nvSpPr>
          <p:cNvPr id="56368" name="Rectangle 21"/>
          <p:cNvSpPr>
            <a:spLocks noChangeArrowheads="1"/>
          </p:cNvSpPr>
          <p:nvPr/>
        </p:nvSpPr>
        <p:spPr bwMode="auto">
          <a:xfrm>
            <a:off x="7812088" y="1747838"/>
            <a:ext cx="576262" cy="457200"/>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IV</a:t>
            </a:r>
          </a:p>
        </p:txBody>
      </p:sp>
      <p:sp>
        <p:nvSpPr>
          <p:cNvPr id="56369" name="Rectangle 21"/>
          <p:cNvSpPr>
            <a:spLocks noChangeArrowheads="1"/>
          </p:cNvSpPr>
          <p:nvPr/>
        </p:nvSpPr>
        <p:spPr bwMode="auto">
          <a:xfrm>
            <a:off x="8374063" y="1747838"/>
            <a:ext cx="647700" cy="457200"/>
          </a:xfrm>
          <a:prstGeom prst="rect">
            <a:avLst/>
          </a:prstGeom>
          <a:solidFill>
            <a:srgbClr val="0099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6"/>
          <p:cNvSpPr>
            <a:spLocks noGrp="1" noChangeArrowheads="1"/>
          </p:cNvSpPr>
          <p:nvPr>
            <p:ph type="title"/>
          </p:nvPr>
        </p:nvSpPr>
        <p:spPr/>
        <p:txBody>
          <a:bodyPr/>
          <a:lstStyle/>
          <a:p>
            <a:pPr eaLnBrk="1" hangingPunct="1"/>
            <a:r>
              <a:rPr lang="pt-BR" altLang="en-US" dirty="0"/>
              <a:t>Confidencialidade implica Integridade/Autenticidade?</a:t>
            </a:r>
            <a:endParaRPr lang="en-US" altLang="en-US" dirty="0"/>
          </a:p>
        </p:txBody>
      </p:sp>
      <p:sp>
        <p:nvSpPr>
          <p:cNvPr id="2" name="Content Placeholder 1"/>
          <p:cNvSpPr>
            <a:spLocks noGrp="1"/>
          </p:cNvSpPr>
          <p:nvPr>
            <p:ph idx="1"/>
          </p:nvPr>
        </p:nvSpPr>
        <p:spPr>
          <a:xfrm>
            <a:off x="685800" y="1524000"/>
            <a:ext cx="7989888" cy="4784725"/>
          </a:xfrm>
        </p:spPr>
        <p:txBody>
          <a:bodyPr/>
          <a:lstStyle/>
          <a:p>
            <a:r>
              <a:rPr lang="pt-BR" altLang="en-US" b="1" u="sng"/>
              <a:t>Não</a:t>
            </a:r>
            <a:r>
              <a:rPr lang="pt-BR" altLang="en-US"/>
              <a:t>: isso é um </a:t>
            </a:r>
            <a:r>
              <a:rPr lang="pt-BR" altLang="en-US" b="1" u="sng"/>
              <a:t>erro grave</a:t>
            </a:r>
            <a:r>
              <a:rPr lang="pt-BR" altLang="en-US"/>
              <a:t>...</a:t>
            </a:r>
          </a:p>
          <a:p>
            <a:pPr lvl="1"/>
            <a:r>
              <a:rPr lang="pt-BR" altLang="en-US"/>
              <a:t>Ideia (errada!) subjacente: “Se atacante alterar dado cifrado, resultado da decifração será ‘lixo’, que será descartado pelo sistema”</a:t>
            </a:r>
          </a:p>
          <a:p>
            <a:pPr lvl="1"/>
            <a:r>
              <a:rPr lang="pt-BR" altLang="en-US"/>
              <a:t>Realidade não é bem assim:</a:t>
            </a:r>
          </a:p>
          <a:p>
            <a:pPr lvl="2"/>
            <a:r>
              <a:rPr lang="pt-BR" altLang="en-US"/>
              <a:t>Em modos de cifração de fluxo, como CTR, a alteração de 1 bit no dado cifrado leva à alteração no mesmo bit no dado às claras</a:t>
            </a:r>
          </a:p>
          <a:p>
            <a:pPr lvl="2"/>
            <a:r>
              <a:rPr lang="pt-BR" altLang="en-US"/>
              <a:t>Atacante pode manipular dado facilmente!</a:t>
            </a:r>
          </a:p>
          <a:p>
            <a:pPr lvl="2"/>
            <a:endParaRPr lang="pt-BR" altLang="en-US"/>
          </a:p>
          <a:p>
            <a:pPr lvl="2">
              <a:buFontTx/>
              <a:buNone/>
            </a:pPr>
            <a:endParaRPr lang="pt-BR" altLang="en-US"/>
          </a:p>
          <a:p>
            <a:pPr lvl="2"/>
            <a:endParaRPr lang="pt-BR" altLang="en-US"/>
          </a:p>
        </p:txBody>
      </p:sp>
      <p:sp>
        <p:nvSpPr>
          <p:cNvPr id="51" name="Rectangle 2"/>
          <p:cNvSpPr>
            <a:spLocks noChangeArrowheads="1"/>
          </p:cNvSpPr>
          <p:nvPr/>
        </p:nvSpPr>
        <p:spPr bwMode="auto">
          <a:xfrm>
            <a:off x="376238" y="5589588"/>
            <a:ext cx="787400" cy="300037"/>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a:solidFill>
                  <a:srgbClr val="000099"/>
                </a:solidFill>
                <a:latin typeface="Tahoma" panose="020B0604030504040204" pitchFamily="34" charset="0"/>
              </a:rPr>
              <a:t>0001</a:t>
            </a:r>
            <a:endParaRPr lang="pt-BR" altLang="en-US">
              <a:solidFill>
                <a:srgbClr val="000099"/>
              </a:solidFill>
              <a:latin typeface="Tahoma" panose="020B0604030504040204" pitchFamily="34" charset="0"/>
            </a:endParaRPr>
          </a:p>
        </p:txBody>
      </p:sp>
      <p:sp>
        <p:nvSpPr>
          <p:cNvPr id="54" name="Rectangle 2"/>
          <p:cNvSpPr>
            <a:spLocks noChangeArrowheads="1"/>
          </p:cNvSpPr>
          <p:nvPr/>
        </p:nvSpPr>
        <p:spPr bwMode="auto">
          <a:xfrm>
            <a:off x="1489075" y="5589588"/>
            <a:ext cx="785813" cy="300037"/>
          </a:xfrm>
          <a:prstGeom prst="rect">
            <a:avLst/>
          </a:prstGeom>
          <a:solidFill>
            <a:srgbClr val="FF654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a:solidFill>
                  <a:srgbClr val="000099"/>
                </a:solidFill>
                <a:latin typeface="Tahoma" panose="020B0604030504040204" pitchFamily="34" charset="0"/>
              </a:rPr>
              <a:t>1011</a:t>
            </a:r>
          </a:p>
        </p:txBody>
      </p:sp>
      <p:sp>
        <p:nvSpPr>
          <p:cNvPr id="55" name="Rectangle 2"/>
          <p:cNvSpPr>
            <a:spLocks noChangeArrowheads="1"/>
          </p:cNvSpPr>
          <p:nvPr/>
        </p:nvSpPr>
        <p:spPr bwMode="auto">
          <a:xfrm>
            <a:off x="2820988" y="5589588"/>
            <a:ext cx="785812" cy="300037"/>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a:solidFill>
                  <a:srgbClr val="000099"/>
                </a:solidFill>
                <a:latin typeface="Tahoma" panose="020B0604030504040204" pitchFamily="34" charset="0"/>
              </a:rPr>
              <a:t>1011</a:t>
            </a:r>
          </a:p>
        </p:txBody>
      </p:sp>
      <p:sp>
        <p:nvSpPr>
          <p:cNvPr id="57351" name="AutoShape 5"/>
          <p:cNvSpPr>
            <a:spLocks noChangeArrowheads="1"/>
          </p:cNvSpPr>
          <p:nvPr/>
        </p:nvSpPr>
        <p:spPr bwMode="auto">
          <a:xfrm>
            <a:off x="1236663" y="5661025"/>
            <a:ext cx="190500" cy="190500"/>
          </a:xfrm>
          <a:prstGeom prst="flowChartOr">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 name="TextBox 2"/>
          <p:cNvSpPr txBox="1"/>
          <p:nvPr/>
        </p:nvSpPr>
        <p:spPr>
          <a:xfrm>
            <a:off x="376238" y="5300663"/>
            <a:ext cx="908050" cy="307975"/>
          </a:xfrm>
          <a:prstGeom prst="rect">
            <a:avLst/>
          </a:prstGeom>
          <a:noFill/>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pt-BR" altLang="en-US" sz="1400">
                <a:solidFill>
                  <a:srgbClr val="008000"/>
                </a:solidFill>
                <a:latin typeface="Arial" panose="020B0604020202020204" pitchFamily="34" charset="0"/>
              </a:rPr>
              <a:t>valor: “1”</a:t>
            </a:r>
            <a:endParaRPr lang="en-US" altLang="en-US" sz="1400">
              <a:solidFill>
                <a:srgbClr val="008000"/>
              </a:solidFill>
              <a:latin typeface="Arial" panose="020B0604020202020204" pitchFamily="34" charset="0"/>
            </a:endParaRPr>
          </a:p>
        </p:txBody>
      </p:sp>
      <p:sp>
        <p:nvSpPr>
          <p:cNvPr id="58" name="TextBox 57"/>
          <p:cNvSpPr txBox="1"/>
          <p:nvPr/>
        </p:nvSpPr>
        <p:spPr>
          <a:xfrm>
            <a:off x="1457325" y="5300663"/>
            <a:ext cx="869950" cy="307975"/>
          </a:xfrm>
          <a:prstGeom prst="rect">
            <a:avLst/>
          </a:prstGeom>
          <a:noFill/>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pt-BR" altLang="en-US" sz="1400">
                <a:solidFill>
                  <a:srgbClr val="C00000"/>
                </a:solidFill>
                <a:latin typeface="Arial" panose="020B0604020202020204" pitchFamily="34" charset="0"/>
              </a:rPr>
              <a:t>máscara</a:t>
            </a:r>
            <a:endParaRPr lang="en-US" altLang="en-US" sz="1400">
              <a:solidFill>
                <a:srgbClr val="C00000"/>
              </a:solidFill>
              <a:latin typeface="Arial" panose="020B0604020202020204" pitchFamily="34" charset="0"/>
            </a:endParaRPr>
          </a:p>
        </p:txBody>
      </p:sp>
      <p:sp>
        <p:nvSpPr>
          <p:cNvPr id="59" name="TextBox 58"/>
          <p:cNvSpPr txBox="1"/>
          <p:nvPr/>
        </p:nvSpPr>
        <p:spPr>
          <a:xfrm>
            <a:off x="2820988" y="5300663"/>
            <a:ext cx="796925" cy="307975"/>
          </a:xfrm>
          <a:prstGeom prst="rect">
            <a:avLst/>
          </a:prstGeom>
          <a:noFill/>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pt-BR" altLang="en-US" sz="1400">
                <a:solidFill>
                  <a:srgbClr val="002060"/>
                </a:solidFill>
                <a:latin typeface="Arial" panose="020B0604020202020204" pitchFamily="34" charset="0"/>
              </a:rPr>
              <a:t>cifrado</a:t>
            </a:r>
            <a:endParaRPr lang="en-US" altLang="en-US" sz="1400">
              <a:solidFill>
                <a:srgbClr val="002060"/>
              </a:solidFill>
              <a:latin typeface="Arial" panose="020B0604020202020204" pitchFamily="34" charset="0"/>
            </a:endParaRPr>
          </a:p>
        </p:txBody>
      </p:sp>
      <p:sp>
        <p:nvSpPr>
          <p:cNvPr id="4" name="TextBox 3"/>
          <p:cNvSpPr txBox="1"/>
          <p:nvPr/>
        </p:nvSpPr>
        <p:spPr>
          <a:xfrm>
            <a:off x="2392363" y="5529263"/>
            <a:ext cx="365125" cy="461962"/>
          </a:xfrm>
          <a:prstGeom prst="rect">
            <a:avLst/>
          </a:prstGeom>
          <a:noFill/>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pt-BR" altLang="en-US">
                <a:latin typeface="Arial" panose="020B0604020202020204" pitchFamily="34" charset="0"/>
              </a:rPr>
              <a:t>=</a:t>
            </a:r>
            <a:endParaRPr lang="en-US" altLang="en-US">
              <a:latin typeface="Arial" panose="020B0604020202020204" pitchFamily="34" charset="0"/>
            </a:endParaRPr>
          </a:p>
        </p:txBody>
      </p:sp>
      <p:sp>
        <p:nvSpPr>
          <p:cNvPr id="61" name="Rectangle 2"/>
          <p:cNvSpPr>
            <a:spLocks noChangeArrowheads="1"/>
          </p:cNvSpPr>
          <p:nvPr/>
        </p:nvSpPr>
        <p:spPr bwMode="auto">
          <a:xfrm>
            <a:off x="5457825" y="5611813"/>
            <a:ext cx="787400" cy="300037"/>
          </a:xfrm>
          <a:prstGeom prst="rect">
            <a:avLst/>
          </a:prstGeom>
          <a:solidFill>
            <a:srgbClr val="CCECFF"/>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b="1" u="sng">
                <a:solidFill>
                  <a:srgbClr val="C00000"/>
                </a:solidFill>
                <a:latin typeface="Tahoma" panose="020B0604030504040204" pitchFamily="34" charset="0"/>
              </a:rPr>
              <a:t>0</a:t>
            </a:r>
            <a:r>
              <a:rPr lang="pt-BR" altLang="en-US" sz="1800">
                <a:solidFill>
                  <a:srgbClr val="000099"/>
                </a:solidFill>
                <a:latin typeface="Tahoma" panose="020B0604030504040204" pitchFamily="34" charset="0"/>
              </a:rPr>
              <a:t>011</a:t>
            </a:r>
          </a:p>
        </p:txBody>
      </p:sp>
      <p:sp>
        <p:nvSpPr>
          <p:cNvPr id="62" name="Rectangle 2"/>
          <p:cNvSpPr>
            <a:spLocks noChangeArrowheads="1"/>
          </p:cNvSpPr>
          <p:nvPr/>
        </p:nvSpPr>
        <p:spPr bwMode="auto">
          <a:xfrm>
            <a:off x="6569075" y="5611813"/>
            <a:ext cx="787400" cy="300037"/>
          </a:xfrm>
          <a:prstGeom prst="rect">
            <a:avLst/>
          </a:prstGeom>
          <a:solidFill>
            <a:srgbClr val="FF6541"/>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a:solidFill>
                  <a:srgbClr val="000099"/>
                </a:solidFill>
                <a:latin typeface="Tahoma" panose="020B0604030504040204" pitchFamily="34" charset="0"/>
              </a:rPr>
              <a:t>1011</a:t>
            </a:r>
          </a:p>
        </p:txBody>
      </p:sp>
      <p:sp>
        <p:nvSpPr>
          <p:cNvPr id="63" name="Rectangle 2"/>
          <p:cNvSpPr>
            <a:spLocks noChangeArrowheads="1"/>
          </p:cNvSpPr>
          <p:nvPr/>
        </p:nvSpPr>
        <p:spPr bwMode="auto">
          <a:xfrm>
            <a:off x="7900988" y="5611813"/>
            <a:ext cx="787400" cy="300037"/>
          </a:xfrm>
          <a:prstGeom prst="rect">
            <a:avLst/>
          </a:prstGeom>
          <a:solidFill>
            <a:srgbClr val="99FF99"/>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b="1" u="sng">
                <a:solidFill>
                  <a:srgbClr val="C00000"/>
                </a:solidFill>
                <a:latin typeface="Tahoma" panose="020B0604030504040204" pitchFamily="34" charset="0"/>
              </a:rPr>
              <a:t>1</a:t>
            </a:r>
            <a:r>
              <a:rPr lang="pt-BR" altLang="en-US" sz="1800">
                <a:solidFill>
                  <a:srgbClr val="000099"/>
                </a:solidFill>
                <a:latin typeface="Tahoma" panose="020B0604030504040204" pitchFamily="34" charset="0"/>
              </a:rPr>
              <a:t>001</a:t>
            </a:r>
          </a:p>
        </p:txBody>
      </p:sp>
      <p:sp>
        <p:nvSpPr>
          <p:cNvPr id="57359" name="AutoShape 5"/>
          <p:cNvSpPr>
            <a:spLocks noChangeArrowheads="1"/>
          </p:cNvSpPr>
          <p:nvPr/>
        </p:nvSpPr>
        <p:spPr bwMode="auto">
          <a:xfrm>
            <a:off x="6316663" y="5683250"/>
            <a:ext cx="190500" cy="190500"/>
          </a:xfrm>
          <a:prstGeom prst="flowChartOr">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66" name="TextBox 65"/>
          <p:cNvSpPr txBox="1"/>
          <p:nvPr/>
        </p:nvSpPr>
        <p:spPr>
          <a:xfrm>
            <a:off x="6537325" y="5322888"/>
            <a:ext cx="871538" cy="307975"/>
          </a:xfrm>
          <a:prstGeom prst="rect">
            <a:avLst/>
          </a:prstGeom>
          <a:noFill/>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pt-BR" altLang="en-US" sz="1400">
                <a:solidFill>
                  <a:srgbClr val="C00000"/>
                </a:solidFill>
                <a:latin typeface="Arial" panose="020B0604020202020204" pitchFamily="34" charset="0"/>
              </a:rPr>
              <a:t>máscara</a:t>
            </a:r>
            <a:endParaRPr lang="en-US" altLang="en-US" sz="1400">
              <a:solidFill>
                <a:srgbClr val="C00000"/>
              </a:solidFill>
              <a:latin typeface="Arial" panose="020B0604020202020204" pitchFamily="34" charset="0"/>
            </a:endParaRPr>
          </a:p>
        </p:txBody>
      </p:sp>
      <p:sp>
        <p:nvSpPr>
          <p:cNvPr id="67" name="TextBox 66"/>
          <p:cNvSpPr txBox="1"/>
          <p:nvPr/>
        </p:nvSpPr>
        <p:spPr>
          <a:xfrm>
            <a:off x="5489575" y="5314950"/>
            <a:ext cx="796925" cy="307975"/>
          </a:xfrm>
          <a:prstGeom prst="rect">
            <a:avLst/>
          </a:prstGeom>
          <a:noFill/>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pt-BR" altLang="en-US" sz="1400">
                <a:solidFill>
                  <a:srgbClr val="002060"/>
                </a:solidFill>
                <a:latin typeface="Arial" panose="020B0604020202020204" pitchFamily="34" charset="0"/>
              </a:rPr>
              <a:t>cifrado*</a:t>
            </a:r>
            <a:endParaRPr lang="en-US" altLang="en-US" sz="1400">
              <a:solidFill>
                <a:srgbClr val="002060"/>
              </a:solidFill>
              <a:latin typeface="Arial" panose="020B0604020202020204" pitchFamily="34" charset="0"/>
            </a:endParaRPr>
          </a:p>
        </p:txBody>
      </p:sp>
      <p:sp>
        <p:nvSpPr>
          <p:cNvPr id="68" name="TextBox 67"/>
          <p:cNvSpPr txBox="1"/>
          <p:nvPr/>
        </p:nvSpPr>
        <p:spPr>
          <a:xfrm>
            <a:off x="7473950" y="5551488"/>
            <a:ext cx="365125" cy="461962"/>
          </a:xfrm>
          <a:prstGeom prst="rect">
            <a:avLst/>
          </a:prstGeom>
          <a:noFill/>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pt-BR" altLang="en-US">
                <a:latin typeface="Arial" panose="020B0604020202020204" pitchFamily="34" charset="0"/>
              </a:rPr>
              <a:t>=</a:t>
            </a:r>
            <a:endParaRPr lang="en-US" altLang="en-US">
              <a:latin typeface="Arial" panose="020B0604020202020204" pitchFamily="34" charset="0"/>
            </a:endParaRPr>
          </a:p>
        </p:txBody>
      </p:sp>
      <p:sp>
        <p:nvSpPr>
          <p:cNvPr id="57363" name="Line 22"/>
          <p:cNvSpPr>
            <a:spLocks noChangeShapeType="1"/>
          </p:cNvSpPr>
          <p:nvPr/>
        </p:nvSpPr>
        <p:spPr bwMode="auto">
          <a:xfrm flipV="1">
            <a:off x="3617913" y="5738813"/>
            <a:ext cx="1839912" cy="9525"/>
          </a:xfrm>
          <a:prstGeom prst="line">
            <a:avLst/>
          </a:prstGeom>
          <a:noFill/>
          <a:ln w="19050">
            <a:solidFill>
              <a:schemeClr val="tx1"/>
            </a:solidFill>
            <a:prstDash val="dash"/>
            <a:rou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7364" name="Lightning Bolt 4"/>
          <p:cNvSpPr>
            <a:spLocks noChangeArrowheads="1"/>
          </p:cNvSpPr>
          <p:nvPr/>
        </p:nvSpPr>
        <p:spPr bwMode="auto">
          <a:xfrm rot="-5926071">
            <a:off x="4660900" y="5335588"/>
            <a:ext cx="241300" cy="279400"/>
          </a:xfrm>
          <a:prstGeom prst="lightningBolt">
            <a:avLst/>
          </a:prstGeom>
          <a:solidFill>
            <a:srgbClr val="FFC000"/>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7365" name="Lightning Bolt 71"/>
          <p:cNvSpPr>
            <a:spLocks noChangeArrowheads="1"/>
          </p:cNvSpPr>
          <p:nvPr/>
        </p:nvSpPr>
        <p:spPr bwMode="auto">
          <a:xfrm rot="-183794">
            <a:off x="4575175" y="5897563"/>
            <a:ext cx="241300" cy="279400"/>
          </a:xfrm>
          <a:prstGeom prst="lightningBolt">
            <a:avLst/>
          </a:prstGeom>
          <a:solidFill>
            <a:srgbClr val="FFC000"/>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7366" name="Lightning Bolt 72"/>
          <p:cNvSpPr>
            <a:spLocks noChangeArrowheads="1"/>
          </p:cNvSpPr>
          <p:nvPr/>
        </p:nvSpPr>
        <p:spPr bwMode="auto">
          <a:xfrm rot="9009100">
            <a:off x="4054475" y="5419725"/>
            <a:ext cx="241300" cy="279400"/>
          </a:xfrm>
          <a:prstGeom prst="lightningBolt">
            <a:avLst/>
          </a:prstGeom>
          <a:solidFill>
            <a:srgbClr val="FFC000"/>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69" name="Cloud"/>
          <p:cNvSpPr>
            <a:spLocks noChangeAspect="1" noEditPoints="1" noChangeArrowheads="1"/>
          </p:cNvSpPr>
          <p:nvPr/>
        </p:nvSpPr>
        <p:spPr bwMode="auto">
          <a:xfrm>
            <a:off x="4049713" y="5514975"/>
            <a:ext cx="1006475" cy="5349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2">
              <a:lumMod val="20000"/>
              <a:lumOff val="80000"/>
            </a:schemeClr>
          </a:solidFill>
          <a:ln w="9525">
            <a:solidFill>
              <a:srgbClr val="000000"/>
            </a:solidFill>
            <a:miter lim="800000"/>
          </a:ln>
        </p:spPr>
        <p:txBody>
          <a:bodyPr lIns="0" rIns="0"/>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a:spcBef>
                <a:spcPct val="0"/>
              </a:spcBef>
              <a:buFontTx/>
              <a:buNone/>
              <a:defRPr/>
            </a:pPr>
            <a:endParaRPr lang="pt-BR" altLang="en-US" sz="1600" dirty="0">
              <a:solidFill>
                <a:schemeClr val="tx1"/>
              </a:solidFill>
              <a:latin typeface="Tahoma" panose="020B0604030504040204" pitchFamily="34" charset="0"/>
              <a:cs typeface="+mn-cs"/>
            </a:endParaRPr>
          </a:p>
        </p:txBody>
      </p:sp>
      <p:sp>
        <p:nvSpPr>
          <p:cNvPr id="74" name="TextBox 73"/>
          <p:cNvSpPr txBox="1"/>
          <p:nvPr/>
        </p:nvSpPr>
        <p:spPr>
          <a:xfrm>
            <a:off x="7840663" y="5353050"/>
            <a:ext cx="908050" cy="307975"/>
          </a:xfrm>
          <a:prstGeom prst="rect">
            <a:avLst/>
          </a:prstGeom>
          <a:noFill/>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pt-BR" altLang="en-US" sz="1400">
                <a:solidFill>
                  <a:srgbClr val="008000"/>
                </a:solidFill>
                <a:latin typeface="Arial" panose="020B0604020202020204" pitchFamily="34" charset="0"/>
              </a:rPr>
              <a:t>valor: “9”</a:t>
            </a:r>
            <a:endParaRPr lang="en-US" altLang="en-US" sz="1400">
              <a:solidFill>
                <a:srgbClr val="008000"/>
              </a:solidFill>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6"/>
          <p:cNvSpPr>
            <a:spLocks noGrp="1" noChangeArrowheads="1"/>
          </p:cNvSpPr>
          <p:nvPr>
            <p:ph type="title"/>
          </p:nvPr>
        </p:nvSpPr>
        <p:spPr/>
        <p:txBody>
          <a:bodyPr/>
          <a:lstStyle/>
          <a:p>
            <a:pPr eaLnBrk="1" hangingPunct="1"/>
            <a:r>
              <a:rPr lang="pt-BR" altLang="en-US"/>
              <a:t>Confidencialidade implica Integridade/Autenticidade?</a:t>
            </a:r>
            <a:endParaRPr lang="en-US" altLang="en-US"/>
          </a:p>
        </p:txBody>
      </p:sp>
      <p:sp>
        <p:nvSpPr>
          <p:cNvPr id="58371" name="Content Placeholder 1"/>
          <p:cNvSpPr>
            <a:spLocks noGrp="1"/>
          </p:cNvSpPr>
          <p:nvPr>
            <p:ph idx="1"/>
          </p:nvPr>
        </p:nvSpPr>
        <p:spPr>
          <a:xfrm>
            <a:off x="685800" y="1524000"/>
            <a:ext cx="7989888" cy="4784725"/>
          </a:xfrm>
        </p:spPr>
        <p:txBody>
          <a:bodyPr/>
          <a:lstStyle/>
          <a:p>
            <a:r>
              <a:rPr lang="pt-BR" altLang="en-US" b="1" u="sng"/>
              <a:t>Não</a:t>
            </a:r>
            <a:r>
              <a:rPr lang="pt-BR" altLang="en-US"/>
              <a:t>: isso é um </a:t>
            </a:r>
            <a:r>
              <a:rPr lang="pt-BR" altLang="en-US" b="1" u="sng"/>
              <a:t>erro grave</a:t>
            </a:r>
            <a:r>
              <a:rPr lang="pt-BR" altLang="en-US"/>
              <a:t>...</a:t>
            </a:r>
          </a:p>
          <a:p>
            <a:pPr lvl="1"/>
            <a:r>
              <a:rPr lang="pt-BR" altLang="en-US"/>
              <a:t>Ideia (errada!) subjacente: “Se atacante alterar dado cifrado, resultado da decifração será ‘lixo’, que será descartado pelo sistema”</a:t>
            </a:r>
          </a:p>
          <a:p>
            <a:pPr lvl="1"/>
            <a:r>
              <a:rPr lang="pt-BR" altLang="en-US"/>
              <a:t>Realidade não é bem assim:</a:t>
            </a:r>
          </a:p>
          <a:p>
            <a:pPr lvl="2"/>
            <a:r>
              <a:rPr lang="pt-BR" altLang="en-US"/>
              <a:t>O “lixo” talvez seja reconhecível como tal por humanos, mas não necessariamente por um sistema automático</a:t>
            </a:r>
          </a:p>
        </p:txBody>
      </p:sp>
      <p:sp>
        <p:nvSpPr>
          <p:cNvPr id="29" name="TextBox 28"/>
          <p:cNvSpPr txBox="1"/>
          <p:nvPr/>
        </p:nvSpPr>
        <p:spPr>
          <a:xfrm>
            <a:off x="134938" y="4713288"/>
            <a:ext cx="1268412" cy="523875"/>
          </a:xfrm>
          <a:prstGeom prst="rect">
            <a:avLst/>
          </a:prstGeom>
          <a:noFill/>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400">
                <a:solidFill>
                  <a:srgbClr val="008000"/>
                </a:solidFill>
                <a:latin typeface="Arial" panose="020B0604020202020204" pitchFamily="34" charset="0"/>
              </a:rPr>
              <a:t>valor da transferência</a:t>
            </a:r>
            <a:endParaRPr lang="en-US" altLang="en-US" sz="1400">
              <a:solidFill>
                <a:srgbClr val="008000"/>
              </a:solidFill>
              <a:latin typeface="Arial" panose="020B0604020202020204" pitchFamily="34" charset="0"/>
            </a:endParaRPr>
          </a:p>
        </p:txBody>
      </p:sp>
      <p:sp>
        <p:nvSpPr>
          <p:cNvPr id="58373" name="Rectangle 4"/>
          <p:cNvSpPr>
            <a:spLocks noChangeArrowheads="1"/>
          </p:cNvSpPr>
          <p:nvPr/>
        </p:nvSpPr>
        <p:spPr bwMode="auto">
          <a:xfrm>
            <a:off x="344488" y="5280025"/>
            <a:ext cx="842962" cy="422275"/>
          </a:xfrm>
          <a:prstGeom prst="rect">
            <a:avLst/>
          </a:prstGeom>
          <a:solidFill>
            <a:srgbClr val="99FF99"/>
          </a:solidFill>
          <a:ln w="9525">
            <a:solidFill>
              <a:srgbClr val="000080"/>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a:solidFill>
                  <a:srgbClr val="000099"/>
                </a:solidFill>
                <a:latin typeface="Tahoma" panose="020B0604030504040204" pitchFamily="34" charset="0"/>
              </a:rPr>
              <a:t>5000</a:t>
            </a:r>
            <a:endParaRPr lang="pt-BR" altLang="en-US">
              <a:solidFill>
                <a:srgbClr val="000099"/>
              </a:solidFill>
              <a:latin typeface="Tahoma" panose="020B0604030504040204" pitchFamily="34" charset="0"/>
            </a:endParaRPr>
          </a:p>
        </p:txBody>
      </p:sp>
      <p:cxnSp>
        <p:nvCxnSpPr>
          <p:cNvPr id="58374" name="AutoShape 5"/>
          <p:cNvCxnSpPr>
            <a:cxnSpLocks noChangeShapeType="1"/>
            <a:stCxn id="58373" idx="3"/>
            <a:endCxn id="58377" idx="1"/>
          </p:cNvCxnSpPr>
          <p:nvPr/>
        </p:nvCxnSpPr>
        <p:spPr bwMode="auto">
          <a:xfrm>
            <a:off x="1187450" y="5491163"/>
            <a:ext cx="419100" cy="0"/>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58375" name="Rectangle 6"/>
          <p:cNvSpPr>
            <a:spLocks noChangeArrowheads="1"/>
          </p:cNvSpPr>
          <p:nvPr/>
        </p:nvSpPr>
        <p:spPr bwMode="auto">
          <a:xfrm>
            <a:off x="2676525" y="5280025"/>
            <a:ext cx="815975" cy="422275"/>
          </a:xfrm>
          <a:prstGeom prst="rect">
            <a:avLst/>
          </a:prstGeom>
          <a:solidFill>
            <a:srgbClr val="CCECFF"/>
          </a:solidFill>
          <a:ln w="9525">
            <a:solidFill>
              <a:srgbClr val="000080"/>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a:solidFill>
                  <a:srgbClr val="000066"/>
                </a:solidFill>
                <a:latin typeface="Tahoma" panose="020B0604030504040204" pitchFamily="34" charset="0"/>
              </a:rPr>
              <a:t>934189</a:t>
            </a:r>
          </a:p>
        </p:txBody>
      </p:sp>
      <p:cxnSp>
        <p:nvCxnSpPr>
          <p:cNvPr id="58376" name="AutoShape 7"/>
          <p:cNvCxnSpPr>
            <a:cxnSpLocks noChangeShapeType="1"/>
            <a:stCxn id="58377" idx="3"/>
            <a:endCxn id="58375" idx="1"/>
          </p:cNvCxnSpPr>
          <p:nvPr/>
        </p:nvCxnSpPr>
        <p:spPr bwMode="auto">
          <a:xfrm>
            <a:off x="2357438" y="5491163"/>
            <a:ext cx="319087" cy="0"/>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58377" name="Rectangle 8"/>
          <p:cNvSpPr>
            <a:spLocks noChangeArrowheads="1"/>
          </p:cNvSpPr>
          <p:nvPr/>
        </p:nvSpPr>
        <p:spPr bwMode="auto">
          <a:xfrm>
            <a:off x="1606550" y="5280025"/>
            <a:ext cx="750888" cy="422275"/>
          </a:xfrm>
          <a:prstGeom prst="rect">
            <a:avLst/>
          </a:prstGeom>
          <a:solidFill>
            <a:srgbClr val="FFCC00"/>
          </a:solidFill>
          <a:ln w="9525">
            <a:solidFill>
              <a:srgbClr val="000080"/>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b="1">
                <a:solidFill>
                  <a:srgbClr val="000066"/>
                </a:solidFill>
                <a:latin typeface="Tahoma" panose="020B0604030504040204" pitchFamily="34" charset="0"/>
              </a:rPr>
              <a:t>E</a:t>
            </a:r>
          </a:p>
        </p:txBody>
      </p:sp>
      <p:sp>
        <p:nvSpPr>
          <p:cNvPr id="58378" name="Rectangle 9"/>
          <p:cNvSpPr>
            <a:spLocks noChangeArrowheads="1"/>
          </p:cNvSpPr>
          <p:nvPr/>
        </p:nvSpPr>
        <p:spPr bwMode="auto">
          <a:xfrm>
            <a:off x="1773238" y="4552950"/>
            <a:ext cx="428625" cy="422275"/>
          </a:xfrm>
          <a:prstGeom prst="rect">
            <a:avLst/>
          </a:prstGeom>
          <a:solidFill>
            <a:srgbClr val="FF6541"/>
          </a:solidFill>
          <a:ln w="9525">
            <a:solidFill>
              <a:srgbClr val="000080"/>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cxnSp>
        <p:nvCxnSpPr>
          <p:cNvPr id="58379" name="AutoShape 10"/>
          <p:cNvCxnSpPr>
            <a:cxnSpLocks noChangeShapeType="1"/>
            <a:stCxn id="58378" idx="2"/>
            <a:endCxn id="58377" idx="0"/>
          </p:cNvCxnSpPr>
          <p:nvPr/>
        </p:nvCxnSpPr>
        <p:spPr bwMode="auto">
          <a:xfrm flipH="1">
            <a:off x="1982788" y="4975225"/>
            <a:ext cx="4762" cy="304800"/>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58380" name="AutoShape 12"/>
          <p:cNvCxnSpPr>
            <a:cxnSpLocks noChangeShapeType="1"/>
            <a:endCxn id="58383" idx="1"/>
          </p:cNvCxnSpPr>
          <p:nvPr/>
        </p:nvCxnSpPr>
        <p:spPr bwMode="auto">
          <a:xfrm>
            <a:off x="6227763" y="5491163"/>
            <a:ext cx="392112" cy="0"/>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58381" name="Rectangle 13"/>
          <p:cNvSpPr>
            <a:spLocks noChangeArrowheads="1"/>
          </p:cNvSpPr>
          <p:nvPr/>
        </p:nvSpPr>
        <p:spPr bwMode="auto">
          <a:xfrm>
            <a:off x="7673975" y="5280025"/>
            <a:ext cx="1049338" cy="422275"/>
          </a:xfrm>
          <a:prstGeom prst="rect">
            <a:avLst/>
          </a:prstGeom>
          <a:solidFill>
            <a:srgbClr val="99FF99"/>
          </a:solidFill>
          <a:ln w="9525">
            <a:solidFill>
              <a:srgbClr val="000080"/>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a:solidFill>
                  <a:srgbClr val="000099"/>
                </a:solidFill>
                <a:latin typeface="Tahoma" panose="020B0604030504040204" pitchFamily="34" charset="0"/>
              </a:rPr>
              <a:t>38907</a:t>
            </a:r>
          </a:p>
        </p:txBody>
      </p:sp>
      <p:cxnSp>
        <p:nvCxnSpPr>
          <p:cNvPr id="58382" name="AutoShape 14"/>
          <p:cNvCxnSpPr>
            <a:cxnSpLocks noChangeShapeType="1"/>
            <a:stCxn id="58383" idx="3"/>
            <a:endCxn id="58381" idx="1"/>
          </p:cNvCxnSpPr>
          <p:nvPr/>
        </p:nvCxnSpPr>
        <p:spPr bwMode="auto">
          <a:xfrm>
            <a:off x="7235825" y="5491163"/>
            <a:ext cx="438150" cy="0"/>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58383" name="Rectangle 15"/>
          <p:cNvSpPr>
            <a:spLocks noChangeArrowheads="1"/>
          </p:cNvSpPr>
          <p:nvPr/>
        </p:nvSpPr>
        <p:spPr bwMode="auto">
          <a:xfrm>
            <a:off x="6619875" y="5280025"/>
            <a:ext cx="615950" cy="422275"/>
          </a:xfrm>
          <a:prstGeom prst="rect">
            <a:avLst/>
          </a:prstGeom>
          <a:solidFill>
            <a:srgbClr val="FFCC00"/>
          </a:solidFill>
          <a:ln w="9525">
            <a:solidFill>
              <a:srgbClr val="000080"/>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b="1">
                <a:solidFill>
                  <a:srgbClr val="000066"/>
                </a:solidFill>
                <a:latin typeface="Tahoma" panose="020B0604030504040204" pitchFamily="34" charset="0"/>
              </a:rPr>
              <a:t>E</a:t>
            </a:r>
            <a:r>
              <a:rPr lang="en-US" altLang="en-US" baseline="30000">
                <a:solidFill>
                  <a:srgbClr val="000066"/>
                </a:solidFill>
                <a:latin typeface="Tahoma" panose="020B0604030504040204" pitchFamily="34" charset="0"/>
              </a:rPr>
              <a:t>–</a:t>
            </a:r>
            <a:r>
              <a:rPr lang="pt-BR" altLang="en-US" baseline="30000">
                <a:solidFill>
                  <a:srgbClr val="000066"/>
                </a:solidFill>
                <a:latin typeface="Tahoma" panose="020B0604030504040204" pitchFamily="34" charset="0"/>
              </a:rPr>
              <a:t>1</a:t>
            </a:r>
            <a:endParaRPr lang="pt-BR" altLang="en-US">
              <a:solidFill>
                <a:srgbClr val="000066"/>
              </a:solidFill>
              <a:latin typeface="Tahoma" panose="020B0604030504040204" pitchFamily="34" charset="0"/>
            </a:endParaRPr>
          </a:p>
        </p:txBody>
      </p:sp>
      <p:sp>
        <p:nvSpPr>
          <p:cNvPr id="58384" name="Rectangle 16"/>
          <p:cNvSpPr>
            <a:spLocks noChangeArrowheads="1"/>
          </p:cNvSpPr>
          <p:nvPr/>
        </p:nvSpPr>
        <p:spPr bwMode="auto">
          <a:xfrm>
            <a:off x="6707188" y="4552950"/>
            <a:ext cx="428625" cy="422275"/>
          </a:xfrm>
          <a:prstGeom prst="rect">
            <a:avLst/>
          </a:prstGeom>
          <a:solidFill>
            <a:srgbClr val="FF6541"/>
          </a:solidFill>
          <a:ln w="9525">
            <a:solidFill>
              <a:srgbClr val="000080"/>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cxnSp>
        <p:nvCxnSpPr>
          <p:cNvPr id="58385" name="AutoShape 17"/>
          <p:cNvCxnSpPr>
            <a:cxnSpLocks noChangeShapeType="1"/>
            <a:stCxn id="58384" idx="2"/>
            <a:endCxn id="58383" idx="0"/>
          </p:cNvCxnSpPr>
          <p:nvPr/>
        </p:nvCxnSpPr>
        <p:spPr bwMode="auto">
          <a:xfrm>
            <a:off x="6921500" y="4975225"/>
            <a:ext cx="6350" cy="304800"/>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pic>
        <p:nvPicPr>
          <p:cNvPr id="58386" name="Picture 19"/>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5350" y="46275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7" name="Picture 20"/>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96125" y="46863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8" name="Line 22"/>
          <p:cNvSpPr>
            <a:spLocks noChangeShapeType="1"/>
          </p:cNvSpPr>
          <p:nvPr/>
        </p:nvSpPr>
        <p:spPr bwMode="auto">
          <a:xfrm flipV="1">
            <a:off x="3492500" y="5491163"/>
            <a:ext cx="1936750" cy="0"/>
          </a:xfrm>
          <a:prstGeom prst="line">
            <a:avLst/>
          </a:prstGeom>
          <a:noFill/>
          <a:ln w="19050">
            <a:solidFill>
              <a:schemeClr val="tx1"/>
            </a:solidFill>
            <a:prstDash val="dash"/>
            <a:rou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8389" name="Group 9"/>
          <p:cNvGrpSpPr/>
          <p:nvPr/>
        </p:nvGrpSpPr>
        <p:grpSpPr bwMode="auto">
          <a:xfrm>
            <a:off x="3924300" y="5054600"/>
            <a:ext cx="1006475" cy="822325"/>
            <a:chOff x="4029050" y="5270214"/>
            <a:chExt cx="1006475" cy="823182"/>
          </a:xfrm>
        </p:grpSpPr>
        <p:sp>
          <p:nvSpPr>
            <p:cNvPr id="58393" name="Lightning Bolt 40"/>
            <p:cNvSpPr>
              <a:spLocks noChangeArrowheads="1"/>
            </p:cNvSpPr>
            <p:nvPr/>
          </p:nvSpPr>
          <p:spPr bwMode="auto">
            <a:xfrm rot="-5926071">
              <a:off x="4641150" y="5250917"/>
              <a:ext cx="241059" cy="279654"/>
            </a:xfrm>
            <a:prstGeom prst="lightningBolt">
              <a:avLst/>
            </a:prstGeom>
            <a:solidFill>
              <a:srgbClr val="FFC000"/>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8394" name="Lightning Bolt 41"/>
            <p:cNvSpPr>
              <a:spLocks noChangeArrowheads="1"/>
            </p:cNvSpPr>
            <p:nvPr/>
          </p:nvSpPr>
          <p:spPr bwMode="auto">
            <a:xfrm rot="-183794">
              <a:off x="4555584" y="5813742"/>
              <a:ext cx="241059" cy="279654"/>
            </a:xfrm>
            <a:prstGeom prst="lightningBolt">
              <a:avLst/>
            </a:prstGeom>
            <a:solidFill>
              <a:srgbClr val="FFC000"/>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8395" name="Lightning Bolt 42"/>
            <p:cNvSpPr>
              <a:spLocks noChangeArrowheads="1"/>
            </p:cNvSpPr>
            <p:nvPr/>
          </p:nvSpPr>
          <p:spPr bwMode="auto">
            <a:xfrm rot="9009100">
              <a:off x="4033835" y="5335114"/>
              <a:ext cx="241059" cy="279654"/>
            </a:xfrm>
            <a:prstGeom prst="lightningBolt">
              <a:avLst/>
            </a:prstGeom>
            <a:solidFill>
              <a:srgbClr val="FFC000"/>
            </a:solidFill>
            <a:ln w="9525" algn="ctr">
              <a:solidFill>
                <a:schemeClr val="tx1"/>
              </a:solidFill>
              <a:rou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44" name="Cloud"/>
            <p:cNvSpPr>
              <a:spLocks noChangeAspect="1" noEditPoints="1" noChangeArrowheads="1"/>
            </p:cNvSpPr>
            <p:nvPr/>
          </p:nvSpPr>
          <p:spPr bwMode="auto">
            <a:xfrm>
              <a:off x="4029050" y="5430719"/>
              <a:ext cx="1006475" cy="53554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2">
                <a:lumMod val="20000"/>
                <a:lumOff val="80000"/>
              </a:schemeClr>
            </a:solidFill>
            <a:ln w="9525">
              <a:solidFill>
                <a:srgbClr val="000000"/>
              </a:solidFill>
              <a:miter lim="800000"/>
            </a:ln>
          </p:spPr>
          <p:txBody>
            <a:bodyPr lIns="0" rIns="0"/>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ctr">
                <a:spcBef>
                  <a:spcPct val="0"/>
                </a:spcBef>
                <a:buFontTx/>
                <a:buNone/>
                <a:defRPr/>
              </a:pPr>
              <a:endParaRPr lang="pt-BR" altLang="en-US" sz="1600" dirty="0">
                <a:solidFill>
                  <a:schemeClr val="tx1"/>
                </a:solidFill>
                <a:latin typeface="Tahoma" panose="020B0604030504040204" pitchFamily="34" charset="0"/>
                <a:cs typeface="+mn-cs"/>
              </a:endParaRPr>
            </a:p>
          </p:txBody>
        </p:sp>
      </p:grpSp>
      <p:sp>
        <p:nvSpPr>
          <p:cNvPr id="58390" name="Rectangle 6"/>
          <p:cNvSpPr>
            <a:spLocks noChangeArrowheads="1"/>
          </p:cNvSpPr>
          <p:nvPr/>
        </p:nvSpPr>
        <p:spPr bwMode="auto">
          <a:xfrm>
            <a:off x="5414963" y="5300663"/>
            <a:ext cx="814387" cy="422275"/>
          </a:xfrm>
          <a:prstGeom prst="rect">
            <a:avLst/>
          </a:prstGeom>
          <a:solidFill>
            <a:srgbClr val="CCECFF"/>
          </a:solidFill>
          <a:ln w="9525">
            <a:solidFill>
              <a:srgbClr val="000080"/>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800">
                <a:solidFill>
                  <a:srgbClr val="000066"/>
                </a:solidFill>
                <a:latin typeface="Tahoma" panose="020B0604030504040204" pitchFamily="34" charset="0"/>
              </a:rPr>
              <a:t>93</a:t>
            </a:r>
            <a:r>
              <a:rPr lang="pt-BR" altLang="en-US" sz="1800" b="1" u="sng">
                <a:solidFill>
                  <a:srgbClr val="C00000"/>
                </a:solidFill>
                <a:latin typeface="Tahoma" panose="020B0604030504040204" pitchFamily="34" charset="0"/>
              </a:rPr>
              <a:t>2</a:t>
            </a:r>
            <a:r>
              <a:rPr lang="pt-BR" altLang="en-US" sz="1800">
                <a:solidFill>
                  <a:srgbClr val="000066"/>
                </a:solidFill>
                <a:latin typeface="Tahoma" panose="020B0604030504040204" pitchFamily="34" charset="0"/>
              </a:rPr>
              <a:t>189</a:t>
            </a:r>
          </a:p>
        </p:txBody>
      </p:sp>
      <p:sp>
        <p:nvSpPr>
          <p:cNvPr id="85" name="TextBox 84"/>
          <p:cNvSpPr txBox="1"/>
          <p:nvPr/>
        </p:nvSpPr>
        <p:spPr>
          <a:xfrm>
            <a:off x="7596188" y="4778375"/>
            <a:ext cx="1270000" cy="522288"/>
          </a:xfrm>
          <a:prstGeom prst="rect">
            <a:avLst/>
          </a:prstGeom>
          <a:noFill/>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400">
                <a:solidFill>
                  <a:srgbClr val="008000"/>
                </a:solidFill>
                <a:latin typeface="Arial" panose="020B0604020202020204" pitchFamily="34" charset="0"/>
              </a:rPr>
              <a:t>valor da transferência</a:t>
            </a:r>
            <a:endParaRPr lang="en-US" altLang="en-US" sz="1400">
              <a:solidFill>
                <a:srgbClr val="008000"/>
              </a:solidFill>
              <a:latin typeface="Arial" panose="020B0604020202020204" pitchFamily="34" charset="0"/>
            </a:endParaRPr>
          </a:p>
        </p:txBody>
      </p:sp>
      <p:sp>
        <p:nvSpPr>
          <p:cNvPr id="86" name="TextBox 85"/>
          <p:cNvSpPr txBox="1"/>
          <p:nvPr/>
        </p:nvSpPr>
        <p:spPr>
          <a:xfrm>
            <a:off x="7740650" y="5754688"/>
            <a:ext cx="896938" cy="307975"/>
          </a:xfrm>
          <a:prstGeom prst="rect">
            <a:avLst/>
          </a:prstGeom>
          <a:noFill/>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1400" b="1">
                <a:solidFill>
                  <a:srgbClr val="008000"/>
                </a:solidFill>
                <a:latin typeface="Arial" panose="020B0604020202020204" pitchFamily="34" charset="0"/>
              </a:rPr>
              <a:t>lixo?!</a:t>
            </a:r>
            <a:endParaRPr lang="en-US" altLang="en-US" sz="1400" b="1">
              <a:solidFill>
                <a:srgbClr val="008000"/>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ltLang="en-US" dirty="0"/>
              <a:t>Confidencialidade + Integridade + Autenticidade</a:t>
            </a:r>
            <a:endParaRPr lang="en-US" dirty="0"/>
          </a:p>
        </p:txBody>
      </p:sp>
      <p:sp>
        <p:nvSpPr>
          <p:cNvPr id="3" name="Content Placeholder 2"/>
          <p:cNvSpPr>
            <a:spLocks noGrp="1"/>
          </p:cNvSpPr>
          <p:nvPr>
            <p:ph idx="1"/>
          </p:nvPr>
        </p:nvSpPr>
        <p:spPr>
          <a:xfrm>
            <a:off x="657650" y="1916832"/>
            <a:ext cx="7946797" cy="3754760"/>
          </a:xfrm>
        </p:spPr>
        <p:txBody>
          <a:bodyPr/>
          <a:lstStyle/>
          <a:p>
            <a:r>
              <a:rPr lang="pt-BR" dirty="0"/>
              <a:t>Modos de operação específicos de cifração autenticada</a:t>
            </a:r>
          </a:p>
          <a:p>
            <a:pPr lvl="1"/>
            <a:r>
              <a:rPr lang="pt-BR" sz="2200" b="1" dirty="0"/>
              <a:t>AEAD</a:t>
            </a:r>
            <a:r>
              <a:rPr lang="pt-BR" sz="2200" dirty="0"/>
              <a:t>:</a:t>
            </a:r>
            <a:r>
              <a:rPr lang="pt-BR" sz="2200" i="1" dirty="0"/>
              <a:t> </a:t>
            </a:r>
            <a:r>
              <a:rPr lang="pt-BR" sz="2200" i="1" dirty="0" err="1"/>
              <a:t>Authenticated</a:t>
            </a:r>
            <a:r>
              <a:rPr lang="pt-BR" sz="2200" i="1" dirty="0"/>
              <a:t> </a:t>
            </a:r>
            <a:r>
              <a:rPr lang="pt-BR" sz="2200" i="1" dirty="0" err="1"/>
              <a:t>Encryption</a:t>
            </a:r>
            <a:r>
              <a:rPr lang="pt-BR" sz="2200" i="1" dirty="0"/>
              <a:t> </a:t>
            </a:r>
            <a:r>
              <a:rPr lang="pt-BR" sz="2200" i="1" dirty="0" err="1"/>
              <a:t>with</a:t>
            </a:r>
            <a:r>
              <a:rPr lang="pt-BR" sz="2200" i="1" dirty="0"/>
              <a:t> Associated Data</a:t>
            </a:r>
          </a:p>
          <a:p>
            <a:pPr lvl="2"/>
            <a:r>
              <a:rPr lang="pt-BR" sz="1600" dirty="0"/>
              <a:t>Tópico abordado mais adiante no curso</a:t>
            </a:r>
          </a:p>
          <a:p>
            <a:pPr lvl="1"/>
            <a:r>
              <a:rPr lang="pt-BR" sz="2200" dirty="0"/>
              <a:t>Ex. comum: GCM </a:t>
            </a:r>
            <a:endParaRPr lang="en-US" sz="2200" dirty="0"/>
          </a:p>
        </p:txBody>
      </p:sp>
      <p:grpSp>
        <p:nvGrpSpPr>
          <p:cNvPr id="4" name="Group 3"/>
          <p:cNvGrpSpPr/>
          <p:nvPr/>
        </p:nvGrpSpPr>
        <p:grpSpPr>
          <a:xfrm>
            <a:off x="2599822" y="4437112"/>
            <a:ext cx="4204426" cy="1803007"/>
            <a:chOff x="172071" y="887039"/>
            <a:chExt cx="4204426" cy="1803007"/>
          </a:xfrm>
        </p:grpSpPr>
        <p:pic>
          <p:nvPicPr>
            <p:cNvPr id="5" name="Picture 4"/>
            <p:cNvPicPr>
              <a:picLocks noChangeAspect="1"/>
            </p:cNvPicPr>
            <p:nvPr/>
          </p:nvPicPr>
          <p:blipFill>
            <a:blip r:embed="rId2"/>
            <a:stretch>
              <a:fillRect/>
            </a:stretch>
          </p:blipFill>
          <p:spPr>
            <a:xfrm>
              <a:off x="172071" y="887039"/>
              <a:ext cx="4204426" cy="1803007"/>
            </a:xfrm>
            <a:prstGeom prst="rect">
              <a:avLst/>
            </a:prstGeom>
          </p:spPr>
        </p:pic>
        <p:cxnSp>
          <p:nvCxnSpPr>
            <p:cNvPr id="6" name="Straight Connector 5"/>
            <p:cNvCxnSpPr/>
            <p:nvPr/>
          </p:nvCxnSpPr>
          <p:spPr bwMode="auto">
            <a:xfrm>
              <a:off x="2198571" y="2486847"/>
              <a:ext cx="1011817" cy="0"/>
            </a:xfrm>
            <a:prstGeom prst="line">
              <a:avLst/>
            </a:prstGeom>
            <a:solidFill>
              <a:schemeClr val="accent1"/>
            </a:solidFill>
            <a:ln w="19050" cap="flat" cmpd="sng" algn="ctr">
              <a:solidFill>
                <a:srgbClr val="C00000"/>
              </a:solidFill>
              <a:prstDash val="solid"/>
              <a:round/>
              <a:headEnd type="none" w="med" len="med"/>
              <a:tailEnd type="none" w="med" len="med"/>
            </a:ln>
          </p:spPr>
        </p:cxnSp>
        <p:sp>
          <p:nvSpPr>
            <p:cNvPr id="7" name="Down Arrow 6"/>
            <p:cNvSpPr/>
            <p:nvPr/>
          </p:nvSpPr>
          <p:spPr bwMode="auto">
            <a:xfrm>
              <a:off x="2511305" y="2007460"/>
              <a:ext cx="216420" cy="276189"/>
            </a:xfrm>
            <a:prstGeom prst="downArrow">
              <a:avLst/>
            </a:prstGeom>
            <a:solidFill>
              <a:srgbClr val="C00000"/>
            </a:solidFill>
            <a:ln w="9525"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pt-BR"/>
            </a:p>
          </p:txBody>
        </p:sp>
      </p:grpSp>
    </p:spTree>
    <p:extLst>
      <p:ext uri="{BB962C8B-B14F-4D97-AF65-F5344CB8AC3E}">
        <p14:creationId xmlns:p14="http://schemas.microsoft.com/office/powerpoint/2010/main" val="3298124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pt-BR" altLang="en-US"/>
              <a:t>Cifra de bloco</a:t>
            </a:r>
            <a:endParaRPr lang="en-US" altLang="en-US"/>
          </a:p>
        </p:txBody>
      </p:sp>
      <p:sp>
        <p:nvSpPr>
          <p:cNvPr id="59395" name="Rectangle 5"/>
          <p:cNvSpPr>
            <a:spLocks noGrp="1" noChangeArrowheads="1"/>
          </p:cNvSpPr>
          <p:nvPr>
            <p:ph type="body" idx="1"/>
          </p:nvPr>
        </p:nvSpPr>
        <p:spPr>
          <a:xfrm>
            <a:off x="685800" y="1524000"/>
            <a:ext cx="7772400" cy="4425950"/>
          </a:xfrm>
        </p:spPr>
        <p:txBody>
          <a:bodyPr/>
          <a:lstStyle/>
          <a:p>
            <a:pPr eaLnBrk="1" hangingPunct="1">
              <a:lnSpc>
                <a:spcPct val="90000"/>
              </a:lnSpc>
            </a:pPr>
            <a:r>
              <a:rPr lang="pt-BR" altLang="en-US" dirty="0"/>
              <a:t>Resumo de propriedades</a:t>
            </a:r>
          </a:p>
          <a:p>
            <a:pPr lvl="1" eaLnBrk="1" hangingPunct="1">
              <a:lnSpc>
                <a:spcPct val="90000"/>
              </a:lnSpc>
            </a:pPr>
            <a:r>
              <a:rPr lang="pt-BR" altLang="en-US" dirty="0"/>
              <a:t>A transformação opera em mensagens de tamanho fixo (característico do algoritmo).</a:t>
            </a:r>
          </a:p>
          <a:p>
            <a:pPr lvl="2" eaLnBrk="1" hangingPunct="1">
              <a:lnSpc>
                <a:spcPct val="90000"/>
              </a:lnSpc>
            </a:pPr>
            <a:r>
              <a:rPr lang="pt-BR" altLang="en-US" dirty="0"/>
              <a:t>Para operar sobre tamanhos variados, é necessário usar um modo de operação e/ou </a:t>
            </a:r>
            <a:r>
              <a:rPr lang="pt-BR" altLang="en-US" i="1" dirty="0" err="1"/>
              <a:t>padding</a:t>
            </a:r>
            <a:endParaRPr lang="pt-BR" altLang="en-US" dirty="0"/>
          </a:p>
          <a:p>
            <a:pPr lvl="1" eaLnBrk="1" hangingPunct="1">
              <a:lnSpc>
                <a:spcPct val="90000"/>
              </a:lnSpc>
            </a:pPr>
            <a:r>
              <a:rPr lang="pt-BR" altLang="en-US" dirty="0">
                <a:solidFill>
                  <a:schemeClr val="bg1">
                    <a:lumMod val="65000"/>
                  </a:schemeClr>
                </a:solidFill>
              </a:rPr>
              <a:t>Normalmente é um algoritmo iterativo (várias aplicações sucessivas de uma transformação simples, dependente da chave).</a:t>
            </a:r>
          </a:p>
          <a:p>
            <a:pPr lvl="1" eaLnBrk="1" hangingPunct="1">
              <a:lnSpc>
                <a:spcPct val="90000"/>
              </a:lnSpc>
            </a:pPr>
            <a:r>
              <a:rPr lang="pt-BR" altLang="en-US" dirty="0"/>
              <a:t>É possível converter uma cifra de bloco em uma cifra de fluxo.</a:t>
            </a:r>
          </a:p>
          <a:p>
            <a:pPr lvl="1" eaLnBrk="1" hangingPunct="1">
              <a:lnSpc>
                <a:spcPct val="90000"/>
              </a:lnSpc>
            </a:pPr>
            <a:r>
              <a:rPr lang="pt-BR" altLang="en-US" dirty="0"/>
              <a:t>Pode-se reusar a chave entre chamadas sucessivas do algoritmo</a:t>
            </a:r>
            <a:endParaRPr lang="en-US" altLang="en-US" dirty="0"/>
          </a:p>
        </p:txBody>
      </p:sp>
      <p:pic>
        <p:nvPicPr>
          <p:cNvPr id="59396" name="Picture 5" descr="Creating a better discharge summar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10429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6988"/>
            <a:ext cx="7772400" cy="1143001"/>
          </a:xfrm>
        </p:spPr>
        <p:txBody>
          <a:bodyPr/>
          <a:lstStyle/>
          <a:p>
            <a:pPr eaLnBrk="1" hangingPunct="1"/>
            <a:r>
              <a:rPr lang="pt-BR" altLang="en-US" sz="3600"/>
              <a:t>Segurança da Informação</a:t>
            </a:r>
          </a:p>
        </p:txBody>
      </p:sp>
      <p:sp>
        <p:nvSpPr>
          <p:cNvPr id="23555" name="Rectangle 3"/>
          <p:cNvSpPr>
            <a:spLocks noGrp="1" noChangeArrowheads="1"/>
          </p:cNvSpPr>
          <p:nvPr>
            <p:ph type="subTitle" idx="1"/>
          </p:nvPr>
        </p:nvSpPr>
        <p:spPr>
          <a:xfrm>
            <a:off x="1371600" y="4114800"/>
            <a:ext cx="6400800" cy="1752600"/>
          </a:xfrm>
        </p:spPr>
        <p:txBody>
          <a:bodyPr/>
          <a:lstStyle/>
          <a:p>
            <a:pPr eaLnBrk="1" hangingPunct="1"/>
            <a:r>
              <a:rPr lang="pt-BR" altLang="en-US" sz="3200" b="1" u="sng" dirty="0"/>
              <a:t>Confidencialidade: Considerações Práticas</a:t>
            </a:r>
          </a:p>
        </p:txBody>
      </p:sp>
      <p:grpSp>
        <p:nvGrpSpPr>
          <p:cNvPr id="12" name="Group 11"/>
          <p:cNvGrpSpPr/>
          <p:nvPr/>
        </p:nvGrpSpPr>
        <p:grpSpPr>
          <a:xfrm>
            <a:off x="3707904" y="1412776"/>
            <a:ext cx="1861679" cy="2376264"/>
            <a:chOff x="2267744" y="0"/>
            <a:chExt cx="2291540" cy="2924944"/>
          </a:xfrm>
        </p:grpSpPr>
        <p:pic>
          <p:nvPicPr>
            <p:cNvPr id="13" name="Picture 2" descr="https://storage.needpix.com/rsynced_images/computer-1294045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0"/>
              <a:ext cx="2232248" cy="2232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4" name="Picture 2" descr="Vector drawing of outline of a raised hand | Free SV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27036" y="692697"/>
              <a:ext cx="2232248" cy="22322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15" name="Rectangle 14"/>
          <p:cNvSpPr/>
          <p:nvPr/>
        </p:nvSpPr>
        <p:spPr bwMode="auto">
          <a:xfrm>
            <a:off x="2526426" y="1196752"/>
            <a:ext cx="4176464" cy="2880320"/>
          </a:xfrm>
          <a:prstGeom prst="rect">
            <a:avLst/>
          </a:prstGeom>
          <a:solidFill>
            <a:schemeClr val="bg1">
              <a:alpha val="2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297157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pt-BR" altLang="en-US"/>
              <a:t>Considerações práticas</a:t>
            </a:r>
            <a:endParaRPr lang="en-US" altLang="en-US"/>
          </a:p>
        </p:txBody>
      </p:sp>
      <p:sp>
        <p:nvSpPr>
          <p:cNvPr id="61443" name="Content Placeholder 2"/>
          <p:cNvSpPr>
            <a:spLocks noGrp="1"/>
          </p:cNvSpPr>
          <p:nvPr>
            <p:ph idx="1"/>
          </p:nvPr>
        </p:nvSpPr>
        <p:spPr/>
        <p:txBody>
          <a:bodyPr/>
          <a:lstStyle/>
          <a:p>
            <a:r>
              <a:rPr lang="pt-BR" altLang="en-US" dirty="0"/>
              <a:t>O que fazer se seu sistema precisa de confidencialidade?</a:t>
            </a:r>
          </a:p>
          <a:p>
            <a:pPr lvl="1"/>
            <a:r>
              <a:rPr lang="pt-BR" altLang="en-US" dirty="0"/>
              <a:t>Escolher uma cifra segura e eficiente (ex.: AES)</a:t>
            </a:r>
          </a:p>
          <a:p>
            <a:pPr lvl="1"/>
            <a:r>
              <a:rPr lang="pt-BR" altLang="en-US" dirty="0"/>
              <a:t>Configurar a cifra</a:t>
            </a:r>
          </a:p>
          <a:p>
            <a:pPr lvl="2"/>
            <a:r>
              <a:rPr lang="pt-BR" altLang="en-US" sz="2000" dirty="0"/>
              <a:t>Cifras de bloco: modo de operação e tamanho de chave</a:t>
            </a:r>
          </a:p>
          <a:p>
            <a:pPr lvl="2"/>
            <a:r>
              <a:rPr lang="pt-BR" altLang="en-US" sz="2000" dirty="0"/>
              <a:t>Cifras de fluxo: tamanho de chave</a:t>
            </a:r>
          </a:p>
          <a:p>
            <a:pPr lvl="1"/>
            <a:r>
              <a:rPr lang="pt-BR" altLang="en-US" dirty="0"/>
              <a:t>Atentar para problemas de segurança</a:t>
            </a:r>
          </a:p>
          <a:p>
            <a:pPr lvl="2"/>
            <a:r>
              <a:rPr lang="pt-BR" altLang="en-US" sz="2000" dirty="0"/>
              <a:t>Reuso de chaves em cifras de fluxo ou de </a:t>
            </a:r>
            <a:r>
              <a:rPr lang="pt-BR" altLang="en-US" sz="2000" dirty="0" err="1">
                <a:sym typeface="+mn-ea"/>
              </a:rPr>
              <a:t>IVs</a:t>
            </a:r>
            <a:r>
              <a:rPr lang="pt-BR" altLang="en-US" sz="2000" dirty="0">
                <a:sym typeface="+mn-ea"/>
              </a:rPr>
              <a:t> em </a:t>
            </a:r>
            <a:r>
              <a:rPr lang="pt-BR" altLang="en-US" sz="2000" dirty="0"/>
              <a:t>modos de operação em fluxo (ex.: CTR)</a:t>
            </a:r>
          </a:p>
          <a:p>
            <a:pPr lvl="2"/>
            <a:r>
              <a:rPr lang="pt-BR" altLang="en-US" sz="2000" dirty="0"/>
              <a:t>Incompatibilidade entre tamanho da chave usada na cifra e no restante do sistema</a:t>
            </a:r>
          </a:p>
          <a:p>
            <a:pPr lvl="1"/>
            <a:r>
              <a:rPr lang="pt-BR" altLang="en-US" dirty="0"/>
              <a:t>Gerar uma chave adequada (próximo bloco...)</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pt-BR" altLang="en-US"/>
              <a:t>Considerações práticas</a:t>
            </a:r>
            <a:endParaRPr lang="en-US" altLang="en-US"/>
          </a:p>
        </p:txBody>
      </p:sp>
      <p:sp>
        <p:nvSpPr>
          <p:cNvPr id="62467" name="Content Placeholder 2"/>
          <p:cNvSpPr>
            <a:spLocks noGrp="1"/>
          </p:cNvSpPr>
          <p:nvPr>
            <p:ph idx="1"/>
          </p:nvPr>
        </p:nvSpPr>
        <p:spPr>
          <a:xfrm>
            <a:off x="685800" y="1341438"/>
            <a:ext cx="7772400" cy="4114800"/>
          </a:xfrm>
        </p:spPr>
        <p:txBody>
          <a:bodyPr/>
          <a:lstStyle/>
          <a:p>
            <a:pPr>
              <a:spcBef>
                <a:spcPts val="300"/>
              </a:spcBef>
            </a:pPr>
            <a:r>
              <a:rPr lang="pt-BR" altLang="en-US" dirty="0"/>
              <a:t>Existem pacotes de algoritmos para as mais diversas linguagens de programação</a:t>
            </a:r>
          </a:p>
          <a:p>
            <a:pPr lvl="1">
              <a:spcBef>
                <a:spcPts val="300"/>
              </a:spcBef>
            </a:pPr>
            <a:r>
              <a:rPr lang="pt-BR" altLang="en-US" dirty="0"/>
              <a:t>Ex. (C#): </a:t>
            </a:r>
            <a:r>
              <a:rPr lang="pt-BR" altLang="en-US" dirty="0" err="1"/>
              <a:t>System.Security.Cryptography</a:t>
            </a:r>
            <a:endParaRPr lang="pt-BR" altLang="en-US" dirty="0"/>
          </a:p>
          <a:p>
            <a:pPr>
              <a:spcBef>
                <a:spcPts val="300"/>
              </a:spcBef>
            </a:pPr>
            <a:r>
              <a:rPr lang="pt-BR" altLang="en-US" dirty="0"/>
              <a:t>Uso de cifras também em várias aplicações:</a:t>
            </a:r>
          </a:p>
          <a:p>
            <a:pPr lvl="1">
              <a:spcBef>
                <a:spcPts val="300"/>
              </a:spcBef>
            </a:pPr>
            <a:r>
              <a:rPr lang="pt-BR" altLang="en-US" dirty="0"/>
              <a:t>Cifração de </a:t>
            </a:r>
            <a:r>
              <a:rPr lang="pt-BR" altLang="en-US" b="1" dirty="0"/>
              <a:t>disco</a:t>
            </a:r>
            <a:r>
              <a:rPr lang="pt-BR" altLang="en-US" dirty="0"/>
              <a:t>: </a:t>
            </a:r>
            <a:r>
              <a:rPr lang="pt-BR" altLang="en-US" dirty="0" err="1"/>
              <a:t>TrueCrypt</a:t>
            </a:r>
            <a:r>
              <a:rPr lang="pt-BR" altLang="en-US" dirty="0"/>
              <a:t>, </a:t>
            </a:r>
            <a:r>
              <a:rPr lang="pt-BR" altLang="en-US" dirty="0" err="1"/>
              <a:t>Veracrypt</a:t>
            </a:r>
            <a:r>
              <a:rPr lang="pt-BR" altLang="en-US" dirty="0"/>
              <a:t>, </a:t>
            </a:r>
            <a:r>
              <a:rPr lang="pt-BR" altLang="en-US" dirty="0" err="1"/>
              <a:t>CipherShed</a:t>
            </a:r>
            <a:r>
              <a:rPr lang="pt-BR" altLang="en-US" dirty="0"/>
              <a:t>, </a:t>
            </a:r>
            <a:r>
              <a:rPr lang="pt-BR" altLang="en-US" dirty="0" err="1"/>
              <a:t>BitLocker</a:t>
            </a:r>
            <a:r>
              <a:rPr lang="pt-BR" altLang="en-US" dirty="0"/>
              <a:t> e afins</a:t>
            </a:r>
          </a:p>
          <a:p>
            <a:pPr lvl="2">
              <a:spcBef>
                <a:spcPts val="300"/>
              </a:spcBef>
            </a:pPr>
            <a:r>
              <a:rPr lang="pt-BR" altLang="en-US" b="1" dirty="0"/>
              <a:t>Nota</a:t>
            </a:r>
            <a:r>
              <a:rPr lang="pt-BR" altLang="en-US" dirty="0"/>
              <a:t>: antes de usar, leia http://www.esecurityplanet.com/open-source-security/are-truecrypt-users-screwed.html</a:t>
            </a:r>
          </a:p>
          <a:p>
            <a:pPr lvl="1">
              <a:spcBef>
                <a:spcPts val="300"/>
              </a:spcBef>
            </a:pPr>
            <a:r>
              <a:rPr lang="pt-BR" altLang="en-US" dirty="0"/>
              <a:t>Servidores </a:t>
            </a:r>
            <a:r>
              <a:rPr lang="pt-BR" altLang="en-US" b="1" dirty="0"/>
              <a:t>web</a:t>
            </a:r>
            <a:r>
              <a:rPr lang="pt-BR" altLang="en-US" dirty="0"/>
              <a:t>: HTTPS (usa TLS)</a:t>
            </a:r>
          </a:p>
          <a:p>
            <a:pPr lvl="1">
              <a:spcBef>
                <a:spcPts val="300"/>
              </a:spcBef>
            </a:pPr>
            <a:r>
              <a:rPr lang="pt-BR" altLang="en-US" dirty="0"/>
              <a:t>Proteção de </a:t>
            </a:r>
            <a:r>
              <a:rPr lang="pt-BR" altLang="en-US" b="1" dirty="0"/>
              <a:t>e-mails</a:t>
            </a:r>
            <a:r>
              <a:rPr lang="pt-BR" altLang="en-US" dirty="0"/>
              <a:t>: extensões S/MIME e PGP</a:t>
            </a:r>
          </a:p>
          <a:p>
            <a:pPr lvl="1">
              <a:spcBef>
                <a:spcPts val="300"/>
              </a:spcBef>
            </a:pPr>
            <a:r>
              <a:rPr lang="pt-BR" altLang="en-US" b="1" dirty="0"/>
              <a:t>Conexão remota</a:t>
            </a:r>
            <a:r>
              <a:rPr lang="pt-BR" altLang="en-US" dirty="0"/>
              <a:t>: aplicativos de SSH e VPN</a:t>
            </a:r>
          </a:p>
          <a:p>
            <a:pPr lvl="1">
              <a:spcBef>
                <a:spcPts val="300"/>
              </a:spcBef>
            </a:pPr>
            <a:r>
              <a:rPr lang="pt-BR" altLang="en-US" b="1" dirty="0"/>
              <a:t>Roteamento</a:t>
            </a:r>
            <a:r>
              <a:rPr lang="pt-BR" altLang="en-US" dirty="0"/>
              <a:t> seguro: túneis </a:t>
            </a:r>
            <a:r>
              <a:rPr lang="pt-BR" altLang="en-US" dirty="0" err="1"/>
              <a:t>IPSec</a:t>
            </a:r>
            <a:r>
              <a:rPr lang="pt-BR" altLang="en-US" dirty="0"/>
              <a:t>, rede </a:t>
            </a:r>
            <a:r>
              <a:rPr lang="pt-BR" altLang="en-US" dirty="0" err="1"/>
              <a:t>Tor</a:t>
            </a:r>
            <a:endParaRPr lang="pt-BR" altLang="en-US" dirty="0"/>
          </a:p>
          <a:p>
            <a:pPr lvl="1">
              <a:spcBef>
                <a:spcPts val="300"/>
              </a:spcBef>
            </a:pPr>
            <a:r>
              <a:rPr lang="pt-BR" altLang="en-US" dirty="0"/>
              <a:t>Proteção de rede sem fio (</a:t>
            </a:r>
            <a:r>
              <a:rPr lang="pt-BR" altLang="en-US" b="1" dirty="0"/>
              <a:t>Wi-Fi</a:t>
            </a:r>
            <a:r>
              <a:rPr lang="pt-BR" altLang="en-US" dirty="0"/>
              <a:t>): WPA2/WPA3</a:t>
            </a:r>
            <a:endParaRPr lang="en-US" altLang="en-US" dirty="0"/>
          </a:p>
          <a:p>
            <a:pPr lvl="1"/>
            <a:endParaRPr lang="en-US" altLang="en-US" dirty="0"/>
          </a:p>
        </p:txBody>
      </p:sp>
      <p:pic>
        <p:nvPicPr>
          <p:cNvPr id="4" name="Picture 4"/>
          <p:cNvPicPr>
            <a:picLocks noChangeAspect="1" noChangeArrowheads="1"/>
          </p:cNvPicPr>
          <p:nvPr/>
        </p:nvPicPr>
        <p:blipFill>
          <a:blip r:embed="rId2" cstate="print">
            <a:clrChange>
              <a:clrFrom>
                <a:srgbClr val="FAFAFA"/>
              </a:clrFrom>
              <a:clrTo>
                <a:srgbClr val="FAFAFA">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0805" y="3501008"/>
            <a:ext cx="516779"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cstate="print">
            <a:clrChange>
              <a:clrFrom>
                <a:srgbClr val="FAFAFA"/>
              </a:clrFrom>
              <a:clrTo>
                <a:srgbClr val="FAFAFA">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37215" y="4303683"/>
            <a:ext cx="567233" cy="565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cstate="print">
            <a:clrChange>
              <a:clrFrom>
                <a:srgbClr val="FAFAFA"/>
              </a:clrFrom>
              <a:clrTo>
                <a:srgbClr val="FAFAFA">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1520" y="4629148"/>
            <a:ext cx="589444" cy="528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cstate="print">
            <a:clrChange>
              <a:clrFrom>
                <a:srgbClr val="FAFAFA"/>
              </a:clrFrom>
              <a:clrTo>
                <a:srgbClr val="FAFAFA">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03295" y="5255020"/>
            <a:ext cx="545170" cy="478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9" descr="Radiation Ionizing Wifi - Free vector graphic on Pixabay"/>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93637" y="5963468"/>
            <a:ext cx="569958" cy="504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p:cNvPicPr>
            <a:picLocks noChangeAspect="1" noChangeArrowheads="1"/>
          </p:cNvPicPr>
          <p:nvPr/>
        </p:nvPicPr>
        <p:blipFill>
          <a:blip r:embed="rId7" cstate="print">
            <a:clrChange>
              <a:clrFrom>
                <a:srgbClr val="FAFAFA"/>
              </a:clrFrom>
              <a:clrTo>
                <a:srgbClr val="FAFAFA">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5176" y="5517232"/>
            <a:ext cx="742132" cy="666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subTitle" idx="1"/>
          </p:nvPr>
        </p:nvSpPr>
        <p:spPr>
          <a:xfrm>
            <a:off x="2450850" y="3000475"/>
            <a:ext cx="6624000" cy="800100"/>
          </a:xfrm>
          <a:prstGeom prst="rect">
            <a:avLst/>
          </a:prstGeom>
        </p:spPr>
        <p:txBody>
          <a:bodyPr spcFirstLastPara="1" vert="horz" wrap="square" lIns="91425" tIns="91425" rIns="91425" bIns="91425" numCol="1" anchor="ctr" anchorCtr="0" compatLnSpc="1">
            <a:normAutofit/>
          </a:bodyPr>
          <a:lstStyle/>
          <a:p>
            <a:pPr eaLnBrk="1" hangingPunct="1"/>
            <a:r>
              <a:rPr lang="pt-BR" altLang="en-US" b="1" dirty="0"/>
              <a:t>Confidencialidade &amp; Cifras simétricas</a:t>
            </a:r>
          </a:p>
        </p:txBody>
      </p:sp>
      <p:sp>
        <p:nvSpPr>
          <p:cNvPr id="128" name="Google Shape;128;p17"/>
          <p:cNvSpPr txBox="1">
            <a:spLocks noGrp="1"/>
          </p:cNvSpPr>
          <p:nvPr>
            <p:ph type="ctrTitle"/>
          </p:nvPr>
        </p:nvSpPr>
        <p:spPr>
          <a:xfrm>
            <a:off x="2450850" y="1987075"/>
            <a:ext cx="6624000" cy="1013400"/>
          </a:xfrm>
          <a:prstGeom prst="rect">
            <a:avLst/>
          </a:prstGeom>
        </p:spPr>
        <p:txBody>
          <a:bodyPr spcFirstLastPara="1" vert="horz" wrap="square" lIns="91425" tIns="91425" rIns="91425" bIns="91425" numCol="1" anchor="ctr" anchorCtr="0" compatLnSpc="1">
            <a:normAutofit/>
          </a:bodyPr>
          <a:lstStyle/>
          <a:p>
            <a:r>
              <a:rPr lang="en" dirty="0">
                <a:solidFill>
                  <a:schemeClr val="lt1"/>
                </a:solidFill>
              </a:rPr>
              <a:t>Programação Segura</a:t>
            </a:r>
            <a:endParaRPr dirty="0"/>
          </a:p>
        </p:txBody>
      </p:sp>
      <p:sp>
        <p:nvSpPr>
          <p:cNvPr id="129" name="Google Shape;129;p17"/>
          <p:cNvSpPr txBox="1">
            <a:spLocks noGrp="1"/>
          </p:cNvSpPr>
          <p:nvPr>
            <p:ph type="title" idx="2"/>
          </p:nvPr>
        </p:nvSpPr>
        <p:spPr>
          <a:xfrm>
            <a:off x="2297850" y="4516175"/>
            <a:ext cx="1837800" cy="851400"/>
          </a:xfrm>
          <a:prstGeom prst="rect">
            <a:avLst/>
          </a:prstGeom>
        </p:spPr>
        <p:txBody>
          <a:bodyPr spcFirstLastPara="1" vert="horz" wrap="square" lIns="91425" tIns="91425" rIns="91425" bIns="91425" numCol="1" anchor="t" anchorCtr="0" compatLnSpc="1">
            <a:noAutofit/>
          </a:bodyPr>
          <a:lstStyle/>
          <a:p>
            <a:r>
              <a:rPr lang="en" dirty="0"/>
              <a:t>Docente:</a:t>
            </a:r>
            <a:endParaRPr dirty="0"/>
          </a:p>
        </p:txBody>
      </p:sp>
      <p:sp>
        <p:nvSpPr>
          <p:cNvPr id="130" name="Google Shape;130;p17"/>
          <p:cNvSpPr txBox="1">
            <a:spLocks noGrp="1"/>
          </p:cNvSpPr>
          <p:nvPr>
            <p:ph type="title" idx="3"/>
          </p:nvPr>
        </p:nvSpPr>
        <p:spPr>
          <a:xfrm>
            <a:off x="4135650" y="4516175"/>
            <a:ext cx="2446800" cy="851400"/>
          </a:xfrm>
          <a:prstGeom prst="rect">
            <a:avLst/>
          </a:prstGeom>
        </p:spPr>
        <p:txBody>
          <a:bodyPr spcFirstLastPara="1" vert="horz" wrap="square" lIns="91425" tIns="91425" rIns="91425" bIns="91425" numCol="1" anchor="t" anchorCtr="0" compatLnSpc="1">
            <a:noAutofit/>
          </a:bodyPr>
          <a:lstStyle/>
          <a:p>
            <a:r>
              <a:rPr lang="en" dirty="0"/>
              <a:t>Eduardo Lopes Cominetti [Poli/USP]</a:t>
            </a:r>
            <a:endParaRPr dirty="0"/>
          </a:p>
        </p:txBody>
      </p:sp>
      <p:sp>
        <p:nvSpPr>
          <p:cNvPr id="131" name="Google Shape;131;p17"/>
          <p:cNvSpPr txBox="1">
            <a:spLocks noGrp="1"/>
          </p:cNvSpPr>
          <p:nvPr>
            <p:ph type="subTitle" idx="4"/>
          </p:nvPr>
        </p:nvSpPr>
        <p:spPr>
          <a:xfrm>
            <a:off x="6257925" y="5744700"/>
            <a:ext cx="2671800" cy="323700"/>
          </a:xfrm>
          <a:prstGeom prst="rect">
            <a:avLst/>
          </a:prstGeom>
        </p:spPr>
        <p:txBody>
          <a:bodyPr spcFirstLastPara="1" vert="horz" wrap="square" lIns="91425" tIns="91425" rIns="91425" bIns="91425" numCol="1" anchor="t" anchorCtr="0" compatLnSpc="1">
            <a:noAutofit/>
          </a:bodyPr>
          <a:lstStyle/>
          <a:p>
            <a:pPr>
              <a:buClr>
                <a:schemeClr val="dk1"/>
              </a:buClr>
              <a:buSzPts val="1100"/>
            </a:pPr>
            <a:r>
              <a:rPr lang="en" dirty="0">
                <a:solidFill>
                  <a:schemeClr val="dk1"/>
                </a:solidFill>
              </a:rPr>
              <a:t>Ago/2022</a:t>
            </a:r>
          </a:p>
          <a:p>
            <a:pPr>
              <a:buClr>
                <a:schemeClr val="dk1"/>
              </a:buClr>
              <a:buSzPts val="1100"/>
            </a:pPr>
            <a:r>
              <a:rPr lang="en" dirty="0">
                <a:solidFill>
                  <a:schemeClr val="dk1"/>
                </a:solidFill>
              </a:rPr>
              <a:t>Rev. Out/2022</a:t>
            </a:r>
            <a:endParaRPr dirty="0"/>
          </a:p>
        </p:txBody>
      </p:sp>
      <p:sp>
        <p:nvSpPr>
          <p:cNvPr id="132" name="Google Shape;132;p17"/>
          <p:cNvSpPr txBox="1">
            <a:spLocks noGrp="1"/>
          </p:cNvSpPr>
          <p:nvPr>
            <p:ph type="title" idx="5"/>
          </p:nvPr>
        </p:nvSpPr>
        <p:spPr>
          <a:xfrm>
            <a:off x="6582425" y="4516175"/>
            <a:ext cx="2347200" cy="851400"/>
          </a:xfrm>
          <a:prstGeom prst="rect">
            <a:avLst/>
          </a:prstGeom>
        </p:spPr>
        <p:txBody>
          <a:bodyPr spcFirstLastPara="1" vert="horz" wrap="square" lIns="91425" tIns="91425" rIns="91425" bIns="91425" numCol="1" anchor="t" anchorCtr="0" compatLnSpc="1">
            <a:noAutofit/>
          </a:bodyPr>
          <a:lstStyle/>
          <a:p>
            <a:r>
              <a:rPr lang="en" dirty="0"/>
              <a:t>ecominetti@larc.usp.br</a:t>
            </a:r>
            <a:endParaRPr dirty="0"/>
          </a:p>
        </p:txBody>
      </p:sp>
    </p:spTree>
    <p:extLst>
      <p:ext uri="{BB962C8B-B14F-4D97-AF65-F5344CB8AC3E}">
        <p14:creationId xmlns:p14="http://schemas.microsoft.com/office/powerpoint/2010/main" val="150870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en-US"/>
              <a:t>Cifras: </a:t>
            </a:r>
            <a:r>
              <a:rPr lang="pt-BR" altLang="en-US"/>
              <a:t>Algoritmos Principais</a:t>
            </a:r>
            <a:endParaRPr lang="en-US" altLang="en-US"/>
          </a:p>
        </p:txBody>
      </p:sp>
      <p:sp>
        <p:nvSpPr>
          <p:cNvPr id="29699" name="Rectangle 5"/>
          <p:cNvSpPr>
            <a:spLocks noGrp="1" noChangeArrowheads="1"/>
          </p:cNvSpPr>
          <p:nvPr>
            <p:ph type="body" idx="1"/>
          </p:nvPr>
        </p:nvSpPr>
        <p:spPr>
          <a:xfrm>
            <a:off x="685800" y="1252538"/>
            <a:ext cx="8134350" cy="5051425"/>
          </a:xfrm>
        </p:spPr>
        <p:txBody>
          <a:bodyPr/>
          <a:lstStyle/>
          <a:p>
            <a:pPr>
              <a:spcBef>
                <a:spcPts val="600"/>
              </a:spcBef>
            </a:pPr>
            <a:r>
              <a:rPr lang="pt-BR" altLang="en-US" sz="2000" dirty="0"/>
              <a:t>DES (Data </a:t>
            </a:r>
            <a:r>
              <a:rPr lang="pt-BR" altLang="en-US" sz="2000" dirty="0" err="1"/>
              <a:t>Encryption</a:t>
            </a:r>
            <a:r>
              <a:rPr lang="pt-BR" altLang="en-US" sz="2000" dirty="0"/>
              <a:t> Standard):</a:t>
            </a:r>
          </a:p>
          <a:p>
            <a:pPr lvl="1">
              <a:spcBef>
                <a:spcPts val="600"/>
              </a:spcBef>
            </a:pPr>
            <a:r>
              <a:rPr lang="pt-BR" altLang="en-US" sz="1800" dirty="0"/>
              <a:t>Blocos de 64 bits; Chaves de 56 bits</a:t>
            </a:r>
          </a:p>
          <a:p>
            <a:pPr lvl="1">
              <a:spcBef>
                <a:spcPts val="600"/>
              </a:spcBef>
            </a:pPr>
            <a:r>
              <a:rPr lang="pt-BR" altLang="en-US" sz="1800" b="1" dirty="0"/>
              <a:t>Obsoleto:</a:t>
            </a:r>
            <a:r>
              <a:rPr lang="pt-BR" altLang="en-US" sz="1800" dirty="0"/>
              <a:t> aposentado em 2004 (chaves muito curtas!)</a:t>
            </a:r>
          </a:p>
          <a:p>
            <a:pPr>
              <a:spcBef>
                <a:spcPts val="600"/>
              </a:spcBef>
            </a:pPr>
            <a:r>
              <a:rPr lang="pt-BR" altLang="en-US" sz="2000" dirty="0"/>
              <a:t>RC4 (</a:t>
            </a:r>
            <a:r>
              <a:rPr lang="pt-BR" altLang="en-US" sz="2000" dirty="0" err="1"/>
              <a:t>ArcFour</a:t>
            </a:r>
            <a:r>
              <a:rPr lang="pt-BR" altLang="en-US" sz="2000" dirty="0"/>
              <a:t>): </a:t>
            </a:r>
          </a:p>
          <a:p>
            <a:pPr lvl="1">
              <a:spcBef>
                <a:spcPts val="600"/>
              </a:spcBef>
            </a:pPr>
            <a:r>
              <a:rPr lang="pt-BR" altLang="en-US" sz="1800" dirty="0"/>
              <a:t>Chave: tamanho variável (múltiplo de 8 bits, até 2048 bits).</a:t>
            </a:r>
          </a:p>
          <a:p>
            <a:pPr lvl="1">
              <a:spcBef>
                <a:spcPts val="600"/>
              </a:spcBef>
            </a:pPr>
            <a:r>
              <a:rPr lang="pt-BR" altLang="en-US" sz="1800" b="1" dirty="0"/>
              <a:t>Legado</a:t>
            </a:r>
            <a:r>
              <a:rPr lang="pt-BR" altLang="en-US" sz="1800" dirty="0"/>
              <a:t>: antigo padrão do SSL/TLS, </a:t>
            </a:r>
            <a:r>
              <a:rPr lang="pt-BR" altLang="en-US" sz="1800" b="1" dirty="0"/>
              <a:t>aposentado</a:t>
            </a:r>
            <a:r>
              <a:rPr lang="pt-BR" altLang="en-US" sz="1800" dirty="0"/>
              <a:t> em 2015 (RFC 7465)</a:t>
            </a:r>
          </a:p>
          <a:p>
            <a:pPr>
              <a:spcBef>
                <a:spcPts val="600"/>
              </a:spcBef>
            </a:pPr>
            <a:r>
              <a:rPr lang="pt-BR" altLang="en-US" sz="2000" dirty="0"/>
              <a:t>3DES (DES triplo): </a:t>
            </a:r>
          </a:p>
          <a:p>
            <a:pPr lvl="1">
              <a:spcBef>
                <a:spcPts val="600"/>
              </a:spcBef>
            </a:pPr>
            <a:r>
              <a:rPr lang="pt-BR" altLang="en-US" sz="1800" b="1" dirty="0"/>
              <a:t>Legado</a:t>
            </a:r>
            <a:r>
              <a:rPr lang="pt-BR" altLang="en-US" sz="1800" dirty="0"/>
              <a:t>: tripla aplicação do DES, aproveitando implementações existentes </a:t>
            </a:r>
            <a:r>
              <a:rPr lang="pt-BR" altLang="en-US" sz="1800" dirty="0">
                <a:sym typeface="Wingdings" panose="05000000000000000000" pitchFamily="2" charset="2"/>
              </a:rPr>
              <a:t> </a:t>
            </a:r>
            <a:r>
              <a:rPr lang="pt-BR" altLang="en-US" sz="1800" b="1" dirty="0">
                <a:sym typeface="Wingdings" panose="05000000000000000000" pitchFamily="2" charset="2"/>
              </a:rPr>
              <a:t>desaconselhado</a:t>
            </a:r>
            <a:r>
              <a:rPr lang="pt-BR" altLang="en-US" sz="1800" dirty="0">
                <a:sym typeface="Wingdings" panose="05000000000000000000" pitchFamily="2" charset="2"/>
              </a:rPr>
              <a:t> em 2017; </a:t>
            </a:r>
            <a:r>
              <a:rPr lang="pt-BR" altLang="en-US" sz="1800" b="1" dirty="0">
                <a:sym typeface="Wingdings" panose="05000000000000000000" pitchFamily="2" charset="2"/>
              </a:rPr>
              <a:t>aposentado </a:t>
            </a:r>
            <a:r>
              <a:rPr lang="pt-BR" altLang="en-US" sz="1800" dirty="0">
                <a:sym typeface="Wingdings" panose="05000000000000000000" pitchFamily="2" charset="2"/>
              </a:rPr>
              <a:t>em 2023</a:t>
            </a:r>
            <a:endParaRPr lang="pt-BR" altLang="en-US" sz="1800" dirty="0"/>
          </a:p>
          <a:p>
            <a:pPr lvl="1">
              <a:spcBef>
                <a:spcPts val="600"/>
              </a:spcBef>
            </a:pPr>
            <a:r>
              <a:rPr lang="pt-BR" altLang="en-US" sz="1800" dirty="0"/>
              <a:t>Chaves: 3*56 = 168 bits (mas segurança é de ~112 bits)</a:t>
            </a:r>
          </a:p>
          <a:p>
            <a:pPr>
              <a:spcBef>
                <a:spcPts val="600"/>
              </a:spcBef>
            </a:pPr>
            <a:r>
              <a:rPr lang="pt-BR" altLang="en-US" sz="2000" b="1" dirty="0"/>
              <a:t>AES (</a:t>
            </a:r>
            <a:r>
              <a:rPr lang="pt-BR" altLang="en-US" sz="2000" b="1" dirty="0" err="1"/>
              <a:t>Advanced</a:t>
            </a:r>
            <a:r>
              <a:rPr lang="pt-BR" altLang="en-US" sz="2000" b="1" dirty="0"/>
              <a:t> </a:t>
            </a:r>
            <a:r>
              <a:rPr lang="pt-BR" altLang="en-US" sz="2000" b="1" dirty="0" err="1"/>
              <a:t>Encryption</a:t>
            </a:r>
            <a:r>
              <a:rPr lang="pt-BR" altLang="en-US" sz="2000" b="1" dirty="0"/>
              <a:t> Standard): </a:t>
            </a:r>
          </a:p>
          <a:p>
            <a:pPr lvl="1">
              <a:spcBef>
                <a:spcPts val="600"/>
              </a:spcBef>
            </a:pPr>
            <a:r>
              <a:rPr lang="pt-BR" altLang="en-US" sz="1800" b="1" dirty="0"/>
              <a:t>Padrão atual </a:t>
            </a:r>
            <a:r>
              <a:rPr lang="pt-BR" altLang="en-US" sz="1800" dirty="0"/>
              <a:t>(desde 2001): vencedor de concurso público iniciado em 1997 (nome original: </a:t>
            </a:r>
            <a:r>
              <a:rPr lang="pt-BR" altLang="en-US" sz="1800" dirty="0" err="1"/>
              <a:t>Rijndael</a:t>
            </a:r>
            <a:r>
              <a:rPr lang="pt-BR" altLang="en-US" sz="1800" dirty="0"/>
              <a:t>)</a:t>
            </a:r>
          </a:p>
          <a:p>
            <a:pPr lvl="1">
              <a:spcBef>
                <a:spcPts val="600"/>
              </a:spcBef>
            </a:pPr>
            <a:r>
              <a:rPr lang="pt-BR" altLang="en-US" sz="1800" dirty="0"/>
              <a:t>Blocos de 128 bits; Chaves de 128/192/256 bits.</a:t>
            </a:r>
            <a:endParaRPr lang="en-US" altLang="en-US" sz="1800" dirty="0"/>
          </a:p>
          <a:p>
            <a:pPr lvl="1" eaLnBrk="1" hangingPunct="1">
              <a:spcBef>
                <a:spcPts val="600"/>
              </a:spcBef>
            </a:pPr>
            <a:endParaRPr lang="pt-BR" altLang="en-US" sz="500" dirty="0"/>
          </a:p>
        </p:txBody>
      </p:sp>
      <p:sp>
        <p:nvSpPr>
          <p:cNvPr id="29700" name="Espaço Reservado para Número de Slide 4"/>
          <p:cNvSpPr>
            <a:spLocks noGrp="1"/>
          </p:cNvSpPr>
          <p:nvPr>
            <p:ph type="sldNum" sz="quarter" idx="12"/>
          </p:nvPr>
        </p:nvSpPr>
        <p:spPr>
          <a:xfrm>
            <a:off x="8243888" y="6577013"/>
            <a:ext cx="4429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r">
              <a:spcBef>
                <a:spcPct val="0"/>
              </a:spcBef>
              <a:buFontTx/>
              <a:buNone/>
            </a:pPr>
            <a:fld id="{21B48B17-60FD-4B37-9DCE-4D728541746F}" type="slidenum">
              <a:rPr lang="pt-BR" altLang="en-US" sz="1200" smtClean="0">
                <a:solidFill>
                  <a:schemeClr val="tx1"/>
                </a:solidFill>
              </a:rPr>
              <a:pPr algn="r">
                <a:spcBef>
                  <a:spcPct val="0"/>
                </a:spcBef>
                <a:buFontTx/>
                <a:buNone/>
              </a:pPr>
              <a:t>5</a:t>
            </a:fld>
            <a:endParaRPr lang="pt-BR" altLang="en-US" sz="1200">
              <a:solidFill>
                <a:schemeClr val="tx1"/>
              </a:solidFill>
            </a:endParaRPr>
          </a:p>
        </p:txBody>
      </p:sp>
      <p:pic>
        <p:nvPicPr>
          <p:cNvPr id="29701" name="Picture 7" descr="http://2.bp.blogspot.com/_rX0DO9cng-M/SDq3mScwy-I/AAAAAAAADKg/z9HF-hImQFE/s400/crazy+old+jewish+guy+from+the+simps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1428750"/>
            <a:ext cx="44926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5691188"/>
            <a:ext cx="717550" cy="690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3" name="Picture 2" descr="http://3.bp.blogspot.com/_4ItsMGpDu-U/TG9aKkIT3dI/AAAAAAAAAMI/UR3_4x1eymM/s200/Abe_Simps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8" y="2708275"/>
            <a:ext cx="5191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2" descr="https://vignette.wikia.nocookie.net/simpsons/images/f/fa/Tapped_Out_Unlock_Hans_Moleman.png/revision/latest?cb=2014121223075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750" y="4105275"/>
            <a:ext cx="5365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12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528" y="2160849"/>
            <a:ext cx="8352928" cy="4361330"/>
          </a:xfrm>
          <a:prstGeom prst="rect">
            <a:avLst/>
          </a:prstGeom>
        </p:spPr>
      </p:pic>
      <p:sp>
        <p:nvSpPr>
          <p:cNvPr id="31749" name="Rectangle 7"/>
          <p:cNvSpPr>
            <a:spLocks noGrp="1" noChangeArrowheads="1"/>
          </p:cNvSpPr>
          <p:nvPr>
            <p:ph type="title"/>
          </p:nvPr>
        </p:nvSpPr>
        <p:spPr/>
        <p:txBody>
          <a:bodyPr/>
          <a:lstStyle/>
          <a:p>
            <a:r>
              <a:rPr lang="en-US" altLang="en-US" sz="3600"/>
              <a:t>Exemplo prático: HTTP vs. HTTPS</a:t>
            </a:r>
          </a:p>
        </p:txBody>
      </p:sp>
      <p:sp>
        <p:nvSpPr>
          <p:cNvPr id="31747" name="Rectangle 3"/>
          <p:cNvSpPr>
            <a:spLocks noGrp="1" noChangeArrowheads="1"/>
          </p:cNvSpPr>
          <p:nvPr>
            <p:ph idx="1"/>
          </p:nvPr>
        </p:nvSpPr>
        <p:spPr>
          <a:xfrm>
            <a:off x="685800" y="1393366"/>
            <a:ext cx="7772400" cy="4114800"/>
          </a:xfrm>
        </p:spPr>
        <p:txBody>
          <a:bodyPr/>
          <a:lstStyle/>
          <a:p>
            <a:r>
              <a:rPr lang="en-US" altLang="en-US" sz="2400" dirty="0"/>
              <a:t>HTTP: dados </a:t>
            </a:r>
            <a:r>
              <a:rPr lang="en-US" altLang="en-US" sz="2400" dirty="0" err="1"/>
              <a:t>passam</a:t>
            </a:r>
            <a:r>
              <a:rPr lang="en-US" altLang="en-US" sz="2400" dirty="0"/>
              <a:t> </a:t>
            </a:r>
            <a:r>
              <a:rPr lang="en-US" altLang="en-US" sz="2400" dirty="0" err="1"/>
              <a:t>em</a:t>
            </a:r>
            <a:r>
              <a:rPr lang="en-US" altLang="en-US" sz="2400" dirty="0"/>
              <a:t> </a:t>
            </a:r>
            <a:r>
              <a:rPr lang="en-US" altLang="en-US" sz="2400" dirty="0" err="1"/>
              <a:t>aberto</a:t>
            </a:r>
            <a:r>
              <a:rPr lang="en-US" altLang="en-US" sz="2400" dirty="0"/>
              <a:t> </a:t>
            </a:r>
            <a:r>
              <a:rPr lang="en-US" altLang="en-US" sz="2400" dirty="0" err="1"/>
              <a:t>na</a:t>
            </a:r>
            <a:r>
              <a:rPr lang="en-US" altLang="en-US" sz="2400" dirty="0"/>
              <a:t> </a:t>
            </a:r>
            <a:r>
              <a:rPr lang="en-US" altLang="en-US" sz="2400" dirty="0" err="1"/>
              <a:t>rede</a:t>
            </a:r>
            <a:endParaRPr lang="en-US" altLang="en-US" sz="2400" dirty="0"/>
          </a:p>
          <a:p>
            <a:pPr lvl="1"/>
            <a:r>
              <a:rPr lang="pt-BR" sz="1800" dirty="0"/>
              <a:t>Site de testes: </a:t>
            </a:r>
            <a:r>
              <a:rPr lang="pt-BR" sz="1800" dirty="0">
                <a:hlinkClick r:id="rId3"/>
              </a:rPr>
              <a:t>http://testphp.vulnweb.com/login.php</a:t>
            </a:r>
            <a:r>
              <a:rPr lang="pt-BR" sz="1800" dirty="0"/>
              <a:t> </a:t>
            </a:r>
            <a:endParaRPr lang="en-US" altLang="en-US" sz="1600" dirty="0"/>
          </a:p>
        </p:txBody>
      </p:sp>
      <p:sp>
        <p:nvSpPr>
          <p:cNvPr id="8" name="AutoShape 5"/>
          <p:cNvSpPr>
            <a:spLocks noChangeArrowheads="1"/>
          </p:cNvSpPr>
          <p:nvPr/>
        </p:nvSpPr>
        <p:spPr bwMode="auto">
          <a:xfrm rot="16200000">
            <a:off x="2488281" y="4798659"/>
            <a:ext cx="111048" cy="541006"/>
          </a:xfrm>
          <a:prstGeom prst="upArrow">
            <a:avLst>
              <a:gd name="adj1" fmla="val 50000"/>
              <a:gd name="adj2" fmla="val 75000"/>
            </a:avLst>
          </a:prstGeom>
          <a:solidFill>
            <a:srgbClr val="3366FF"/>
          </a:solidFill>
          <a:ln w="12700">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9" name="AutoShape 5"/>
          <p:cNvSpPr>
            <a:spLocks noChangeArrowheads="1"/>
          </p:cNvSpPr>
          <p:nvPr/>
        </p:nvSpPr>
        <p:spPr bwMode="auto">
          <a:xfrm rot="16200000">
            <a:off x="2489787" y="4669920"/>
            <a:ext cx="111048" cy="541006"/>
          </a:xfrm>
          <a:prstGeom prst="upArrow">
            <a:avLst>
              <a:gd name="adj1" fmla="val 50000"/>
              <a:gd name="adj2" fmla="val 75000"/>
            </a:avLst>
          </a:prstGeom>
          <a:solidFill>
            <a:srgbClr val="3366FF"/>
          </a:solidFill>
          <a:ln w="12700">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
        <p:nvSpPr>
          <p:cNvPr id="4" name="TextBox 3"/>
          <p:cNvSpPr txBox="1"/>
          <p:nvPr/>
        </p:nvSpPr>
        <p:spPr>
          <a:xfrm>
            <a:off x="5004048" y="5473217"/>
            <a:ext cx="2271783" cy="646331"/>
          </a:xfrm>
          <a:prstGeom prst="rect">
            <a:avLst/>
          </a:prstGeom>
          <a:noFill/>
          <a:ln>
            <a:solidFill>
              <a:srgbClr val="333399"/>
            </a:solidFill>
          </a:ln>
        </p:spPr>
        <p:txBody>
          <a:bodyPr wrap="square" rtlCol="0">
            <a:spAutoFit/>
          </a:bodyPr>
          <a:lstStyle/>
          <a:p>
            <a:pPr algn="ctr"/>
            <a:r>
              <a:rPr lang="pt-BR" sz="1800" dirty="0">
                <a:solidFill>
                  <a:schemeClr val="accent2"/>
                </a:solidFill>
                <a:latin typeface="+mj-lt"/>
              </a:rPr>
              <a:t>Usuário e senha enviados às claras</a:t>
            </a:r>
          </a:p>
        </p:txBody>
      </p:sp>
    </p:spTree>
    <p:extLst>
      <p:ext uri="{BB962C8B-B14F-4D97-AF65-F5344CB8AC3E}">
        <p14:creationId xmlns:p14="http://schemas.microsoft.com/office/powerpoint/2010/main" val="208034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7"/>
          <p:cNvSpPr>
            <a:spLocks noGrp="1" noChangeArrowheads="1"/>
          </p:cNvSpPr>
          <p:nvPr>
            <p:ph type="title"/>
          </p:nvPr>
        </p:nvSpPr>
        <p:spPr/>
        <p:txBody>
          <a:bodyPr/>
          <a:lstStyle/>
          <a:p>
            <a:r>
              <a:rPr lang="en-US" altLang="en-US" sz="3600" dirty="0" err="1"/>
              <a:t>Exemplo</a:t>
            </a:r>
            <a:r>
              <a:rPr lang="en-US" altLang="en-US" sz="3600" dirty="0"/>
              <a:t> </a:t>
            </a:r>
            <a:r>
              <a:rPr lang="en-US" altLang="en-US" sz="3600" dirty="0" err="1"/>
              <a:t>prático</a:t>
            </a:r>
            <a:r>
              <a:rPr lang="en-US" altLang="en-US" sz="3600" dirty="0"/>
              <a:t>: HTTP vs. HTTPS</a:t>
            </a:r>
          </a:p>
        </p:txBody>
      </p:sp>
      <p:sp>
        <p:nvSpPr>
          <p:cNvPr id="32770" name="Rectangle 3"/>
          <p:cNvSpPr>
            <a:spLocks noGrp="1" noChangeArrowheads="1"/>
          </p:cNvSpPr>
          <p:nvPr>
            <p:ph idx="1"/>
          </p:nvPr>
        </p:nvSpPr>
        <p:spPr>
          <a:xfrm>
            <a:off x="685800" y="1393366"/>
            <a:ext cx="7772400" cy="4114800"/>
          </a:xfrm>
        </p:spPr>
        <p:txBody>
          <a:bodyPr/>
          <a:lstStyle/>
          <a:p>
            <a:r>
              <a:rPr lang="en-US" altLang="en-US" sz="2400" dirty="0"/>
              <a:t>HTTPS: dados </a:t>
            </a:r>
            <a:r>
              <a:rPr lang="en-US" altLang="en-US" sz="2400" dirty="0" err="1"/>
              <a:t>cifrados</a:t>
            </a:r>
            <a:r>
              <a:rPr lang="en-US" altLang="en-US" sz="2400" dirty="0"/>
              <a:t> (</a:t>
            </a:r>
            <a:r>
              <a:rPr lang="en-US" altLang="en-US" sz="2400" dirty="0" err="1"/>
              <a:t>túnel</a:t>
            </a:r>
            <a:r>
              <a:rPr lang="en-US" altLang="en-US" sz="2400" dirty="0"/>
              <a:t> SSL/TLS)</a:t>
            </a:r>
          </a:p>
          <a:p>
            <a:pPr lvl="1"/>
            <a:r>
              <a:rPr lang="en-US" altLang="en-US" sz="1800" dirty="0"/>
              <a:t>Login </a:t>
            </a:r>
            <a:r>
              <a:rPr lang="en-US" altLang="en-US" sz="1800" dirty="0" err="1"/>
              <a:t>em</a:t>
            </a:r>
            <a:r>
              <a:rPr lang="en-US" altLang="en-US" sz="1800" dirty="0"/>
              <a:t> </a:t>
            </a:r>
            <a:r>
              <a:rPr lang="en-US" altLang="en-US" sz="1800" dirty="0">
                <a:hlinkClick r:id="rId2"/>
              </a:rPr>
              <a:t>https://uspdigital.usp.br/</a:t>
            </a:r>
            <a:r>
              <a:rPr lang="en-US" altLang="en-US" sz="1800" dirty="0"/>
              <a:t> </a:t>
            </a:r>
          </a:p>
        </p:txBody>
      </p:sp>
      <p:pic>
        <p:nvPicPr>
          <p:cNvPr id="2" name="Picture 1"/>
          <p:cNvPicPr>
            <a:picLocks noChangeAspect="1"/>
          </p:cNvPicPr>
          <p:nvPr/>
        </p:nvPicPr>
        <p:blipFill>
          <a:blip r:embed="rId3"/>
          <a:stretch>
            <a:fillRect/>
          </a:stretch>
        </p:blipFill>
        <p:spPr>
          <a:xfrm>
            <a:off x="179512" y="2242188"/>
            <a:ext cx="8856984" cy="4277481"/>
          </a:xfrm>
          <a:prstGeom prst="rect">
            <a:avLst/>
          </a:prstGeom>
        </p:spPr>
      </p:pic>
      <p:sp>
        <p:nvSpPr>
          <p:cNvPr id="32773" name="Text Box 6"/>
          <p:cNvSpPr txBox="1">
            <a:spLocks noChangeArrowheads="1"/>
          </p:cNvSpPr>
          <p:nvPr/>
        </p:nvSpPr>
        <p:spPr bwMode="auto">
          <a:xfrm>
            <a:off x="4644008" y="5373216"/>
            <a:ext cx="2951162" cy="400110"/>
          </a:xfrm>
          <a:prstGeom prst="rect">
            <a:avLst/>
          </a:prstGeom>
          <a:noFill/>
          <a:ln w="12700">
            <a:solidFill>
              <a:srgbClr val="000099"/>
            </a:solidFill>
            <a:prstDash val="dash"/>
            <a:miter lim="800000"/>
            <a:headEnd/>
            <a:tailEnd/>
          </a:ln>
          <a:extLst>
            <a:ext uri="{909E8E84-426E-40DD-AFC4-6F175D3DCCD1}">
              <a14:hiddenFill xmlns:a14="http://schemas.microsoft.com/office/drawing/2010/main">
                <a:solidFill>
                  <a:srgbClr val="FFFFFF"/>
                </a:solidFill>
              </a14:hiddenFill>
            </a:ext>
          </a:extLst>
        </p:spPr>
        <p:txBody>
          <a:bodyPr lIns="27432" rIns="27432">
            <a:spAutoFit/>
          </a:bodyP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eaLnBrk="1" hangingPunct="1">
              <a:spcBef>
                <a:spcPct val="0"/>
              </a:spcBef>
              <a:buFontTx/>
              <a:buNone/>
            </a:pPr>
            <a:r>
              <a:rPr lang="pt-BR" altLang="en-US" sz="2000" dirty="0">
                <a:latin typeface="Tahoma" panose="020B0604030504040204" pitchFamily="34" charset="0"/>
              </a:rPr>
              <a:t>Usuário e senha cifrados</a:t>
            </a:r>
          </a:p>
        </p:txBody>
      </p:sp>
      <p:sp>
        <p:nvSpPr>
          <p:cNvPr id="8" name="AutoShape 5"/>
          <p:cNvSpPr>
            <a:spLocks noChangeArrowheads="1"/>
          </p:cNvSpPr>
          <p:nvPr/>
        </p:nvSpPr>
        <p:spPr bwMode="auto">
          <a:xfrm rot="16200000">
            <a:off x="5939107" y="4706294"/>
            <a:ext cx="111048" cy="541006"/>
          </a:xfrm>
          <a:prstGeom prst="upArrow">
            <a:avLst>
              <a:gd name="adj1" fmla="val 50000"/>
              <a:gd name="adj2" fmla="val 75000"/>
            </a:avLst>
          </a:prstGeom>
          <a:solidFill>
            <a:srgbClr val="3366FF"/>
          </a:solidFill>
          <a:ln w="12700">
            <a:solidFill>
              <a:schemeClr val="tx1"/>
            </a:solidFill>
            <a:miter lim="800000"/>
            <a:headEnd/>
            <a:tailEnd/>
          </a:ln>
        </p:spPr>
        <p:txBody>
          <a:bodyPr wrap="none" anchor="ctr"/>
          <a:lstStyle>
            <a:lvl1pPr algn="just">
              <a:spcBef>
                <a:spcPct val="30000"/>
              </a:spcBef>
              <a:buChar char="•"/>
              <a:defRPr sz="2800">
                <a:solidFill>
                  <a:srgbClr val="000099"/>
                </a:solidFill>
                <a:latin typeface="Arial" panose="020B0604020202020204" pitchFamily="34" charset="0"/>
              </a:defRPr>
            </a:lvl1pPr>
            <a:lvl2pPr marL="742950" indent="-285750" algn="just">
              <a:spcBef>
                <a:spcPct val="20000"/>
              </a:spcBef>
              <a:buChar char="–"/>
              <a:defRPr sz="2400">
                <a:solidFill>
                  <a:srgbClr val="000099"/>
                </a:solidFill>
                <a:latin typeface="Arial" panose="020B0604020202020204" pitchFamily="34" charset="0"/>
              </a:defRPr>
            </a:lvl2pPr>
            <a:lvl3pPr marL="1143000" indent="-228600" algn="just">
              <a:spcBef>
                <a:spcPct val="20000"/>
              </a:spcBef>
              <a:buChar char="•"/>
              <a:defRPr>
                <a:solidFill>
                  <a:srgbClr val="000099"/>
                </a:solidFill>
                <a:latin typeface="Arial" panose="020B0604020202020204" pitchFamily="34" charset="0"/>
              </a:defRPr>
            </a:lvl3pPr>
            <a:lvl4pPr marL="1600200" indent="-228600" algn="just">
              <a:spcBef>
                <a:spcPct val="20000"/>
              </a:spcBef>
              <a:buChar char="–"/>
              <a:defRPr sz="1600">
                <a:solidFill>
                  <a:srgbClr val="000099"/>
                </a:solidFill>
                <a:latin typeface="Arial" panose="020B0604020202020204" pitchFamily="34" charset="0"/>
              </a:defRPr>
            </a:lvl4pPr>
            <a:lvl5pPr marL="2057400" indent="-228600" algn="just">
              <a:spcBef>
                <a:spcPct val="20000"/>
              </a:spcBef>
              <a:buChar char="»"/>
              <a:defRPr sz="1600">
                <a:solidFill>
                  <a:srgbClr val="000099"/>
                </a:solidFill>
                <a:latin typeface="Arial" panose="020B0604020202020204" pitchFamily="34" charset="0"/>
              </a:defRPr>
            </a:lvl5pPr>
            <a:lvl6pPr marL="2514600" indent="-228600" algn="just" eaLnBrk="0" fontAlgn="base" hangingPunct="0">
              <a:spcBef>
                <a:spcPct val="20000"/>
              </a:spcBef>
              <a:spcAft>
                <a:spcPct val="0"/>
              </a:spcAft>
              <a:buChar char="»"/>
              <a:defRPr sz="1600">
                <a:solidFill>
                  <a:srgbClr val="000099"/>
                </a:solidFill>
                <a:latin typeface="Arial" panose="020B0604020202020204" pitchFamily="34" charset="0"/>
              </a:defRPr>
            </a:lvl6pPr>
            <a:lvl7pPr marL="2971800" indent="-228600" algn="just" eaLnBrk="0" fontAlgn="base" hangingPunct="0">
              <a:spcBef>
                <a:spcPct val="20000"/>
              </a:spcBef>
              <a:spcAft>
                <a:spcPct val="0"/>
              </a:spcAft>
              <a:buChar char="»"/>
              <a:defRPr sz="1600">
                <a:solidFill>
                  <a:srgbClr val="000099"/>
                </a:solidFill>
                <a:latin typeface="Arial" panose="020B0604020202020204" pitchFamily="34" charset="0"/>
              </a:defRPr>
            </a:lvl7pPr>
            <a:lvl8pPr marL="3429000" indent="-228600" algn="just" eaLnBrk="0" fontAlgn="base" hangingPunct="0">
              <a:spcBef>
                <a:spcPct val="20000"/>
              </a:spcBef>
              <a:spcAft>
                <a:spcPct val="0"/>
              </a:spcAft>
              <a:buChar char="»"/>
              <a:defRPr sz="1600">
                <a:solidFill>
                  <a:srgbClr val="000099"/>
                </a:solidFill>
                <a:latin typeface="Arial" panose="020B0604020202020204" pitchFamily="34" charset="0"/>
              </a:defRPr>
            </a:lvl8pPr>
            <a:lvl9pPr marL="3886200" indent="-228600" algn="just" eaLnBrk="0" fontAlgn="base" hangingPunct="0">
              <a:spcBef>
                <a:spcPct val="20000"/>
              </a:spcBef>
              <a:spcAft>
                <a:spcPct val="0"/>
              </a:spcAft>
              <a:buChar char="»"/>
              <a:defRPr sz="1600">
                <a:solidFill>
                  <a:srgbClr val="000099"/>
                </a:solidFill>
                <a:latin typeface="Arial" panose="020B0604020202020204" pitchFamily="34" charset="0"/>
              </a:defRPr>
            </a:lvl9pPr>
          </a:lstStyle>
          <a:p>
            <a:pPr algn="l">
              <a:spcBef>
                <a:spcPct val="0"/>
              </a:spcBef>
              <a:buFontTx/>
              <a:buNone/>
            </a:pPr>
            <a:endParaRPr lang="en-US"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8092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6988"/>
            <a:ext cx="7772400" cy="1143001"/>
          </a:xfrm>
        </p:spPr>
        <p:txBody>
          <a:bodyPr/>
          <a:lstStyle/>
          <a:p>
            <a:pPr eaLnBrk="1" hangingPunct="1"/>
            <a:r>
              <a:rPr lang="pt-BR" altLang="en-US" sz="3600"/>
              <a:t>Segurança da Informação</a:t>
            </a:r>
          </a:p>
        </p:txBody>
      </p:sp>
      <p:sp>
        <p:nvSpPr>
          <p:cNvPr id="23555" name="Rectangle 3"/>
          <p:cNvSpPr>
            <a:spLocks noGrp="1" noChangeArrowheads="1"/>
          </p:cNvSpPr>
          <p:nvPr>
            <p:ph type="subTitle" idx="1"/>
          </p:nvPr>
        </p:nvSpPr>
        <p:spPr>
          <a:xfrm>
            <a:off x="1371600" y="4114800"/>
            <a:ext cx="6400800" cy="1752600"/>
          </a:xfrm>
        </p:spPr>
        <p:txBody>
          <a:bodyPr/>
          <a:lstStyle/>
          <a:p>
            <a:pPr eaLnBrk="1" hangingPunct="1"/>
            <a:r>
              <a:rPr lang="pt-BR" altLang="en-US" sz="3200" b="1" u="sng" dirty="0"/>
              <a:t>Cifras de fluxo/mascaramento</a:t>
            </a:r>
          </a:p>
        </p:txBody>
      </p:sp>
      <p:sp>
        <p:nvSpPr>
          <p:cNvPr id="23556" name="Rectangle 4"/>
          <p:cNvSpPr>
            <a:spLocks noChangeArrowheads="1"/>
          </p:cNvSpPr>
          <p:nvPr/>
        </p:nvSpPr>
        <p:spPr bwMode="auto">
          <a:xfrm>
            <a:off x="1403350" y="5994400"/>
            <a:ext cx="64912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30000"/>
              </a:spcBef>
              <a:buChar char="•"/>
              <a:defRPr sz="2800">
                <a:solidFill>
                  <a:srgbClr val="000099"/>
                </a:solidFill>
                <a:latin typeface="Arial" pitchFamily="34" charset="0"/>
              </a:defRPr>
            </a:lvl1pPr>
            <a:lvl2pPr marL="742950" indent="-285750" algn="just">
              <a:spcBef>
                <a:spcPct val="20000"/>
              </a:spcBef>
              <a:buChar char="–"/>
              <a:defRPr sz="2400">
                <a:solidFill>
                  <a:srgbClr val="000099"/>
                </a:solidFill>
                <a:latin typeface="Arial" pitchFamily="34" charset="0"/>
              </a:defRPr>
            </a:lvl2pPr>
            <a:lvl3pPr marL="1143000" indent="-228600" algn="just">
              <a:spcBef>
                <a:spcPct val="20000"/>
              </a:spcBef>
              <a:buChar char="•"/>
              <a:defRPr>
                <a:solidFill>
                  <a:srgbClr val="000099"/>
                </a:solidFill>
                <a:latin typeface="Arial" pitchFamily="34" charset="0"/>
              </a:defRPr>
            </a:lvl3pPr>
            <a:lvl4pPr marL="1600200" indent="-228600" algn="just">
              <a:spcBef>
                <a:spcPct val="20000"/>
              </a:spcBef>
              <a:buChar char="–"/>
              <a:defRPr sz="1600">
                <a:solidFill>
                  <a:srgbClr val="000099"/>
                </a:solidFill>
                <a:latin typeface="Arial" pitchFamily="34" charset="0"/>
              </a:defRPr>
            </a:lvl4pPr>
            <a:lvl5pPr marL="2057400" indent="-228600" algn="just">
              <a:spcBef>
                <a:spcPct val="20000"/>
              </a:spcBef>
              <a:buChar char="»"/>
              <a:defRPr sz="1600">
                <a:solidFill>
                  <a:srgbClr val="000099"/>
                </a:solidFill>
                <a:latin typeface="Arial" pitchFamily="34" charset="0"/>
              </a:defRPr>
            </a:lvl5pPr>
            <a:lvl6pPr marL="2514600" indent="-228600" algn="just" eaLnBrk="0" fontAlgn="base" hangingPunct="0">
              <a:spcBef>
                <a:spcPct val="20000"/>
              </a:spcBef>
              <a:spcAft>
                <a:spcPct val="0"/>
              </a:spcAft>
              <a:buChar char="»"/>
              <a:defRPr sz="1600">
                <a:solidFill>
                  <a:srgbClr val="000099"/>
                </a:solidFill>
                <a:latin typeface="Arial" pitchFamily="34" charset="0"/>
              </a:defRPr>
            </a:lvl6pPr>
            <a:lvl7pPr marL="2971800" indent="-228600" algn="just" eaLnBrk="0" fontAlgn="base" hangingPunct="0">
              <a:spcBef>
                <a:spcPct val="20000"/>
              </a:spcBef>
              <a:spcAft>
                <a:spcPct val="0"/>
              </a:spcAft>
              <a:buChar char="»"/>
              <a:defRPr sz="1600">
                <a:solidFill>
                  <a:srgbClr val="000099"/>
                </a:solidFill>
                <a:latin typeface="Arial" pitchFamily="34" charset="0"/>
              </a:defRPr>
            </a:lvl7pPr>
            <a:lvl8pPr marL="3429000" indent="-228600" algn="just" eaLnBrk="0" fontAlgn="base" hangingPunct="0">
              <a:spcBef>
                <a:spcPct val="20000"/>
              </a:spcBef>
              <a:spcAft>
                <a:spcPct val="0"/>
              </a:spcAft>
              <a:buChar char="»"/>
              <a:defRPr sz="1600">
                <a:solidFill>
                  <a:srgbClr val="000099"/>
                </a:solidFill>
                <a:latin typeface="Arial" pitchFamily="34" charset="0"/>
              </a:defRPr>
            </a:lvl8pPr>
            <a:lvl9pPr marL="3886200" indent="-228600" algn="just" eaLnBrk="0" fontAlgn="base" hangingPunct="0">
              <a:spcBef>
                <a:spcPct val="20000"/>
              </a:spcBef>
              <a:spcAft>
                <a:spcPct val="0"/>
              </a:spcAft>
              <a:buChar char="»"/>
              <a:defRPr sz="1600">
                <a:solidFill>
                  <a:srgbClr val="000099"/>
                </a:solidFill>
                <a:latin typeface="Arial" pitchFamily="34" charset="0"/>
              </a:defRPr>
            </a:lvl9pPr>
          </a:lstStyle>
          <a:p>
            <a:pPr algn="ctr">
              <a:spcBef>
                <a:spcPct val="0"/>
              </a:spcBef>
              <a:buFontTx/>
              <a:buNone/>
            </a:pPr>
            <a:r>
              <a:rPr lang="en-US" altLang="en-US" sz="2200" b="1">
                <a:latin typeface="Calibri" pitchFamily="34" charset="0"/>
              </a:rPr>
              <a:t>Prof. Dr. Marcos A. Simplicio Jr. – mjunior@larc.usp.br</a:t>
            </a:r>
          </a:p>
        </p:txBody>
      </p:sp>
      <p:pic>
        <p:nvPicPr>
          <p:cNvPr id="8" name="Picture 2" descr="https://www.teskalabs.com/blog/__/seacat-encryption/key500.jpg"/>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275856" y="1340768"/>
            <a:ext cx="2448272" cy="244827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19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ChangeArrowheads="1"/>
          </p:cNvSpPr>
          <p:nvPr/>
        </p:nvSpPr>
        <p:spPr bwMode="auto">
          <a:xfrm>
            <a:off x="2538413" y="5327650"/>
            <a:ext cx="1295400" cy="466725"/>
          </a:xfrm>
          <a:prstGeom prst="rect">
            <a:avLst/>
          </a:prstGeom>
          <a:solidFill>
            <a:srgbClr val="CCECFF"/>
          </a:solidFill>
          <a:ln w="9525">
            <a:solidFill>
              <a:schemeClr val="tx1"/>
            </a:solidFill>
            <a:miter lim="800000"/>
          </a:ln>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Cifrada</a:t>
            </a:r>
          </a:p>
        </p:txBody>
      </p:sp>
      <p:sp>
        <p:nvSpPr>
          <p:cNvPr id="90117" name="AutoShape 5"/>
          <p:cNvSpPr/>
          <p:nvPr/>
        </p:nvSpPr>
        <p:spPr bwMode="auto">
          <a:xfrm>
            <a:off x="2211388" y="4425950"/>
            <a:ext cx="287337" cy="1512888"/>
          </a:xfrm>
          <a:prstGeom prst="rightBrace">
            <a:avLst>
              <a:gd name="adj1" fmla="val 43877"/>
              <a:gd name="adj2" fmla="val 745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90118" name="Rectangle 6"/>
          <p:cNvSpPr>
            <a:spLocks noChangeArrowheads="1"/>
          </p:cNvSpPr>
          <p:nvPr/>
        </p:nvSpPr>
        <p:spPr bwMode="auto">
          <a:xfrm>
            <a:off x="954088" y="5327650"/>
            <a:ext cx="1296987" cy="466725"/>
          </a:xfrm>
          <a:prstGeom prst="rect">
            <a:avLst/>
          </a:prstGeom>
          <a:solidFill>
            <a:srgbClr val="99FF99"/>
          </a:solidFill>
          <a:ln w="9525">
            <a:solidFill>
              <a:schemeClr val="tx1"/>
            </a:solidFill>
            <a:miter lim="800000"/>
          </a:ln>
        </p:spPr>
        <p:txBody>
          <a:bodyPr lIns="9144" rIns="9144"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Mensagem</a:t>
            </a:r>
          </a:p>
        </p:txBody>
      </p:sp>
      <p:sp>
        <p:nvSpPr>
          <p:cNvPr id="90119" name="Rectangle 7"/>
          <p:cNvSpPr>
            <a:spLocks noChangeArrowheads="1"/>
          </p:cNvSpPr>
          <p:nvPr/>
        </p:nvSpPr>
        <p:spPr bwMode="auto">
          <a:xfrm>
            <a:off x="5948363" y="5343525"/>
            <a:ext cx="1295400" cy="466725"/>
          </a:xfrm>
          <a:prstGeom prst="rect">
            <a:avLst/>
          </a:prstGeom>
          <a:solidFill>
            <a:srgbClr val="CCECFF"/>
          </a:solidFill>
          <a:ln w="9525">
            <a:solidFill>
              <a:schemeClr val="tx1"/>
            </a:solidFill>
            <a:miter lim="800000"/>
          </a:ln>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Cifrada</a:t>
            </a:r>
          </a:p>
        </p:txBody>
      </p:sp>
      <p:sp>
        <p:nvSpPr>
          <p:cNvPr id="90120" name="AutoShape 8"/>
          <p:cNvSpPr/>
          <p:nvPr/>
        </p:nvSpPr>
        <p:spPr bwMode="auto">
          <a:xfrm>
            <a:off x="7261225" y="4513263"/>
            <a:ext cx="287338" cy="1368425"/>
          </a:xfrm>
          <a:prstGeom prst="rightBrace">
            <a:avLst>
              <a:gd name="adj1" fmla="val 39687"/>
              <a:gd name="adj2" fmla="val 7912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0487" name="Line 9"/>
          <p:cNvSpPr>
            <a:spLocks noChangeShapeType="1"/>
          </p:cNvSpPr>
          <p:nvPr/>
        </p:nvSpPr>
        <p:spPr bwMode="auto">
          <a:xfrm>
            <a:off x="3868738" y="5578475"/>
            <a:ext cx="2017712" cy="0"/>
          </a:xfrm>
          <a:prstGeom prst="line">
            <a:avLst/>
          </a:prstGeom>
          <a:noFill/>
          <a:ln w="28575">
            <a:solidFill>
              <a:schemeClr val="tx1"/>
            </a:solidFill>
            <a:prstDash val="dash"/>
            <a:rou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0122" name="Rectangle 10"/>
          <p:cNvSpPr>
            <a:spLocks noChangeArrowheads="1"/>
          </p:cNvSpPr>
          <p:nvPr/>
        </p:nvSpPr>
        <p:spPr bwMode="auto">
          <a:xfrm>
            <a:off x="7596188" y="5362575"/>
            <a:ext cx="1296987" cy="466725"/>
          </a:xfrm>
          <a:prstGeom prst="rect">
            <a:avLst/>
          </a:prstGeom>
          <a:solidFill>
            <a:srgbClr val="99FF99"/>
          </a:solidFill>
          <a:ln w="9525">
            <a:solidFill>
              <a:schemeClr val="tx1"/>
            </a:solidFill>
            <a:miter lim="800000"/>
          </a:ln>
        </p:spPr>
        <p:txBody>
          <a:bodyPr lIns="9144" rIns="9144"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Mensagem</a:t>
            </a:r>
          </a:p>
        </p:txBody>
      </p:sp>
      <p:sp>
        <p:nvSpPr>
          <p:cNvPr id="90123" name="Oval 11"/>
          <p:cNvSpPr>
            <a:spLocks noChangeArrowheads="1"/>
          </p:cNvSpPr>
          <p:nvPr/>
        </p:nvSpPr>
        <p:spPr bwMode="auto">
          <a:xfrm>
            <a:off x="6318250" y="3868738"/>
            <a:ext cx="576263" cy="492125"/>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p>
        </p:txBody>
      </p:sp>
      <p:sp>
        <p:nvSpPr>
          <p:cNvPr id="20490" name="Rectangle 12"/>
          <p:cNvSpPr>
            <a:spLocks noChangeArrowheads="1"/>
          </p:cNvSpPr>
          <p:nvPr/>
        </p:nvSpPr>
        <p:spPr bwMode="auto">
          <a:xfrm>
            <a:off x="5957888" y="4541838"/>
            <a:ext cx="1295400" cy="466725"/>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Máscara</a:t>
            </a:r>
            <a:endParaRPr lang="pt-BR" altLang="en-US" sz="2000" baseline="-25000">
              <a:solidFill>
                <a:srgbClr val="000099"/>
              </a:solidFill>
              <a:latin typeface="Tahoma" panose="020B0604030504040204" pitchFamily="34" charset="0"/>
            </a:endParaRPr>
          </a:p>
        </p:txBody>
      </p:sp>
      <p:sp>
        <p:nvSpPr>
          <p:cNvPr id="90125" name="Rectangle 13"/>
          <p:cNvSpPr>
            <a:spLocks noChangeArrowheads="1"/>
          </p:cNvSpPr>
          <p:nvPr/>
        </p:nvSpPr>
        <p:spPr bwMode="auto">
          <a:xfrm>
            <a:off x="5632450" y="3876675"/>
            <a:ext cx="373063" cy="466725"/>
          </a:xfrm>
          <a:prstGeom prst="rect">
            <a:avLst/>
          </a:prstGeom>
          <a:solidFill>
            <a:srgbClr val="FF6541"/>
          </a:solidFill>
          <a:ln w="9525">
            <a:solidFill>
              <a:srgbClr val="000080"/>
            </a:solidFill>
            <a:miter lim="800000"/>
          </a:ln>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cxnSp>
        <p:nvCxnSpPr>
          <p:cNvPr id="90126" name="AutoShape 14"/>
          <p:cNvCxnSpPr>
            <a:cxnSpLocks noChangeShapeType="1"/>
            <a:stCxn id="90125" idx="3"/>
            <a:endCxn id="90123" idx="2"/>
          </p:cNvCxnSpPr>
          <p:nvPr/>
        </p:nvCxnSpPr>
        <p:spPr bwMode="auto">
          <a:xfrm>
            <a:off x="6005513" y="4110038"/>
            <a:ext cx="312737" cy="4762"/>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90127" name="AutoShape 15"/>
          <p:cNvCxnSpPr>
            <a:cxnSpLocks noChangeShapeType="1"/>
            <a:stCxn id="90123" idx="4"/>
            <a:endCxn id="20490" idx="0"/>
          </p:cNvCxnSpPr>
          <p:nvPr/>
        </p:nvCxnSpPr>
        <p:spPr bwMode="auto">
          <a:xfrm flipH="1">
            <a:off x="6605588" y="4360863"/>
            <a:ext cx="1587" cy="180975"/>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90128" name="Oval 16"/>
          <p:cNvSpPr>
            <a:spLocks noChangeArrowheads="1"/>
          </p:cNvSpPr>
          <p:nvPr/>
        </p:nvSpPr>
        <p:spPr bwMode="auto">
          <a:xfrm>
            <a:off x="1314450" y="3860800"/>
            <a:ext cx="576263" cy="492125"/>
          </a:xfrm>
          <a:prstGeom prst="ellipse">
            <a:avLst/>
          </a:prstGeom>
          <a:solidFill>
            <a:srgbClr val="FFCC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99"/>
                </a:solidFill>
                <a:latin typeface="Tahoma" panose="020B0604030504040204" pitchFamily="34" charset="0"/>
              </a:rPr>
              <a:t>E</a:t>
            </a:r>
          </a:p>
        </p:txBody>
      </p:sp>
      <p:sp>
        <p:nvSpPr>
          <p:cNvPr id="20495" name="Rectangle 17"/>
          <p:cNvSpPr>
            <a:spLocks noChangeArrowheads="1"/>
          </p:cNvSpPr>
          <p:nvPr/>
        </p:nvSpPr>
        <p:spPr bwMode="auto">
          <a:xfrm>
            <a:off x="954088" y="4533900"/>
            <a:ext cx="1295400" cy="466725"/>
          </a:xfrm>
          <a:prstGeom prst="rect">
            <a:avLst/>
          </a:prstGeom>
          <a:solidFill>
            <a:srgbClr val="FFFFCC"/>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sz="2000">
                <a:solidFill>
                  <a:srgbClr val="000099"/>
                </a:solidFill>
                <a:latin typeface="Tahoma" panose="020B0604030504040204" pitchFamily="34" charset="0"/>
              </a:rPr>
              <a:t>Máscara</a:t>
            </a:r>
            <a:endParaRPr lang="pt-BR" altLang="en-US" sz="2000" baseline="-25000">
              <a:solidFill>
                <a:srgbClr val="000099"/>
              </a:solidFill>
              <a:latin typeface="Tahoma" panose="020B0604030504040204" pitchFamily="34" charset="0"/>
            </a:endParaRPr>
          </a:p>
        </p:txBody>
      </p:sp>
      <p:sp>
        <p:nvSpPr>
          <p:cNvPr id="90130" name="Rectangle 18"/>
          <p:cNvSpPr>
            <a:spLocks noChangeArrowheads="1"/>
          </p:cNvSpPr>
          <p:nvPr/>
        </p:nvSpPr>
        <p:spPr bwMode="auto">
          <a:xfrm>
            <a:off x="628650" y="3868738"/>
            <a:ext cx="373063" cy="466725"/>
          </a:xfrm>
          <a:prstGeom prst="rect">
            <a:avLst/>
          </a:prstGeom>
          <a:solidFill>
            <a:srgbClr val="FF6541"/>
          </a:solidFill>
          <a:ln w="9525">
            <a:solidFill>
              <a:srgbClr val="000080"/>
            </a:solidFill>
            <a:miter lim="800000"/>
          </a:ln>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pt-BR" altLang="en-US">
                <a:solidFill>
                  <a:srgbClr val="000066"/>
                </a:solidFill>
                <a:latin typeface="Tahoma" panose="020B0604030504040204" pitchFamily="34" charset="0"/>
              </a:rPr>
              <a:t>K</a:t>
            </a:r>
          </a:p>
        </p:txBody>
      </p:sp>
      <p:cxnSp>
        <p:nvCxnSpPr>
          <p:cNvPr id="90131" name="AutoShape 19"/>
          <p:cNvCxnSpPr>
            <a:cxnSpLocks noChangeShapeType="1"/>
            <a:stCxn id="90130" idx="3"/>
            <a:endCxn id="90128" idx="2"/>
          </p:cNvCxnSpPr>
          <p:nvPr/>
        </p:nvCxnSpPr>
        <p:spPr bwMode="auto">
          <a:xfrm>
            <a:off x="1001713" y="4102100"/>
            <a:ext cx="312737" cy="4763"/>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cxnSp>
        <p:nvCxnSpPr>
          <p:cNvPr id="90132" name="AutoShape 20"/>
          <p:cNvCxnSpPr>
            <a:cxnSpLocks noChangeShapeType="1"/>
            <a:stCxn id="90128" idx="4"/>
            <a:endCxn id="20495" idx="0"/>
          </p:cNvCxnSpPr>
          <p:nvPr/>
        </p:nvCxnSpPr>
        <p:spPr bwMode="auto">
          <a:xfrm flipH="1">
            <a:off x="1601788" y="4352925"/>
            <a:ext cx="1587" cy="180975"/>
          </a:xfrm>
          <a:prstGeom prst="straightConnector1">
            <a:avLst/>
          </a:prstGeom>
          <a:noFill/>
          <a:ln w="9525">
            <a:solidFill>
              <a:srgbClr val="000080"/>
            </a:solidFill>
            <a:round/>
            <a:tailEnd type="triangle" w="med" len="med"/>
          </a:ln>
          <a:extLst>
            <a:ext uri="{909E8E84-426E-40DD-AFC4-6F175D3DCCD1}">
              <a14:hiddenFill xmlns:a14="http://schemas.microsoft.com/office/drawing/2010/main">
                <a:noFill/>
              </a14:hiddenFill>
            </a:ext>
          </a:extLst>
        </p:spPr>
      </p:cxnSp>
      <p:sp>
        <p:nvSpPr>
          <p:cNvPr id="12307" name="Text Box 21"/>
          <p:cNvSpPr txBox="1">
            <a:spLocks noChangeArrowheads="1"/>
          </p:cNvSpPr>
          <p:nvPr/>
        </p:nvSpPr>
        <p:spPr bwMode="auto">
          <a:xfrm>
            <a:off x="1493838" y="6010275"/>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lnSpc>
                <a:spcPct val="90000"/>
              </a:lnSpc>
              <a:spcBef>
                <a:spcPct val="20000"/>
              </a:spcBef>
            </a:pPr>
            <a:r>
              <a:rPr lang="pt-BR" altLang="en-US" sz="2000">
                <a:solidFill>
                  <a:schemeClr val="bg2"/>
                </a:solidFill>
                <a:latin typeface="Tahoma" panose="020B0604030504040204" pitchFamily="34" charset="0"/>
              </a:rPr>
              <a:t>Origem</a:t>
            </a:r>
          </a:p>
        </p:txBody>
      </p:sp>
      <p:sp>
        <p:nvSpPr>
          <p:cNvPr id="12308" name="Text Box 22"/>
          <p:cNvSpPr txBox="1">
            <a:spLocks noChangeArrowheads="1"/>
          </p:cNvSpPr>
          <p:nvPr/>
        </p:nvSpPr>
        <p:spPr bwMode="auto">
          <a:xfrm>
            <a:off x="6534150" y="6010275"/>
            <a:ext cx="1023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lnSpc>
                <a:spcPct val="90000"/>
              </a:lnSpc>
              <a:spcBef>
                <a:spcPct val="20000"/>
              </a:spcBef>
            </a:pPr>
            <a:r>
              <a:rPr lang="pt-BR" altLang="en-US" sz="2000">
                <a:solidFill>
                  <a:schemeClr val="bg2"/>
                </a:solidFill>
                <a:latin typeface="Tahoma" panose="020B0604030504040204" pitchFamily="34" charset="0"/>
              </a:rPr>
              <a:t>Destino</a:t>
            </a:r>
          </a:p>
        </p:txBody>
      </p:sp>
      <p:sp>
        <p:nvSpPr>
          <p:cNvPr id="20501" name="Text Box 23"/>
          <p:cNvSpPr txBox="1">
            <a:spLocks noChangeArrowheads="1"/>
          </p:cNvSpPr>
          <p:nvPr/>
        </p:nvSpPr>
        <p:spPr bwMode="auto">
          <a:xfrm>
            <a:off x="1349375" y="491172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pt-BR" altLang="en-US" b="1">
                <a:latin typeface="Tahoma" panose="020B0604030504040204" pitchFamily="34" charset="0"/>
              </a:rPr>
              <a:t>+</a:t>
            </a:r>
          </a:p>
        </p:txBody>
      </p:sp>
      <p:sp>
        <p:nvSpPr>
          <p:cNvPr id="20502" name="Text Box 24"/>
          <p:cNvSpPr txBox="1">
            <a:spLocks noChangeArrowheads="1"/>
          </p:cNvSpPr>
          <p:nvPr/>
        </p:nvSpPr>
        <p:spPr bwMode="auto">
          <a:xfrm>
            <a:off x="6443663" y="49117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pt-BR" altLang="en-US" b="1">
                <a:latin typeface="Tahoma" panose="020B0604030504040204" pitchFamily="34" charset="0"/>
              </a:rPr>
              <a:t>–</a:t>
            </a:r>
          </a:p>
        </p:txBody>
      </p:sp>
      <p:sp>
        <p:nvSpPr>
          <p:cNvPr id="12311" name="Rectangle 25"/>
          <p:cNvSpPr>
            <a:spLocks noGrp="1" noChangeArrowheads="1"/>
          </p:cNvSpPr>
          <p:nvPr>
            <p:ph type="body" idx="1"/>
          </p:nvPr>
        </p:nvSpPr>
        <p:spPr>
          <a:xfrm>
            <a:off x="685800" y="1524000"/>
            <a:ext cx="7772400" cy="2049463"/>
          </a:xfrm>
        </p:spPr>
        <p:txBody>
          <a:bodyPr/>
          <a:lstStyle/>
          <a:p>
            <a:r>
              <a:rPr lang="pt-BR" altLang="en-US" sz="2400"/>
              <a:t>Operação básica:</a:t>
            </a:r>
          </a:p>
          <a:p>
            <a:pPr lvl="1">
              <a:buFont typeface="Wingdings" panose="05000000000000000000" pitchFamily="2" charset="2"/>
              <a:buAutoNum type="arabicPeriod"/>
            </a:pPr>
            <a:r>
              <a:rPr lang="pt-BR" altLang="en-US" sz="2000"/>
              <a:t>A partir da chave K, gera uma </a:t>
            </a:r>
            <a:r>
              <a:rPr lang="pt-BR" altLang="en-US" sz="2000" i="1"/>
              <a:t>máscara</a:t>
            </a:r>
            <a:r>
              <a:rPr lang="pt-BR" altLang="en-US" sz="2000"/>
              <a:t> (sequência pseudoaleatória de bits) do tamanho da mensagem, qualquer que seja esse tamanho</a:t>
            </a:r>
          </a:p>
          <a:p>
            <a:pPr lvl="1">
              <a:buFont typeface="Wingdings" panose="05000000000000000000" pitchFamily="2" charset="2"/>
              <a:buAutoNum type="arabicPeriod"/>
            </a:pPr>
            <a:r>
              <a:rPr lang="pt-BR" altLang="en-US" sz="2000"/>
              <a:t>Combina máscara com a mensagem, gerando mensagem cifrada (de aparência aleatória)</a:t>
            </a:r>
            <a:endParaRPr lang="en-US" altLang="en-US" sz="2000"/>
          </a:p>
        </p:txBody>
      </p:sp>
      <p:sp>
        <p:nvSpPr>
          <p:cNvPr id="12312" name="Rectangle 26"/>
          <p:cNvSpPr>
            <a:spLocks noGrp="1" noChangeArrowheads="1"/>
          </p:cNvSpPr>
          <p:nvPr>
            <p:ph type="title"/>
          </p:nvPr>
        </p:nvSpPr>
        <p:spPr/>
        <p:txBody>
          <a:bodyPr/>
          <a:lstStyle/>
          <a:p>
            <a:r>
              <a:rPr lang="pt-BR" altLang="en-US"/>
              <a:t>Cifra de Fluxo/Mascaramento</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0130"/>
                                        </p:tgtEl>
                                        <p:attrNameLst>
                                          <p:attrName>style.visibility</p:attrName>
                                        </p:attrNameLst>
                                      </p:cBhvr>
                                      <p:to>
                                        <p:strVal val="visible"/>
                                      </p:to>
                                    </p:set>
                                    <p:animEffect transition="in" filter="dissolve">
                                      <p:cBhvr>
                                        <p:cTn id="7" dur="500"/>
                                        <p:tgtEl>
                                          <p:spTgt spid="90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0131"/>
                                        </p:tgtEl>
                                        <p:attrNameLst>
                                          <p:attrName>style.visibility</p:attrName>
                                        </p:attrNameLst>
                                      </p:cBhvr>
                                      <p:to>
                                        <p:strVal val="visible"/>
                                      </p:to>
                                    </p:set>
                                    <p:animEffect transition="in" filter="wipe(up)">
                                      <p:cBhvr>
                                        <p:cTn id="12" dur="500"/>
                                        <p:tgtEl>
                                          <p:spTgt spid="9013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0128"/>
                                        </p:tgtEl>
                                        <p:attrNameLst>
                                          <p:attrName>style.visibility</p:attrName>
                                        </p:attrNameLst>
                                      </p:cBhvr>
                                      <p:to>
                                        <p:strVal val="visible"/>
                                      </p:to>
                                    </p:set>
                                    <p:animEffect transition="in" filter="dissolve">
                                      <p:cBhvr>
                                        <p:cTn id="15" dur="500"/>
                                        <p:tgtEl>
                                          <p:spTgt spid="90128"/>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90132"/>
                                        </p:tgtEl>
                                        <p:attrNameLst>
                                          <p:attrName>style.visibility</p:attrName>
                                        </p:attrNameLst>
                                      </p:cBhvr>
                                      <p:to>
                                        <p:strVal val="visible"/>
                                      </p:to>
                                    </p:set>
                                    <p:animEffect transition="in" filter="wipe(up)">
                                      <p:cBhvr>
                                        <p:cTn id="19" dur="500"/>
                                        <p:tgtEl>
                                          <p:spTgt spid="90132"/>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20495"/>
                                        </p:tgtEl>
                                        <p:attrNameLst>
                                          <p:attrName>style.visibility</p:attrName>
                                        </p:attrNameLst>
                                      </p:cBhvr>
                                      <p:to>
                                        <p:strVal val="visible"/>
                                      </p:to>
                                    </p:set>
                                    <p:animEffect transition="in" filter="dissolve">
                                      <p:cBhvr>
                                        <p:cTn id="23" dur="500"/>
                                        <p:tgtEl>
                                          <p:spTgt spid="2049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0501"/>
                                        </p:tgtEl>
                                        <p:attrNameLst>
                                          <p:attrName>style.visibility</p:attrName>
                                        </p:attrNameLst>
                                      </p:cBhvr>
                                      <p:to>
                                        <p:strVal val="visible"/>
                                      </p:to>
                                    </p:set>
                                    <p:animEffect transition="in" filter="dissolve">
                                      <p:cBhvr>
                                        <p:cTn id="28" dur="500"/>
                                        <p:tgtEl>
                                          <p:spTgt spid="20501"/>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90118"/>
                                        </p:tgtEl>
                                        <p:attrNameLst>
                                          <p:attrName>style.visibility</p:attrName>
                                        </p:attrNameLst>
                                      </p:cBhvr>
                                      <p:to>
                                        <p:strVal val="visible"/>
                                      </p:to>
                                    </p:set>
                                    <p:animEffect transition="in" filter="dissolve">
                                      <p:cBhvr>
                                        <p:cTn id="32" dur="500"/>
                                        <p:tgtEl>
                                          <p:spTgt spid="90118"/>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90117"/>
                                        </p:tgtEl>
                                        <p:attrNameLst>
                                          <p:attrName>style.visibility</p:attrName>
                                        </p:attrNameLst>
                                      </p:cBhvr>
                                      <p:to>
                                        <p:strVal val="visible"/>
                                      </p:to>
                                    </p:set>
                                    <p:animEffect transition="in" filter="wipe(left)">
                                      <p:cBhvr>
                                        <p:cTn id="36" dur="500"/>
                                        <p:tgtEl>
                                          <p:spTgt spid="90117"/>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90116"/>
                                        </p:tgtEl>
                                        <p:attrNameLst>
                                          <p:attrName>style.visibility</p:attrName>
                                        </p:attrNameLst>
                                      </p:cBhvr>
                                      <p:to>
                                        <p:strVal val="visible"/>
                                      </p:to>
                                    </p:set>
                                    <p:animEffect transition="in" filter="wipe(left)">
                                      <p:cBhvr>
                                        <p:cTn id="40" dur="500"/>
                                        <p:tgtEl>
                                          <p:spTgt spid="901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487"/>
                                        </p:tgtEl>
                                        <p:attrNameLst>
                                          <p:attrName>style.visibility</p:attrName>
                                        </p:attrNameLst>
                                      </p:cBhvr>
                                      <p:to>
                                        <p:strVal val="visible"/>
                                      </p:to>
                                    </p:set>
                                    <p:animEffect transition="in" filter="wipe(left)">
                                      <p:cBhvr>
                                        <p:cTn id="45" dur="500"/>
                                        <p:tgtEl>
                                          <p:spTgt spid="20487"/>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90119"/>
                                        </p:tgtEl>
                                        <p:attrNameLst>
                                          <p:attrName>style.visibility</p:attrName>
                                        </p:attrNameLst>
                                      </p:cBhvr>
                                      <p:to>
                                        <p:strVal val="visible"/>
                                      </p:to>
                                    </p:set>
                                    <p:animEffect transition="in" filter="wipe(left)">
                                      <p:cBhvr>
                                        <p:cTn id="49" dur="500"/>
                                        <p:tgtEl>
                                          <p:spTgt spid="90119"/>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90125"/>
                                        </p:tgtEl>
                                        <p:attrNameLst>
                                          <p:attrName>style.visibility</p:attrName>
                                        </p:attrNameLst>
                                      </p:cBhvr>
                                      <p:to>
                                        <p:strVal val="visible"/>
                                      </p:to>
                                    </p:set>
                                    <p:animEffect transition="in" filter="dissolve">
                                      <p:cBhvr>
                                        <p:cTn id="54" dur="500"/>
                                        <p:tgtEl>
                                          <p:spTgt spid="90125"/>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90126"/>
                                        </p:tgtEl>
                                        <p:attrNameLst>
                                          <p:attrName>style.visibility</p:attrName>
                                        </p:attrNameLst>
                                      </p:cBhvr>
                                      <p:to>
                                        <p:strVal val="visible"/>
                                      </p:to>
                                    </p:set>
                                    <p:animEffect transition="in" filter="wipe(up)">
                                      <p:cBhvr>
                                        <p:cTn id="58" dur="500"/>
                                        <p:tgtEl>
                                          <p:spTgt spid="9012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90123"/>
                                        </p:tgtEl>
                                        <p:attrNameLst>
                                          <p:attrName>style.visibility</p:attrName>
                                        </p:attrNameLst>
                                      </p:cBhvr>
                                      <p:to>
                                        <p:strVal val="visible"/>
                                      </p:to>
                                    </p:set>
                                    <p:animEffect transition="in" filter="dissolve">
                                      <p:cBhvr>
                                        <p:cTn id="61" dur="500"/>
                                        <p:tgtEl>
                                          <p:spTgt spid="90123"/>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90127"/>
                                        </p:tgtEl>
                                        <p:attrNameLst>
                                          <p:attrName>style.visibility</p:attrName>
                                        </p:attrNameLst>
                                      </p:cBhvr>
                                      <p:to>
                                        <p:strVal val="visible"/>
                                      </p:to>
                                    </p:set>
                                    <p:animEffect transition="in" filter="wipe(up)">
                                      <p:cBhvr>
                                        <p:cTn id="65" dur="500"/>
                                        <p:tgtEl>
                                          <p:spTgt spid="901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0490"/>
                                        </p:tgtEl>
                                        <p:attrNameLst>
                                          <p:attrName>style.visibility</p:attrName>
                                        </p:attrNameLst>
                                      </p:cBhvr>
                                      <p:to>
                                        <p:strVal val="visible"/>
                                      </p:to>
                                    </p:set>
                                    <p:animEffect transition="in" filter="dissolve">
                                      <p:cBhvr>
                                        <p:cTn id="68" dur="500"/>
                                        <p:tgtEl>
                                          <p:spTgt spid="20490"/>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0502"/>
                                        </p:tgtEl>
                                        <p:attrNameLst>
                                          <p:attrName>style.visibility</p:attrName>
                                        </p:attrNameLst>
                                      </p:cBhvr>
                                      <p:to>
                                        <p:strVal val="visible"/>
                                      </p:to>
                                    </p:set>
                                    <p:animEffect transition="in" filter="dissolve">
                                      <p:cBhvr>
                                        <p:cTn id="73" dur="500"/>
                                        <p:tgtEl>
                                          <p:spTgt spid="2050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90120"/>
                                        </p:tgtEl>
                                        <p:attrNameLst>
                                          <p:attrName>style.visibility</p:attrName>
                                        </p:attrNameLst>
                                      </p:cBhvr>
                                      <p:to>
                                        <p:strVal val="visible"/>
                                      </p:to>
                                    </p:set>
                                    <p:animEffect transition="in" filter="wipe(left)">
                                      <p:cBhvr>
                                        <p:cTn id="76" dur="500"/>
                                        <p:tgtEl>
                                          <p:spTgt spid="90120"/>
                                        </p:tgtEl>
                                      </p:cBhvr>
                                    </p:animEffect>
                                  </p:childTnLst>
                                </p:cTn>
                              </p:par>
                            </p:childTnLst>
                          </p:cTn>
                        </p:par>
                        <p:par>
                          <p:cTn id="77" fill="hold">
                            <p:stCondLst>
                              <p:cond delay="500"/>
                            </p:stCondLst>
                            <p:childTnLst>
                              <p:par>
                                <p:cTn id="78" presetID="9" presetClass="entr" presetSubtype="0" fill="hold" grpId="0" nodeType="afterEffect">
                                  <p:stCondLst>
                                    <p:cond delay="0"/>
                                  </p:stCondLst>
                                  <p:childTnLst>
                                    <p:set>
                                      <p:cBhvr>
                                        <p:cTn id="79" dur="1" fill="hold">
                                          <p:stCondLst>
                                            <p:cond delay="0"/>
                                          </p:stCondLst>
                                        </p:cTn>
                                        <p:tgtEl>
                                          <p:spTgt spid="90122"/>
                                        </p:tgtEl>
                                        <p:attrNameLst>
                                          <p:attrName>style.visibility</p:attrName>
                                        </p:attrNameLst>
                                      </p:cBhvr>
                                      <p:to>
                                        <p:strVal val="visible"/>
                                      </p:to>
                                    </p:set>
                                    <p:animEffect transition="in" filter="dissolve">
                                      <p:cBhvr>
                                        <p:cTn id="80" dur="500"/>
                                        <p:tgtEl>
                                          <p:spTgt spid="90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nimBg="1"/>
      <p:bldP spid="90117" grpId="0" animBg="1"/>
      <p:bldP spid="90118" grpId="0" animBg="1"/>
      <p:bldP spid="90119" grpId="0" animBg="1"/>
      <p:bldP spid="90120" grpId="0" animBg="1"/>
      <p:bldP spid="20487" grpId="0" animBg="1"/>
      <p:bldP spid="90122" grpId="0" animBg="1"/>
      <p:bldP spid="90123" grpId="0" animBg="1"/>
      <p:bldP spid="20490" grpId="0" animBg="1"/>
      <p:bldP spid="90125" grpId="0" animBg="1"/>
      <p:bldP spid="90128" grpId="0" animBg="1"/>
      <p:bldP spid="20495" grpId="0" animBg="1"/>
      <p:bldP spid="90130" grpId="0" animBg="1"/>
      <p:bldP spid="20501" grpId="0"/>
      <p:bldP spid="20502" grpId="0"/>
    </p:bldLst>
  </p:timing>
</p:sld>
</file>

<file path=ppt/theme/theme1.xml><?xml version="1.0" encoding="utf-8"?>
<a:theme xmlns:a="http://schemas.openxmlformats.org/drawingml/2006/main" name="1.Introducao">
  <a:themeElements>
    <a:clrScheme name="1.Introduca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Introduca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pt-BR"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pt-BR" sz="2400" b="0" i="0" u="none" strike="noStrike" cap="none" normalizeH="0" baseline="0" smtClean="0">
            <a:ln>
              <a:noFill/>
            </a:ln>
            <a:solidFill>
              <a:schemeClr val="tx1"/>
            </a:solidFill>
            <a:effectLst/>
            <a:latin typeface="Times New Roman" panose="02020603050405020304" pitchFamily="18" charset="0"/>
          </a:defRPr>
        </a:defPPr>
      </a:lstStyle>
    </a:lnDef>
    <a:txDef>
      <a:spPr>
        <a:noFill/>
      </a:spPr>
      <a:bodyPr wrap="none" rtlCol="0">
        <a:spAutoFit/>
      </a:bodyPr>
      <a:lstStyle>
        <a:defPPr>
          <a:defRPr dirty="0" smtClean="0">
            <a:latin typeface="+mj-lt"/>
          </a:defRPr>
        </a:defPPr>
      </a:lstStyle>
    </a:txDef>
  </a:objectDefaults>
  <a:extraClrSchemeLst>
    <a:extraClrScheme>
      <a:clrScheme name="1.Introduca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Introduca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Introduca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Introduca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Introduca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Introduca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Introduca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Introduca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Introduca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Introduca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Introduca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Introduca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3116</Words>
  <Application>Microsoft Office PowerPoint</Application>
  <PresentationFormat>On-screen Show (4:3)</PresentationFormat>
  <Paragraphs>729</Paragraphs>
  <Slides>49</Slides>
  <Notes>33</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0" baseType="lpstr">
      <vt:lpstr>Arial</vt:lpstr>
      <vt:lpstr>Calibri</vt:lpstr>
      <vt:lpstr>Century Gothic</vt:lpstr>
      <vt:lpstr>Tahoma</vt:lpstr>
      <vt:lpstr>Times New Roman</vt:lpstr>
      <vt:lpstr>Ubuntu</vt:lpstr>
      <vt:lpstr>Ubuntu Light</vt:lpstr>
      <vt:lpstr>Ubuntu Medium</vt:lpstr>
      <vt:lpstr>Wingdings</vt:lpstr>
      <vt:lpstr>1.Introducao</vt:lpstr>
      <vt:lpstr>Bitmap Image</vt:lpstr>
      <vt:lpstr>Programação Segura</vt:lpstr>
      <vt:lpstr>Confidencialidade</vt:lpstr>
      <vt:lpstr>Confidencialidade:  Cifras</vt:lpstr>
      <vt:lpstr>Cifra Simétrica – Definição</vt:lpstr>
      <vt:lpstr>Cifras: Algoritmos Principais</vt:lpstr>
      <vt:lpstr>Exemplo prático: HTTP vs. HTTPS</vt:lpstr>
      <vt:lpstr>Exemplo prático: HTTP vs. HTTPS</vt:lpstr>
      <vt:lpstr>Segurança da Informação</vt:lpstr>
      <vt:lpstr>Cifra de Fluxo/Mascaramento</vt:lpstr>
      <vt:lpstr>Cifra de César</vt:lpstr>
      <vt:lpstr>Análise</vt:lpstr>
      <vt:lpstr>Generalização</vt:lpstr>
      <vt:lpstr>Exercício</vt:lpstr>
      <vt:lpstr>Resposta: 9</vt:lpstr>
      <vt:lpstr>Cifra de Vigenère</vt:lpstr>
      <vt:lpstr>Cifra de Vigenère</vt:lpstr>
      <vt:lpstr>Cifra de Vernam</vt:lpstr>
      <vt:lpstr>One-Time Pad</vt:lpstr>
      <vt:lpstr>Por que “one-time”?</vt:lpstr>
      <vt:lpstr>Cifra de Fluxo/Mascaramento</vt:lpstr>
      <vt:lpstr>Cifra de Fluxo/Mascaramento</vt:lpstr>
      <vt:lpstr>RC4™</vt:lpstr>
      <vt:lpstr>Outras cifras de fluxo</vt:lpstr>
      <vt:lpstr>Cifra de Fluxo/Mascaramento</vt:lpstr>
      <vt:lpstr>Segurança da Informação</vt:lpstr>
      <vt:lpstr>Cifra de bloco</vt:lpstr>
      <vt:lpstr>Difusão e Confusão</vt:lpstr>
      <vt:lpstr>Difusão e Confusão</vt:lpstr>
      <vt:lpstr>Difusão e Confusão</vt:lpstr>
      <vt:lpstr>Segurança da Informação</vt:lpstr>
      <vt:lpstr>Modos de Operação</vt:lpstr>
      <vt:lpstr>Padding</vt:lpstr>
      <vt:lpstr>Modo ECB</vt:lpstr>
      <vt:lpstr>ECB: Exemplo</vt:lpstr>
      <vt:lpstr>ECB: Exemplo</vt:lpstr>
      <vt:lpstr>ECB: Exemplo</vt:lpstr>
      <vt:lpstr>Modo CBC - cifração</vt:lpstr>
      <vt:lpstr>Modo CBC - decifração</vt:lpstr>
      <vt:lpstr>Modo contador (CTR)</vt:lpstr>
      <vt:lpstr>Modo CTR - cifração</vt:lpstr>
      <vt:lpstr>Modo CTR - decifração</vt:lpstr>
      <vt:lpstr>Confidencialidade implica Integridade/Autenticidade?</vt:lpstr>
      <vt:lpstr>Confidencialidade implica Integridade/Autenticidade?</vt:lpstr>
      <vt:lpstr>Confidencialidade + Integridade + Autenticidade</vt:lpstr>
      <vt:lpstr>Cifra de bloco</vt:lpstr>
      <vt:lpstr>Segurança da Informação</vt:lpstr>
      <vt:lpstr>Considerações práticas</vt:lpstr>
      <vt:lpstr>Considerações práticas</vt:lpstr>
      <vt:lpstr>Programação Segura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em Redes I</dc:title>
  <dc:subject>Cifras Simétricas</dc:subject>
  <dc:creator>Marcos Simplicio</dc:creator>
  <cp:keywords>segurança, gerenciamento</cp:keywords>
  <cp:lastModifiedBy>Eduardo Lopes Cominetti</cp:lastModifiedBy>
  <cp:revision>692</cp:revision>
  <cp:lastPrinted>2015-09-11T16:06:00Z</cp:lastPrinted>
  <dcterms:created xsi:type="dcterms:W3CDTF">2002-05-26T13:17:00Z</dcterms:created>
  <dcterms:modified xsi:type="dcterms:W3CDTF">2022-10-24T21:14:54Z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1046-11.2.0.8970</vt:lpwstr>
  </property>
</Properties>
</file>