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Ubuntu" panose="020B0504030602030204" pitchFamily="34" charset="0"/>
      <p:regular r:id="rId51"/>
      <p:bold r:id="rId52"/>
      <p:italic r:id="rId53"/>
      <p:boldItalic r:id="rId54"/>
    </p:embeddedFont>
    <p:embeddedFont>
      <p:font typeface="Ubuntu Light" panose="020B0304030602030204" pitchFamily="34" charset="0"/>
      <p:regular r:id="rId55"/>
      <p:bold r:id="rId56"/>
      <p:italic r:id="rId57"/>
      <p:boldItalic r:id="rId58"/>
    </p:embeddedFont>
    <p:embeddedFont>
      <p:font typeface="Ubuntu Medium" panose="020B0604030602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hsCeYEY3XrgtjEXUJsFUPysGp8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5CF4A-63F3-4591-B608-2BBADFB30C87}">
  <a:tblStyle styleId="{B4C5CF4A-63F3-4591-B608-2BBADFB30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35314-579D-465F-8200-601670C1A90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36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ICP Brasil descontinuou SHA-1 apenas em 2019….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Google Shape;698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1" name="Google Shape;781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Google Shape;83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3" name="Google Shape;853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Google Shape;86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figura mostra o núcleo do DRNG, que consiste em dois NOTs colocas no estado ‘1’ (instável). O ruído térmico do chip leva esses NOTs a um estado estável até o próximo clock, permitindo a amostragem de na saída rnd na velocidade do clock. Os bits amostrados nesse ponto são usados em uma estrutura baseada no AES para geração de bits pseudoaleatórios.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figura mostra o núcleo do DRNG, que consiste em dois NOTs colocas no estado ‘1’ (instável). O ruído térmico do chip leva esses NOTs a um estado estável até o próximo clock, permitindo a amostragem de na saída rnd na velocidade do clock. Os bits amostrados nesse ponto são usados em uma estrutura baseada no AES para geração de bits pseudoaleatórios.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1" name="Google Shape;981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9" name="Google Shape;989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6" name="Google Shape;99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3" name="Google Shape;1003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8" name="Google Shape;1038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5" name="Google Shape;1045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Google Shape;1078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7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/>
        </p:nvSpPr>
        <p:spPr>
          <a:xfrm>
            <a:off x="332850" y="913710"/>
            <a:ext cx="1307400" cy="102168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None/>
            </a:pPr>
            <a:r>
              <a:rPr lang="pt-BR" sz="3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🤖 📰</a:t>
            </a:r>
            <a:endParaRPr sz="3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6"/>
          <p:cNvSpPr/>
          <p:nvPr/>
        </p:nvSpPr>
        <p:spPr>
          <a:xfrm>
            <a:off x="365750" y="-168180"/>
            <a:ext cx="1805700" cy="711972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46"/>
          <p:cNvSpPr/>
          <p:nvPr/>
        </p:nvSpPr>
        <p:spPr>
          <a:xfrm>
            <a:off x="-72200" y="1479510"/>
            <a:ext cx="9300300" cy="257256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46"/>
          <p:cNvSpPr txBox="1"/>
          <p:nvPr/>
        </p:nvSpPr>
        <p:spPr>
          <a:xfrm>
            <a:off x="314750" y="2559180"/>
            <a:ext cx="1602900" cy="14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6FFFD"/>
              </a:buClr>
              <a:buSzPts val="2500"/>
              <a:buFont typeface="Ubuntu"/>
              <a:buNone/>
            </a:pPr>
            <a:r>
              <a:rPr lang="pt-BR" sz="2500" b="1" i="0" u="none" strike="noStrike" cap="none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 i="0" u="none" strike="noStrike" cap="none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ABECE7"/>
              </a:buClr>
              <a:buSzPts val="900"/>
              <a:buFont typeface="Ubuntu"/>
              <a:buNone/>
            </a:pPr>
            <a:r>
              <a:rPr lang="pt-BR" sz="900" b="1" i="0" u="none" strike="noStrike" cap="none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pt-BR" sz="900" b="1" i="0" u="none" strike="noStrike" cap="none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900" b="1" i="0" u="none" strike="noStrike" cap="none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 i="0" u="none" strike="noStrike" cap="none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132725" y="524100"/>
            <a:ext cx="1805700" cy="203508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" name="Google Shape;2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674" y="810376"/>
            <a:ext cx="1945802" cy="1538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6"/>
          <p:cNvSpPr txBox="1">
            <a:spLocks noGrp="1"/>
          </p:cNvSpPr>
          <p:nvPr>
            <p:ph type="subTitle" idx="1"/>
          </p:nvPr>
        </p:nvSpPr>
        <p:spPr>
          <a:xfrm>
            <a:off x="2450850" y="2914770"/>
            <a:ext cx="6624000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CE7"/>
              </a:buClr>
              <a:buSzPts val="2800"/>
              <a:buFont typeface="Ubuntu Medium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ctrTitle"/>
          </p:nvPr>
        </p:nvSpPr>
        <p:spPr>
          <a:xfrm>
            <a:off x="2450850" y="1698690"/>
            <a:ext cx="6624000" cy="12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Ubuntu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title" idx="2"/>
          </p:nvPr>
        </p:nvSpPr>
        <p:spPr>
          <a:xfrm>
            <a:off x="2297850" y="4733610"/>
            <a:ext cx="1837800" cy="10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edium"/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title" idx="3"/>
          </p:nvPr>
        </p:nvSpPr>
        <p:spPr>
          <a:xfrm>
            <a:off x="4135650" y="4733610"/>
            <a:ext cx="2446800" cy="10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Light"/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ubTitle" idx="4"/>
          </p:nvPr>
        </p:nvSpPr>
        <p:spPr>
          <a:xfrm>
            <a:off x="6257925" y="6207840"/>
            <a:ext cx="2671800" cy="3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 Medium"/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2pPr>
            <a:lvl3pPr lvl="2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3pPr>
            <a:lvl4pPr lvl="3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4pPr>
            <a:lvl5pPr lvl="4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5pPr>
            <a:lvl6pPr lvl="5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6pPr>
            <a:lvl7pPr lvl="6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7pPr>
            <a:lvl8pPr lvl="7" algn="just">
              <a:spcBef>
                <a:spcPts val="16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/>
            </a:lvl8pPr>
            <a:lvl9pPr lvl="8" algn="just">
              <a:spcBef>
                <a:spcPts val="1600"/>
              </a:spcBef>
              <a:spcAft>
                <a:spcPts val="1600"/>
              </a:spcAft>
              <a:buClr>
                <a:srgbClr val="000099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title" idx="5"/>
          </p:nvPr>
        </p:nvSpPr>
        <p:spPr>
          <a:xfrm>
            <a:off x="6582425" y="4733610"/>
            <a:ext cx="2347200" cy="102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Ubuntu Light"/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6"/>
          <p:cNvSpPr txBox="1">
            <a:spLocks noGrp="1"/>
          </p:cNvSpPr>
          <p:nvPr>
            <p:ph type="body" idx="1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>
            <a:spLocks noGrp="1"/>
          </p:cNvSpPr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4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Google Shape;3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marL="914400" lvl="1" indent="-2286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marL="1371600" lvl="2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marL="1828800" lvl="3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marL="2286000" lvl="4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marL="2743200" lvl="5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marL="3200400" lvl="6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marL="3657600" lvl="7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marL="4114800" lvl="8" indent="-228600" algn="just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marL="914400" lvl="1" indent="-406400" algn="just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marL="1371600" lvl="2" indent="-381000" algn="just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marL="1828800" lvl="3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marL="2286000" lvl="4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marL="2743200" lvl="5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marL="3200400" lvl="6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marL="3657600" lvl="7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marL="4114800" lvl="8" indent="-355600" algn="just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just" rtl="0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just" rtl="0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07413" y="6597650"/>
            <a:ext cx="636587" cy="260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2.jp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2.jp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60.png"/><Relationship Id="rId5" Type="http://schemas.openxmlformats.org/officeDocument/2006/relationships/image" Target="../media/image65.jpg"/><Relationship Id="rId10" Type="http://schemas.openxmlformats.org/officeDocument/2006/relationships/image" Target="../media/image59.png"/><Relationship Id="rId4" Type="http://schemas.openxmlformats.org/officeDocument/2006/relationships/image" Target="../media/image64.png"/><Relationship Id="rId9" Type="http://schemas.openxmlformats.org/officeDocument/2006/relationships/image" Target="../media/image52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2450850" y="3000475"/>
            <a:ext cx="662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CE7"/>
              </a:buClr>
              <a:buSzPts val="2800"/>
              <a:buFont typeface="Ubuntu Medium"/>
              <a:buNone/>
            </a:pPr>
            <a:r>
              <a:rPr lang="pt-BR"/>
              <a:t>Funções de Hash, Códigos de Autenticação e Números Aleatórios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450850" y="1987075"/>
            <a:ext cx="6624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Ubuntu"/>
              <a:buNone/>
            </a:pPr>
            <a:r>
              <a:rPr lang="pt-BR">
                <a:solidFill>
                  <a:schemeClr val="lt1"/>
                </a:solidFill>
              </a:rPr>
              <a:t>Programação Segura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title" idx="2"/>
          </p:nvPr>
        </p:nvSpPr>
        <p:spPr>
          <a:xfrm>
            <a:off x="2297850" y="4516175"/>
            <a:ext cx="1837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edium"/>
              <a:buNone/>
            </a:pPr>
            <a:r>
              <a:rPr lang="pt-BR"/>
              <a:t>Docente: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 idx="3"/>
          </p:nvPr>
        </p:nvSpPr>
        <p:spPr>
          <a:xfrm>
            <a:off x="4135650" y="4516175"/>
            <a:ext cx="2446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Light"/>
              <a:buNone/>
            </a:pPr>
            <a:r>
              <a:rPr lang="pt-BR" dirty="0"/>
              <a:t>Eduardo Lopes Cominetti [Poli/USP]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4"/>
          </p:nvPr>
        </p:nvSpPr>
        <p:spPr>
          <a:xfrm>
            <a:off x="6257925" y="5744700"/>
            <a:ext cx="2671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Ago/2022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Rev. Out/2022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title" idx="5"/>
          </p:nvPr>
        </p:nvSpPr>
        <p:spPr>
          <a:xfrm>
            <a:off x="6582425" y="4516175"/>
            <a:ext cx="2347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Ubuntu Light"/>
              <a:buNone/>
            </a:pPr>
            <a:r>
              <a:rPr lang="pt-BR" dirty="0"/>
              <a:t>ecominetti@larc.usp.br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515938" y="3874049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896938" y="3010441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0"/>
          <p:cNvCxnSpPr>
            <a:stCxn id="279" idx="2"/>
            <a:endCxn id="278" idx="3"/>
          </p:cNvCxnSpPr>
          <p:nvPr/>
        </p:nvCxnSpPr>
        <p:spPr>
          <a:xfrm>
            <a:off x="1087438" y="3543841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10"/>
          <p:cNvSpPr/>
          <p:nvPr/>
        </p:nvSpPr>
        <p:spPr>
          <a:xfrm>
            <a:off x="896938" y="4760066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 i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10"/>
          <p:cNvCxnSpPr>
            <a:stCxn id="278" idx="1"/>
            <a:endCxn id="281" idx="0"/>
          </p:cNvCxnSpPr>
          <p:nvPr/>
        </p:nvCxnSpPr>
        <p:spPr>
          <a:xfrm>
            <a:off x="1087438" y="4407566"/>
            <a:ext cx="0" cy="3525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10"/>
          <p:cNvSpPr txBox="1"/>
          <p:nvPr/>
        </p:nvSpPr>
        <p:spPr>
          <a:xfrm>
            <a:off x="815976" y="2456486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2ª inversão</a:t>
            </a:r>
            <a:endParaRPr sz="2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735138" y="3874049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2116138" y="3010441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0"/>
          <p:cNvCxnSpPr>
            <a:stCxn id="285" idx="2"/>
            <a:endCxn id="284" idx="3"/>
          </p:cNvCxnSpPr>
          <p:nvPr/>
        </p:nvCxnSpPr>
        <p:spPr>
          <a:xfrm>
            <a:off x="2306638" y="3543841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10"/>
          <p:cNvSpPr/>
          <p:nvPr/>
        </p:nvSpPr>
        <p:spPr>
          <a:xfrm>
            <a:off x="2116138" y="4760066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 i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0"/>
          <p:cNvCxnSpPr>
            <a:stCxn id="284" idx="1"/>
            <a:endCxn id="287" idx="0"/>
          </p:cNvCxnSpPr>
          <p:nvPr/>
        </p:nvCxnSpPr>
        <p:spPr>
          <a:xfrm>
            <a:off x="2306638" y="4407566"/>
            <a:ext cx="0" cy="3525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10"/>
          <p:cNvSpPr txBox="1"/>
          <p:nvPr/>
        </p:nvSpPr>
        <p:spPr>
          <a:xfrm>
            <a:off x="1430338" y="4836266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 b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1430338" y="3024729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pt-BR" sz="2800" b="1">
                <a:solidFill>
                  <a:srgbClr val="0000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endParaRPr/>
          </a:p>
        </p:txBody>
      </p:sp>
      <p:sp>
        <p:nvSpPr>
          <p:cNvPr id="291" name="Google Shape;291;p1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Hash: usos</a:t>
            </a:r>
            <a:endParaRPr/>
          </a:p>
        </p:txBody>
      </p:sp>
      <p:pic>
        <p:nvPicPr>
          <p:cNvPr id="292" name="Google Shape;2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7120" y="2312470"/>
            <a:ext cx="576064" cy="56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 descr="Metallic database icon vector drawing | Free SV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2930" y="3474991"/>
            <a:ext cx="575639" cy="57563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0"/>
          <p:cNvSpPr txBox="1"/>
          <p:nvPr/>
        </p:nvSpPr>
        <p:spPr>
          <a:xfrm>
            <a:off x="6796117" y="3140968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mirror 1</a:t>
            </a:r>
            <a:endParaRPr/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095" y="4179578"/>
            <a:ext cx="1154113" cy="1065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10"/>
          <p:cNvCxnSpPr>
            <a:stCxn id="292" idx="2"/>
            <a:endCxn id="295" idx="0"/>
          </p:cNvCxnSpPr>
          <p:nvPr/>
        </p:nvCxnSpPr>
        <p:spPr>
          <a:xfrm>
            <a:off x="4815152" y="2878740"/>
            <a:ext cx="0" cy="1300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7" name="Google Shape;297;p10"/>
          <p:cNvSpPr txBox="1"/>
          <p:nvPr/>
        </p:nvSpPr>
        <p:spPr>
          <a:xfrm>
            <a:off x="4212771" y="3129710"/>
            <a:ext cx="6286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8221" y="3451157"/>
            <a:ext cx="324271" cy="27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 txBox="1"/>
          <p:nvPr/>
        </p:nvSpPr>
        <p:spPr>
          <a:xfrm>
            <a:off x="6753613" y="5548256"/>
            <a:ext cx="80502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mirror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(invadido)</a:t>
            </a:r>
            <a:endParaRPr/>
          </a:p>
        </p:txBody>
      </p:sp>
      <p:grpSp>
        <p:nvGrpSpPr>
          <p:cNvPr id="300" name="Google Shape;300;p10"/>
          <p:cNvGrpSpPr/>
          <p:nvPr/>
        </p:nvGrpSpPr>
        <p:grpSpPr>
          <a:xfrm>
            <a:off x="6863525" y="5002343"/>
            <a:ext cx="575639" cy="575639"/>
            <a:chOff x="7139236" y="2205289"/>
            <a:chExt cx="575639" cy="575639"/>
          </a:xfrm>
        </p:grpSpPr>
        <p:pic>
          <p:nvPicPr>
            <p:cNvPr id="301" name="Google Shape;301;p10" descr="Metallic database icon vector drawing | Free SV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39236" y="2205289"/>
              <a:ext cx="575639" cy="5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0" descr="skull and crossbones-1574822379 | Free SV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91713" y="2352640"/>
              <a:ext cx="251211" cy="25121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3" name="Google Shape;303;p10"/>
          <p:cNvCxnSpPr>
            <a:stCxn id="304" idx="6"/>
          </p:cNvCxnSpPr>
          <p:nvPr/>
        </p:nvCxnSpPr>
        <p:spPr>
          <a:xfrm flipH="1">
            <a:off x="5392229" y="3874030"/>
            <a:ext cx="1415100" cy="635100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5" name="Google Shape;305;p10"/>
          <p:cNvGrpSpPr/>
          <p:nvPr/>
        </p:nvGrpSpPr>
        <p:grpSpPr>
          <a:xfrm>
            <a:off x="5819463" y="3415897"/>
            <a:ext cx="458141" cy="428817"/>
            <a:chOff x="6129307" y="4130674"/>
            <a:chExt cx="458141" cy="428817"/>
          </a:xfrm>
        </p:grpSpPr>
        <p:pic>
          <p:nvPicPr>
            <p:cNvPr id="306" name="Google Shape;306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129307" y="4130674"/>
              <a:ext cx="458141" cy="428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03167" y="4235581"/>
              <a:ext cx="295612" cy="2905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10"/>
          <p:cNvGrpSpPr/>
          <p:nvPr/>
        </p:nvGrpSpPr>
        <p:grpSpPr>
          <a:xfrm>
            <a:off x="5877666" y="5290162"/>
            <a:ext cx="458141" cy="428817"/>
            <a:chOff x="6892848" y="4150609"/>
            <a:chExt cx="458141" cy="428817"/>
          </a:xfrm>
        </p:grpSpPr>
        <p:pic>
          <p:nvPicPr>
            <p:cNvPr id="309" name="Google Shape;309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92848" y="4150609"/>
              <a:ext cx="458141" cy="428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0" descr="Free photo Green Symbol Picture Icon Corona Virus Virus - Max Pixe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80061" y="4246898"/>
              <a:ext cx="283712" cy="2837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10" descr="File:Sign-check-icon.png - Wikimedia Common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528" y="4083162"/>
            <a:ext cx="266198" cy="266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0"/>
          <p:cNvCxnSpPr/>
          <p:nvPr/>
        </p:nvCxnSpPr>
        <p:spPr>
          <a:xfrm rot="10800000">
            <a:off x="5392208" y="4839682"/>
            <a:ext cx="1429059" cy="43221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3" name="Google Shape;313;p10" descr="Red round error warning vector icon | Free SV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63434" y="4988184"/>
            <a:ext cx="293128" cy="29312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0"/>
          <p:cNvSpPr/>
          <p:nvPr/>
        </p:nvSpPr>
        <p:spPr>
          <a:xfrm>
            <a:off x="4719714" y="2909210"/>
            <a:ext cx="190873" cy="191277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6616456" y="3778391"/>
            <a:ext cx="190873" cy="191277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5" name="Google Shape;315;p10"/>
          <p:cNvSpPr/>
          <p:nvPr/>
        </p:nvSpPr>
        <p:spPr>
          <a:xfrm>
            <a:off x="6664987" y="5151387"/>
            <a:ext cx="190873" cy="191277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</a:t>
            </a:r>
            <a:endParaRPr/>
          </a:p>
        </p:txBody>
      </p:sp>
      <p:sp>
        <p:nvSpPr>
          <p:cNvPr id="316" name="Google Shape;316;p10"/>
          <p:cNvSpPr/>
          <p:nvPr/>
        </p:nvSpPr>
        <p:spPr>
          <a:xfrm>
            <a:off x="4381903" y="5293678"/>
            <a:ext cx="190873" cy="191277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4510014" y="5618441"/>
            <a:ext cx="610271" cy="28479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11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00613" y="5281312"/>
            <a:ext cx="229071" cy="214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0"/>
          <p:cNvCxnSpPr>
            <a:stCxn id="318" idx="2"/>
            <a:endCxn id="317" idx="3"/>
          </p:cNvCxnSpPr>
          <p:nvPr/>
        </p:nvCxnSpPr>
        <p:spPr>
          <a:xfrm>
            <a:off x="4815149" y="5495721"/>
            <a:ext cx="0" cy="122700"/>
          </a:xfrm>
          <a:prstGeom prst="straightConnector1">
            <a:avLst/>
          </a:prstGeom>
          <a:noFill/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triangle" w="sm" len="sm"/>
          </a:ln>
        </p:spPr>
      </p:cxnSp>
      <p:cxnSp>
        <p:nvCxnSpPr>
          <p:cNvPr id="320" name="Google Shape;320;p10"/>
          <p:cNvCxnSpPr>
            <a:stCxn id="317" idx="1"/>
            <a:endCxn id="298" idx="1"/>
          </p:cNvCxnSpPr>
          <p:nvPr/>
        </p:nvCxnSpPr>
        <p:spPr>
          <a:xfrm rot="5400000" flipH="1">
            <a:off x="3433721" y="4521629"/>
            <a:ext cx="2316000" cy="447000"/>
          </a:xfrm>
          <a:prstGeom prst="bentConnector5">
            <a:avLst>
              <a:gd name="adj1" fmla="val -5"/>
              <a:gd name="adj2" fmla="val 16"/>
              <a:gd name="adj3" fmla="val -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21" name="Google Shape;321;p10"/>
          <p:cNvSpPr txBox="1"/>
          <p:nvPr/>
        </p:nvSpPr>
        <p:spPr>
          <a:xfrm>
            <a:off x="4794819" y="5888305"/>
            <a:ext cx="3946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322" name="Google Shape;322;p1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54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/>
              <a:t>Verificação de downloads</a:t>
            </a:r>
            <a:endParaRPr/>
          </a:p>
        </p:txBody>
      </p:sp>
      <p:sp>
        <p:nvSpPr>
          <p:cNvPr id="323" name="Google Shape;323;p10"/>
          <p:cNvSpPr txBox="1"/>
          <p:nvPr/>
        </p:nvSpPr>
        <p:spPr>
          <a:xfrm>
            <a:off x="5774050" y="5667058"/>
            <a:ext cx="7200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alterado</a:t>
            </a:r>
            <a:endParaRPr/>
          </a:p>
        </p:txBody>
      </p:sp>
      <p:sp>
        <p:nvSpPr>
          <p:cNvPr id="324" name="Google Shape;324;p10"/>
          <p:cNvSpPr txBox="1"/>
          <p:nvPr/>
        </p:nvSpPr>
        <p:spPr>
          <a:xfrm>
            <a:off x="5554697" y="4483649"/>
            <a:ext cx="950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Hash: usos</a:t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395536" y="454730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776536" y="3629602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1"/>
          <p:cNvCxnSpPr>
            <a:stCxn id="331" idx="2"/>
            <a:endCxn id="330" idx="3"/>
          </p:cNvCxnSpPr>
          <p:nvPr/>
        </p:nvCxnSpPr>
        <p:spPr>
          <a:xfrm>
            <a:off x="967036" y="4163002"/>
            <a:ext cx="0" cy="384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11"/>
          <p:cNvCxnSpPr>
            <a:stCxn id="330" idx="1"/>
            <a:endCxn id="334" idx="0"/>
          </p:cNvCxnSpPr>
          <p:nvPr/>
        </p:nvCxnSpPr>
        <p:spPr>
          <a:xfrm>
            <a:off x="967036" y="5080846"/>
            <a:ext cx="0" cy="378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11"/>
          <p:cNvSpPr txBox="1"/>
          <p:nvPr/>
        </p:nvSpPr>
        <p:spPr>
          <a:xfrm>
            <a:off x="611560" y="2985722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colisão</a:t>
            </a:r>
            <a:endParaRPr sz="2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1614736" y="454730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1995736" y="3629602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1"/>
          <p:cNvCxnSpPr>
            <a:stCxn id="337" idx="2"/>
            <a:endCxn id="336" idx="3"/>
          </p:cNvCxnSpPr>
          <p:nvPr/>
        </p:nvCxnSpPr>
        <p:spPr>
          <a:xfrm>
            <a:off x="2186236" y="4163002"/>
            <a:ext cx="0" cy="384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11"/>
          <p:cNvCxnSpPr>
            <a:stCxn id="336" idx="1"/>
            <a:endCxn id="340" idx="0"/>
          </p:cNvCxnSpPr>
          <p:nvPr/>
        </p:nvCxnSpPr>
        <p:spPr>
          <a:xfrm>
            <a:off x="2186236" y="5080846"/>
            <a:ext cx="0" cy="378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11"/>
          <p:cNvSpPr txBox="1"/>
          <p:nvPr/>
        </p:nvSpPr>
        <p:spPr>
          <a:xfrm>
            <a:off x="1309936" y="5459146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 b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1309936" y="364389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pt-BR" sz="2800" b="1">
                <a:solidFill>
                  <a:srgbClr val="0000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776536" y="5459146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1995736" y="5459146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631" y="5707300"/>
            <a:ext cx="786622" cy="491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/>
          <p:nvPr/>
        </p:nvSpPr>
        <p:spPr>
          <a:xfrm>
            <a:off x="4546958" y="4429553"/>
            <a:ext cx="948903" cy="4108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18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4686786" y="5116479"/>
            <a:ext cx="675592" cy="300003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123456</a:t>
            </a:r>
            <a:endParaRPr sz="14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11"/>
          <p:cNvCxnSpPr>
            <a:stCxn id="344" idx="1"/>
            <a:endCxn id="345" idx="0"/>
          </p:cNvCxnSpPr>
          <p:nvPr/>
        </p:nvCxnSpPr>
        <p:spPr>
          <a:xfrm>
            <a:off x="5021282" y="4840479"/>
            <a:ext cx="3300" cy="2760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11"/>
          <p:cNvSpPr/>
          <p:nvPr/>
        </p:nvSpPr>
        <p:spPr>
          <a:xfrm>
            <a:off x="6336180" y="4429553"/>
            <a:ext cx="948903" cy="41086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18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476008" y="5112961"/>
            <a:ext cx="675592" cy="300003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123456</a:t>
            </a:r>
            <a:endParaRPr sz="14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11"/>
          <p:cNvCxnSpPr>
            <a:stCxn id="347" idx="1"/>
            <a:endCxn id="348" idx="0"/>
          </p:cNvCxnSpPr>
          <p:nvPr/>
        </p:nvCxnSpPr>
        <p:spPr>
          <a:xfrm>
            <a:off x="6810504" y="4840561"/>
            <a:ext cx="3300" cy="272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11"/>
          <p:cNvCxnSpPr>
            <a:endCxn id="344" idx="3"/>
          </p:cNvCxnSpPr>
          <p:nvPr/>
        </p:nvCxnSpPr>
        <p:spPr>
          <a:xfrm>
            <a:off x="5021409" y="4163002"/>
            <a:ext cx="0" cy="2667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11"/>
          <p:cNvCxnSpPr>
            <a:stCxn id="352" idx="2"/>
            <a:endCxn id="347" idx="3"/>
          </p:cNvCxnSpPr>
          <p:nvPr/>
        </p:nvCxnSpPr>
        <p:spPr>
          <a:xfrm>
            <a:off x="6810630" y="4163239"/>
            <a:ext cx="0" cy="266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3" name="Google Shape;353;p11" descr="Ficheiro:User icon 2.svg – Wikipédia, a enciclopédia liv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4993" y="5555307"/>
            <a:ext cx="754013" cy="75401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1"/>
          <p:cNvSpPr txBox="1"/>
          <p:nvPr/>
        </p:nvSpPr>
        <p:spPr>
          <a:xfrm>
            <a:off x="5653014" y="5013562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 b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6940" y="5654389"/>
            <a:ext cx="786622" cy="49111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1"/>
          <p:cNvSpPr txBox="1"/>
          <p:nvPr/>
        </p:nvSpPr>
        <p:spPr>
          <a:xfrm>
            <a:off x="5652561" y="564039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 b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1" descr="Attention Warning Sign - Free vector graphic on Pixaba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3604" y="5878567"/>
            <a:ext cx="379871" cy="33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1" descr="Legal Icon - Download in Flat Sty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71368" y="3904314"/>
            <a:ext cx="773664" cy="77366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1"/>
          <p:cNvSpPr txBox="1"/>
          <p:nvPr/>
        </p:nvSpPr>
        <p:spPr>
          <a:xfrm>
            <a:off x="7954260" y="3534114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Cartório</a:t>
            </a:r>
            <a:endParaRPr/>
          </a:p>
        </p:txBody>
      </p:sp>
      <p:pic>
        <p:nvPicPr>
          <p:cNvPr id="352" name="Google Shape;35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6879" y="3482792"/>
            <a:ext cx="527503" cy="6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50493" y="3479087"/>
            <a:ext cx="532104" cy="68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1" descr="Businessman - Free people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04137" y="3221752"/>
            <a:ext cx="655895" cy="655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11"/>
          <p:cNvGrpSpPr/>
          <p:nvPr/>
        </p:nvGrpSpPr>
        <p:grpSpPr>
          <a:xfrm>
            <a:off x="5971161" y="3210249"/>
            <a:ext cx="662675" cy="662675"/>
            <a:chOff x="5957814" y="2366392"/>
            <a:chExt cx="728942" cy="728942"/>
          </a:xfrm>
        </p:grpSpPr>
        <p:pic>
          <p:nvPicPr>
            <p:cNvPr id="363" name="Google Shape;363;p11" descr="Businessman - Free people icons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57814" y="2366392"/>
              <a:ext cx="728942" cy="728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1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167251" y="2478038"/>
              <a:ext cx="306720" cy="3530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94239" y="4722272"/>
            <a:ext cx="527503" cy="68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9422" y="5150855"/>
            <a:ext cx="366966" cy="2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54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/>
              <a:t>Integridade de assinaturas digitais                   </a:t>
            </a:r>
            <a:r>
              <a:rPr lang="pt-BR" sz="1800"/>
              <a:t>(são feitas sobre hashes dos dados)</a:t>
            </a:r>
            <a:endParaRPr/>
          </a:p>
        </p:txBody>
      </p:sp>
      <p:cxnSp>
        <p:nvCxnSpPr>
          <p:cNvPr id="368" name="Google Shape;368;p11"/>
          <p:cNvCxnSpPr/>
          <p:nvPr/>
        </p:nvCxnSpPr>
        <p:spPr>
          <a:xfrm>
            <a:off x="7313562" y="3903446"/>
            <a:ext cx="640800" cy="461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69" name="Google Shape;369;p11"/>
          <p:cNvSpPr txBox="1"/>
          <p:nvPr/>
        </p:nvSpPr>
        <p:spPr>
          <a:xfrm>
            <a:off x="4868871" y="2560718"/>
            <a:ext cx="22234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contratos pré-gerados</a:t>
            </a:r>
            <a:endParaRPr/>
          </a:p>
        </p:txBody>
      </p:sp>
      <p:cxnSp>
        <p:nvCxnSpPr>
          <p:cNvPr id="370" name="Google Shape;370;p11"/>
          <p:cNvCxnSpPr>
            <a:stCxn id="360" idx="0"/>
            <a:endCxn id="369" idx="2"/>
          </p:cNvCxnSpPr>
          <p:nvPr/>
        </p:nvCxnSpPr>
        <p:spPr>
          <a:xfrm rot="-5400000">
            <a:off x="5193245" y="2691887"/>
            <a:ext cx="610500" cy="9639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71" name="Google Shape;371;p11"/>
          <p:cNvCxnSpPr>
            <a:stCxn id="369" idx="2"/>
            <a:endCxn id="352" idx="0"/>
          </p:cNvCxnSpPr>
          <p:nvPr/>
        </p:nvCxnSpPr>
        <p:spPr>
          <a:xfrm rot="-5400000" flipH="1">
            <a:off x="6088426" y="2760645"/>
            <a:ext cx="614400" cy="830100"/>
          </a:xfrm>
          <a:prstGeom prst="curvedConnector3">
            <a:avLst>
              <a:gd name="adj1" fmla="val 4999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72" name="Google Shape;372;p11"/>
          <p:cNvSpPr txBox="1"/>
          <p:nvPr/>
        </p:nvSpPr>
        <p:spPr>
          <a:xfrm>
            <a:off x="3638788" y="6237325"/>
            <a:ext cx="48194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Assinatura de contrato 1...        ... é válida para contrato 2!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"/>
          <p:cNvSpPr txBox="1">
            <a:spLocks noGrp="1"/>
          </p:cNvSpPr>
          <p:nvPr>
            <p:ph type="body" idx="1"/>
          </p:nvPr>
        </p:nvSpPr>
        <p:spPr>
          <a:xfrm>
            <a:off x="1295400" y="1484313"/>
            <a:ext cx="7669213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700"/>
              <a:buFont typeface="Arial"/>
              <a:buChar char="•"/>
            </a:pPr>
            <a:r>
              <a:rPr lang="pt-BR" sz="2700"/>
              <a:t>Família MD: </a:t>
            </a:r>
            <a:endParaRPr/>
          </a:p>
          <a:p>
            <a:pPr marL="742950" lvl="1" indent="-28575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MD2, MD4 e MD5: hashes de 128 bits</a:t>
            </a:r>
            <a:endParaRPr/>
          </a:p>
          <a:p>
            <a:pPr marL="1143000" lvl="2" indent="-2286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Arial"/>
              <a:buChar char="–"/>
            </a:pPr>
            <a:r>
              <a:rPr lang="pt-BR" sz="1900"/>
              <a:t>Completamente quebrada (Wang et al., 2004)</a:t>
            </a:r>
            <a:endParaRPr/>
          </a:p>
          <a:p>
            <a:pPr marL="342900" lvl="0" indent="-3429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2700"/>
              <a:buFont typeface="Arial"/>
              <a:buChar char="•"/>
            </a:pPr>
            <a:r>
              <a:rPr lang="pt-BR" sz="2700"/>
              <a:t>Família SHA</a:t>
            </a:r>
            <a:endParaRPr/>
          </a:p>
          <a:p>
            <a:pPr marL="742950" lvl="1" indent="-28575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–"/>
            </a:pPr>
            <a:r>
              <a:rPr lang="pt-BR" sz="2200"/>
              <a:t>SHA-0: hashes de 160 bits</a:t>
            </a:r>
            <a:endParaRPr/>
          </a:p>
          <a:p>
            <a:pPr marL="1143000" lvl="2" indent="-2286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Arial"/>
              <a:buChar char="•"/>
            </a:pPr>
            <a:r>
              <a:rPr lang="pt-BR" sz="1900"/>
              <a:t>Não recomendado: colisão em 2</a:t>
            </a:r>
            <a:r>
              <a:rPr lang="pt-BR" sz="1900" baseline="30000"/>
              <a:t>39  </a:t>
            </a:r>
            <a:r>
              <a:rPr lang="pt-BR" sz="1900"/>
              <a:t>passos 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900"/>
              <a:t> 2</a:t>
            </a:r>
            <a:r>
              <a:rPr lang="pt-BR" sz="1900" baseline="30000"/>
              <a:t>80</a:t>
            </a:r>
            <a:r>
              <a:rPr lang="pt-BR" sz="1900"/>
              <a:t> projetado</a:t>
            </a:r>
            <a:endParaRPr/>
          </a:p>
          <a:p>
            <a:pPr marL="742950" lvl="1" indent="-28575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–"/>
            </a:pPr>
            <a:r>
              <a:rPr lang="pt-BR" sz="2200"/>
              <a:t>SHA-1: hashes de 160 bits</a:t>
            </a:r>
            <a:endParaRPr/>
          </a:p>
          <a:p>
            <a:pPr marL="1143000" lvl="2" indent="-2286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Arial"/>
              <a:buChar char="•"/>
            </a:pPr>
            <a:r>
              <a:rPr lang="pt-BR" sz="1900"/>
              <a:t>Não recomendado: desde 2010, para assinaturas </a:t>
            </a:r>
            <a:endParaRPr/>
          </a:p>
          <a:p>
            <a:pPr marL="1143000" lvl="2" indent="-2286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Arial"/>
              <a:buChar char="•"/>
            </a:pPr>
            <a:r>
              <a:rPr lang="pt-BR" sz="1900"/>
              <a:t>Segurança: colisões em 2</a:t>
            </a:r>
            <a:r>
              <a:rPr lang="pt-BR" sz="1900" baseline="30000"/>
              <a:t>60  </a:t>
            </a:r>
            <a:r>
              <a:rPr lang="pt-BR" sz="1900"/>
              <a:t>passos 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900"/>
              <a:t> 2</a:t>
            </a:r>
            <a:r>
              <a:rPr lang="pt-BR" sz="1900" baseline="30000"/>
              <a:t>80</a:t>
            </a:r>
            <a:r>
              <a:rPr lang="pt-BR" sz="1900"/>
              <a:t> projetado</a:t>
            </a:r>
            <a:endParaRPr/>
          </a:p>
          <a:p>
            <a:pPr marL="742950" lvl="1" indent="-28575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–"/>
            </a:pPr>
            <a:r>
              <a:rPr lang="pt-BR" sz="2200" b="1" u="sng"/>
              <a:t>SHA-2</a:t>
            </a:r>
            <a:r>
              <a:rPr lang="pt-BR" sz="2200"/>
              <a:t>: Hash de X bits, para X=224, 256, 384 ou 512</a:t>
            </a:r>
            <a:endParaRPr/>
          </a:p>
          <a:p>
            <a:pPr marL="1143000" lvl="2" indent="-2286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Arial"/>
              <a:buChar char="•"/>
            </a:pPr>
            <a:r>
              <a:rPr lang="pt-BR" sz="1900"/>
              <a:t>Paliativo atual: baseados no SHA-1, mas hash grande dificulta ataques</a:t>
            </a:r>
            <a:endParaRPr/>
          </a:p>
          <a:p>
            <a:pPr marL="742950" lvl="1" indent="-28575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–"/>
            </a:pPr>
            <a:r>
              <a:rPr lang="pt-BR" sz="2200" b="1" u="sng"/>
              <a:t>SHA-3</a:t>
            </a:r>
            <a:r>
              <a:rPr lang="pt-BR" sz="2200"/>
              <a:t>: hashes de 224, 256, 384 e 512 bits</a:t>
            </a:r>
            <a:endParaRPr/>
          </a:p>
          <a:p>
            <a:pPr marL="1143000" lvl="2" indent="-228600" algn="just" rtl="0"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900"/>
              <a:buFont typeface="Arial"/>
              <a:buChar char="•"/>
            </a:pPr>
            <a:r>
              <a:rPr lang="pt-BR" sz="1900"/>
              <a:t>Concurso público finalizado em 2012: </a:t>
            </a:r>
            <a:r>
              <a:rPr lang="pt-BR" sz="1900" b="1"/>
              <a:t>Keccak</a:t>
            </a:r>
            <a:endParaRPr/>
          </a:p>
        </p:txBody>
      </p:sp>
      <p:graphicFrame>
        <p:nvGraphicFramePr>
          <p:cNvPr id="378" name="Google Shape;378;p12"/>
          <p:cNvGraphicFramePr/>
          <p:nvPr/>
        </p:nvGraphicFramePr>
        <p:xfrm>
          <a:off x="593725" y="1817688"/>
          <a:ext cx="5492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9275" imgH="531812" progId="">
                  <p:embed/>
                </p:oleObj>
              </mc:Choice>
              <mc:Fallback>
                <p:oleObj r:id="rId3" imgW="549275" imgH="531812" progId="">
                  <p:embed/>
                  <p:pic>
                    <p:nvPicPr>
                      <p:cNvPr id="378" name="Google Shape;378;p1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93725" y="1817688"/>
                        <a:ext cx="549275" cy="5318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" name="Google Shape;379;p12"/>
          <p:cNvGraphicFramePr/>
          <p:nvPr/>
        </p:nvGraphicFramePr>
        <p:xfrm>
          <a:off x="550863" y="3435350"/>
          <a:ext cx="8096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09625" imgH="785813" progId="">
                  <p:embed/>
                </p:oleObj>
              </mc:Choice>
              <mc:Fallback>
                <p:oleObj r:id="rId5" imgW="809625" imgH="785813" progId="">
                  <p:embed/>
                  <p:pic>
                    <p:nvPicPr>
                      <p:cNvPr id="379" name="Google Shape;379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550863" y="3435350"/>
                        <a:ext cx="809625" cy="7858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0" name="Google Shape;380;p12" descr="ANd9GcSsnB-24N-gNc5qEWYGqALx7zkpqiT-WqyuhwHmy9mun9p2YEXbmkJmMdw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0350" y="4652963"/>
            <a:ext cx="1187450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2" descr="http://3.bp.blogspot.com/-M4rzm9sz-1o/UOUIEbjWX3I/AAAAAAAARus/wKcc4RKATlQ/s200/NEW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8313" y="5661025"/>
            <a:ext cx="719137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Integridade: Funções de Hash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prático: downloads</a:t>
            </a:r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body" idx="1"/>
          </p:nvPr>
        </p:nvSpPr>
        <p:spPr>
          <a:xfrm>
            <a:off x="685800" y="1384300"/>
            <a:ext cx="77724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Cenário: alteração de arquivos em rede P2P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Arquivo de diversos usuários (alguns maliciosos)</a:t>
            </a:r>
            <a:endParaRPr/>
          </a:p>
        </p:txBody>
      </p:sp>
      <p:pic>
        <p:nvPicPr>
          <p:cNvPr id="389" name="Google Shape;3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850" y="3105150"/>
            <a:ext cx="550863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4298950"/>
            <a:ext cx="550863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300" y="3108325"/>
            <a:ext cx="552450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850" y="4343400"/>
            <a:ext cx="550863" cy="5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0" y="5268913"/>
            <a:ext cx="55245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30675"/>
            <a:ext cx="550863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5" y="5419725"/>
            <a:ext cx="550863" cy="53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13"/>
          <p:cNvCxnSpPr/>
          <p:nvPr/>
        </p:nvCxnSpPr>
        <p:spPr>
          <a:xfrm rot="10800000">
            <a:off x="2644775" y="4878388"/>
            <a:ext cx="292100" cy="487362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397" name="Google Shape;397;p13"/>
          <p:cNvCxnSpPr/>
          <p:nvPr/>
        </p:nvCxnSpPr>
        <p:spPr>
          <a:xfrm rot="10800000">
            <a:off x="2867025" y="4505325"/>
            <a:ext cx="985838" cy="873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98" name="Google Shape;398;p13"/>
          <p:cNvCxnSpPr/>
          <p:nvPr/>
        </p:nvCxnSpPr>
        <p:spPr>
          <a:xfrm rot="10800000">
            <a:off x="3568700" y="3632200"/>
            <a:ext cx="503238" cy="750888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99" name="Google Shape;399;p13"/>
          <p:cNvCxnSpPr/>
          <p:nvPr/>
        </p:nvCxnSpPr>
        <p:spPr>
          <a:xfrm flipH="1">
            <a:off x="3435350" y="4964113"/>
            <a:ext cx="509588" cy="4016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00" name="Google Shape;400;p13"/>
          <p:cNvCxnSpPr/>
          <p:nvPr/>
        </p:nvCxnSpPr>
        <p:spPr>
          <a:xfrm rot="10800000">
            <a:off x="5110163" y="3548063"/>
            <a:ext cx="681037" cy="582612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01" name="Google Shape;401;p13"/>
          <p:cNvCxnSpPr/>
          <p:nvPr/>
        </p:nvCxnSpPr>
        <p:spPr>
          <a:xfrm flipH="1">
            <a:off x="4430713" y="4329113"/>
            <a:ext cx="1360487" cy="211137"/>
          </a:xfrm>
          <a:prstGeom prst="straightConnector1">
            <a:avLst/>
          </a:prstGeom>
          <a:noFill/>
          <a:ln w="25400" cap="flat" cmpd="sng">
            <a:solidFill>
              <a:srgbClr val="CC66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02" name="Google Shape;402;p13"/>
          <p:cNvCxnSpPr/>
          <p:nvPr/>
        </p:nvCxnSpPr>
        <p:spPr>
          <a:xfrm flipH="1">
            <a:off x="3516313" y="5518150"/>
            <a:ext cx="1676400" cy="123825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03" name="Google Shape;403;p13"/>
          <p:cNvCxnSpPr/>
          <p:nvPr/>
        </p:nvCxnSpPr>
        <p:spPr>
          <a:xfrm flipH="1">
            <a:off x="4270375" y="3644900"/>
            <a:ext cx="490538" cy="66516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04" name="Google Shape;404;p13"/>
          <p:cNvCxnSpPr/>
          <p:nvPr/>
        </p:nvCxnSpPr>
        <p:spPr>
          <a:xfrm flipH="1">
            <a:off x="5543550" y="4741863"/>
            <a:ext cx="371475" cy="514350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dot"/>
            <a:round/>
            <a:headEnd type="stealth" w="med" len="med"/>
            <a:tailEnd type="stealth" w="med" len="med"/>
          </a:ln>
        </p:spPr>
      </p:cxnSp>
      <p:graphicFrame>
        <p:nvGraphicFramePr>
          <p:cNvPr id="405" name="Google Shape;405;p13"/>
          <p:cNvGraphicFramePr/>
          <p:nvPr/>
        </p:nvGraphicFramePr>
        <p:xfrm>
          <a:off x="2670175" y="6065838"/>
          <a:ext cx="100647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6" name="Google Shape;406;p13"/>
          <p:cNvGraphicFramePr/>
          <p:nvPr/>
        </p:nvGraphicFramePr>
        <p:xfrm>
          <a:off x="4484688" y="4678363"/>
          <a:ext cx="100647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7" name="Google Shape;407;p13"/>
          <p:cNvCxnSpPr/>
          <p:nvPr/>
        </p:nvCxnSpPr>
        <p:spPr>
          <a:xfrm rot="10800000">
            <a:off x="3751263" y="3255963"/>
            <a:ext cx="765175" cy="23812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dot"/>
            <a:round/>
            <a:headEnd type="stealth" w="med" len="med"/>
            <a:tailEnd type="stealth" w="med" len="med"/>
          </a:ln>
        </p:spPr>
      </p:cxnSp>
      <p:pic>
        <p:nvPicPr>
          <p:cNvPr id="408" name="Google Shape;408;p13" descr="j02383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525" y="4127500"/>
            <a:ext cx="306388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3" descr="j02383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179763" y="3071813"/>
            <a:ext cx="307975" cy="30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13"/>
          <p:cNvGraphicFramePr/>
          <p:nvPr/>
        </p:nvGraphicFramePr>
        <p:xfrm>
          <a:off x="4602163" y="2968625"/>
          <a:ext cx="1016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1" name="Google Shape;411;p13"/>
          <p:cNvGraphicFramePr/>
          <p:nvPr/>
        </p:nvGraphicFramePr>
        <p:xfrm>
          <a:off x="6238875" y="4664075"/>
          <a:ext cx="1016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2" name="Google Shape;4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6463" y="4292600"/>
            <a:ext cx="268287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3" descr="http://www.casseta.com.br/wp-content/uploads/2012/03/09_03_2012_Post_blodaredacao_virus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60638" y="2708275"/>
            <a:ext cx="558800" cy="3794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4" name="Google Shape;414;p13"/>
          <p:cNvGraphicFramePr/>
          <p:nvPr/>
        </p:nvGraphicFramePr>
        <p:xfrm>
          <a:off x="2052638" y="3243263"/>
          <a:ext cx="1016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7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5" name="Google Shape;415;p13"/>
          <p:cNvGraphicFramePr/>
          <p:nvPr/>
        </p:nvGraphicFramePr>
        <p:xfrm>
          <a:off x="5006975" y="5888038"/>
          <a:ext cx="1016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6" name="Google Shape;416;p13"/>
          <p:cNvGraphicFramePr/>
          <p:nvPr/>
        </p:nvGraphicFramePr>
        <p:xfrm>
          <a:off x="1920875" y="4064000"/>
          <a:ext cx="1016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7" name="Google Shape;417;p13"/>
          <p:cNvCxnSpPr/>
          <p:nvPr/>
        </p:nvCxnSpPr>
        <p:spPr>
          <a:xfrm rot="10800000">
            <a:off x="4354513" y="4878388"/>
            <a:ext cx="838200" cy="48736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418" name="Google Shape;418;p13" descr="Traffic Sign, Sign, Proceed With Extra Cauti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91100" y="4130675"/>
            <a:ext cx="222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3" descr="Traffic Sign, Sign, Proceed With Extra Cauti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73463" y="4006850"/>
            <a:ext cx="22225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3"/>
          <p:cNvSpPr txBox="1"/>
          <p:nvPr/>
        </p:nvSpPr>
        <p:spPr>
          <a:xfrm>
            <a:off x="898525" y="3892550"/>
            <a:ext cx="112871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1400"/>
              <a:buFont typeface="Arial"/>
              <a:buNone/>
            </a:pPr>
            <a:r>
              <a:rPr lang="pt-BR" sz="1400" b="1">
                <a:solidFill>
                  <a:srgbClr val="00664D"/>
                </a:solidFill>
                <a:latin typeface="Arial"/>
                <a:ea typeface="Arial"/>
                <a:cs typeface="Arial"/>
                <a:sym typeface="Arial"/>
              </a:rPr>
              <a:t>Arquivo correto</a:t>
            </a:r>
            <a:endParaRPr sz="1400" b="1">
              <a:solidFill>
                <a:srgbClr val="0066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3"/>
          <p:cNvSpPr txBox="1"/>
          <p:nvPr/>
        </p:nvSpPr>
        <p:spPr>
          <a:xfrm>
            <a:off x="6176963" y="4868863"/>
            <a:ext cx="12128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400"/>
              <a:buFont typeface="Arial"/>
              <a:buNone/>
            </a:pPr>
            <a:r>
              <a:rPr lang="pt-BR" sz="1400" b="1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Arquivo corrompido</a:t>
            </a:r>
            <a:endParaRPr sz="1400" b="1">
              <a:solidFill>
                <a:srgbClr val="CC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3"/>
          <p:cNvSpPr txBox="1"/>
          <p:nvPr/>
        </p:nvSpPr>
        <p:spPr>
          <a:xfrm>
            <a:off x="814388" y="2898775"/>
            <a:ext cx="121285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pt-BR" sz="1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Arquivo corrompido</a:t>
            </a:r>
            <a:endParaRPr sz="1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8383" y="2313781"/>
            <a:ext cx="639472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prático: downloads</a:t>
            </a:r>
            <a:endParaRPr/>
          </a:p>
        </p:txBody>
      </p:sp>
      <p:sp>
        <p:nvSpPr>
          <p:cNvPr id="429" name="Google Shape;429;p14"/>
          <p:cNvSpPr txBox="1">
            <a:spLocks noGrp="1"/>
          </p:cNvSpPr>
          <p:nvPr>
            <p:ph type="body" idx="1"/>
          </p:nvPr>
        </p:nvSpPr>
        <p:spPr>
          <a:xfrm>
            <a:off x="700088" y="1392238"/>
            <a:ext cx="7772400" cy="47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Cenário: alteração de arquivos em rede P2P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Arquivo de diversos usuários (alguns maliciosos)</a:t>
            </a:r>
            <a:endParaRPr/>
          </a:p>
        </p:txBody>
      </p:sp>
      <p:pic>
        <p:nvPicPr>
          <p:cNvPr id="430" name="Google Shape;4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0475" y="3887788"/>
            <a:ext cx="550863" cy="534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14"/>
          <p:cNvGrpSpPr/>
          <p:nvPr/>
        </p:nvGrpSpPr>
        <p:grpSpPr>
          <a:xfrm>
            <a:off x="419100" y="3824288"/>
            <a:ext cx="612775" cy="720725"/>
            <a:chOff x="152400" y="4213685"/>
            <a:chExt cx="613444" cy="720900"/>
          </a:xfrm>
        </p:grpSpPr>
        <p:grpSp>
          <p:nvGrpSpPr>
            <p:cNvPr id="432" name="Google Shape;432;p14"/>
            <p:cNvGrpSpPr/>
            <p:nvPr/>
          </p:nvGrpSpPr>
          <p:grpSpPr>
            <a:xfrm>
              <a:off x="239782" y="4213685"/>
              <a:ext cx="526062" cy="720900"/>
              <a:chOff x="5715000" y="3276600"/>
              <a:chExt cx="2057400" cy="2819400"/>
            </a:xfrm>
          </p:grpSpPr>
          <p:sp>
            <p:nvSpPr>
              <p:cNvPr id="433" name="Google Shape;433;p14"/>
              <p:cNvSpPr/>
              <p:nvPr/>
            </p:nvSpPr>
            <p:spPr>
              <a:xfrm>
                <a:off x="5715000" y="3276600"/>
                <a:ext cx="2057400" cy="2819400"/>
              </a:xfrm>
              <a:prstGeom prst="snip1Rect">
                <a:avLst>
                  <a:gd name="adj" fmla="val 16667"/>
                </a:avLst>
              </a:prstGeom>
              <a:gradFill>
                <a:gsLst>
                  <a:gs pos="0">
                    <a:srgbClr val="F2F2F2"/>
                  </a:gs>
                  <a:gs pos="50000">
                    <a:srgbClr val="FBFBFB"/>
                  </a:gs>
                  <a:gs pos="100000">
                    <a:srgbClr val="F8F8F8"/>
                  </a:gs>
                </a:gsLst>
                <a:lin ang="5400000" scaled="0"/>
              </a:gra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429500" y="3276600"/>
                <a:ext cx="340519" cy="347659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rgbClr val="F2F2F2"/>
                  </a:gs>
                  <a:gs pos="50000">
                    <a:srgbClr val="FBFBFB"/>
                  </a:gs>
                  <a:gs pos="100000">
                    <a:srgbClr val="F8F8F8"/>
                  </a:gs>
                </a:gsLst>
                <a:lin ang="5400000" scaled="0"/>
              </a:gradFill>
              <a:ln w="12700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5" name="Google Shape;435;p14"/>
            <p:cNvSpPr/>
            <p:nvPr/>
          </p:nvSpPr>
          <p:spPr>
            <a:xfrm>
              <a:off x="629170" y="4397880"/>
              <a:ext cx="55624" cy="55575"/>
            </a:xfrm>
            <a:prstGeom prst="ellipse">
              <a:avLst/>
            </a:prstGeom>
            <a:gradFill>
              <a:gsLst>
                <a:gs pos="0">
                  <a:srgbClr val="76AC94"/>
                </a:gs>
                <a:gs pos="80000">
                  <a:srgbClr val="9BE2C4"/>
                </a:gs>
                <a:gs pos="100000">
                  <a:srgbClr val="9BE4C5"/>
                </a:gs>
              </a:gsLst>
              <a:lin ang="16200000" scaled="0"/>
            </a:gradFill>
            <a:ln w="9525" cap="flat" cmpd="sng">
              <a:solidFill>
                <a:srgbClr val="A4DD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14"/>
            <p:cNvCxnSpPr>
              <a:stCxn id="437" idx="3"/>
              <a:endCxn id="438" idx="7"/>
            </p:cNvCxnSpPr>
            <p:nvPr/>
          </p:nvCxnSpPr>
          <p:spPr>
            <a:xfrm rot="10800000" flipH="1">
              <a:off x="341879" y="4616917"/>
              <a:ext cx="339900" cy="209100"/>
            </a:xfrm>
            <a:prstGeom prst="straightConnector1">
              <a:avLst/>
            </a:prstGeom>
            <a:noFill/>
            <a:ln w="19050" cap="flat" cmpd="sng">
              <a:solidFill>
                <a:srgbClr val="60C99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37" name="Google Shape;437;p14"/>
            <p:cNvSpPr/>
            <p:nvPr/>
          </p:nvSpPr>
          <p:spPr>
            <a:xfrm>
              <a:off x="327216" y="4739275"/>
              <a:ext cx="100122" cy="101625"/>
            </a:xfrm>
            <a:prstGeom prst="ellipse">
              <a:avLst/>
            </a:prstGeom>
            <a:gradFill>
              <a:gsLst>
                <a:gs pos="0">
                  <a:srgbClr val="76AC94"/>
                </a:gs>
                <a:gs pos="80000">
                  <a:srgbClr val="9BE2C4"/>
                </a:gs>
                <a:gs pos="100000">
                  <a:srgbClr val="9BE4C5"/>
                </a:gs>
              </a:gsLst>
              <a:lin ang="16200000" scaled="0"/>
            </a:gradFill>
            <a:ln w="9525" cap="flat" cmpd="sng">
              <a:solidFill>
                <a:srgbClr val="A4DD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14"/>
            <p:cNvCxnSpPr>
              <a:stCxn id="440" idx="1"/>
              <a:endCxn id="438" idx="5"/>
            </p:cNvCxnSpPr>
            <p:nvPr/>
          </p:nvCxnSpPr>
          <p:spPr>
            <a:xfrm>
              <a:off x="346533" y="4423532"/>
              <a:ext cx="335400" cy="247500"/>
            </a:xfrm>
            <a:prstGeom prst="straightConnector1">
              <a:avLst/>
            </a:prstGeom>
            <a:noFill/>
            <a:ln w="19050" cap="flat" cmpd="sng">
              <a:solidFill>
                <a:srgbClr val="60C99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40" name="Google Shape;440;p14"/>
            <p:cNvSpPr/>
            <p:nvPr/>
          </p:nvSpPr>
          <p:spPr>
            <a:xfrm>
              <a:off x="327216" y="4404231"/>
              <a:ext cx="131907" cy="131794"/>
            </a:xfrm>
            <a:prstGeom prst="ellipse">
              <a:avLst/>
            </a:prstGeom>
            <a:gradFill>
              <a:gsLst>
                <a:gs pos="0">
                  <a:srgbClr val="76AC94"/>
                </a:gs>
                <a:gs pos="80000">
                  <a:srgbClr val="9BE2C4"/>
                </a:gs>
                <a:gs pos="100000">
                  <a:srgbClr val="9BE4C5"/>
                </a:gs>
              </a:gsLst>
              <a:lin ang="16200000" scaled="0"/>
            </a:gradFill>
            <a:ln w="9525" cap="flat" cmpd="sng">
              <a:solidFill>
                <a:srgbClr val="A4DD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618046" y="4605892"/>
              <a:ext cx="74693" cy="76219"/>
            </a:xfrm>
            <a:prstGeom prst="ellipse">
              <a:avLst/>
            </a:prstGeom>
            <a:gradFill>
              <a:gsLst>
                <a:gs pos="0">
                  <a:srgbClr val="76AC94"/>
                </a:gs>
                <a:gs pos="80000">
                  <a:srgbClr val="9BE2C4"/>
                </a:gs>
                <a:gs pos="100000">
                  <a:srgbClr val="9BE4C5"/>
                </a:gs>
              </a:gsLst>
              <a:lin ang="16200000" scaled="0"/>
            </a:gradFill>
            <a:ln w="9525" cap="flat" cmpd="sng">
              <a:solidFill>
                <a:srgbClr val="A4DD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52400" y="4242267"/>
              <a:ext cx="459289" cy="107976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pt-BR" sz="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TORRENT</a:t>
              </a:r>
              <a:endParaRPr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14"/>
          <p:cNvSpPr/>
          <p:nvPr/>
        </p:nvSpPr>
        <p:spPr>
          <a:xfrm>
            <a:off x="1104900" y="3905250"/>
            <a:ext cx="1362075" cy="287338"/>
          </a:xfrm>
          <a:custGeom>
            <a:avLst/>
            <a:gdLst/>
            <a:ahLst/>
            <a:cxnLst/>
            <a:rect l="l" t="t" r="r" b="b"/>
            <a:pathLst>
              <a:path w="1362075" h="286744" extrusionOk="0">
                <a:moveTo>
                  <a:pt x="0" y="286744"/>
                </a:moveTo>
                <a:cubicBezTo>
                  <a:pt x="253206" y="150219"/>
                  <a:pt x="506413" y="13694"/>
                  <a:pt x="733425" y="994"/>
                </a:cubicBezTo>
                <a:cubicBezTo>
                  <a:pt x="960437" y="-11706"/>
                  <a:pt x="1161256" y="99419"/>
                  <a:pt x="1362075" y="210544"/>
                </a:cubicBezTo>
              </a:path>
            </a:pathLst>
          </a:custGeom>
          <a:noFill/>
          <a:ln w="254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14"/>
          <p:cNvCxnSpPr/>
          <p:nvPr/>
        </p:nvCxnSpPr>
        <p:spPr>
          <a:xfrm rot="10800000">
            <a:off x="2628900" y="3021013"/>
            <a:ext cx="0" cy="803275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14"/>
          <p:cNvCxnSpPr/>
          <p:nvPr/>
        </p:nvCxnSpPr>
        <p:spPr>
          <a:xfrm>
            <a:off x="2857500" y="3021013"/>
            <a:ext cx="0" cy="803275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5" name="Google Shape;445;p14"/>
          <p:cNvSpPr/>
          <p:nvPr/>
        </p:nvSpPr>
        <p:spPr>
          <a:xfrm>
            <a:off x="2411413" y="2730500"/>
            <a:ext cx="6415087" cy="3108325"/>
          </a:xfrm>
          <a:prstGeom prst="cloud">
            <a:avLst/>
          </a:prstGeom>
          <a:noFill/>
          <a:ln w="9525" cap="flat" cmpd="sng">
            <a:solidFill>
              <a:srgbClr val="3333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0150" y="3217863"/>
            <a:ext cx="552450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5675" y="4724400"/>
            <a:ext cx="552450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5425" y="3424238"/>
            <a:ext cx="550863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1650" y="4113213"/>
            <a:ext cx="550863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7338" y="3155950"/>
            <a:ext cx="552450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1700" y="4281488"/>
            <a:ext cx="550863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9475" y="4672013"/>
            <a:ext cx="55245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6200" y="3679825"/>
            <a:ext cx="550863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8725" y="4951413"/>
            <a:ext cx="550863" cy="53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14"/>
          <p:cNvCxnSpPr/>
          <p:nvPr/>
        </p:nvCxnSpPr>
        <p:spPr>
          <a:xfrm flipH="1">
            <a:off x="3054350" y="3648075"/>
            <a:ext cx="614363" cy="403225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6" name="Google Shape;456;p14"/>
          <p:cNvCxnSpPr/>
          <p:nvPr/>
        </p:nvCxnSpPr>
        <p:spPr>
          <a:xfrm rot="10800000">
            <a:off x="3033713" y="4387850"/>
            <a:ext cx="461962" cy="369888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7" name="Google Shape;457;p14"/>
          <p:cNvCxnSpPr/>
          <p:nvPr/>
        </p:nvCxnSpPr>
        <p:spPr>
          <a:xfrm rot="10800000">
            <a:off x="4152900" y="5022850"/>
            <a:ext cx="766763" cy="18415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58" name="Google Shape;458;p14"/>
          <p:cNvCxnSpPr/>
          <p:nvPr/>
        </p:nvCxnSpPr>
        <p:spPr>
          <a:xfrm rot="10800000">
            <a:off x="3113088" y="4216400"/>
            <a:ext cx="1116012" cy="65088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59" name="Google Shape;459;p14"/>
          <p:cNvCxnSpPr/>
          <p:nvPr/>
        </p:nvCxnSpPr>
        <p:spPr>
          <a:xfrm rot="10800000">
            <a:off x="4286250" y="3486150"/>
            <a:ext cx="933450" cy="193675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0" name="Google Shape;460;p14"/>
          <p:cNvCxnSpPr/>
          <p:nvPr/>
        </p:nvCxnSpPr>
        <p:spPr>
          <a:xfrm rot="10800000">
            <a:off x="4895850" y="4337050"/>
            <a:ext cx="1058863" cy="193675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1" name="Google Shape;461;p14"/>
          <p:cNvCxnSpPr/>
          <p:nvPr/>
        </p:nvCxnSpPr>
        <p:spPr>
          <a:xfrm rot="10800000">
            <a:off x="5721350" y="3940175"/>
            <a:ext cx="277813" cy="390525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2" name="Google Shape;462;p14"/>
          <p:cNvCxnSpPr/>
          <p:nvPr/>
        </p:nvCxnSpPr>
        <p:spPr>
          <a:xfrm flipH="1">
            <a:off x="5537200" y="4773613"/>
            <a:ext cx="509588" cy="401637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3" name="Google Shape;463;p14"/>
          <p:cNvCxnSpPr/>
          <p:nvPr/>
        </p:nvCxnSpPr>
        <p:spPr>
          <a:xfrm flipH="1">
            <a:off x="3924300" y="4545013"/>
            <a:ext cx="368300" cy="271462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4" name="Google Shape;464;p14"/>
          <p:cNvCxnSpPr/>
          <p:nvPr/>
        </p:nvCxnSpPr>
        <p:spPr>
          <a:xfrm rot="10800000">
            <a:off x="7189788" y="3582988"/>
            <a:ext cx="455612" cy="280987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5" name="Google Shape;465;p14"/>
          <p:cNvCxnSpPr/>
          <p:nvPr/>
        </p:nvCxnSpPr>
        <p:spPr>
          <a:xfrm flipH="1">
            <a:off x="6457950" y="4008438"/>
            <a:ext cx="1187450" cy="379412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6" name="Google Shape;466;p14"/>
          <p:cNvCxnSpPr/>
          <p:nvPr/>
        </p:nvCxnSpPr>
        <p:spPr>
          <a:xfrm flipH="1">
            <a:off x="5664200" y="4973638"/>
            <a:ext cx="1525588" cy="287337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7" name="Google Shape;467;p14"/>
          <p:cNvCxnSpPr/>
          <p:nvPr/>
        </p:nvCxnSpPr>
        <p:spPr>
          <a:xfrm flipH="1">
            <a:off x="6230938" y="3648075"/>
            <a:ext cx="406400" cy="59690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cxnSp>
        <p:nvCxnSpPr>
          <p:cNvPr id="468" name="Google Shape;468;p14"/>
          <p:cNvCxnSpPr/>
          <p:nvPr/>
        </p:nvCxnSpPr>
        <p:spPr>
          <a:xfrm flipH="1">
            <a:off x="7493000" y="4260850"/>
            <a:ext cx="288925" cy="43815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dot"/>
            <a:round/>
            <a:headEnd type="stealth" w="med" len="med"/>
            <a:tailEnd type="stealth" w="med" len="med"/>
          </a:ln>
        </p:spPr>
      </p:cxnSp>
      <p:graphicFrame>
        <p:nvGraphicFramePr>
          <p:cNvPr id="469" name="Google Shape;469;p14"/>
          <p:cNvGraphicFramePr/>
          <p:nvPr/>
        </p:nvGraphicFramePr>
        <p:xfrm>
          <a:off x="3041650" y="5335588"/>
          <a:ext cx="100647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0" name="Google Shape;470;p14"/>
          <p:cNvGraphicFramePr/>
          <p:nvPr/>
        </p:nvGraphicFramePr>
        <p:xfrm>
          <a:off x="3440113" y="3021013"/>
          <a:ext cx="1016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" name="Google Shape;471;p14"/>
          <p:cNvGraphicFramePr/>
          <p:nvPr/>
        </p:nvGraphicFramePr>
        <p:xfrm>
          <a:off x="1912938" y="4473575"/>
          <a:ext cx="100647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" name="Google Shape;472;p14"/>
          <p:cNvSpPr txBox="1"/>
          <p:nvPr/>
        </p:nvSpPr>
        <p:spPr>
          <a:xfrm>
            <a:off x="1562100" y="3582988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1658938" y="3554413"/>
            <a:ext cx="258762" cy="290512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4" name="Google Shape;474;p14"/>
          <p:cNvSpPr/>
          <p:nvPr/>
        </p:nvSpPr>
        <p:spPr>
          <a:xfrm>
            <a:off x="2598738" y="3292475"/>
            <a:ext cx="258762" cy="290513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5" name="Google Shape;475;p14"/>
          <p:cNvSpPr/>
          <p:nvPr/>
        </p:nvSpPr>
        <p:spPr>
          <a:xfrm>
            <a:off x="3362325" y="3894138"/>
            <a:ext cx="258763" cy="290512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6" name="Google Shape;476;p14"/>
          <p:cNvSpPr/>
          <p:nvPr/>
        </p:nvSpPr>
        <p:spPr>
          <a:xfrm>
            <a:off x="190500" y="4568825"/>
            <a:ext cx="1285875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Identificador dos pedaços do arquivo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(inclui </a:t>
            </a:r>
            <a:r>
              <a:rPr lang="pt-BR" sz="120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hashes</a:t>
            </a: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4"/>
          <p:cNvSpPr/>
          <p:nvPr/>
        </p:nvSpPr>
        <p:spPr>
          <a:xfrm>
            <a:off x="2613025" y="2320925"/>
            <a:ext cx="1371600" cy="30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Tracker</a:t>
            </a:r>
            <a:endParaRPr/>
          </a:p>
        </p:txBody>
      </p:sp>
      <p:graphicFrame>
        <p:nvGraphicFramePr>
          <p:cNvPr id="478" name="Google Shape;478;p14"/>
          <p:cNvGraphicFramePr/>
          <p:nvPr/>
        </p:nvGraphicFramePr>
        <p:xfrm>
          <a:off x="3905250" y="3970338"/>
          <a:ext cx="100647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9" name="Google Shape;479;p14"/>
          <p:cNvSpPr/>
          <p:nvPr/>
        </p:nvSpPr>
        <p:spPr>
          <a:xfrm>
            <a:off x="7891463" y="2713038"/>
            <a:ext cx="7540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swarm</a:t>
            </a:r>
            <a:endParaRPr/>
          </a:p>
        </p:txBody>
      </p:sp>
      <p:sp>
        <p:nvSpPr>
          <p:cNvPr id="480" name="Google Shape;480;p14"/>
          <p:cNvSpPr/>
          <p:nvPr/>
        </p:nvSpPr>
        <p:spPr>
          <a:xfrm>
            <a:off x="2373313" y="3292475"/>
            <a:ext cx="157162" cy="193675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4"/>
          <p:cNvSpPr/>
          <p:nvPr/>
        </p:nvSpPr>
        <p:spPr>
          <a:xfrm>
            <a:off x="2898775" y="3098800"/>
            <a:ext cx="155575" cy="193675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0" rIns="91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pt-BR" sz="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123423442312</a:t>
            </a:r>
            <a:endParaRPr sz="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4"/>
          <p:cNvSpPr txBox="1"/>
          <p:nvPr/>
        </p:nvSpPr>
        <p:spPr>
          <a:xfrm>
            <a:off x="3613150" y="2741613"/>
            <a:ext cx="7239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i="0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seeder</a:t>
            </a:r>
            <a:endParaRPr/>
          </a:p>
        </p:txBody>
      </p:sp>
      <p:sp>
        <p:nvSpPr>
          <p:cNvPr id="483" name="Google Shape;483;p14"/>
          <p:cNvSpPr txBox="1"/>
          <p:nvPr/>
        </p:nvSpPr>
        <p:spPr>
          <a:xfrm>
            <a:off x="2916238" y="5429250"/>
            <a:ext cx="769937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i="0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leecher</a:t>
            </a:r>
            <a:endParaRPr sz="1300" b="1" i="0">
              <a:solidFill>
                <a:srgbClr val="262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4"/>
          <p:cNvSpPr txBox="1"/>
          <p:nvPr/>
        </p:nvSpPr>
        <p:spPr>
          <a:xfrm>
            <a:off x="463550" y="2701925"/>
            <a:ext cx="8985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Lista de usuários</a:t>
            </a:r>
            <a:endParaRPr sz="12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1382713" y="2870200"/>
            <a:ext cx="1295400" cy="452438"/>
          </a:xfrm>
          <a:custGeom>
            <a:avLst/>
            <a:gdLst/>
            <a:ahLst/>
            <a:cxnLst/>
            <a:rect l="l" t="t" r="r" b="b"/>
            <a:pathLst>
              <a:path w="1296237" h="452176" extrusionOk="0">
                <a:moveTo>
                  <a:pt x="0" y="0"/>
                </a:moveTo>
                <a:cubicBezTo>
                  <a:pt x="273818" y="12560"/>
                  <a:pt x="547636" y="25120"/>
                  <a:pt x="763675" y="100483"/>
                </a:cubicBezTo>
                <a:cubicBezTo>
                  <a:pt x="979714" y="175846"/>
                  <a:pt x="1137975" y="314011"/>
                  <a:pt x="1296237" y="452176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1249363" y="5835650"/>
            <a:ext cx="184467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Compara hash de cada pedaço recebido com hash no .torrent</a:t>
            </a:r>
            <a:endParaRPr sz="12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14" descr="j02383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383088" y="4157663"/>
            <a:ext cx="307975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9975" y="3743325"/>
            <a:ext cx="25082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4" descr="j02383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97663" y="3167063"/>
            <a:ext cx="307975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4" descr="j02383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292975" y="4700588"/>
            <a:ext cx="306388" cy="3032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14"/>
          <p:cNvGraphicFramePr/>
          <p:nvPr/>
        </p:nvGraphicFramePr>
        <p:xfrm>
          <a:off x="1914525" y="4473575"/>
          <a:ext cx="10002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2" name="Google Shape;492;p14"/>
          <p:cNvGraphicFramePr/>
          <p:nvPr/>
        </p:nvGraphicFramePr>
        <p:xfrm>
          <a:off x="2212975" y="4473575"/>
          <a:ext cx="10002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3" name="Google Shape;493;p14"/>
          <p:cNvGraphicFramePr/>
          <p:nvPr/>
        </p:nvGraphicFramePr>
        <p:xfrm>
          <a:off x="2416175" y="4473575"/>
          <a:ext cx="10002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p14"/>
          <p:cNvGraphicFramePr/>
          <p:nvPr/>
        </p:nvGraphicFramePr>
        <p:xfrm>
          <a:off x="4714875" y="6176963"/>
          <a:ext cx="10002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p14"/>
          <p:cNvGraphicFramePr/>
          <p:nvPr/>
        </p:nvGraphicFramePr>
        <p:xfrm>
          <a:off x="4335463" y="5975350"/>
          <a:ext cx="100000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6" name="Google Shape;496;p14"/>
          <p:cNvGraphicFramePr/>
          <p:nvPr/>
        </p:nvGraphicFramePr>
        <p:xfrm>
          <a:off x="4540250" y="5978525"/>
          <a:ext cx="100025" cy="13716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A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7" name="Google Shape;497;p14"/>
          <p:cNvSpPr txBox="1"/>
          <p:nvPr/>
        </p:nvSpPr>
        <p:spPr>
          <a:xfrm>
            <a:off x="3521075" y="5910263"/>
            <a:ext cx="11652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Aceitos: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pt-BR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Descartados:</a:t>
            </a:r>
            <a:endParaRPr sz="12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4"/>
          <p:cNvSpPr/>
          <p:nvPr/>
        </p:nvSpPr>
        <p:spPr>
          <a:xfrm>
            <a:off x="3084513" y="6072188"/>
            <a:ext cx="377825" cy="2667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AAE2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4"/>
          <p:cNvSpPr/>
          <p:nvPr/>
        </p:nvSpPr>
        <p:spPr>
          <a:xfrm>
            <a:off x="2039938" y="5500688"/>
            <a:ext cx="258762" cy="290512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9144000" cy="9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Uso prático: senhas</a:t>
            </a:r>
            <a:endParaRPr/>
          </a:p>
        </p:txBody>
      </p:sp>
      <p:sp>
        <p:nvSpPr>
          <p:cNvPr id="505" name="Google Shape;505;p1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8207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Ataques de força bruta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Baixa entropia: média de 40 bits --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lang="pt-BR" sz="1600"/>
              <a:t>             http://research.microsoft.com/en-s/um/people/cormac/Papers/www2007.pdf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Ainda menos com políticas de senhas equivocadas: proibir caracteres especiais, limitar tamanho, manter senhas padrão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 b="1"/>
              <a:t>Online</a:t>
            </a:r>
            <a:r>
              <a:rPr lang="pt-BR" sz="2400"/>
              <a:t>: vários testes junto a sistema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 b="1"/>
              <a:t>Solução: bloqueio temporário</a:t>
            </a:r>
            <a:r>
              <a:rPr lang="pt-BR" sz="2000"/>
              <a:t> de usuário após N tentativas erradas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 b="1"/>
              <a:t>Offline</a:t>
            </a:r>
            <a:r>
              <a:rPr lang="pt-BR" sz="2400"/>
              <a:t>: após roubar base de dados/dispositivo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Password crackers (ex.: “Cain”): ferramentas automatizadas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 b="1"/>
              <a:t>Solução</a:t>
            </a:r>
            <a:r>
              <a:rPr lang="pt-BR" sz="2000"/>
              <a:t>: </a:t>
            </a:r>
            <a:r>
              <a:rPr lang="pt-BR" sz="2000" b="1"/>
              <a:t>password hashing</a:t>
            </a:r>
            <a:r>
              <a:rPr lang="pt-BR" sz="2000"/>
              <a:t> para elevar custo de ataques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Char char="•"/>
            </a:pPr>
            <a:r>
              <a:rPr lang="pt-BR" sz="1400"/>
              <a:t>Tema abordado em aula específica sobre autenticação</a:t>
            </a:r>
            <a:endParaRPr/>
          </a:p>
        </p:txBody>
      </p:sp>
      <p:grpSp>
        <p:nvGrpSpPr>
          <p:cNvPr id="506" name="Google Shape;506;p15"/>
          <p:cNvGrpSpPr/>
          <p:nvPr/>
        </p:nvGrpSpPr>
        <p:grpSpPr>
          <a:xfrm>
            <a:off x="199986" y="4035632"/>
            <a:ext cx="614362" cy="590550"/>
            <a:chOff x="126233" y="4696427"/>
            <a:chExt cx="707205" cy="707205"/>
          </a:xfrm>
        </p:grpSpPr>
        <p:pic>
          <p:nvPicPr>
            <p:cNvPr id="507" name="Google Shape;507;p15" descr="Our stance on ad blocki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6233" y="4696427"/>
              <a:ext cx="707205" cy="707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15" descr="colorful%20clock%20clipar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2289" y="5033167"/>
              <a:ext cx="223017" cy="2532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Google Shape;509;p15"/>
          <p:cNvGrpSpPr/>
          <p:nvPr/>
        </p:nvGrpSpPr>
        <p:grpSpPr>
          <a:xfrm>
            <a:off x="39688" y="5648027"/>
            <a:ext cx="952500" cy="949325"/>
            <a:chOff x="7168697" y="5538112"/>
            <a:chExt cx="1089932" cy="1085472"/>
          </a:xfrm>
        </p:grpSpPr>
        <p:pic>
          <p:nvPicPr>
            <p:cNvPr id="510" name="Google Shape;510;p15" descr="Uganda fuel efficient stoves production cost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73472" y="5538112"/>
              <a:ext cx="985157" cy="985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8697" y="6116981"/>
              <a:ext cx="451643" cy="338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15" descr="http://www.memory.bz/img/memory_chip.gif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703626" y="6230184"/>
              <a:ext cx="502212" cy="393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3" name="Google Shape;513;p15" descr="https://www.saaspass.com/images/brutefor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8" y="1828006"/>
            <a:ext cx="792163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20272" y="1610122"/>
            <a:ext cx="1131887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chave</a:t>
            </a:r>
            <a:endParaRPr sz="3600"/>
          </a:p>
        </p:txBody>
      </p:sp>
      <p:sp>
        <p:nvSpPr>
          <p:cNvPr id="520" name="Google Shape;520;p16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Funções de hash: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Proveem integridade: redundância anexada à mensagem (“hash”)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Não usam chave secreta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Propriedades de segurança: resistência a 1</a:t>
            </a:r>
            <a:r>
              <a:rPr lang="pt-BR" baseline="30000"/>
              <a:t>a</a:t>
            </a:r>
            <a:r>
              <a:rPr lang="pt-BR"/>
              <a:t> inversão, 2</a:t>
            </a:r>
            <a:r>
              <a:rPr lang="pt-BR" baseline="30000"/>
              <a:t>a</a:t>
            </a:r>
            <a:r>
              <a:rPr lang="pt-BR"/>
              <a:t> inversão e colisões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Exemplos: MD5 (inseguro), SHA-1 (uso atual não recomendado), SHA-2 e SHA-3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7"/>
          <p:cNvSpPr txBox="1">
            <a:spLocks noGrp="1"/>
          </p:cNvSpPr>
          <p:nvPr>
            <p:ph type="ctrTitle"/>
          </p:nvPr>
        </p:nvSpPr>
        <p:spPr>
          <a:xfrm>
            <a:off x="685800" y="-2738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Segurança da Informação</a:t>
            </a:r>
            <a:endParaRPr/>
          </a:p>
        </p:txBody>
      </p:sp>
      <p:sp>
        <p:nvSpPr>
          <p:cNvPr id="526" name="Google Shape;526;p17"/>
          <p:cNvSpPr txBox="1"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pt-BR" sz="3200" b="1" u="sng"/>
              <a:t>Códigos de Autenticação</a:t>
            </a:r>
            <a:endParaRPr/>
          </a:p>
        </p:txBody>
      </p:sp>
      <p:pic>
        <p:nvPicPr>
          <p:cNvPr id="528" name="Google Shape;528;p17" descr="sale stamp - Pesquisa Goo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642" y="2024221"/>
            <a:ext cx="1903462" cy="190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Serviço necessário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Capacidade do receptor verificar quem é o emissor da mensagem</a:t>
            </a:r>
            <a:endParaRPr/>
          </a:p>
        </p:txBody>
      </p:sp>
      <p:pic>
        <p:nvPicPr>
          <p:cNvPr id="534" name="Google Shape;5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975" y="3371850"/>
            <a:ext cx="1154113" cy="1065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8"/>
          <p:cNvSpPr/>
          <p:nvPr/>
        </p:nvSpPr>
        <p:spPr>
          <a:xfrm>
            <a:off x="6440488" y="3719513"/>
            <a:ext cx="360362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5935663" y="3719513"/>
            <a:ext cx="360362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1566863" y="4359275"/>
            <a:ext cx="10668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endParaRPr/>
          </a:p>
        </p:txBody>
      </p:sp>
      <p:sp>
        <p:nvSpPr>
          <p:cNvPr id="538" name="Google Shape;538;p18"/>
          <p:cNvSpPr txBox="1"/>
          <p:nvPr/>
        </p:nvSpPr>
        <p:spPr>
          <a:xfrm>
            <a:off x="6817132" y="4359275"/>
            <a:ext cx="9080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Banco</a:t>
            </a:r>
            <a:endParaRPr dirty="0"/>
          </a:p>
        </p:txBody>
      </p:sp>
      <p:sp>
        <p:nvSpPr>
          <p:cNvPr id="539" name="Google Shape;539;p18"/>
          <p:cNvSpPr txBox="1"/>
          <p:nvPr/>
        </p:nvSpPr>
        <p:spPr>
          <a:xfrm>
            <a:off x="5444932" y="5149850"/>
            <a:ext cx="955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Intruso</a:t>
            </a:r>
            <a:endParaRPr dirty="0"/>
          </a:p>
        </p:txBody>
      </p:sp>
      <p:pic>
        <p:nvPicPr>
          <p:cNvPr id="540" name="Google Shape;5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6388" y="3371850"/>
            <a:ext cx="1154112" cy="106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513" y="4451350"/>
            <a:ext cx="1154112" cy="106521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8"/>
          <p:cNvSpPr/>
          <p:nvPr/>
        </p:nvSpPr>
        <p:spPr>
          <a:xfrm>
            <a:off x="5649913" y="3948113"/>
            <a:ext cx="360362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18"/>
          <p:cNvSpPr/>
          <p:nvPr/>
        </p:nvSpPr>
        <p:spPr>
          <a:xfrm>
            <a:off x="5434013" y="4176713"/>
            <a:ext cx="360362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5218113" y="4392613"/>
            <a:ext cx="360362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5" name="Google Shape;545;p18"/>
          <p:cNvCxnSpPr/>
          <p:nvPr/>
        </p:nvCxnSpPr>
        <p:spPr>
          <a:xfrm>
            <a:off x="4427538" y="5876925"/>
            <a:ext cx="18732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546" name="Google Shape;546;p18"/>
          <p:cNvSpPr txBox="1"/>
          <p:nvPr/>
        </p:nvSpPr>
        <p:spPr>
          <a:xfrm>
            <a:off x="6300788" y="5486400"/>
            <a:ext cx="2843212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[Usuário]: “Pagar essa conta de IPVA”</a:t>
            </a: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7931150" y="3703638"/>
            <a:ext cx="360363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8" name="Google Shape;5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6550" y="3284538"/>
            <a:ext cx="360363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8"/>
          <p:cNvSpPr txBox="1"/>
          <p:nvPr/>
        </p:nvSpPr>
        <p:spPr>
          <a:xfrm>
            <a:off x="8218488" y="3233738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pt-BR" sz="2400" b="1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Autenticidade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/>
          <p:nvPr/>
        </p:nvSpPr>
        <p:spPr>
          <a:xfrm>
            <a:off x="6650831" y="5600700"/>
            <a:ext cx="87947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banco</a:t>
            </a:r>
            <a:endParaRPr dirty="0"/>
          </a:p>
        </p:txBody>
      </p:sp>
      <p:sp>
        <p:nvSpPr>
          <p:cNvPr id="556" name="Google Shape;556;p19"/>
          <p:cNvSpPr txBox="1"/>
          <p:nvPr/>
        </p:nvSpPr>
        <p:spPr>
          <a:xfrm>
            <a:off x="3232546" y="5635625"/>
            <a:ext cx="9525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intruso</a:t>
            </a:r>
            <a:endParaRPr dirty="0"/>
          </a:p>
        </p:txBody>
      </p:sp>
      <p:pic>
        <p:nvPicPr>
          <p:cNvPr id="557" name="Google Shape;5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3513" y="4535488"/>
            <a:ext cx="1154112" cy="106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075" y="4664075"/>
            <a:ext cx="1154113" cy="106521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9"/>
          <p:cNvSpPr/>
          <p:nvPr/>
        </p:nvSpPr>
        <p:spPr>
          <a:xfrm>
            <a:off x="7739063" y="4883150"/>
            <a:ext cx="360362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19" descr="Wave"/>
          <p:cNvSpPr/>
          <p:nvPr/>
        </p:nvSpPr>
        <p:spPr>
          <a:xfrm>
            <a:off x="8099425" y="4879975"/>
            <a:ext cx="144463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1447800" y="5411788"/>
            <a:ext cx="360363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19" descr="Wave"/>
          <p:cNvSpPr/>
          <p:nvPr/>
        </p:nvSpPr>
        <p:spPr>
          <a:xfrm>
            <a:off x="1808163" y="5408613"/>
            <a:ext cx="144462" cy="14446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19"/>
          <p:cNvSpPr txBox="1"/>
          <p:nvPr/>
        </p:nvSpPr>
        <p:spPr>
          <a:xfrm>
            <a:off x="711200" y="4684713"/>
            <a:ext cx="14398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mensagem</a:t>
            </a:r>
            <a:endParaRPr/>
          </a:p>
        </p:txBody>
      </p:sp>
      <p:sp>
        <p:nvSpPr>
          <p:cNvPr id="564" name="Google Shape;564;p19"/>
          <p:cNvSpPr txBox="1"/>
          <p:nvPr/>
        </p:nvSpPr>
        <p:spPr>
          <a:xfrm>
            <a:off x="1547813" y="5883275"/>
            <a:ext cx="735012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/>
          </a:p>
        </p:txBody>
      </p:sp>
      <p:cxnSp>
        <p:nvCxnSpPr>
          <p:cNvPr id="565" name="Google Shape;565;p19"/>
          <p:cNvCxnSpPr>
            <a:stCxn id="563" idx="2"/>
            <a:endCxn id="561" idx="0"/>
          </p:cNvCxnSpPr>
          <p:nvPr/>
        </p:nvCxnSpPr>
        <p:spPr>
          <a:xfrm>
            <a:off x="1431132" y="5081588"/>
            <a:ext cx="196800" cy="33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19"/>
          <p:cNvCxnSpPr>
            <a:stCxn id="564" idx="0"/>
            <a:endCxn id="562" idx="2"/>
          </p:cNvCxnSpPr>
          <p:nvPr/>
        </p:nvCxnSpPr>
        <p:spPr>
          <a:xfrm rot="10800000">
            <a:off x="1880519" y="5552975"/>
            <a:ext cx="34800" cy="33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19"/>
          <p:cNvCxnSpPr/>
          <p:nvPr/>
        </p:nvCxnSpPr>
        <p:spPr>
          <a:xfrm>
            <a:off x="3419475" y="5084763"/>
            <a:ext cx="29527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568" name="Google Shape;568;p19"/>
          <p:cNvSpPr txBox="1"/>
          <p:nvPr/>
        </p:nvSpPr>
        <p:spPr>
          <a:xfrm>
            <a:off x="3492500" y="4237038"/>
            <a:ext cx="26638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[Usuário]: “Paguar essa conta de IPVA”</a:t>
            </a:r>
            <a:endParaRPr/>
          </a:p>
        </p:txBody>
      </p:sp>
      <p:cxnSp>
        <p:nvCxnSpPr>
          <p:cNvPr id="569" name="Google Shape;569;p19"/>
          <p:cNvCxnSpPr/>
          <p:nvPr/>
        </p:nvCxnSpPr>
        <p:spPr>
          <a:xfrm>
            <a:off x="8180388" y="4449763"/>
            <a:ext cx="215900" cy="215900"/>
          </a:xfrm>
          <a:prstGeom prst="straightConnector1">
            <a:avLst/>
          </a:prstGeom>
          <a:noFill/>
          <a:ln w="38100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0" name="Google Shape;57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7988" y="4365625"/>
            <a:ext cx="422275" cy="4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90656" cy="262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Hash sozinho não funciona…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b="1"/>
              <a:t>Qualquer pessoa</a:t>
            </a:r>
            <a:r>
              <a:rPr lang="pt-BR"/>
              <a:t> (incluindo intruso) pode calcular o hash da mensagem falsa…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O fato da mensagem estar íntegra não significa que foi um usuário legítimo quem a enviou…</a:t>
            </a: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hash?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Nos episódios anteriores…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975" y="3094038"/>
            <a:ext cx="1154113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057525" y="3441700"/>
            <a:ext cx="360363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562350" y="3441700"/>
            <a:ext cx="360363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440488" y="3441700"/>
            <a:ext cx="360362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5935663" y="3441700"/>
            <a:ext cx="360362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770063" y="4081463"/>
            <a:ext cx="10572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6388" y="3094038"/>
            <a:ext cx="1154112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5457825" y="4807745"/>
            <a:ext cx="955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Intruso</a:t>
            </a:r>
            <a:endParaRPr dirty="0"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513" y="4173538"/>
            <a:ext cx="1154112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3849688" y="3657600"/>
            <a:ext cx="360362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067175" y="3886200"/>
            <a:ext cx="360363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354513" y="4102100"/>
            <a:ext cx="360362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649913" y="3670300"/>
            <a:ext cx="360362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434013" y="3898900"/>
            <a:ext cx="360362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218113" y="4114800"/>
            <a:ext cx="360362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258888" y="3433763"/>
            <a:ext cx="360362" cy="144462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931150" y="3441700"/>
            <a:ext cx="360363" cy="144463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538163" y="5414963"/>
            <a:ext cx="20891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“Quero saber meu saldo”</a:t>
            </a:r>
            <a:endParaRPr/>
          </a:p>
        </p:txBody>
      </p:sp>
      <p:cxnSp>
        <p:nvCxnSpPr>
          <p:cNvPr id="131" name="Google Shape;131;p2"/>
          <p:cNvCxnSpPr/>
          <p:nvPr/>
        </p:nvCxnSpPr>
        <p:spPr>
          <a:xfrm>
            <a:off x="2484438" y="5876925"/>
            <a:ext cx="41036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132" name="Google Shape;132;p2"/>
          <p:cNvSpPr txBox="1"/>
          <p:nvPr/>
        </p:nvSpPr>
        <p:spPr>
          <a:xfrm>
            <a:off x="6443663" y="5414963"/>
            <a:ext cx="26273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“Quero pagar este boleto de IPVA”</a:t>
            </a:r>
            <a:endParaRPr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7988" y="3022600"/>
            <a:ext cx="36036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/>
        </p:nvSpPr>
        <p:spPr>
          <a:xfrm>
            <a:off x="8288338" y="2997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 dirty="0"/>
              <a:t>Integridade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dirty="0"/>
              <a:t>Capacidade de verificar se informação foi alterada</a:t>
            </a:r>
            <a:endParaRPr dirty="0"/>
          </a:p>
          <a:p>
            <a:pPr marL="342900" lvl="0" indent="-1651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3417115">
            <a:off x="4541044" y="5268119"/>
            <a:ext cx="358775" cy="503237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6877050" y="4076700"/>
            <a:ext cx="9048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Banco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219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Usar </a:t>
            </a:r>
            <a:r>
              <a:rPr lang="pt-BR" sz="2400" b="1" i="1" u="sng"/>
              <a:t>redundância dependente de chave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Apenas origem e destino conhecem a chave e conseguem calcular redundância corretamente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Também garante integridade (alteração na mensagem detectada como no caso das funções de hash)</a:t>
            </a:r>
            <a:endParaRPr/>
          </a:p>
        </p:txBody>
      </p:sp>
      <p:pic>
        <p:nvPicPr>
          <p:cNvPr id="578" name="Google Shape;5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438" y="4252913"/>
            <a:ext cx="1154112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0"/>
          <p:cNvSpPr/>
          <p:nvPr/>
        </p:nvSpPr>
        <p:spPr>
          <a:xfrm>
            <a:off x="6297613" y="5173663"/>
            <a:ext cx="360362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5816600" y="5170488"/>
            <a:ext cx="360363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20"/>
          <p:cNvSpPr txBox="1"/>
          <p:nvPr/>
        </p:nvSpPr>
        <p:spPr>
          <a:xfrm>
            <a:off x="2600325" y="4967288"/>
            <a:ext cx="10128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Origem</a:t>
            </a:r>
            <a:endParaRPr/>
          </a:p>
        </p:txBody>
      </p:sp>
      <p:sp>
        <p:nvSpPr>
          <p:cNvPr id="582" name="Google Shape;582;p20"/>
          <p:cNvSpPr txBox="1"/>
          <p:nvPr/>
        </p:nvSpPr>
        <p:spPr>
          <a:xfrm>
            <a:off x="6624638" y="5849143"/>
            <a:ext cx="10429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dirty="0"/>
          </a:p>
        </p:txBody>
      </p:sp>
      <p:pic>
        <p:nvPicPr>
          <p:cNvPr id="583" name="Google Shape;5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3513" y="4826000"/>
            <a:ext cx="1154112" cy="106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200" y="5459413"/>
            <a:ext cx="1154113" cy="1065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0"/>
          <p:cNvSpPr/>
          <p:nvPr/>
        </p:nvSpPr>
        <p:spPr>
          <a:xfrm>
            <a:off x="5508625" y="5386388"/>
            <a:ext cx="360363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20"/>
          <p:cNvSpPr/>
          <p:nvPr/>
        </p:nvSpPr>
        <p:spPr>
          <a:xfrm>
            <a:off x="5181600" y="5627688"/>
            <a:ext cx="360363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7" name="Google Shape;5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1188" y="4645025"/>
            <a:ext cx="360362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1775" y="3932238"/>
            <a:ext cx="360363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0"/>
          <p:cNvSpPr/>
          <p:nvPr/>
        </p:nvSpPr>
        <p:spPr>
          <a:xfrm>
            <a:off x="3135313" y="4594225"/>
            <a:ext cx="360362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20" descr="Wave"/>
          <p:cNvSpPr/>
          <p:nvPr/>
        </p:nvSpPr>
        <p:spPr>
          <a:xfrm>
            <a:off x="3490913" y="4594225"/>
            <a:ext cx="144462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3783013" y="4594225"/>
            <a:ext cx="360362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20" descr="Wave"/>
          <p:cNvSpPr/>
          <p:nvPr/>
        </p:nvSpPr>
        <p:spPr>
          <a:xfrm>
            <a:off x="4138613" y="4594225"/>
            <a:ext cx="144462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20"/>
          <p:cNvSpPr/>
          <p:nvPr/>
        </p:nvSpPr>
        <p:spPr>
          <a:xfrm>
            <a:off x="4430713" y="4594225"/>
            <a:ext cx="360362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20" descr="Wave"/>
          <p:cNvSpPr/>
          <p:nvPr/>
        </p:nvSpPr>
        <p:spPr>
          <a:xfrm>
            <a:off x="4786313" y="4594225"/>
            <a:ext cx="144462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5080000" y="4594225"/>
            <a:ext cx="360363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0" descr="Wave"/>
          <p:cNvSpPr/>
          <p:nvPr/>
        </p:nvSpPr>
        <p:spPr>
          <a:xfrm>
            <a:off x="5435600" y="4594225"/>
            <a:ext cx="144463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20"/>
          <p:cNvSpPr/>
          <p:nvPr/>
        </p:nvSpPr>
        <p:spPr>
          <a:xfrm>
            <a:off x="5727700" y="4594225"/>
            <a:ext cx="360363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0" descr="Wave"/>
          <p:cNvSpPr/>
          <p:nvPr/>
        </p:nvSpPr>
        <p:spPr>
          <a:xfrm>
            <a:off x="6083300" y="4594225"/>
            <a:ext cx="144463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6143625" y="4848225"/>
            <a:ext cx="360363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20" descr="Wave"/>
          <p:cNvSpPr/>
          <p:nvPr/>
        </p:nvSpPr>
        <p:spPr>
          <a:xfrm>
            <a:off x="6499225" y="4848225"/>
            <a:ext cx="144463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1" name="Google Shape;60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91363" y="4364038"/>
            <a:ext cx="360362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0"/>
          <p:cNvSpPr/>
          <p:nvPr/>
        </p:nvSpPr>
        <p:spPr>
          <a:xfrm>
            <a:off x="7667625" y="4881563"/>
            <a:ext cx="360363" cy="144462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20" descr="Wave"/>
          <p:cNvSpPr/>
          <p:nvPr/>
        </p:nvSpPr>
        <p:spPr>
          <a:xfrm>
            <a:off x="8023225" y="4881563"/>
            <a:ext cx="144463" cy="14446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20"/>
          <p:cNvSpPr/>
          <p:nvPr/>
        </p:nvSpPr>
        <p:spPr>
          <a:xfrm>
            <a:off x="7740650" y="5243513"/>
            <a:ext cx="360363" cy="144462"/>
          </a:xfrm>
          <a:prstGeom prst="rect">
            <a:avLst/>
          </a:prstGeom>
          <a:solidFill>
            <a:srgbClr val="99660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20"/>
          <p:cNvSpPr txBox="1"/>
          <p:nvPr/>
        </p:nvSpPr>
        <p:spPr>
          <a:xfrm>
            <a:off x="8101013" y="4948238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pt-BR" sz="36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1125538" y="4632325"/>
            <a:ext cx="360362" cy="144463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20" descr="Wave"/>
          <p:cNvSpPr/>
          <p:nvPr/>
        </p:nvSpPr>
        <p:spPr>
          <a:xfrm>
            <a:off x="1485900" y="4629150"/>
            <a:ext cx="144463" cy="1444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20"/>
          <p:cNvSpPr txBox="1"/>
          <p:nvPr/>
        </p:nvSpPr>
        <p:spPr>
          <a:xfrm>
            <a:off x="611188" y="5167313"/>
            <a:ext cx="14398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mensagem</a:t>
            </a:r>
            <a:endParaRPr/>
          </a:p>
        </p:txBody>
      </p:sp>
      <p:sp>
        <p:nvSpPr>
          <p:cNvPr id="609" name="Google Shape;609;p20"/>
          <p:cNvSpPr txBox="1"/>
          <p:nvPr/>
        </p:nvSpPr>
        <p:spPr>
          <a:xfrm>
            <a:off x="395288" y="3709988"/>
            <a:ext cx="1730375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de autenticação</a:t>
            </a:r>
            <a:endParaRPr/>
          </a:p>
        </p:txBody>
      </p:sp>
      <p:cxnSp>
        <p:nvCxnSpPr>
          <p:cNvPr id="610" name="Google Shape;610;p20"/>
          <p:cNvCxnSpPr>
            <a:stCxn id="608" idx="0"/>
            <a:endCxn id="606" idx="2"/>
          </p:cNvCxnSpPr>
          <p:nvPr/>
        </p:nvCxnSpPr>
        <p:spPr>
          <a:xfrm rot="10800000">
            <a:off x="1305619" y="4776713"/>
            <a:ext cx="25500" cy="3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20"/>
          <p:cNvCxnSpPr>
            <a:stCxn id="609" idx="2"/>
            <a:endCxn id="607" idx="0"/>
          </p:cNvCxnSpPr>
          <p:nvPr/>
        </p:nvCxnSpPr>
        <p:spPr>
          <a:xfrm>
            <a:off x="1260476" y="4365625"/>
            <a:ext cx="297600" cy="26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12" name="Google Shape;612;p20"/>
          <p:cNvSpPr txBox="1"/>
          <p:nvPr/>
        </p:nvSpPr>
        <p:spPr>
          <a:xfrm>
            <a:off x="4975225" y="6032500"/>
            <a:ext cx="9556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Intruso</a:t>
            </a:r>
            <a:endParaRPr/>
          </a:p>
        </p:txBody>
      </p:sp>
      <p:sp>
        <p:nvSpPr>
          <p:cNvPr id="613" name="Google Shape;613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1"/>
          <p:cNvSpPr txBox="1">
            <a:spLocks noGrp="1"/>
          </p:cNvSpPr>
          <p:nvPr>
            <p:ph type="body" idx="1"/>
          </p:nvPr>
        </p:nvSpPr>
        <p:spPr>
          <a:xfrm>
            <a:off x="1066800" y="1628775"/>
            <a:ext cx="7681913" cy="33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Redundâncias anexadas a mensagens de modo a detectar alterações (</a:t>
            </a:r>
            <a:r>
              <a:rPr lang="pt-BR" sz="2400" b="1" i="1"/>
              <a:t>integridade</a:t>
            </a:r>
            <a:r>
              <a:rPr lang="pt-BR" sz="2400"/>
              <a:t>) e garantir a </a:t>
            </a:r>
            <a:r>
              <a:rPr lang="pt-BR" sz="2400" b="1" i="1"/>
              <a:t>autenticidade</a:t>
            </a:r>
            <a:r>
              <a:rPr lang="pt-BR" sz="2400"/>
              <a:t> do remetente.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Chamada de “tag (etiqueta) de autenticação”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Dependem da mensagem e também de uma informação secreta, compartilhada entre o remetente e o destinatário.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Propriedades de segurança: semelhantes a hash + incapacidade do atacante em recuperar a chave </a:t>
            </a:r>
            <a:endParaRPr sz="2000"/>
          </a:p>
        </p:txBody>
      </p:sp>
      <p:sp>
        <p:nvSpPr>
          <p:cNvPr id="619" name="Google Shape;619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Autenticação</a:t>
            </a: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>
            <a:off x="2628900" y="5432425"/>
            <a:ext cx="2347913" cy="422275"/>
            <a:chOff x="1429" y="3666"/>
            <a:chExt cx="1479" cy="266"/>
          </a:xfrm>
        </p:grpSpPr>
        <p:sp>
          <p:nvSpPr>
            <p:cNvPr id="621" name="Google Shape;621;p21"/>
            <p:cNvSpPr/>
            <p:nvPr/>
          </p:nvSpPr>
          <p:spPr>
            <a:xfrm>
              <a:off x="1429" y="3666"/>
              <a:ext cx="1179" cy="266"/>
            </a:xfrm>
            <a:prstGeom prst="rect">
              <a:avLst/>
            </a:prstGeom>
            <a:solidFill>
              <a:srgbClr val="99FF99"/>
            </a:solidFill>
            <a:ln w="9525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22" name="Google Shape;622;p21"/>
            <p:cNvCxnSpPr>
              <a:stCxn id="621" idx="3"/>
            </p:cNvCxnSpPr>
            <p:nvPr/>
          </p:nvCxnSpPr>
          <p:spPr>
            <a:xfrm>
              <a:off x="2608" y="3799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23" name="Google Shape;623;p21"/>
          <p:cNvSpPr/>
          <p:nvPr/>
        </p:nvSpPr>
        <p:spPr>
          <a:xfrm>
            <a:off x="6457950" y="5432425"/>
            <a:ext cx="428625" cy="422275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624" name="Google Shape;624;p21"/>
          <p:cNvCxnSpPr>
            <a:endCxn id="623" idx="1"/>
          </p:cNvCxnSpPr>
          <p:nvPr/>
        </p:nvCxnSpPr>
        <p:spPr>
          <a:xfrm>
            <a:off x="5975250" y="5643563"/>
            <a:ext cx="482700" cy="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5" name="Google Shape;625;p21"/>
          <p:cNvGrpSpPr/>
          <p:nvPr/>
        </p:nvGrpSpPr>
        <p:grpSpPr>
          <a:xfrm>
            <a:off x="5224463" y="4565650"/>
            <a:ext cx="428625" cy="898526"/>
            <a:chOff x="1833" y="2304"/>
            <a:chExt cx="270" cy="566"/>
          </a:xfrm>
        </p:grpSpPr>
        <p:sp>
          <p:nvSpPr>
            <p:cNvPr id="626" name="Google Shape;626;p21"/>
            <p:cNvSpPr/>
            <p:nvPr/>
          </p:nvSpPr>
          <p:spPr>
            <a:xfrm>
              <a:off x="1833" y="2304"/>
              <a:ext cx="270" cy="266"/>
            </a:xfrm>
            <a:prstGeom prst="rect">
              <a:avLst/>
            </a:prstGeom>
            <a:solidFill>
              <a:srgbClr val="FF6541"/>
            </a:solidFill>
            <a:ln w="9525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cxnSp>
          <p:nvCxnSpPr>
            <p:cNvPr id="627" name="Google Shape;627;p21"/>
            <p:cNvCxnSpPr>
              <a:stCxn id="626" idx="2"/>
            </p:cNvCxnSpPr>
            <p:nvPr/>
          </p:nvCxnSpPr>
          <p:spPr>
            <a:xfrm>
              <a:off x="1968" y="2570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628" name="Google Shape;6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5272088"/>
            <a:ext cx="79375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425" y="5632450"/>
            <a:ext cx="355600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0863" y="4738688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288" y="4846638"/>
            <a:ext cx="1981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43525" y="5862638"/>
            <a:ext cx="523875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1" descr="ink-stamp-pad-stamp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014608">
            <a:off x="5627688" y="6011863"/>
            <a:ext cx="422275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1"/>
          <p:cNvSpPr/>
          <p:nvPr/>
        </p:nvSpPr>
        <p:spPr>
          <a:xfrm>
            <a:off x="4918075" y="5429250"/>
            <a:ext cx="1079500" cy="431800"/>
          </a:xfrm>
          <a:prstGeom prst="roundRect">
            <a:avLst>
              <a:gd name="adj" fmla="val 50000"/>
            </a:avLst>
          </a:prstGeom>
          <a:solidFill>
            <a:srgbClr val="9A9AD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2"/>
          <p:cNvSpPr/>
          <p:nvPr/>
        </p:nvSpPr>
        <p:spPr>
          <a:xfrm>
            <a:off x="6472674" y="2636912"/>
            <a:ext cx="1018738" cy="432048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 dirty="0"/>
          </a:p>
        </p:txBody>
      </p:sp>
      <p:grpSp>
        <p:nvGrpSpPr>
          <p:cNvPr id="640" name="Google Shape;640;p22"/>
          <p:cNvGrpSpPr/>
          <p:nvPr/>
        </p:nvGrpSpPr>
        <p:grpSpPr>
          <a:xfrm>
            <a:off x="682625" y="1614488"/>
            <a:ext cx="4249738" cy="2951162"/>
            <a:chOff x="-3564904" y="2852936"/>
            <a:chExt cx="4250185" cy="2951156"/>
          </a:xfrm>
        </p:grpSpPr>
        <p:sp>
          <p:nvSpPr>
            <p:cNvPr id="641" name="Google Shape;641;p22"/>
            <p:cNvSpPr/>
            <p:nvPr/>
          </p:nvSpPr>
          <p:spPr>
            <a:xfrm>
              <a:off x="-1995242" y="3832582"/>
              <a:ext cx="1057885" cy="432048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1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MAC</a:t>
              </a:r>
              <a:endParaRPr dirty="0"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-3564904" y="3149798"/>
              <a:ext cx="428670" cy="42227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43" name="Google Shape;643;p22"/>
            <p:cNvCxnSpPr>
              <a:stCxn id="644" idx="3"/>
            </p:cNvCxnSpPr>
            <p:nvPr/>
          </p:nvCxnSpPr>
          <p:spPr>
            <a:xfrm>
              <a:off x="-2475989" y="4038417"/>
              <a:ext cx="50340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5" name="Google Shape;645;p22"/>
            <p:cNvCxnSpPr>
              <a:stCxn id="642" idx="3"/>
              <a:endCxn id="646" idx="1"/>
            </p:cNvCxnSpPr>
            <p:nvPr/>
          </p:nvCxnSpPr>
          <p:spPr>
            <a:xfrm>
              <a:off x="-3136234" y="3360935"/>
              <a:ext cx="306090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7" name="Google Shape;647;p22"/>
            <p:cNvSpPr/>
            <p:nvPr/>
          </p:nvSpPr>
          <p:spPr>
            <a:xfrm>
              <a:off x="-229215" y="2852936"/>
              <a:ext cx="914496" cy="2951156"/>
            </a:xfrm>
            <a:prstGeom prst="rect">
              <a:avLst/>
            </a:prstGeom>
            <a:noFill/>
            <a:ln w="25400" cap="flat" cmpd="sng">
              <a:solidFill>
                <a:srgbClr val="00008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-2904659" y="3827280"/>
              <a:ext cx="428670" cy="422274"/>
            </a:xfrm>
            <a:prstGeom prst="rect">
              <a:avLst/>
            </a:prstGeom>
            <a:solidFill>
              <a:srgbClr val="FF65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cxnSp>
          <p:nvCxnSpPr>
            <p:cNvPr id="648" name="Google Shape;648;p22"/>
            <p:cNvCxnSpPr>
              <a:cxnSpLocks/>
              <a:stCxn id="641" idx="2"/>
              <a:endCxn id="649" idx="1"/>
            </p:cNvCxnSpPr>
            <p:nvPr/>
          </p:nvCxnSpPr>
          <p:spPr>
            <a:xfrm rot="16200000" flipH="1">
              <a:off x="-1421876" y="4220207"/>
              <a:ext cx="1313356" cy="1402201"/>
            </a:xfrm>
            <a:prstGeom prst="bentConnector2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649" name="Google Shape;649;p22"/>
            <p:cNvSpPr/>
            <p:nvPr/>
          </p:nvSpPr>
          <p:spPr>
            <a:xfrm>
              <a:off x="-64098" y="5366849"/>
              <a:ext cx="428670" cy="42227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1643827" y="3138685"/>
              <a:ext cx="228624" cy="228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-75212" y="3149798"/>
              <a:ext cx="428670" cy="42227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51" name="Google Shape;651;p22"/>
            <p:cNvCxnSpPr>
              <a:stCxn id="650" idx="2"/>
            </p:cNvCxnSpPr>
            <p:nvPr/>
          </p:nvCxnSpPr>
          <p:spPr>
            <a:xfrm>
              <a:off x="-1529515" y="3367284"/>
              <a:ext cx="4800" cy="4206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oval" w="lg" len="lg"/>
              <a:tailEnd type="triangle" w="med" len="med"/>
            </a:ln>
          </p:spPr>
        </p:cxnSp>
      </p:grpSp>
      <p:sp>
        <p:nvSpPr>
          <p:cNvPr id="652" name="Google Shape;652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Autenticação: uso</a:t>
            </a:r>
            <a:endParaRPr/>
          </a:p>
        </p:txBody>
      </p:sp>
      <p:cxnSp>
        <p:nvCxnSpPr>
          <p:cNvPr id="653" name="Google Shape;653;p22"/>
          <p:cNvCxnSpPr>
            <a:stCxn id="654" idx="3"/>
          </p:cNvCxnSpPr>
          <p:nvPr/>
        </p:nvCxnSpPr>
        <p:spPr>
          <a:xfrm>
            <a:off x="5935663" y="2835276"/>
            <a:ext cx="490500" cy="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4" name="Google Shape;654;p22"/>
          <p:cNvSpPr/>
          <p:nvPr/>
        </p:nvSpPr>
        <p:spPr>
          <a:xfrm>
            <a:off x="5507038" y="2624138"/>
            <a:ext cx="428625" cy="422275"/>
          </a:xfrm>
          <a:prstGeom prst="rect">
            <a:avLst/>
          </a:prstGeom>
          <a:solidFill>
            <a:srgbClr val="FF65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pSp>
        <p:nvGrpSpPr>
          <p:cNvPr id="655" name="Google Shape;655;p22"/>
          <p:cNvGrpSpPr/>
          <p:nvPr/>
        </p:nvGrpSpPr>
        <p:grpSpPr>
          <a:xfrm>
            <a:off x="4830763" y="4100513"/>
            <a:ext cx="2333625" cy="422275"/>
            <a:chOff x="3043" y="2514"/>
            <a:chExt cx="1470" cy="266"/>
          </a:xfrm>
        </p:grpSpPr>
        <p:cxnSp>
          <p:nvCxnSpPr>
            <p:cNvPr id="656" name="Google Shape;656;p22"/>
            <p:cNvCxnSpPr>
              <a:endCxn id="657" idx="1"/>
            </p:cNvCxnSpPr>
            <p:nvPr/>
          </p:nvCxnSpPr>
          <p:spPr>
            <a:xfrm>
              <a:off x="3043" y="2647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7" name="Google Shape;657;p22"/>
            <p:cNvSpPr/>
            <p:nvPr/>
          </p:nvSpPr>
          <p:spPr>
            <a:xfrm>
              <a:off x="4243" y="2514"/>
              <a:ext cx="270" cy="26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22"/>
          <p:cNvSpPr/>
          <p:nvPr/>
        </p:nvSpPr>
        <p:spPr>
          <a:xfrm>
            <a:off x="6723063" y="3384550"/>
            <a:ext cx="427037" cy="4222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24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22"/>
          <p:cNvCxnSpPr/>
          <p:nvPr/>
        </p:nvCxnSpPr>
        <p:spPr>
          <a:xfrm flipH="1">
            <a:off x="6935788" y="3040063"/>
            <a:ext cx="4762" cy="315912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22"/>
          <p:cNvCxnSpPr>
            <a:stCxn id="661" idx="2"/>
          </p:cNvCxnSpPr>
          <p:nvPr/>
        </p:nvCxnSpPr>
        <p:spPr>
          <a:xfrm flipH="1">
            <a:off x="6940688" y="2097088"/>
            <a:ext cx="7800" cy="53970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oval" w="lg" len="lg"/>
            <a:tailEnd type="triangle" w="med" len="med"/>
          </a:ln>
        </p:spPr>
      </p:cxnSp>
      <p:grpSp>
        <p:nvGrpSpPr>
          <p:cNvPr id="662" name="Google Shape;662;p22"/>
          <p:cNvGrpSpPr/>
          <p:nvPr/>
        </p:nvGrpSpPr>
        <p:grpSpPr>
          <a:xfrm>
            <a:off x="4600575" y="1868488"/>
            <a:ext cx="4238625" cy="436562"/>
            <a:chOff x="2898" y="1177"/>
            <a:chExt cx="2670" cy="275"/>
          </a:xfrm>
        </p:grpSpPr>
        <p:sp>
          <p:nvSpPr>
            <p:cNvPr id="663" name="Google Shape;663;p22"/>
            <p:cNvSpPr/>
            <p:nvPr/>
          </p:nvSpPr>
          <p:spPr>
            <a:xfrm>
              <a:off x="5298" y="1186"/>
              <a:ext cx="270" cy="266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664" name="Google Shape;664;p22"/>
            <p:cNvCxnSpPr>
              <a:endCxn id="663" idx="1"/>
            </p:cNvCxnSpPr>
            <p:nvPr/>
          </p:nvCxnSpPr>
          <p:spPr>
            <a:xfrm>
              <a:off x="2898" y="1319"/>
              <a:ext cx="240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1" name="Google Shape;661;p22"/>
            <p:cNvSpPr/>
            <p:nvPr/>
          </p:nvSpPr>
          <p:spPr>
            <a:xfrm>
              <a:off x="4253" y="1177"/>
              <a:ext cx="248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65" name="Google Shape;665;p22"/>
          <p:cNvGrpSpPr/>
          <p:nvPr/>
        </p:nvGrpSpPr>
        <p:grpSpPr>
          <a:xfrm>
            <a:off x="7628464" y="3568970"/>
            <a:ext cx="397933" cy="665201"/>
            <a:chOff x="4533" y="3269"/>
            <a:chExt cx="144" cy="436"/>
          </a:xfrm>
        </p:grpSpPr>
        <p:sp>
          <p:nvSpPr>
            <p:cNvPr id="666" name="Google Shape;666;p22"/>
            <p:cNvSpPr txBox="1"/>
            <p:nvPr/>
          </p:nvSpPr>
          <p:spPr>
            <a:xfrm>
              <a:off x="4533" y="3405"/>
              <a:ext cx="144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667" name="Google Shape;667;p22"/>
            <p:cNvSpPr txBox="1"/>
            <p:nvPr/>
          </p:nvSpPr>
          <p:spPr>
            <a:xfrm>
              <a:off x="4533" y="3269"/>
              <a:ext cx="144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669" name="Google Shape;669;p22"/>
          <p:cNvSpPr txBox="1">
            <a:spLocks noGrp="1"/>
          </p:cNvSpPr>
          <p:nvPr>
            <p:ph type="body" idx="1"/>
          </p:nvPr>
        </p:nvSpPr>
        <p:spPr>
          <a:xfrm>
            <a:off x="685800" y="4724400"/>
            <a:ext cx="7772400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Envio de mensagem </a:t>
            </a:r>
            <a:r>
              <a:rPr lang="pt-BR" b="1" i="1"/>
              <a:t>autenticada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K: chave simétrica compartilhada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T: tag → garante integridade e autenticidade</a:t>
            </a:r>
            <a:endParaRPr/>
          </a:p>
        </p:txBody>
      </p:sp>
      <p:pic>
        <p:nvPicPr>
          <p:cNvPr id="670" name="Google Shape;6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196975"/>
            <a:ext cx="893763" cy="56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5163" y="1165225"/>
            <a:ext cx="893762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6497" y="2897826"/>
            <a:ext cx="360362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2688" y="2939390"/>
            <a:ext cx="360362" cy="360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" name="Google Shape;674;p22"/>
          <p:cNvGrpSpPr/>
          <p:nvPr/>
        </p:nvGrpSpPr>
        <p:grpSpPr>
          <a:xfrm>
            <a:off x="4259263" y="3429000"/>
            <a:ext cx="425450" cy="374650"/>
            <a:chOff x="7254875" y="4581525"/>
            <a:chExt cx="793750" cy="719138"/>
          </a:xfrm>
        </p:grpSpPr>
        <p:pic>
          <p:nvPicPr>
            <p:cNvPr id="675" name="Google Shape;675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" name="Google Shape;677;p22"/>
          <p:cNvGrpSpPr/>
          <p:nvPr/>
        </p:nvGrpSpPr>
        <p:grpSpPr>
          <a:xfrm>
            <a:off x="7604125" y="4108450"/>
            <a:ext cx="425450" cy="374650"/>
            <a:chOff x="7254875" y="4581525"/>
            <a:chExt cx="793750" cy="719138"/>
          </a:xfrm>
        </p:grpSpPr>
        <p:pic>
          <p:nvPicPr>
            <p:cNvPr id="678" name="Google Shape;678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0" name="Google Shape;680;p22"/>
          <p:cNvGrpSpPr/>
          <p:nvPr/>
        </p:nvGrpSpPr>
        <p:grpSpPr>
          <a:xfrm>
            <a:off x="7615238" y="3298825"/>
            <a:ext cx="427037" cy="374650"/>
            <a:chOff x="7254875" y="4581525"/>
            <a:chExt cx="793750" cy="719138"/>
          </a:xfrm>
        </p:grpSpPr>
        <p:pic>
          <p:nvPicPr>
            <p:cNvPr id="681" name="Google Shape;681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3" name="Google Shape;683;p22"/>
          <p:cNvGrpSpPr/>
          <p:nvPr/>
        </p:nvGrpSpPr>
        <p:grpSpPr>
          <a:xfrm>
            <a:off x="3347924" y="2366753"/>
            <a:ext cx="552749" cy="648145"/>
            <a:chOff x="3097738" y="2271644"/>
            <a:chExt cx="682173" cy="797315"/>
          </a:xfrm>
        </p:grpSpPr>
        <p:pic>
          <p:nvPicPr>
            <p:cNvPr id="684" name="Google Shape;684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97738" y="2271644"/>
              <a:ext cx="525357" cy="5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22" descr="ink-stamp-pad-stamper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2014608">
              <a:off x="3273022" y="2554957"/>
              <a:ext cx="422275" cy="4333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686;p22"/>
          <p:cNvGrpSpPr/>
          <p:nvPr/>
        </p:nvGrpSpPr>
        <p:grpSpPr>
          <a:xfrm>
            <a:off x="7556587" y="2489460"/>
            <a:ext cx="554561" cy="648145"/>
            <a:chOff x="3097738" y="2271644"/>
            <a:chExt cx="682173" cy="797315"/>
          </a:xfrm>
        </p:grpSpPr>
        <p:pic>
          <p:nvPicPr>
            <p:cNvPr id="687" name="Google Shape;687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97738" y="2271644"/>
              <a:ext cx="525357" cy="5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22" descr="ink-stamp-pad-stamper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2014608">
              <a:off x="3273022" y="2554957"/>
              <a:ext cx="422275" cy="433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"/>
          <p:cNvSpPr txBox="1">
            <a:spLocks noGrp="1"/>
          </p:cNvSpPr>
          <p:nvPr>
            <p:ph type="body" idx="1"/>
          </p:nvPr>
        </p:nvSpPr>
        <p:spPr>
          <a:xfrm>
            <a:off x="685800" y="1484313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Um código de autenticação pode garantir </a:t>
            </a:r>
            <a:r>
              <a:rPr lang="pt-BR" i="1"/>
              <a:t>Integridade</a:t>
            </a:r>
            <a:r>
              <a:rPr lang="pt-BR"/>
              <a:t> e </a:t>
            </a:r>
            <a:r>
              <a:rPr lang="pt-BR" i="1"/>
              <a:t>Autenticidade</a:t>
            </a:r>
            <a:r>
              <a:rPr lang="pt-BR"/>
              <a:t>.</a:t>
            </a:r>
            <a:endParaRPr/>
          </a:p>
          <a:p>
            <a:pPr marL="342900" lvl="0" indent="-342900" algn="just" rtl="0">
              <a:spcBef>
                <a:spcPts val="65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Não pode garantir </a:t>
            </a:r>
            <a:r>
              <a:rPr lang="pt-BR" i="1"/>
              <a:t>irretratabilidade</a:t>
            </a:r>
            <a:r>
              <a:rPr lang="pt-BR"/>
              <a:t>, pois tanto o remetente quanto o destinatário conhecem a mesma chave.</a:t>
            </a:r>
            <a:endParaRPr/>
          </a:p>
          <a:p>
            <a:pPr marL="742950" lvl="1" indent="-285750" algn="just" rtl="0">
              <a:spcBef>
                <a:spcPts val="65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Não é possível provar para um </a:t>
            </a:r>
            <a:r>
              <a:rPr lang="pt-BR" b="1"/>
              <a:t>terceiro</a:t>
            </a:r>
            <a:r>
              <a:rPr lang="pt-BR"/>
              <a:t> quem de fato gerou o código de autenticação!</a:t>
            </a:r>
            <a:endParaRPr/>
          </a:p>
          <a:p>
            <a:pPr marL="342900" lvl="0" indent="-342900" algn="just" rtl="0">
              <a:spcBef>
                <a:spcPts val="65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Numa assinatura digital verdadeira, apenas o remetente conhece a chave de assinatura.</a:t>
            </a:r>
            <a:endParaRPr/>
          </a:p>
        </p:txBody>
      </p:sp>
      <p:sp>
        <p:nvSpPr>
          <p:cNvPr id="694" name="Google Shape;694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Assinaturas Digitais?</a:t>
            </a:r>
            <a:endParaRPr/>
          </a:p>
        </p:txBody>
      </p:sp>
      <p:pic>
        <p:nvPicPr>
          <p:cNvPr id="695" name="Google Shape;6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5589588"/>
            <a:ext cx="22860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4"/>
          <p:cNvSpPr txBox="1">
            <a:spLocks noGrp="1"/>
          </p:cNvSpPr>
          <p:nvPr>
            <p:ph type="body" idx="1"/>
          </p:nvPr>
        </p:nvSpPr>
        <p:spPr>
          <a:xfrm>
            <a:off x="685800" y="1412776"/>
            <a:ext cx="7772400" cy="511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Baseados em cifras de bloco:</a:t>
            </a:r>
            <a:endParaRPr/>
          </a:p>
          <a:p>
            <a:pPr marL="742950" lvl="1" indent="-28575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b="1"/>
              <a:t>CMAC</a:t>
            </a:r>
            <a:r>
              <a:rPr lang="pt-BR"/>
              <a:t> (NIST SP 800-38B).</a:t>
            </a:r>
            <a:endParaRPr/>
          </a:p>
          <a:p>
            <a:pPr marL="742950" lvl="1" indent="-28575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Pró: tamanho de código (reusam cifras de bloco).</a:t>
            </a:r>
            <a:endParaRPr/>
          </a:p>
          <a:p>
            <a:pPr marL="34290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Baseados em funções de </a:t>
            </a:r>
            <a:r>
              <a:rPr lang="pt-BR" i="1"/>
              <a:t>hash</a:t>
            </a:r>
            <a:r>
              <a:rPr lang="pt-BR"/>
              <a:t>:</a:t>
            </a:r>
            <a:endParaRPr/>
          </a:p>
          <a:p>
            <a:pPr marL="742950" lvl="1" indent="-28575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b="1"/>
              <a:t>HMAC</a:t>
            </a:r>
            <a:r>
              <a:rPr lang="pt-BR"/>
              <a:t> (FIPS 198).</a:t>
            </a:r>
            <a:endParaRPr/>
          </a:p>
          <a:p>
            <a:pPr marL="742950" lvl="1" indent="-28575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Pró: desempenho (funções de </a:t>
            </a:r>
            <a:r>
              <a:rPr lang="pt-BR" i="1"/>
              <a:t>hash</a:t>
            </a:r>
            <a:r>
              <a:rPr lang="pt-BR"/>
              <a:t> puras).</a:t>
            </a:r>
            <a:endParaRPr/>
          </a:p>
          <a:p>
            <a:pPr marL="34290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Combinados com cifras</a:t>
            </a:r>
            <a:endParaRPr/>
          </a:p>
          <a:p>
            <a:pPr marL="742950" lvl="1" indent="-28575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b="1"/>
              <a:t>AEAD</a:t>
            </a:r>
            <a:r>
              <a:rPr lang="pt-BR"/>
              <a:t>: </a:t>
            </a:r>
            <a:r>
              <a:rPr lang="pt-BR" i="1"/>
              <a:t>Authenticated Encryption with Associated Data</a:t>
            </a:r>
            <a:r>
              <a:rPr lang="pt-BR"/>
              <a:t> (confidencialidade de parte dos dados)</a:t>
            </a:r>
            <a:endParaRPr/>
          </a:p>
          <a:p>
            <a:pPr marL="1143000" lvl="2" indent="-22860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</a:pPr>
            <a:r>
              <a:rPr lang="pt-BR"/>
              <a:t>Exemplos tradicionais: </a:t>
            </a:r>
            <a:r>
              <a:rPr lang="pt-BR" b="1"/>
              <a:t>GCM, CCM, EAX</a:t>
            </a:r>
            <a:endParaRPr/>
          </a:p>
          <a:p>
            <a:pPr marL="742950" lvl="1" indent="-285750" algn="l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b="1"/>
              <a:t>Concurso</a:t>
            </a:r>
            <a:r>
              <a:rPr lang="pt-BR"/>
              <a:t> finalizado em 2018 (Caesar): </a:t>
            </a:r>
            <a:r>
              <a:rPr lang="pt-BR" sz="1600"/>
              <a:t>(http://competitions.cr.yp.to/caesar-submissions.html)</a:t>
            </a:r>
            <a:endParaRPr/>
          </a:p>
          <a:p>
            <a:pPr marL="1143000" lvl="2" indent="-228600" algn="just" rtl="0"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Arial"/>
              <a:buChar char="•"/>
            </a:pPr>
            <a:r>
              <a:rPr lang="pt-BR" sz="1700"/>
              <a:t>Ascon (mais leve), AEGIS-128 &amp; OCB (alto desempenho), Deoxys-II (defesa em profundidade: e.g., resiste a reuso de nonces)</a:t>
            </a:r>
            <a:endParaRPr sz="1700"/>
          </a:p>
          <a:p>
            <a:pPr marL="342900" lvl="0" indent="-165100" algn="just" rtl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701" name="Google Shape;701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modernos</a:t>
            </a:r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sldNum" idx="12"/>
          </p:nvPr>
        </p:nvSpPr>
        <p:spPr>
          <a:xfrm>
            <a:off x="8243888" y="6577013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24" descr="sale stamp - Pesquisa Goo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76250"/>
            <a:ext cx="576263" cy="5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Cuidados de Uso</a:t>
            </a:r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Uma mesma chave </a:t>
            </a:r>
            <a:r>
              <a:rPr lang="pt-BR" b="1" u="sng"/>
              <a:t>não</a:t>
            </a:r>
            <a:r>
              <a:rPr lang="pt-BR"/>
              <a:t> dever ser utilizada para </a:t>
            </a:r>
            <a:r>
              <a:rPr lang="pt-BR" b="1"/>
              <a:t>cifrar e autenticar</a:t>
            </a:r>
            <a:r>
              <a:rPr lang="pt-BR"/>
              <a:t> mensagens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b="1"/>
              <a:t>Exceto</a:t>
            </a:r>
            <a:r>
              <a:rPr lang="pt-BR"/>
              <a:t> em algoritmo de </a:t>
            </a:r>
            <a:r>
              <a:rPr lang="pt-BR" b="1"/>
              <a:t>AEAD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Cada algoritmo tem suas próprias restrições de segurança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Número máximo de mensagens que podem ser autenticadas usando uma mesma chave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Tamanho máximo da mensagem autenticada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Uso apenas com mensagens de tamanho fixo (ex.: CBC-MAC) ou de qualquer tamanho (ex.: CMAC e HMAC)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"/>
          <p:cNvSpPr txBox="1">
            <a:spLocks noGrp="1"/>
          </p:cNvSpPr>
          <p:nvPr>
            <p:ph type="title"/>
          </p:nvPr>
        </p:nvSpPr>
        <p:spPr>
          <a:xfrm>
            <a:off x="1066800" y="188913"/>
            <a:ext cx="69611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 + cifra (uso no TLS)</a:t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3883025" y="1728788"/>
            <a:ext cx="914400" cy="2962275"/>
          </a:xfrm>
          <a:prstGeom prst="rect">
            <a:avLst/>
          </a:prstGeom>
          <a:noFill/>
          <a:ln w="25400" cap="flat" cmpd="sng">
            <a:solidFill>
              <a:srgbClr val="00008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6"/>
          <p:cNvSpPr/>
          <p:nvPr/>
        </p:nvSpPr>
        <p:spPr>
          <a:xfrm>
            <a:off x="2508250" y="2014538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26"/>
          <p:cNvGrpSpPr/>
          <p:nvPr/>
        </p:nvGrpSpPr>
        <p:grpSpPr>
          <a:xfrm>
            <a:off x="4541838" y="4149725"/>
            <a:ext cx="2333625" cy="422275"/>
            <a:chOff x="2861" y="2581"/>
            <a:chExt cx="1470" cy="266"/>
          </a:xfrm>
        </p:grpSpPr>
        <p:cxnSp>
          <p:nvCxnSpPr>
            <p:cNvPr id="718" name="Google Shape;718;p26"/>
            <p:cNvCxnSpPr>
              <a:endCxn id="719" idx="1"/>
            </p:cNvCxnSpPr>
            <p:nvPr/>
          </p:nvCxnSpPr>
          <p:spPr>
            <a:xfrm>
              <a:off x="2861" y="2714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9" name="Google Shape;719;p26"/>
            <p:cNvSpPr/>
            <p:nvPr/>
          </p:nvSpPr>
          <p:spPr>
            <a:xfrm>
              <a:off x="4061" y="2581"/>
              <a:ext cx="270" cy="26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Arial"/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6448425" y="3449638"/>
            <a:ext cx="427038" cy="4222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24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6875463" y="3644900"/>
            <a:ext cx="593725" cy="654050"/>
            <a:chOff x="4330" y="3236"/>
            <a:chExt cx="374" cy="412"/>
          </a:xfrm>
        </p:grpSpPr>
        <p:sp>
          <p:nvSpPr>
            <p:cNvPr id="722" name="Google Shape;722;p26"/>
            <p:cNvSpPr txBox="1"/>
            <p:nvPr/>
          </p:nvSpPr>
          <p:spPr>
            <a:xfrm>
              <a:off x="4560" y="3360"/>
              <a:ext cx="14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723" name="Google Shape;723;p26"/>
            <p:cNvSpPr txBox="1"/>
            <p:nvPr/>
          </p:nvSpPr>
          <p:spPr>
            <a:xfrm>
              <a:off x="4560" y="3236"/>
              <a:ext cx="14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cxnSp>
          <p:nvCxnSpPr>
            <p:cNvPr id="724" name="Google Shape;724;p26"/>
            <p:cNvCxnSpPr>
              <a:stCxn id="720" idx="3"/>
              <a:endCxn id="719" idx="3"/>
            </p:cNvCxnSpPr>
            <p:nvPr/>
          </p:nvCxnSpPr>
          <p:spPr>
            <a:xfrm>
              <a:off x="4330" y="3246"/>
              <a:ext cx="0" cy="300"/>
            </a:xfrm>
            <a:prstGeom prst="curvedConnector3">
              <a:avLst>
                <a:gd name="adj1" fmla="val -54102276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725" name="Google Shape;725;p26"/>
          <p:cNvSpPr txBox="1">
            <a:spLocks noGrp="1"/>
          </p:cNvSpPr>
          <p:nvPr>
            <p:ph type="body" idx="1"/>
          </p:nvPr>
        </p:nvSpPr>
        <p:spPr>
          <a:xfrm>
            <a:off x="755650" y="4827588"/>
            <a:ext cx="792003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Mensagem </a:t>
            </a:r>
            <a:r>
              <a:rPr lang="pt-BR" sz="2400" b="1" i="1"/>
              <a:t>confidencial</a:t>
            </a:r>
            <a:r>
              <a:rPr lang="pt-BR" sz="2400"/>
              <a:t> (C) e </a:t>
            </a:r>
            <a:r>
              <a:rPr lang="pt-BR" sz="2400" b="1" i="1"/>
              <a:t>autenticada </a:t>
            </a:r>
            <a:r>
              <a:rPr lang="pt-BR" sz="2400"/>
              <a:t>(T)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K e K’: chaves compartilhadas diferentes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A mesma chave no caso de algoritmo de AEAD, como AES-GCM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Serviços: confidencialidade (cifra simétrica), integridade e autenticidade (algoritmo de MAC)</a:t>
            </a:r>
            <a:endParaRPr/>
          </a:p>
        </p:txBody>
      </p:sp>
      <p:pic>
        <p:nvPicPr>
          <p:cNvPr id="726" name="Google Shape;7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8" y="1470025"/>
            <a:ext cx="623887" cy="395288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6" descr="https://encrypted-tbn0.gstatic.com/images?q=tbn:ANd9GcQCknzBqKzxxFRj1iXY9ZIfhccYiHHFcxx2zV845gBrIzuw-VJHksIMmPg"/>
          <p:cNvSpPr/>
          <p:nvPr/>
        </p:nvSpPr>
        <p:spPr>
          <a:xfrm>
            <a:off x="76200" y="-182563"/>
            <a:ext cx="1057275" cy="105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8" name="Google Shape;728;p26" descr="chest%20clip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2264" y="2564904"/>
            <a:ext cx="563082" cy="435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26"/>
          <p:cNvGrpSpPr/>
          <p:nvPr/>
        </p:nvGrpSpPr>
        <p:grpSpPr>
          <a:xfrm>
            <a:off x="7151688" y="3386138"/>
            <a:ext cx="425450" cy="374650"/>
            <a:chOff x="7254875" y="4581525"/>
            <a:chExt cx="793750" cy="719138"/>
          </a:xfrm>
        </p:grpSpPr>
        <p:pic>
          <p:nvPicPr>
            <p:cNvPr id="730" name="Google Shape;730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2" name="Google Shape;7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738" y="1430338"/>
            <a:ext cx="623887" cy="39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26"/>
          <p:cNvGrpSpPr/>
          <p:nvPr/>
        </p:nvGrpSpPr>
        <p:grpSpPr>
          <a:xfrm>
            <a:off x="7137400" y="4243388"/>
            <a:ext cx="427038" cy="374650"/>
            <a:chOff x="7254875" y="4581525"/>
            <a:chExt cx="793750" cy="719138"/>
          </a:xfrm>
        </p:grpSpPr>
        <p:pic>
          <p:nvPicPr>
            <p:cNvPr id="734" name="Google Shape;734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Google Shape;736;p26"/>
          <p:cNvGrpSpPr/>
          <p:nvPr/>
        </p:nvGrpSpPr>
        <p:grpSpPr>
          <a:xfrm>
            <a:off x="4173538" y="3546475"/>
            <a:ext cx="427037" cy="374650"/>
            <a:chOff x="7254875" y="4581525"/>
            <a:chExt cx="793750" cy="719138"/>
          </a:xfrm>
        </p:grpSpPr>
        <p:pic>
          <p:nvPicPr>
            <p:cNvPr id="737" name="Google Shape;737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2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Google Shape;739;p26"/>
          <p:cNvGrpSpPr/>
          <p:nvPr/>
        </p:nvGrpSpPr>
        <p:grpSpPr>
          <a:xfrm>
            <a:off x="207963" y="1341438"/>
            <a:ext cx="4295775" cy="1152525"/>
            <a:chOff x="-2162628" y="3861048"/>
            <a:chExt cx="4296228" cy="1152525"/>
          </a:xfrm>
        </p:grpSpPr>
        <p:sp>
          <p:nvSpPr>
            <p:cNvPr id="740" name="Google Shape;740;p26"/>
            <p:cNvSpPr/>
            <p:nvPr/>
          </p:nvSpPr>
          <p:spPr>
            <a:xfrm>
              <a:off x="-1332278" y="4581773"/>
              <a:ext cx="935137" cy="43180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-2162628" y="4591298"/>
              <a:ext cx="428670" cy="422275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742" name="Google Shape;742;p26"/>
            <p:cNvCxnSpPr>
              <a:stCxn id="741" idx="3"/>
            </p:cNvCxnSpPr>
            <p:nvPr/>
          </p:nvCxnSpPr>
          <p:spPr>
            <a:xfrm rot="10800000" flipH="1">
              <a:off x="-1733958" y="4797036"/>
              <a:ext cx="372300" cy="54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3" name="Google Shape;743;p26"/>
            <p:cNvCxnSpPr>
              <a:stCxn id="744" idx="2"/>
              <a:endCxn id="740" idx="0"/>
            </p:cNvCxnSpPr>
            <p:nvPr/>
          </p:nvCxnSpPr>
          <p:spPr>
            <a:xfrm>
              <a:off x="-870267" y="4283323"/>
              <a:ext cx="5700" cy="29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5" name="Google Shape;745;p26"/>
            <p:cNvCxnSpPr>
              <a:stCxn id="740" idx="3"/>
              <a:endCxn id="746" idx="1"/>
            </p:cNvCxnSpPr>
            <p:nvPr/>
          </p:nvCxnSpPr>
          <p:spPr>
            <a:xfrm>
              <a:off x="-397141" y="4797673"/>
              <a:ext cx="2102100" cy="1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4" name="Google Shape;744;p26"/>
            <p:cNvSpPr/>
            <p:nvPr/>
          </p:nvSpPr>
          <p:spPr>
            <a:xfrm>
              <a:off x="-1084602" y="3861048"/>
              <a:ext cx="428670" cy="422275"/>
            </a:xfrm>
            <a:prstGeom prst="rect">
              <a:avLst/>
            </a:prstGeom>
            <a:solidFill>
              <a:srgbClr val="FF65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704930" y="4588123"/>
              <a:ext cx="428670" cy="42227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  <p:pic>
        <p:nvPicPr>
          <p:cNvPr id="747" name="Google Shape;747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8950" y="1438275"/>
            <a:ext cx="360363" cy="360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8" name="Google Shape;748;p26"/>
          <p:cNvGrpSpPr/>
          <p:nvPr/>
        </p:nvGrpSpPr>
        <p:grpSpPr>
          <a:xfrm>
            <a:off x="1173163" y="2290763"/>
            <a:ext cx="3314700" cy="2333625"/>
            <a:chOff x="-2196752" y="4365104"/>
            <a:chExt cx="3314700" cy="2333625"/>
          </a:xfrm>
        </p:grpSpPr>
        <p:sp>
          <p:nvSpPr>
            <p:cNvPr id="749" name="Google Shape;749;p26"/>
            <p:cNvSpPr/>
            <p:nvPr/>
          </p:nvSpPr>
          <p:spPr>
            <a:xfrm>
              <a:off x="-1188641" y="4955682"/>
              <a:ext cx="1027855" cy="432048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1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MAC</a:t>
              </a:r>
              <a:endParaRPr dirty="0"/>
            </a:p>
          </p:txBody>
        </p:sp>
        <p:cxnSp>
          <p:nvCxnSpPr>
            <p:cNvPr id="750" name="Google Shape;750;p26"/>
            <p:cNvCxnSpPr/>
            <p:nvPr/>
          </p:nvCxnSpPr>
          <p:spPr>
            <a:xfrm>
              <a:off x="-760065" y="4365104"/>
              <a:ext cx="4763" cy="538163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oval" w="lg" len="lg"/>
              <a:tailEnd type="triangle" w="med" len="med"/>
            </a:ln>
          </p:spPr>
        </p:cxnSp>
        <p:cxnSp>
          <p:nvCxnSpPr>
            <p:cNvPr id="751" name="Google Shape;751;p26"/>
            <p:cNvCxnSpPr>
              <a:cxnSpLocks/>
              <a:stCxn id="752" idx="3"/>
            </p:cNvCxnSpPr>
            <p:nvPr/>
          </p:nvCxnSpPr>
          <p:spPr>
            <a:xfrm>
              <a:off x="-1701247" y="5114404"/>
              <a:ext cx="512420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2" name="Google Shape;752;p26"/>
            <p:cNvSpPr/>
            <p:nvPr/>
          </p:nvSpPr>
          <p:spPr>
            <a:xfrm>
              <a:off x="-2196752" y="4903267"/>
              <a:ext cx="495505" cy="422274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K’</a:t>
              </a:r>
              <a:endParaRPr dirty="0"/>
            </a:p>
          </p:txBody>
        </p:sp>
        <p:cxnSp>
          <p:nvCxnSpPr>
            <p:cNvPr id="753" name="Google Shape;753;p26"/>
            <p:cNvCxnSpPr>
              <a:cxnSpLocks/>
              <a:stCxn id="749" idx="2"/>
              <a:endCxn id="754" idx="1"/>
            </p:cNvCxnSpPr>
            <p:nvPr/>
          </p:nvCxnSpPr>
          <p:spPr>
            <a:xfrm rot="16200000" flipH="1">
              <a:off x="-542626" y="5255643"/>
              <a:ext cx="1099862" cy="1364036"/>
            </a:xfrm>
            <a:prstGeom prst="bentConnector2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54" name="Google Shape;754;p26"/>
            <p:cNvSpPr/>
            <p:nvPr/>
          </p:nvSpPr>
          <p:spPr>
            <a:xfrm>
              <a:off x="689323" y="6276454"/>
              <a:ext cx="428625" cy="422275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grpSp>
        <p:nvGrpSpPr>
          <p:cNvPr id="755" name="Google Shape;755;p26"/>
          <p:cNvGrpSpPr/>
          <p:nvPr/>
        </p:nvGrpSpPr>
        <p:grpSpPr>
          <a:xfrm>
            <a:off x="3251200" y="2768600"/>
            <a:ext cx="554561" cy="641802"/>
            <a:chOff x="3097738" y="2279532"/>
            <a:chExt cx="682173" cy="789427"/>
          </a:xfrm>
        </p:grpSpPr>
        <p:pic>
          <p:nvPicPr>
            <p:cNvPr id="756" name="Google Shape;756;p2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097738" y="2279532"/>
              <a:ext cx="525357" cy="539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7" name="Google Shape;757;p26" descr="ink-stamp-pad-stamper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rot="2014608">
              <a:off x="3273022" y="2554957"/>
              <a:ext cx="422275" cy="4333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8" name="Google Shape;758;p26"/>
          <p:cNvGrpSpPr/>
          <p:nvPr/>
        </p:nvGrpSpPr>
        <p:grpSpPr>
          <a:xfrm>
            <a:off x="5292726" y="2030413"/>
            <a:ext cx="1947862" cy="1195387"/>
            <a:chOff x="8532440" y="4005064"/>
            <a:chExt cx="1948553" cy="1195108"/>
          </a:xfrm>
        </p:grpSpPr>
        <p:sp>
          <p:nvSpPr>
            <p:cNvPr id="759" name="Google Shape;759;p26"/>
            <p:cNvSpPr/>
            <p:nvPr/>
          </p:nvSpPr>
          <p:spPr>
            <a:xfrm>
              <a:off x="9440077" y="4768124"/>
              <a:ext cx="1040916" cy="432048"/>
            </a:xfrm>
            <a:prstGeom prst="roundRect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1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MAC</a:t>
              </a:r>
              <a:endParaRPr dirty="0"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771129" y="4005064"/>
              <a:ext cx="228681" cy="228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1" name="Google Shape;761;p26"/>
            <p:cNvCxnSpPr>
              <a:stCxn id="760" idx="2"/>
            </p:cNvCxnSpPr>
            <p:nvPr/>
          </p:nvCxnSpPr>
          <p:spPr>
            <a:xfrm>
              <a:off x="9885470" y="4233611"/>
              <a:ext cx="7800" cy="5097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oval" w="lg" len="lg"/>
              <a:tailEnd type="triangle" w="med" len="med"/>
            </a:ln>
          </p:spPr>
        </p:cxnSp>
        <p:cxnSp>
          <p:nvCxnSpPr>
            <p:cNvPr id="762" name="Google Shape;762;p26"/>
            <p:cNvCxnSpPr>
              <a:cxnSpLocks/>
              <a:stCxn id="763" idx="3"/>
            </p:cNvCxnSpPr>
            <p:nvPr/>
          </p:nvCxnSpPr>
          <p:spPr>
            <a:xfrm>
              <a:off x="9048425" y="4954167"/>
              <a:ext cx="403292" cy="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3" name="Google Shape;763;p26"/>
            <p:cNvSpPr/>
            <p:nvPr/>
          </p:nvSpPr>
          <p:spPr>
            <a:xfrm>
              <a:off x="8532440" y="4743079"/>
              <a:ext cx="515985" cy="42217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K’</a:t>
              </a:r>
              <a:endParaRPr dirty="0"/>
            </a:p>
          </p:txBody>
        </p:sp>
      </p:grpSp>
      <p:cxnSp>
        <p:nvCxnSpPr>
          <p:cNvPr id="764" name="Google Shape;764;p26"/>
          <p:cNvCxnSpPr>
            <a:endCxn id="720" idx="0"/>
          </p:cNvCxnSpPr>
          <p:nvPr/>
        </p:nvCxnSpPr>
        <p:spPr>
          <a:xfrm flipH="1">
            <a:off x="6661944" y="3225838"/>
            <a:ext cx="4800" cy="22380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65" name="Google Shape;765;p26"/>
          <p:cNvGrpSpPr/>
          <p:nvPr/>
        </p:nvGrpSpPr>
        <p:grpSpPr>
          <a:xfrm>
            <a:off x="7250229" y="2787199"/>
            <a:ext cx="554561" cy="641801"/>
            <a:chOff x="3097738" y="2279532"/>
            <a:chExt cx="682173" cy="789427"/>
          </a:xfrm>
        </p:grpSpPr>
        <p:pic>
          <p:nvPicPr>
            <p:cNvPr id="766" name="Google Shape;766;p2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097738" y="2279532"/>
              <a:ext cx="525357" cy="539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26" descr="ink-stamp-pad-stamper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 rot="2014608">
              <a:off x="3273022" y="2554957"/>
              <a:ext cx="422275" cy="4333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8" name="Google Shape;768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32450" y="3062288"/>
            <a:ext cx="360363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7813" y="3089275"/>
            <a:ext cx="360362" cy="360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Google Shape;770;p26"/>
          <p:cNvGrpSpPr/>
          <p:nvPr/>
        </p:nvGrpSpPr>
        <p:grpSpPr>
          <a:xfrm>
            <a:off x="4495800" y="1284288"/>
            <a:ext cx="4410075" cy="1208087"/>
            <a:chOff x="4495454" y="1283836"/>
            <a:chExt cx="4410978" cy="1209060"/>
          </a:xfrm>
        </p:grpSpPr>
        <p:grpSp>
          <p:nvGrpSpPr>
            <p:cNvPr id="771" name="Google Shape;771;p26"/>
            <p:cNvGrpSpPr/>
            <p:nvPr/>
          </p:nvGrpSpPr>
          <p:grpSpPr>
            <a:xfrm>
              <a:off x="4495454" y="1283836"/>
              <a:ext cx="4410978" cy="1209060"/>
              <a:chOff x="6904722" y="4005064"/>
              <a:chExt cx="4410978" cy="1209060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9454030" y="4782076"/>
                <a:ext cx="936104" cy="432048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66"/>
                  </a:buClr>
                  <a:buSzPts val="2400"/>
                  <a:buFont typeface="Arial"/>
                  <a:buNone/>
                </a:pPr>
                <a:r>
                  <a:rPr lang="pt-BR" sz="2400" b="1" i="1">
                    <a:solidFill>
                      <a:srgbClr val="000066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r>
                  <a:rPr lang="pt-BR" sz="2400" baseline="30000">
                    <a:solidFill>
                      <a:srgbClr val="000066"/>
                    </a:solidFill>
                    <a:latin typeface="Arial"/>
                    <a:ea typeface="Arial"/>
                    <a:cs typeface="Arial"/>
                    <a:sym typeface="Arial"/>
                  </a:rPr>
                  <a:t>–1</a:t>
                </a: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10886987" y="4735902"/>
                <a:ext cx="428713" cy="4210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rgbClr val="000066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  <p:cxnSp>
            <p:nvCxnSpPr>
              <p:cNvPr id="774" name="Google Shape;774;p26"/>
              <p:cNvCxnSpPr>
                <a:endCxn id="773" idx="1"/>
              </p:cNvCxnSpPr>
              <p:nvPr/>
            </p:nvCxnSpPr>
            <p:spPr>
              <a:xfrm>
                <a:off x="10396487" y="4946415"/>
                <a:ext cx="490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75" name="Google Shape;775;p26"/>
              <p:cNvCxnSpPr/>
              <p:nvPr/>
            </p:nvCxnSpPr>
            <p:spPr>
              <a:xfrm>
                <a:off x="6904722" y="4999224"/>
                <a:ext cx="252028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76" name="Google Shape;776;p26"/>
              <p:cNvSpPr/>
              <p:nvPr/>
            </p:nvSpPr>
            <p:spPr>
              <a:xfrm>
                <a:off x="9772334" y="4005064"/>
                <a:ext cx="428713" cy="422615"/>
              </a:xfrm>
              <a:prstGeom prst="rect">
                <a:avLst/>
              </a:prstGeom>
              <a:solidFill>
                <a:srgbClr val="FF654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rgbClr val="000066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</p:grpSp>
        <p:cxnSp>
          <p:nvCxnSpPr>
            <p:cNvPr id="777" name="Google Shape;777;p26"/>
            <p:cNvCxnSpPr>
              <a:stCxn id="776" idx="2"/>
            </p:cNvCxnSpPr>
            <p:nvPr/>
          </p:nvCxnSpPr>
          <p:spPr>
            <a:xfrm flipH="1">
              <a:off x="7571123" y="1706451"/>
              <a:ext cx="6300" cy="3081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778" name="Google Shape;778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12075" y="1470025"/>
            <a:ext cx="360363" cy="36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1066800" y="188913"/>
            <a:ext cx="69611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AEAD (uso no TLS)</a:t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3506788" y="980728"/>
            <a:ext cx="1368425" cy="3676997"/>
          </a:xfrm>
          <a:prstGeom prst="rect">
            <a:avLst/>
          </a:prstGeom>
          <a:noFill/>
          <a:ln w="25400" cap="flat" cmpd="sng">
            <a:solidFill>
              <a:srgbClr val="00008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7"/>
          <p:cNvSpPr/>
          <p:nvPr/>
        </p:nvSpPr>
        <p:spPr>
          <a:xfrm>
            <a:off x="2643188" y="2959100"/>
            <a:ext cx="228600" cy="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7"/>
          <p:cNvSpPr txBox="1">
            <a:spLocks noGrp="1"/>
          </p:cNvSpPr>
          <p:nvPr>
            <p:ph type="body" idx="1"/>
          </p:nvPr>
        </p:nvSpPr>
        <p:spPr>
          <a:xfrm>
            <a:off x="755650" y="4827588"/>
            <a:ext cx="792003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Mensagem </a:t>
            </a:r>
            <a:r>
              <a:rPr lang="pt-BR" sz="2400" b="1" i="1"/>
              <a:t>confidencial</a:t>
            </a:r>
            <a:r>
              <a:rPr lang="pt-BR" sz="2400"/>
              <a:t> (C) e </a:t>
            </a:r>
            <a:r>
              <a:rPr lang="pt-BR" sz="2400" b="1" i="1"/>
              <a:t>autenticada </a:t>
            </a:r>
            <a:r>
              <a:rPr lang="pt-BR" sz="2400"/>
              <a:t>(T)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AD: dados associados (enviados às claras, autenticados)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Exemplo: autenticação de cabeçalho TCP/IP com AES-GCM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Serviços: confidencialidade, integridade e autenticidade (cifra simétrica e algoritmo de MAC internos a AEAD)</a:t>
            </a:r>
            <a:endParaRPr/>
          </a:p>
        </p:txBody>
      </p:sp>
      <p:pic>
        <p:nvPicPr>
          <p:cNvPr id="787" name="Google Shape;7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00" y="2192338"/>
            <a:ext cx="623888" cy="395287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27" descr="https://encrypted-tbn0.gstatic.com/images?q=tbn:ANd9GcQCknzBqKzxxFRj1iXY9ZIfhccYiHHFcxx2zV845gBrIzuw-VJHksIMmPg"/>
          <p:cNvSpPr/>
          <p:nvPr/>
        </p:nvSpPr>
        <p:spPr>
          <a:xfrm>
            <a:off x="76200" y="-182563"/>
            <a:ext cx="1057275" cy="105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9" name="Google Shape;789;p27" descr="chest%20clip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7678" y="2285714"/>
            <a:ext cx="460192" cy="3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6263" y="2212975"/>
            <a:ext cx="623887" cy="39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27"/>
          <p:cNvGrpSpPr/>
          <p:nvPr/>
        </p:nvGrpSpPr>
        <p:grpSpPr>
          <a:xfrm>
            <a:off x="4384675" y="3576638"/>
            <a:ext cx="427038" cy="374650"/>
            <a:chOff x="7254875" y="4581525"/>
            <a:chExt cx="793750" cy="719138"/>
          </a:xfrm>
        </p:grpSpPr>
        <p:pic>
          <p:nvPicPr>
            <p:cNvPr id="792" name="Google Shape;792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54875" y="4581525"/>
              <a:ext cx="793750" cy="665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83500" y="4941888"/>
              <a:ext cx="355600" cy="358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4" name="Google Shape;794;p27"/>
          <p:cNvSpPr/>
          <p:nvPr/>
        </p:nvSpPr>
        <p:spPr>
          <a:xfrm>
            <a:off x="1125538" y="2784475"/>
            <a:ext cx="1081087" cy="43180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AEAD</a:t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295275" y="2794000"/>
            <a:ext cx="428625" cy="42227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796" name="Google Shape;796;p27"/>
          <p:cNvCxnSpPr>
            <a:stCxn id="795" idx="3"/>
          </p:cNvCxnSpPr>
          <p:nvPr/>
        </p:nvCxnSpPr>
        <p:spPr>
          <a:xfrm rot="10800000" flipH="1">
            <a:off x="723900" y="3000338"/>
            <a:ext cx="371400" cy="480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797;p27"/>
          <p:cNvCxnSpPr>
            <a:stCxn id="798" idx="2"/>
            <a:endCxn id="794" idx="0"/>
          </p:cNvCxnSpPr>
          <p:nvPr/>
        </p:nvCxnSpPr>
        <p:spPr>
          <a:xfrm flipH="1">
            <a:off x="1665988" y="2486025"/>
            <a:ext cx="12000" cy="29850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27"/>
          <p:cNvCxnSpPr>
            <a:stCxn id="794" idx="3"/>
            <a:endCxn id="800" idx="1"/>
          </p:cNvCxnSpPr>
          <p:nvPr/>
        </p:nvCxnSpPr>
        <p:spPr>
          <a:xfrm>
            <a:off x="2206625" y="3000375"/>
            <a:ext cx="1735200" cy="150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27"/>
          <p:cNvSpPr/>
          <p:nvPr/>
        </p:nvSpPr>
        <p:spPr>
          <a:xfrm>
            <a:off x="1463675" y="2063750"/>
            <a:ext cx="428625" cy="422275"/>
          </a:xfrm>
          <a:prstGeom prst="rect">
            <a:avLst/>
          </a:prstGeom>
          <a:solidFill>
            <a:srgbClr val="FF65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3941763" y="2790825"/>
            <a:ext cx="428625" cy="422275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pic>
        <p:nvPicPr>
          <p:cNvPr id="801" name="Google Shape;80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36750" y="2160588"/>
            <a:ext cx="360363" cy="360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27"/>
          <p:cNvCxnSpPr>
            <a:stCxn id="785" idx="2"/>
            <a:endCxn id="803" idx="1"/>
          </p:cNvCxnSpPr>
          <p:nvPr/>
        </p:nvCxnSpPr>
        <p:spPr>
          <a:xfrm rot="-5400000" flipH="1">
            <a:off x="2665388" y="3095650"/>
            <a:ext cx="1284300" cy="1100100"/>
          </a:xfrm>
          <a:prstGeom prst="bentConnector2">
            <a:avLst/>
          </a:prstGeom>
          <a:noFill/>
          <a:ln w="9525" cap="flat" cmpd="sng">
            <a:solidFill>
              <a:srgbClr val="000080"/>
            </a:solidFill>
            <a:prstDash val="solid"/>
            <a:miter lim="800000"/>
            <a:headEnd type="oval" w="lg" len="lg"/>
            <a:tailEnd type="triangle" w="med" len="med"/>
          </a:ln>
        </p:spPr>
      </p:cxnSp>
      <p:sp>
        <p:nvSpPr>
          <p:cNvPr id="803" name="Google Shape;803;p27"/>
          <p:cNvSpPr/>
          <p:nvPr/>
        </p:nvSpPr>
        <p:spPr>
          <a:xfrm>
            <a:off x="3857625" y="4076700"/>
            <a:ext cx="428625" cy="42227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804" name="Google Shape;804;p27"/>
          <p:cNvSpPr/>
          <p:nvPr/>
        </p:nvSpPr>
        <p:spPr>
          <a:xfrm>
            <a:off x="6170613" y="27527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6472239" y="2784475"/>
            <a:ext cx="1147762" cy="430213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</a:pPr>
            <a:r>
              <a:rPr lang="pt-BR" sz="2000" b="1" i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AEAD</a:t>
            </a:r>
            <a:endParaRPr dirty="0"/>
          </a:p>
        </p:txBody>
      </p:sp>
      <p:sp>
        <p:nvSpPr>
          <p:cNvPr id="806" name="Google Shape;806;p27"/>
          <p:cNvSpPr/>
          <p:nvPr/>
        </p:nvSpPr>
        <p:spPr>
          <a:xfrm>
            <a:off x="8232775" y="2789238"/>
            <a:ext cx="428625" cy="42068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807" name="Google Shape;807;p27"/>
          <p:cNvCxnSpPr>
            <a:cxnSpLocks/>
            <a:stCxn id="805" idx="3"/>
            <a:endCxn id="806" idx="1"/>
          </p:cNvCxnSpPr>
          <p:nvPr/>
        </p:nvCxnSpPr>
        <p:spPr>
          <a:xfrm>
            <a:off x="7620001" y="2999582"/>
            <a:ext cx="612774" cy="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27"/>
          <p:cNvCxnSpPr>
            <a:cxnSpLocks/>
            <a:endCxn id="805" idx="1"/>
          </p:cNvCxnSpPr>
          <p:nvPr/>
        </p:nvCxnSpPr>
        <p:spPr>
          <a:xfrm>
            <a:off x="4378325" y="2999582"/>
            <a:ext cx="2093914" cy="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9" name="Google Shape;809;p27"/>
          <p:cNvSpPr/>
          <p:nvPr/>
        </p:nvSpPr>
        <p:spPr>
          <a:xfrm>
            <a:off x="7002463" y="2006600"/>
            <a:ext cx="428625" cy="422275"/>
          </a:xfrm>
          <a:prstGeom prst="rect">
            <a:avLst/>
          </a:prstGeom>
          <a:solidFill>
            <a:srgbClr val="FF65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cxnSp>
        <p:nvCxnSpPr>
          <p:cNvPr id="810" name="Google Shape;810;p27"/>
          <p:cNvCxnSpPr>
            <a:stCxn id="809" idx="2"/>
          </p:cNvCxnSpPr>
          <p:nvPr/>
        </p:nvCxnSpPr>
        <p:spPr>
          <a:xfrm flipH="1">
            <a:off x="7210476" y="2428875"/>
            <a:ext cx="6300" cy="308100"/>
          </a:xfrm>
          <a:prstGeom prst="straightConnector1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11" name="Google Shape;81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51713" y="2192338"/>
            <a:ext cx="360362" cy="360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2" name="Google Shape;812;p27"/>
          <p:cNvCxnSpPr>
            <a:stCxn id="803" idx="3"/>
          </p:cNvCxnSpPr>
          <p:nvPr/>
        </p:nvCxnSpPr>
        <p:spPr>
          <a:xfrm rot="10800000" flipH="1">
            <a:off x="4286250" y="3144838"/>
            <a:ext cx="2373300" cy="1143000"/>
          </a:xfrm>
          <a:prstGeom prst="bentConnector3">
            <a:avLst>
              <a:gd name="adj1" fmla="val 52907"/>
            </a:avLst>
          </a:prstGeom>
          <a:noFill/>
          <a:ln w="9525" cap="flat" cmpd="sng">
            <a:solidFill>
              <a:srgbClr val="00008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3" name="Google Shape;813;p27"/>
          <p:cNvSpPr/>
          <p:nvPr/>
        </p:nvSpPr>
        <p:spPr>
          <a:xfrm>
            <a:off x="8296275" y="3365500"/>
            <a:ext cx="336550" cy="336550"/>
          </a:xfrm>
          <a:prstGeom prst="noSmoking">
            <a:avLst>
              <a:gd name="adj" fmla="val 18750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4" name="Google Shape;814;p27"/>
          <p:cNvCxnSpPr>
            <a:cxnSpLocks/>
            <a:stCxn id="805" idx="3"/>
            <a:endCxn id="813" idx="2"/>
          </p:cNvCxnSpPr>
          <p:nvPr/>
        </p:nvCxnSpPr>
        <p:spPr>
          <a:xfrm>
            <a:off x="7620001" y="2999582"/>
            <a:ext cx="676274" cy="5341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5" name="Google Shape;815;p27"/>
          <p:cNvSpPr txBox="1"/>
          <p:nvPr/>
        </p:nvSpPr>
        <p:spPr>
          <a:xfrm>
            <a:off x="7800975" y="2962275"/>
            <a:ext cx="37465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2400" b="1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3032" y="4060197"/>
            <a:ext cx="419579" cy="309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7" name="Google Shape;817;p27"/>
          <p:cNvCxnSpPr>
            <a:cxnSpLocks/>
            <a:stCxn id="785" idx="0"/>
            <a:endCxn id="818" idx="1"/>
          </p:cNvCxnSpPr>
          <p:nvPr/>
        </p:nvCxnSpPr>
        <p:spPr>
          <a:xfrm rot="5400000" flipH="1" flipV="1">
            <a:off x="2780312" y="1759940"/>
            <a:ext cx="1176337" cy="1221985"/>
          </a:xfrm>
          <a:prstGeom prst="bentConnector2">
            <a:avLst/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9" name="Google Shape;819;p27"/>
          <p:cNvSpPr/>
          <p:nvPr/>
        </p:nvSpPr>
        <p:spPr>
          <a:xfrm>
            <a:off x="7316788" y="2747963"/>
            <a:ext cx="4111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baseline="30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–1</a:t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298128" y="3576638"/>
            <a:ext cx="560516" cy="42237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endParaRPr sz="20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27"/>
          <p:cNvCxnSpPr>
            <a:cxnSpLocks/>
            <a:stCxn id="820" idx="3"/>
            <a:endCxn id="794" idx="2"/>
          </p:cNvCxnSpPr>
          <p:nvPr/>
        </p:nvCxnSpPr>
        <p:spPr>
          <a:xfrm flipV="1">
            <a:off x="858644" y="3216275"/>
            <a:ext cx="807438" cy="571553"/>
          </a:xfrm>
          <a:prstGeom prst="bentConnector2">
            <a:avLst/>
          </a:prstGeom>
          <a:noFill/>
          <a:ln w="9525" cap="flat" cmpd="sng">
            <a:solidFill>
              <a:srgbClr val="00008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8" name="Google Shape;818;p27"/>
          <p:cNvSpPr/>
          <p:nvPr/>
        </p:nvSpPr>
        <p:spPr>
          <a:xfrm>
            <a:off x="3979473" y="1571573"/>
            <a:ext cx="592527" cy="42237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endParaRPr sz="2000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2" name="Google Shape;822;p27"/>
          <p:cNvCxnSpPr>
            <a:cxnSpLocks/>
            <a:stCxn id="818" idx="3"/>
          </p:cNvCxnSpPr>
          <p:nvPr/>
        </p:nvCxnSpPr>
        <p:spPr>
          <a:xfrm>
            <a:off x="4572000" y="1782763"/>
            <a:ext cx="2087508" cy="11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23" name="Google Shape;823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562" y="1101767"/>
            <a:ext cx="363214" cy="2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Pontos chave</a:t>
            </a:r>
            <a:endParaRPr sz="4400"/>
          </a:p>
        </p:txBody>
      </p:sp>
      <p:sp>
        <p:nvSpPr>
          <p:cNvPr id="829" name="Google Shape;829;p28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64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Códigos de Autenticação (MACs): </a:t>
            </a:r>
            <a:endParaRPr/>
          </a:p>
          <a:p>
            <a:pPr marL="742950" lvl="1" indent="-285750" algn="just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Proveem integridade e autenticidade: redundância anexada a mensagem (“tag de autenticação”)</a:t>
            </a:r>
            <a:endParaRPr/>
          </a:p>
          <a:p>
            <a:pPr marL="1143000" lvl="2" indent="-228600" algn="just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lang="pt-BR" sz="2200"/>
              <a:t>Ex.: CBC-MAC (só usável para mensagens de tamanho fixo), CMAC, HMAC</a:t>
            </a:r>
            <a:endParaRPr/>
          </a:p>
          <a:p>
            <a:pPr marL="742950" lvl="1" indent="-285750" algn="just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Podem ser combinados com cifras (AEAD)</a:t>
            </a:r>
            <a:endParaRPr/>
          </a:p>
          <a:p>
            <a:pPr marL="1143000" lvl="2" indent="-228600" algn="just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lang="pt-BR" sz="2200"/>
              <a:t>Ex.: GCM, CCM, EAX, OCB</a:t>
            </a:r>
            <a:endParaRPr/>
          </a:p>
          <a:p>
            <a:pPr marL="742950" lvl="1" indent="-285750" algn="just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Dependem de chave secreta</a:t>
            </a:r>
            <a:endParaRPr/>
          </a:p>
          <a:p>
            <a:pPr marL="742950" lvl="1" indent="-285750" algn="just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Propriedades de segurança semelhantes a hash + incapacidade do atacante em recuperar a chave</a:t>
            </a:r>
            <a:endParaRPr/>
          </a:p>
          <a:p>
            <a:pPr marL="342900" lvl="0" indent="-139700" algn="just" rtl="0"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9"/>
          <p:cNvSpPr txBox="1">
            <a:spLocks noGrp="1"/>
          </p:cNvSpPr>
          <p:nvPr>
            <p:ph type="ctrTitle"/>
          </p:nvPr>
        </p:nvSpPr>
        <p:spPr>
          <a:xfrm>
            <a:off x="685800" y="-2738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Segurança da Informação</a:t>
            </a:r>
            <a:endParaRPr/>
          </a:p>
        </p:txBody>
      </p:sp>
      <p:sp>
        <p:nvSpPr>
          <p:cNvPr id="835" name="Google Shape;835;p29"/>
          <p:cNvSpPr txBox="1"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pt-BR" sz="3200" b="1" u="sng"/>
              <a:t>Geração de chaves: números aleatórios</a:t>
            </a:r>
            <a:endParaRPr/>
          </a:p>
        </p:txBody>
      </p:sp>
      <p:grpSp>
        <p:nvGrpSpPr>
          <p:cNvPr id="837" name="Google Shape;837;p29"/>
          <p:cNvGrpSpPr/>
          <p:nvPr/>
        </p:nvGrpSpPr>
        <p:grpSpPr>
          <a:xfrm>
            <a:off x="3546954" y="2132856"/>
            <a:ext cx="2465206" cy="1630981"/>
            <a:chOff x="3779843" y="573883"/>
            <a:chExt cx="1965179" cy="1300163"/>
          </a:xfrm>
        </p:grpSpPr>
        <p:pic>
          <p:nvPicPr>
            <p:cNvPr id="838" name="Google Shape;838;p29" descr="File:34-gon-dissection-random.sv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9843" y="573883"/>
              <a:ext cx="1454063" cy="1300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9" name="Google Shape;839;p29"/>
            <p:cNvSpPr/>
            <p:nvPr/>
          </p:nvSpPr>
          <p:spPr>
            <a:xfrm>
              <a:off x="4898132" y="1063776"/>
              <a:ext cx="288032" cy="4583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0" name="Google Shape;840;p29"/>
            <p:cNvCxnSpPr/>
            <p:nvPr/>
          </p:nvCxnSpPr>
          <p:spPr>
            <a:xfrm>
              <a:off x="4932040" y="1203598"/>
              <a:ext cx="12140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1" name="Google Shape;841;p29"/>
            <p:cNvCxnSpPr/>
            <p:nvPr/>
          </p:nvCxnSpPr>
          <p:spPr>
            <a:xfrm>
              <a:off x="4916809" y="1275606"/>
              <a:ext cx="801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9"/>
            <p:cNvCxnSpPr/>
            <p:nvPr/>
          </p:nvCxnSpPr>
          <p:spPr>
            <a:xfrm>
              <a:off x="4951184" y="1347614"/>
              <a:ext cx="801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843" name="Google Shape;843;p29" descr="Datei:Crypto key.sv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53445" y="1118962"/>
              <a:ext cx="691577" cy="287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body" idx="1"/>
          </p:nvPr>
        </p:nvSpPr>
        <p:spPr>
          <a:xfrm>
            <a:off x="323850" y="1484313"/>
            <a:ext cx="8569325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Exemplo prático (não-criptográfico):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RG/CPF: usa Dígito verificador (DV)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Método: “mod 11”</a:t>
            </a:r>
            <a:endParaRPr/>
          </a:p>
          <a:p>
            <a:pPr marL="1143000" lvl="2" indent="-22860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pt-BR" sz="2000"/>
              <a:t>Dígito é multiplicado por sua posição, indo do menos significativo (peso 2) até o mais significativo</a:t>
            </a:r>
            <a:endParaRPr/>
          </a:p>
          <a:p>
            <a:pPr marL="1143000" lvl="2" indent="-22860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pt-BR" sz="2000"/>
              <a:t>Os resultados são somados</a:t>
            </a:r>
            <a:endParaRPr/>
          </a:p>
          <a:p>
            <a:pPr marL="1143000" lvl="2" indent="-22860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pt-BR" sz="2000"/>
              <a:t>DV: resto da divisão desta soma por 11</a:t>
            </a: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Integridade: redundância</a:t>
            </a:r>
            <a:endParaRPr/>
          </a:p>
        </p:txBody>
      </p:sp>
      <p:graphicFrame>
        <p:nvGraphicFramePr>
          <p:cNvPr id="144" name="Google Shape;144;p3"/>
          <p:cNvGraphicFramePr/>
          <p:nvPr/>
        </p:nvGraphicFramePr>
        <p:xfrm>
          <a:off x="1263650" y="4765675"/>
          <a:ext cx="6026125" cy="1612910"/>
        </p:xfrm>
        <a:graphic>
          <a:graphicData uri="http://schemas.openxmlformats.org/drawingml/2006/table">
            <a:tbl>
              <a:tblPr>
                <a:noFill/>
                <a:tableStyleId>{B4C5CF4A-63F3-4591-B608-2BBADFB30C87}</a:tableStyleId>
              </a:tblPr>
              <a:tblGrid>
                <a:gridCol w="176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Entrada:</a:t>
                      </a:r>
                      <a:endParaRPr/>
                    </a:p>
                  </a:txBody>
                  <a:tcPr marL="92600" marR="92600" marT="17975" marB="179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Posição:</a:t>
                      </a:r>
                      <a:endParaRPr/>
                    </a:p>
                  </a:txBody>
                  <a:tcPr marL="92600" marR="92600" marT="17975" marB="179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Multiplicação:</a:t>
                      </a:r>
                      <a:endParaRPr/>
                    </a:p>
                  </a:txBody>
                  <a:tcPr marL="92600" marR="92600" marT="17975" marB="179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Soma:</a:t>
                      </a:r>
                      <a:endParaRPr/>
                    </a:p>
                  </a:txBody>
                  <a:tcPr marL="92600" marR="92600" marT="17975" marB="179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DV:</a:t>
                      </a:r>
                      <a:endParaRPr/>
                    </a:p>
                  </a:txBody>
                  <a:tcPr marL="92600" marR="92600" marT="17975" marB="179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pt-BR" sz="18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 mod 11 = 1</a:t>
                      </a:r>
                      <a:endParaRPr dirty="0"/>
                    </a:p>
                  </a:txBody>
                  <a:tcPr marL="92600" marR="92600" marT="17975" marB="17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Google Shape;145;p3"/>
          <p:cNvSpPr/>
          <p:nvPr/>
        </p:nvSpPr>
        <p:spPr>
          <a:xfrm>
            <a:off x="3348038" y="4908550"/>
            <a:ext cx="141287" cy="431800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211638" y="4908550"/>
            <a:ext cx="142875" cy="431800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5076825" y="4908550"/>
            <a:ext cx="141288" cy="431800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5940425" y="4908550"/>
            <a:ext cx="142875" cy="431800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773863" y="4908550"/>
            <a:ext cx="142875" cy="431800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3444875" y="4957763"/>
            <a:ext cx="261938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4319588" y="4964113"/>
            <a:ext cx="2619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5181600" y="4964113"/>
            <a:ext cx="261938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6043613" y="4964113"/>
            <a:ext cx="2619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6878638" y="4964113"/>
            <a:ext cx="2619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7273925" y="5676900"/>
            <a:ext cx="146050" cy="287338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7380288" y="5556250"/>
            <a:ext cx="36353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imes New Roman"/>
              <a:buNone/>
            </a:pPr>
            <a:r>
              <a:rPr lang="pt-BR" sz="2400" b="0" i="0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7289800" y="6007100"/>
            <a:ext cx="146050" cy="287338"/>
          </a:xfrm>
          <a:custGeom>
            <a:avLst/>
            <a:gdLst/>
            <a:ahLst/>
            <a:cxnLst/>
            <a:rect l="l" t="t" r="r" b="b"/>
            <a:pathLst>
              <a:path w="90" h="272" extrusionOk="0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8450" tIns="49225" rIns="98450" bIns="49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7405688" y="5951538"/>
            <a:ext cx="11064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 11</a:t>
            </a:r>
            <a:endParaRPr sz="2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328988" y="4392613"/>
            <a:ext cx="25574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Exemplo simplificado</a:t>
            </a:r>
            <a:endParaRPr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Netscape 1.x (1995).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Dois estudantes de Berkeley descrevem como quebrar a segurança do navegador, recuperando chaves usadas em sessões seguras (HTTPS) em 25 s.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Chaves pequenas?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Não, RC4 com chaves de 128 bits (atual!!!)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Pergunta: como isso é possível?</a:t>
            </a:r>
            <a:endParaRPr/>
          </a:p>
        </p:txBody>
      </p:sp>
      <p:sp>
        <p:nvSpPr>
          <p:cNvPr id="849" name="Google Shape;849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caso: Netscape</a:t>
            </a:r>
            <a:endParaRPr/>
          </a:p>
        </p:txBody>
      </p:sp>
      <p:pic>
        <p:nvPicPr>
          <p:cNvPr id="850" name="Google Shape;850;p30" descr="https://encrypted-tbn1.gstatic.com/images?q=tbn:ANd9GcQo6XS_bz10JcmGQrW5AWuZSADDKSzESB7RXKE-1IefIQoj_Rxigd3mrg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9738" y="303213"/>
            <a:ext cx="10572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(in)segurança</a:t>
            </a:r>
            <a:endParaRPr/>
          </a:p>
        </p:txBody>
      </p:sp>
      <p:sp>
        <p:nvSpPr>
          <p:cNvPr id="856" name="Google Shape;856;p3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8062913" cy="44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Baixa aleatoriedade das chaves de sessão!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Estratégia: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Engenharia reversa do gerador de números aleatórios.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Chaves geradas a partir do clock (precisão de µs), sem acúmulo entre ativações do navegador.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Conhecendo o minuto em que a sessão SSL foi estabelecida, há menos de 64 milhões de chaves possíveis (2</a:t>
            </a:r>
            <a:r>
              <a:rPr lang="pt-BR" baseline="30000"/>
              <a:t>26</a:t>
            </a:r>
            <a:r>
              <a:rPr lang="pt-BR"/>
              <a:t> contra 2</a:t>
            </a:r>
            <a:r>
              <a:rPr lang="pt-BR" baseline="30000"/>
              <a:t>128</a:t>
            </a:r>
            <a:r>
              <a:rPr lang="pt-BR"/>
              <a:t>).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Testam-se todas elas.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Exercício: propor uma solução.</a:t>
            </a:r>
            <a:endParaRPr sz="2400"/>
          </a:p>
        </p:txBody>
      </p:sp>
      <p:pic>
        <p:nvPicPr>
          <p:cNvPr id="857" name="Google Shape;857;p31" descr="https://encrypted-tbn2.gstatic.com/images?q=tbn:ANd9GcSHYM0SN2JIahoCp_rwi-Sl-2lNmgjq7iIUG7Z4Rb3215BH2NctRRv-Lg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04813"/>
            <a:ext cx="719138" cy="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Char char="•"/>
            </a:pPr>
            <a:r>
              <a:rPr lang="pt-BR" sz="2600"/>
              <a:t>Entropia: mede desconhecimento (</a:t>
            </a:r>
            <a:r>
              <a:rPr lang="pt-BR" sz="2600" b="1"/>
              <a:t>aleatoriedade</a:t>
            </a:r>
            <a:r>
              <a:rPr lang="pt-BR" sz="2600"/>
              <a:t>) sobre um sistema.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–"/>
            </a:pPr>
            <a:r>
              <a:rPr lang="pt-BR" sz="2100"/>
              <a:t>Necessária para gerar chaves e outras informações de caráter privativo, imprevisível ou irrepetível.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–"/>
            </a:pPr>
            <a:r>
              <a:rPr lang="pt-BR" sz="2100"/>
              <a:t>Segurança de sistema costuma depender criticamente das fontes de entropia usadas.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Char char="•"/>
            </a:pPr>
            <a:r>
              <a:rPr lang="pt-BR" sz="2600" b="1"/>
              <a:t>Fontes de entropia</a:t>
            </a:r>
            <a:r>
              <a:rPr lang="pt-BR" sz="2600"/>
              <a:t> bruta (aleatoriedade): todas de origem extra-criptográfica.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–"/>
            </a:pPr>
            <a:r>
              <a:rPr lang="pt-BR" sz="2100"/>
              <a:t>Ex. (físicas): ruído térmico, relógio, entrada de som/vídeo, variação no tempo de acesso a disco, decaimento radioativo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–"/>
            </a:pPr>
            <a:r>
              <a:rPr lang="pt-BR" sz="2100"/>
              <a:t>Ex. (comportamentais): estatísticas de rede, dados em pastas temporárias (Firefox 3.5), posição do mouse (Veracrypt) e tempo de digitação no teclado (TrueCrypt)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–"/>
            </a:pPr>
            <a:r>
              <a:rPr lang="pt-BR" sz="2100"/>
              <a:t>Soluções computacionais ou de hardware: “SecureRandom” (Java), “/dev/random” (Unix), DRNG (Intel)</a:t>
            </a:r>
            <a:endParaRPr sz="2100"/>
          </a:p>
        </p:txBody>
      </p:sp>
      <p:sp>
        <p:nvSpPr>
          <p:cNvPr id="863" name="Google Shape;86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chaves: Entropia</a:t>
            </a:r>
            <a:endParaRPr/>
          </a:p>
        </p:txBody>
      </p:sp>
      <p:pic>
        <p:nvPicPr>
          <p:cNvPr id="864" name="Google Shape;864;p32" descr="https://encrypted-tbn0.gstatic.com/images?q=tbn:ANd9GcTeUnsf5I-WSXQOTqT-9uKFOXBxsHBnSVSKSiGACr9q0fV0coRYHId-s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476250"/>
            <a:ext cx="647700" cy="703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5" name="Google Shape;865;p32"/>
          <p:cNvGrpSpPr/>
          <p:nvPr/>
        </p:nvGrpSpPr>
        <p:grpSpPr>
          <a:xfrm>
            <a:off x="43888" y="5144165"/>
            <a:ext cx="883697" cy="1525576"/>
            <a:chOff x="43888" y="5144165"/>
            <a:chExt cx="883697" cy="1525576"/>
          </a:xfrm>
        </p:grpSpPr>
        <p:sp>
          <p:nvSpPr>
            <p:cNvPr id="866" name="Google Shape;866;p32"/>
            <p:cNvSpPr/>
            <p:nvPr/>
          </p:nvSpPr>
          <p:spPr>
            <a:xfrm rot="5400000">
              <a:off x="370551" y="6185168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45332" y="6270301"/>
              <a:ext cx="72008" cy="72008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68" name="Google Shape;868;p32"/>
            <p:cNvGrpSpPr/>
            <p:nvPr/>
          </p:nvGrpSpPr>
          <p:grpSpPr>
            <a:xfrm rot="10800000">
              <a:off x="385430" y="5805265"/>
              <a:ext cx="326925" cy="288032"/>
              <a:chOff x="475929" y="5805265"/>
              <a:chExt cx="326925" cy="288032"/>
            </a:xfrm>
          </p:grpSpPr>
          <p:sp>
            <p:nvSpPr>
              <p:cNvPr id="869" name="Google Shape;869;p32"/>
              <p:cNvSpPr/>
              <p:nvPr/>
            </p:nvSpPr>
            <p:spPr>
              <a:xfrm rot="5400000">
                <a:off x="456064" y="5825129"/>
                <a:ext cx="288032" cy="248303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730845" y="5910262"/>
                <a:ext cx="72008" cy="7200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71" name="Google Shape;871;p32"/>
            <p:cNvCxnSpPr>
              <a:stCxn id="867" idx="6"/>
              <a:endCxn id="869" idx="3"/>
            </p:cNvCxnSpPr>
            <p:nvPr/>
          </p:nvCxnSpPr>
          <p:spPr>
            <a:xfrm rot="10800000">
              <a:off x="712240" y="5949305"/>
              <a:ext cx="5100" cy="357000"/>
            </a:xfrm>
            <a:prstGeom prst="bentConnector3">
              <a:avLst>
                <a:gd name="adj1" fmla="val -2304754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2" name="Google Shape;872;p32"/>
            <p:cNvCxnSpPr>
              <a:stCxn id="866" idx="3"/>
              <a:endCxn id="870" idx="6"/>
            </p:cNvCxnSpPr>
            <p:nvPr/>
          </p:nvCxnSpPr>
          <p:spPr>
            <a:xfrm rot="10800000">
              <a:off x="385316" y="5952320"/>
              <a:ext cx="5100" cy="357000"/>
            </a:xfrm>
            <a:prstGeom prst="bentConnector3">
              <a:avLst>
                <a:gd name="adj1" fmla="val 259530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73" name="Google Shape;873;p32"/>
            <p:cNvGrpSpPr/>
            <p:nvPr/>
          </p:nvGrpSpPr>
          <p:grpSpPr>
            <a:xfrm>
              <a:off x="97397" y="5331583"/>
              <a:ext cx="235028" cy="387795"/>
              <a:chOff x="107504" y="5200950"/>
              <a:chExt cx="235028" cy="387795"/>
            </a:xfrm>
          </p:grpSpPr>
          <p:grpSp>
            <p:nvGrpSpPr>
              <p:cNvPr id="874" name="Google Shape;874;p32"/>
              <p:cNvGrpSpPr/>
              <p:nvPr/>
            </p:nvGrpSpPr>
            <p:grpSpPr>
              <a:xfrm>
                <a:off x="107504" y="5200950"/>
                <a:ext cx="235028" cy="387795"/>
                <a:chOff x="1920" y="3264"/>
                <a:chExt cx="384" cy="576"/>
              </a:xfrm>
            </p:grpSpPr>
            <p:cxnSp>
              <p:nvCxnSpPr>
                <p:cNvPr id="875" name="Google Shape;875;p32"/>
                <p:cNvCxnSpPr/>
                <p:nvPr/>
              </p:nvCxnSpPr>
              <p:spPr>
                <a:xfrm>
                  <a:off x="2304" y="3648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6" name="Google Shape;876;p32"/>
                <p:cNvCxnSpPr/>
                <p:nvPr/>
              </p:nvCxnSpPr>
              <p:spPr>
                <a:xfrm>
                  <a:off x="2160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7" name="Google Shape;877;p32"/>
                <p:cNvCxnSpPr/>
                <p:nvPr/>
              </p:nvCxnSpPr>
              <p:spPr>
                <a:xfrm>
                  <a:off x="2304" y="3264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8" name="Google Shape;878;p32"/>
                <p:cNvCxnSpPr/>
                <p:nvPr/>
              </p:nvCxnSpPr>
              <p:spPr>
                <a:xfrm>
                  <a:off x="2112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9" name="Google Shape;879;p32"/>
                <p:cNvCxnSpPr/>
                <p:nvPr/>
              </p:nvCxnSpPr>
              <p:spPr>
                <a:xfrm>
                  <a:off x="2160" y="3648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0" name="Google Shape;880;p32"/>
                <p:cNvCxnSpPr/>
                <p:nvPr/>
              </p:nvCxnSpPr>
              <p:spPr>
                <a:xfrm>
                  <a:off x="2160" y="3456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1" name="Google Shape;881;p32"/>
                <p:cNvCxnSpPr/>
                <p:nvPr/>
              </p:nvCxnSpPr>
              <p:spPr>
                <a:xfrm rot="10800000">
                  <a:off x="1920" y="3552"/>
                  <a:ext cx="192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82" name="Google Shape;882;p32"/>
              <p:cNvSpPr/>
              <p:nvPr/>
            </p:nvSpPr>
            <p:spPr>
              <a:xfrm>
                <a:off x="159868" y="5366486"/>
                <a:ext cx="58757" cy="5875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83" name="Google Shape;883;p32"/>
            <p:cNvGrpSpPr/>
            <p:nvPr/>
          </p:nvGrpSpPr>
          <p:grpSpPr>
            <a:xfrm>
              <a:off x="548541" y="5327315"/>
              <a:ext cx="235028" cy="387795"/>
              <a:chOff x="107504" y="5200950"/>
              <a:chExt cx="235028" cy="387795"/>
            </a:xfrm>
          </p:grpSpPr>
          <p:grpSp>
            <p:nvGrpSpPr>
              <p:cNvPr id="884" name="Google Shape;884;p32"/>
              <p:cNvGrpSpPr/>
              <p:nvPr/>
            </p:nvGrpSpPr>
            <p:grpSpPr>
              <a:xfrm>
                <a:off x="107504" y="5200950"/>
                <a:ext cx="235028" cy="387795"/>
                <a:chOff x="1920" y="3264"/>
                <a:chExt cx="384" cy="576"/>
              </a:xfrm>
            </p:grpSpPr>
            <p:cxnSp>
              <p:nvCxnSpPr>
                <p:cNvPr id="885" name="Google Shape;885;p32"/>
                <p:cNvCxnSpPr/>
                <p:nvPr/>
              </p:nvCxnSpPr>
              <p:spPr>
                <a:xfrm>
                  <a:off x="2304" y="3648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32"/>
                <p:cNvCxnSpPr/>
                <p:nvPr/>
              </p:nvCxnSpPr>
              <p:spPr>
                <a:xfrm>
                  <a:off x="2160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32"/>
                <p:cNvCxnSpPr/>
                <p:nvPr/>
              </p:nvCxnSpPr>
              <p:spPr>
                <a:xfrm>
                  <a:off x="2304" y="3264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32"/>
                <p:cNvCxnSpPr/>
                <p:nvPr/>
              </p:nvCxnSpPr>
              <p:spPr>
                <a:xfrm>
                  <a:off x="2112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32"/>
                <p:cNvCxnSpPr/>
                <p:nvPr/>
              </p:nvCxnSpPr>
              <p:spPr>
                <a:xfrm>
                  <a:off x="2160" y="3648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32"/>
                <p:cNvCxnSpPr/>
                <p:nvPr/>
              </p:nvCxnSpPr>
              <p:spPr>
                <a:xfrm>
                  <a:off x="2160" y="3456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32"/>
                <p:cNvCxnSpPr/>
                <p:nvPr/>
              </p:nvCxnSpPr>
              <p:spPr>
                <a:xfrm rot="10800000">
                  <a:off x="1920" y="3552"/>
                  <a:ext cx="192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92" name="Google Shape;892;p32"/>
              <p:cNvSpPr/>
              <p:nvPr/>
            </p:nvSpPr>
            <p:spPr>
              <a:xfrm>
                <a:off x="159868" y="5366486"/>
                <a:ext cx="58757" cy="5875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93" name="Google Shape;893;p32"/>
            <p:cNvCxnSpPr>
              <a:stCxn id="887" idx="0"/>
            </p:cNvCxnSpPr>
            <p:nvPr/>
          </p:nvCxnSpPr>
          <p:spPr>
            <a:xfrm rot="10800000">
              <a:off x="332369" y="5327315"/>
              <a:ext cx="451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4" name="Google Shape;894;p32"/>
            <p:cNvSpPr txBox="1"/>
            <p:nvPr/>
          </p:nvSpPr>
          <p:spPr>
            <a:xfrm>
              <a:off x="43888" y="5379001"/>
              <a:ext cx="144016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2"/>
            <p:cNvSpPr txBox="1"/>
            <p:nvPr/>
          </p:nvSpPr>
          <p:spPr>
            <a:xfrm>
              <a:off x="469225" y="5401135"/>
              <a:ext cx="144016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6" name="Google Shape;896;p32"/>
            <p:cNvCxnSpPr/>
            <p:nvPr/>
          </p:nvCxnSpPr>
          <p:spPr>
            <a:xfrm rot="10800000">
              <a:off x="623428" y="5223954"/>
              <a:ext cx="0" cy="99094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7" name="Google Shape;897;p32"/>
            <p:cNvSpPr/>
            <p:nvPr/>
          </p:nvSpPr>
          <p:spPr>
            <a:xfrm>
              <a:off x="599292" y="5192005"/>
              <a:ext cx="53224" cy="45883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8" name="Google Shape;898;p32"/>
            <p:cNvSpPr txBox="1"/>
            <p:nvPr/>
          </p:nvSpPr>
          <p:spPr>
            <a:xfrm>
              <a:off x="659176" y="5144165"/>
              <a:ext cx="196141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9" name="Google Shape;899;p32"/>
            <p:cNvCxnSpPr>
              <a:stCxn id="900" idx="0"/>
              <a:endCxn id="889" idx="1"/>
            </p:cNvCxnSpPr>
            <p:nvPr/>
          </p:nvCxnSpPr>
          <p:spPr>
            <a:xfrm rot="10800000" flipH="1">
              <a:off x="783036" y="5585736"/>
              <a:ext cx="600" cy="3465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1" name="Google Shape;901;p32"/>
            <p:cNvCxnSpPr/>
            <p:nvPr/>
          </p:nvCxnSpPr>
          <p:spPr>
            <a:xfrm rot="10800000">
              <a:off x="332425" y="5616944"/>
              <a:ext cx="45" cy="334541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2" name="Google Shape;902;p32"/>
            <p:cNvSpPr/>
            <p:nvPr/>
          </p:nvSpPr>
          <p:spPr>
            <a:xfrm>
              <a:off x="313541" y="5934095"/>
              <a:ext cx="37785" cy="3778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64143" y="5932236"/>
              <a:ext cx="37785" cy="3778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3" name="Google Shape;903;p32"/>
            <p:cNvCxnSpPr>
              <a:stCxn id="904" idx="4"/>
              <a:endCxn id="905" idx="1"/>
            </p:cNvCxnSpPr>
            <p:nvPr/>
          </p:nvCxnSpPr>
          <p:spPr>
            <a:xfrm rot="-5400000" flipH="1">
              <a:off x="368854" y="6265339"/>
              <a:ext cx="278400" cy="406800"/>
            </a:xfrm>
            <a:prstGeom prst="bentConnector2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05" name="Google Shape;905;p32"/>
            <p:cNvSpPr txBox="1"/>
            <p:nvPr/>
          </p:nvSpPr>
          <p:spPr>
            <a:xfrm>
              <a:off x="711561" y="6546249"/>
              <a:ext cx="216024" cy="123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rnd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85761" y="6291754"/>
              <a:ext cx="37785" cy="3778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•"/>
            </a:pPr>
            <a:r>
              <a:rPr lang="pt-BR" sz="2100"/>
              <a:t>Geração de números aleatórios em velocidade compatível com clock (base de gerador em hardware da Intel)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Arial"/>
              <a:buChar char="–"/>
            </a:pPr>
            <a:r>
              <a:rPr lang="pt-BR" sz="1700"/>
              <a:t>TRNG: true random number generator</a:t>
            </a:r>
            <a:endParaRPr sz="1700"/>
          </a:p>
        </p:txBody>
      </p:sp>
      <p:sp>
        <p:nvSpPr>
          <p:cNvPr id="911" name="Google Shape;911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chaves: Entropia</a:t>
            </a:r>
            <a:endParaRPr/>
          </a:p>
        </p:txBody>
      </p:sp>
      <p:pic>
        <p:nvPicPr>
          <p:cNvPr id="912" name="Google Shape;912;p33" descr="https://encrypted-tbn0.gstatic.com/images?q=tbn:ANd9GcTeUnsf5I-WSXQOTqT-9uKFOXBxsHBnSVSKSiGACr9q0fV0coRYHId-s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476250"/>
            <a:ext cx="647700" cy="703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Google Shape;913;p33"/>
          <p:cNvGrpSpPr/>
          <p:nvPr/>
        </p:nvGrpSpPr>
        <p:grpSpPr>
          <a:xfrm>
            <a:off x="611560" y="2924944"/>
            <a:ext cx="1584176" cy="2675054"/>
            <a:chOff x="43888" y="5144165"/>
            <a:chExt cx="883697" cy="1492219"/>
          </a:xfrm>
        </p:grpSpPr>
        <p:sp>
          <p:nvSpPr>
            <p:cNvPr id="914" name="Google Shape;914;p33"/>
            <p:cNvSpPr/>
            <p:nvPr/>
          </p:nvSpPr>
          <p:spPr>
            <a:xfrm rot="5400000">
              <a:off x="370551" y="6185168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45332" y="6270301"/>
              <a:ext cx="72008" cy="72008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16" name="Google Shape;916;p33"/>
            <p:cNvGrpSpPr/>
            <p:nvPr/>
          </p:nvGrpSpPr>
          <p:grpSpPr>
            <a:xfrm rot="10800000">
              <a:off x="385430" y="5805265"/>
              <a:ext cx="326925" cy="288032"/>
              <a:chOff x="475929" y="5805265"/>
              <a:chExt cx="326925" cy="288032"/>
            </a:xfrm>
          </p:grpSpPr>
          <p:sp>
            <p:nvSpPr>
              <p:cNvPr id="917" name="Google Shape;917;p33"/>
              <p:cNvSpPr/>
              <p:nvPr/>
            </p:nvSpPr>
            <p:spPr>
              <a:xfrm rot="5400000">
                <a:off x="456064" y="5825129"/>
                <a:ext cx="288032" cy="248303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730845" y="5910262"/>
                <a:ext cx="72008" cy="7200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919" name="Google Shape;919;p33"/>
            <p:cNvCxnSpPr>
              <a:stCxn id="915" idx="6"/>
              <a:endCxn id="917" idx="3"/>
            </p:cNvCxnSpPr>
            <p:nvPr/>
          </p:nvCxnSpPr>
          <p:spPr>
            <a:xfrm rot="10800000">
              <a:off x="712240" y="5949305"/>
              <a:ext cx="5100" cy="357000"/>
            </a:xfrm>
            <a:prstGeom prst="bentConnector3">
              <a:avLst>
                <a:gd name="adj1" fmla="val -115624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0" name="Google Shape;920;p33"/>
            <p:cNvCxnSpPr>
              <a:stCxn id="914" idx="3"/>
              <a:endCxn id="918" idx="6"/>
            </p:cNvCxnSpPr>
            <p:nvPr/>
          </p:nvCxnSpPr>
          <p:spPr>
            <a:xfrm rot="10800000">
              <a:off x="385316" y="5952320"/>
              <a:ext cx="5100" cy="357000"/>
            </a:xfrm>
            <a:prstGeom prst="bentConnector3">
              <a:avLst>
                <a:gd name="adj1" fmla="val 10871886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21" name="Google Shape;921;p33"/>
            <p:cNvGrpSpPr/>
            <p:nvPr/>
          </p:nvGrpSpPr>
          <p:grpSpPr>
            <a:xfrm>
              <a:off x="97397" y="5331583"/>
              <a:ext cx="235028" cy="387795"/>
              <a:chOff x="107504" y="5200950"/>
              <a:chExt cx="235028" cy="387795"/>
            </a:xfrm>
          </p:grpSpPr>
          <p:grpSp>
            <p:nvGrpSpPr>
              <p:cNvPr id="922" name="Google Shape;922;p33"/>
              <p:cNvGrpSpPr/>
              <p:nvPr/>
            </p:nvGrpSpPr>
            <p:grpSpPr>
              <a:xfrm>
                <a:off x="107504" y="5200950"/>
                <a:ext cx="235028" cy="387795"/>
                <a:chOff x="1920" y="3264"/>
                <a:chExt cx="384" cy="576"/>
              </a:xfrm>
            </p:grpSpPr>
            <p:cxnSp>
              <p:nvCxnSpPr>
                <p:cNvPr id="923" name="Google Shape;923;p33"/>
                <p:cNvCxnSpPr/>
                <p:nvPr/>
              </p:nvCxnSpPr>
              <p:spPr>
                <a:xfrm>
                  <a:off x="2304" y="3648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3"/>
                <p:cNvCxnSpPr/>
                <p:nvPr/>
              </p:nvCxnSpPr>
              <p:spPr>
                <a:xfrm>
                  <a:off x="2160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3"/>
                <p:cNvCxnSpPr/>
                <p:nvPr/>
              </p:nvCxnSpPr>
              <p:spPr>
                <a:xfrm>
                  <a:off x="2304" y="3264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3"/>
                <p:cNvCxnSpPr/>
                <p:nvPr/>
              </p:nvCxnSpPr>
              <p:spPr>
                <a:xfrm>
                  <a:off x="2112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33"/>
                <p:cNvCxnSpPr/>
                <p:nvPr/>
              </p:nvCxnSpPr>
              <p:spPr>
                <a:xfrm>
                  <a:off x="2160" y="3648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33"/>
                <p:cNvCxnSpPr/>
                <p:nvPr/>
              </p:nvCxnSpPr>
              <p:spPr>
                <a:xfrm>
                  <a:off x="2160" y="3456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3"/>
                <p:cNvCxnSpPr/>
                <p:nvPr/>
              </p:nvCxnSpPr>
              <p:spPr>
                <a:xfrm rot="10800000">
                  <a:off x="1920" y="3552"/>
                  <a:ext cx="192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30" name="Google Shape;930;p33"/>
              <p:cNvSpPr/>
              <p:nvPr/>
            </p:nvSpPr>
            <p:spPr>
              <a:xfrm>
                <a:off x="159868" y="5366486"/>
                <a:ext cx="58757" cy="5875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31" name="Google Shape;931;p33"/>
            <p:cNvGrpSpPr/>
            <p:nvPr/>
          </p:nvGrpSpPr>
          <p:grpSpPr>
            <a:xfrm>
              <a:off x="548541" y="5327315"/>
              <a:ext cx="235028" cy="387795"/>
              <a:chOff x="107504" y="5200950"/>
              <a:chExt cx="235028" cy="387795"/>
            </a:xfrm>
          </p:grpSpPr>
          <p:grpSp>
            <p:nvGrpSpPr>
              <p:cNvPr id="932" name="Google Shape;932;p33"/>
              <p:cNvGrpSpPr/>
              <p:nvPr/>
            </p:nvGrpSpPr>
            <p:grpSpPr>
              <a:xfrm>
                <a:off x="107504" y="5200950"/>
                <a:ext cx="235028" cy="387795"/>
                <a:chOff x="1920" y="3264"/>
                <a:chExt cx="384" cy="576"/>
              </a:xfrm>
            </p:grpSpPr>
            <p:cxnSp>
              <p:nvCxnSpPr>
                <p:cNvPr id="933" name="Google Shape;933;p33"/>
                <p:cNvCxnSpPr/>
                <p:nvPr/>
              </p:nvCxnSpPr>
              <p:spPr>
                <a:xfrm>
                  <a:off x="2304" y="3648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33"/>
                <p:cNvCxnSpPr/>
                <p:nvPr/>
              </p:nvCxnSpPr>
              <p:spPr>
                <a:xfrm>
                  <a:off x="2160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33"/>
                <p:cNvCxnSpPr/>
                <p:nvPr/>
              </p:nvCxnSpPr>
              <p:spPr>
                <a:xfrm>
                  <a:off x="2304" y="3264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33"/>
                <p:cNvCxnSpPr/>
                <p:nvPr/>
              </p:nvCxnSpPr>
              <p:spPr>
                <a:xfrm>
                  <a:off x="2112" y="3456"/>
                  <a:ext cx="0" cy="192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33"/>
                <p:cNvCxnSpPr/>
                <p:nvPr/>
              </p:nvCxnSpPr>
              <p:spPr>
                <a:xfrm>
                  <a:off x="2160" y="3648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3"/>
                <p:cNvCxnSpPr/>
                <p:nvPr/>
              </p:nvCxnSpPr>
              <p:spPr>
                <a:xfrm>
                  <a:off x="2160" y="3456"/>
                  <a:ext cx="144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9" name="Google Shape;939;p33"/>
                <p:cNvCxnSpPr/>
                <p:nvPr/>
              </p:nvCxnSpPr>
              <p:spPr>
                <a:xfrm rot="10800000">
                  <a:off x="1920" y="3552"/>
                  <a:ext cx="192" cy="0"/>
                </a:xfrm>
                <a:prstGeom prst="straightConnector1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03030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40" name="Google Shape;940;p33"/>
              <p:cNvSpPr/>
              <p:nvPr/>
            </p:nvSpPr>
            <p:spPr>
              <a:xfrm>
                <a:off x="159868" y="5366486"/>
                <a:ext cx="58757" cy="5875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941" name="Google Shape;941;p33"/>
            <p:cNvCxnSpPr>
              <a:stCxn id="935" idx="0"/>
            </p:cNvCxnSpPr>
            <p:nvPr/>
          </p:nvCxnSpPr>
          <p:spPr>
            <a:xfrm rot="10800000">
              <a:off x="332369" y="5327315"/>
              <a:ext cx="451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2" name="Google Shape;942;p33"/>
            <p:cNvSpPr txBox="1"/>
            <p:nvPr/>
          </p:nvSpPr>
          <p:spPr>
            <a:xfrm>
              <a:off x="43888" y="5394616"/>
              <a:ext cx="144016" cy="90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3"/>
            <p:cNvSpPr txBox="1"/>
            <p:nvPr/>
          </p:nvSpPr>
          <p:spPr>
            <a:xfrm>
              <a:off x="469225" y="5401135"/>
              <a:ext cx="144016" cy="90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4" name="Google Shape;944;p33"/>
            <p:cNvCxnSpPr/>
            <p:nvPr/>
          </p:nvCxnSpPr>
          <p:spPr>
            <a:xfrm rot="10800000">
              <a:off x="623428" y="5223954"/>
              <a:ext cx="0" cy="99094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5" name="Google Shape;945;p33"/>
            <p:cNvSpPr/>
            <p:nvPr/>
          </p:nvSpPr>
          <p:spPr>
            <a:xfrm>
              <a:off x="599292" y="5192005"/>
              <a:ext cx="53224" cy="45883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6" name="Google Shape;946;p33"/>
            <p:cNvSpPr txBox="1"/>
            <p:nvPr/>
          </p:nvSpPr>
          <p:spPr>
            <a:xfrm>
              <a:off x="659176" y="5144165"/>
              <a:ext cx="196141" cy="90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7" name="Google Shape;947;p33"/>
            <p:cNvCxnSpPr>
              <a:stCxn id="948" idx="0"/>
              <a:endCxn id="937" idx="1"/>
            </p:cNvCxnSpPr>
            <p:nvPr/>
          </p:nvCxnSpPr>
          <p:spPr>
            <a:xfrm rot="10800000" flipH="1">
              <a:off x="783036" y="5585736"/>
              <a:ext cx="600" cy="3465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9" name="Google Shape;949;p33"/>
            <p:cNvCxnSpPr/>
            <p:nvPr/>
          </p:nvCxnSpPr>
          <p:spPr>
            <a:xfrm rot="10800000">
              <a:off x="332425" y="5616944"/>
              <a:ext cx="45" cy="334541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0" name="Google Shape;950;p33"/>
            <p:cNvSpPr/>
            <p:nvPr/>
          </p:nvSpPr>
          <p:spPr>
            <a:xfrm>
              <a:off x="313541" y="5934095"/>
              <a:ext cx="37785" cy="3778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764143" y="5932236"/>
              <a:ext cx="37785" cy="3778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1" name="Google Shape;951;p33"/>
            <p:cNvCxnSpPr>
              <a:cxnSpLocks/>
              <a:stCxn id="952" idx="4"/>
              <a:endCxn id="953" idx="1"/>
            </p:cNvCxnSpPr>
            <p:nvPr/>
          </p:nvCxnSpPr>
          <p:spPr>
            <a:xfrm rot="16200000" flipH="1">
              <a:off x="377104" y="6257089"/>
              <a:ext cx="261900" cy="406800"/>
            </a:xfrm>
            <a:prstGeom prst="bentConnector2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53" name="Google Shape;953;p33"/>
            <p:cNvSpPr txBox="1"/>
            <p:nvPr/>
          </p:nvSpPr>
          <p:spPr>
            <a:xfrm>
              <a:off x="711561" y="6546249"/>
              <a:ext cx="216024" cy="90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rnd</a:t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285761" y="6291754"/>
              <a:ext cx="37785" cy="3778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954" name="Google Shape;954;p33"/>
          <p:cNvGraphicFramePr/>
          <p:nvPr/>
        </p:nvGraphicFramePr>
        <p:xfrm>
          <a:off x="3610408" y="3181263"/>
          <a:ext cx="4634000" cy="370850"/>
        </p:xfrm>
        <a:graphic>
          <a:graphicData uri="http://schemas.openxmlformats.org/drawingml/2006/table">
            <a:tbl>
              <a:tblPr firstRow="1" bandRow="1">
                <a:noFill/>
                <a:tableStyleId>{7E935314-579D-465F-8200-601670C1A90F}</a:tableStyleId>
              </a:tblPr>
              <a:tblGrid>
                <a:gridCol w="46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5" name="Google Shape;955;p33"/>
          <p:cNvSpPr txBox="1"/>
          <p:nvPr/>
        </p:nvSpPr>
        <p:spPr>
          <a:xfrm>
            <a:off x="2008707" y="4256903"/>
            <a:ext cx="387259" cy="16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rnd’</a:t>
            </a:r>
            <a:endParaRPr/>
          </a:p>
        </p:txBody>
      </p:sp>
      <p:graphicFrame>
        <p:nvGraphicFramePr>
          <p:cNvPr id="956" name="Google Shape;956;p33"/>
          <p:cNvGraphicFramePr/>
          <p:nvPr/>
        </p:nvGraphicFramePr>
        <p:xfrm>
          <a:off x="3610543" y="4077072"/>
          <a:ext cx="4634000" cy="370850"/>
        </p:xfrm>
        <a:graphic>
          <a:graphicData uri="http://schemas.openxmlformats.org/drawingml/2006/table">
            <a:tbl>
              <a:tblPr firstRow="1" bandRow="1">
                <a:noFill/>
                <a:tableStyleId>{7E935314-579D-465F-8200-601670C1A90F}</a:tableStyleId>
              </a:tblPr>
              <a:tblGrid>
                <a:gridCol w="46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7" name="Google Shape;957;p33"/>
          <p:cNvGraphicFramePr/>
          <p:nvPr/>
        </p:nvGraphicFramePr>
        <p:xfrm>
          <a:off x="3610408" y="4941168"/>
          <a:ext cx="4634000" cy="370850"/>
        </p:xfrm>
        <a:graphic>
          <a:graphicData uri="http://schemas.openxmlformats.org/drawingml/2006/table">
            <a:tbl>
              <a:tblPr firstRow="1" bandRow="1">
                <a:noFill/>
                <a:tableStyleId>{7E935314-579D-465F-8200-601670C1A90F}</a:tableStyleId>
              </a:tblPr>
              <a:tblGrid>
                <a:gridCol w="46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8" name="Google Shape;958;p33"/>
          <p:cNvSpPr/>
          <p:nvPr/>
        </p:nvSpPr>
        <p:spPr>
          <a:xfrm>
            <a:off x="4860032" y="3020950"/>
            <a:ext cx="144016" cy="250704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33"/>
          <p:cNvSpPr/>
          <p:nvPr/>
        </p:nvSpPr>
        <p:spPr>
          <a:xfrm>
            <a:off x="5783392" y="3042722"/>
            <a:ext cx="144016" cy="250704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33"/>
          <p:cNvSpPr/>
          <p:nvPr/>
        </p:nvSpPr>
        <p:spPr>
          <a:xfrm>
            <a:off x="6733973" y="3042722"/>
            <a:ext cx="144016" cy="250704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33"/>
          <p:cNvSpPr/>
          <p:nvPr/>
        </p:nvSpPr>
        <p:spPr>
          <a:xfrm>
            <a:off x="7646972" y="3042722"/>
            <a:ext cx="144016" cy="250704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33"/>
          <p:cNvSpPr txBox="1"/>
          <p:nvPr/>
        </p:nvSpPr>
        <p:spPr>
          <a:xfrm>
            <a:off x="4572000" y="6021246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amostragem de aleatoriedade</a:t>
            </a:r>
            <a:endParaRPr/>
          </a:p>
        </p:txBody>
      </p:sp>
      <p:cxnSp>
        <p:nvCxnSpPr>
          <p:cNvPr id="963" name="Google Shape;963;p33"/>
          <p:cNvCxnSpPr>
            <a:stCxn id="962" idx="0"/>
            <a:endCxn id="958" idx="2"/>
          </p:cNvCxnSpPr>
          <p:nvPr/>
        </p:nvCxnSpPr>
        <p:spPr>
          <a:xfrm rot="10800000">
            <a:off x="4931892" y="5528046"/>
            <a:ext cx="1368300" cy="493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70C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964" name="Google Shape;964;p33"/>
          <p:cNvCxnSpPr>
            <a:stCxn id="962" idx="0"/>
            <a:endCxn id="959" idx="2"/>
          </p:cNvCxnSpPr>
          <p:nvPr/>
        </p:nvCxnSpPr>
        <p:spPr>
          <a:xfrm rot="10800000">
            <a:off x="5855292" y="5549646"/>
            <a:ext cx="444900" cy="4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70C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965" name="Google Shape;965;p33"/>
          <p:cNvCxnSpPr>
            <a:stCxn id="962" idx="0"/>
            <a:endCxn id="960" idx="2"/>
          </p:cNvCxnSpPr>
          <p:nvPr/>
        </p:nvCxnSpPr>
        <p:spPr>
          <a:xfrm rot="10800000" flipH="1">
            <a:off x="6300192" y="5549646"/>
            <a:ext cx="505800" cy="4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70C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966" name="Google Shape;966;p33"/>
          <p:cNvCxnSpPr>
            <a:stCxn id="962" idx="0"/>
            <a:endCxn id="961" idx="2"/>
          </p:cNvCxnSpPr>
          <p:nvPr/>
        </p:nvCxnSpPr>
        <p:spPr>
          <a:xfrm rot="10800000" flipH="1">
            <a:off x="6300192" y="5549646"/>
            <a:ext cx="1418700" cy="4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70C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967" name="Google Shape;967;p33"/>
          <p:cNvSpPr/>
          <p:nvPr/>
        </p:nvSpPr>
        <p:spPr>
          <a:xfrm>
            <a:off x="6516216" y="2431631"/>
            <a:ext cx="217757" cy="2160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33"/>
          <p:cNvSpPr txBox="1"/>
          <p:nvPr/>
        </p:nvSpPr>
        <p:spPr>
          <a:xfrm>
            <a:off x="6722801" y="2370366"/>
            <a:ext cx="19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metaestável</a:t>
            </a:r>
            <a:endParaRPr/>
          </a:p>
        </p:txBody>
      </p:sp>
      <p:sp>
        <p:nvSpPr>
          <p:cNvPr id="969" name="Google Shape;969;p33"/>
          <p:cNvSpPr txBox="1"/>
          <p:nvPr/>
        </p:nvSpPr>
        <p:spPr>
          <a:xfrm>
            <a:off x="3223183" y="4193127"/>
            <a:ext cx="387259" cy="16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rnd’</a:t>
            </a:r>
            <a:endParaRPr/>
          </a:p>
        </p:txBody>
      </p:sp>
      <p:sp>
        <p:nvSpPr>
          <p:cNvPr id="970" name="Google Shape;970;p33"/>
          <p:cNvSpPr txBox="1"/>
          <p:nvPr/>
        </p:nvSpPr>
        <p:spPr>
          <a:xfrm>
            <a:off x="3223183" y="5051596"/>
            <a:ext cx="387259" cy="16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rnd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3"/>
          <p:cNvSpPr txBox="1"/>
          <p:nvPr/>
        </p:nvSpPr>
        <p:spPr>
          <a:xfrm>
            <a:off x="3222510" y="3312511"/>
            <a:ext cx="387259" cy="16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prático: entropia</a:t>
            </a: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6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Veracrypt: acúmulo de entropia fornecida pelo usuário (movimento do mouse)</a:t>
            </a:r>
            <a:endParaRPr sz="2400"/>
          </a:p>
        </p:txBody>
      </p:sp>
      <p:pic>
        <p:nvPicPr>
          <p:cNvPr id="978" name="Google Shape;97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385" y="2471129"/>
            <a:ext cx="6681422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pseudo-aleatórios</a:t>
            </a:r>
            <a:endParaRPr/>
          </a:p>
        </p:txBody>
      </p:sp>
      <p:sp>
        <p:nvSpPr>
          <p:cNvPr id="984" name="Google Shape;984;p3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Frequentemente, a capacidade de produção de uma fonte não atende às necessidades de um sistema.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Possível solução: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Coletar entropia real suficiente para uma </a:t>
            </a:r>
            <a:r>
              <a:rPr lang="pt-BR" b="1"/>
              <a:t>semente</a:t>
            </a:r>
            <a:r>
              <a:rPr lang="pt-BR"/>
              <a:t> de tamanho adequado.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Usar uma fórmula iterativa determinística para produzir uma sequência </a:t>
            </a:r>
            <a:r>
              <a:rPr lang="pt-BR" b="1"/>
              <a:t>“indistinguível” de uma sequência aleatória</a:t>
            </a:r>
            <a:r>
              <a:rPr lang="pt-BR"/>
              <a:t>.</a:t>
            </a:r>
            <a:endParaRPr/>
          </a:p>
          <a:p>
            <a:pPr marL="742950" lvl="1" indent="-209550" algn="just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endParaRPr sz="1200"/>
          </a:p>
          <a:p>
            <a:pPr marL="342900" lvl="0" indent="-34290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i="1"/>
              <a:t>Como </a:t>
            </a:r>
            <a:r>
              <a:rPr lang="pt-BR"/>
              <a:t>construir geradores               pseudoaleatórios </a:t>
            </a:r>
            <a:r>
              <a:rPr lang="pt-BR" i="1"/>
              <a:t>seguros</a:t>
            </a:r>
            <a:r>
              <a:rPr lang="pt-BR"/>
              <a:t>?</a:t>
            </a:r>
            <a:endParaRPr/>
          </a:p>
        </p:txBody>
      </p:sp>
      <p:pic>
        <p:nvPicPr>
          <p:cNvPr id="985" name="Google Shape;985;p35" descr="Cover 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750" y="2565400"/>
            <a:ext cx="70961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5" descr="te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4863" y="4779963"/>
            <a:ext cx="1322387" cy="88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pseudo-aleatórios</a:t>
            </a:r>
            <a:endParaRPr/>
          </a:p>
        </p:txBody>
      </p:sp>
      <p:sp>
        <p:nvSpPr>
          <p:cNvPr id="992" name="Google Shape;992;p36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Como construir geradores pseudo-aleatórios seguros?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Construções derivadas de: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Algoritmos simétricos (especialmente cifras de bloco).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Funções de hash.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Problemas computacionais (e.g. Blum-Blum-Shub, baseado no problema da fatoração).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Recomendações: NIST-SP800-90A-Rev1* e NIST-SP800-108-Rev1</a:t>
            </a:r>
            <a:endParaRPr/>
          </a:p>
          <a:p>
            <a:pPr marL="742950" lvl="1" indent="-285750" algn="just" rtl="0"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Arial"/>
              <a:buChar char="–"/>
            </a:pPr>
            <a:r>
              <a:rPr lang="pt-BR" sz="2100" b="1"/>
              <a:t>* </a:t>
            </a:r>
            <a:r>
              <a:rPr lang="pt-BR" sz="2100" b="1" u="sng"/>
              <a:t>Revisão removeu Dual_EC_DRBG</a:t>
            </a:r>
            <a:r>
              <a:rPr lang="pt-BR" sz="2100"/>
              <a:t> (backdoor da NSA)</a:t>
            </a:r>
            <a:endParaRPr/>
          </a:p>
        </p:txBody>
      </p:sp>
      <p:pic>
        <p:nvPicPr>
          <p:cNvPr id="993" name="Google Shape;993;p36" descr="http://imps.mcmaster.ca/courses/SE-4C03-07/wiki/mclaucwj/di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476250"/>
            <a:ext cx="754063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Cifras de Bloco</a:t>
            </a:r>
            <a:endParaRPr/>
          </a:p>
        </p:txBody>
      </p:sp>
      <p:sp>
        <p:nvSpPr>
          <p:cNvPr id="999" name="Google Shape;999;p3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537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Mantém-se um contador “cont” com o tamanho típico de um bloco (o valor inicial é irrelevante).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A semente aleatória é usada como chave.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Em cada passo, o contador é incrementado e cifrado.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O valor cifrado constitui um bloco de bits pseudo-aleatórios, extraídos sob demanda.</a:t>
            </a:r>
            <a:endParaRPr/>
          </a:p>
        </p:txBody>
      </p:sp>
      <p:pic>
        <p:nvPicPr>
          <p:cNvPr id="1000" name="Google Shape;1000;p37" descr="File:34-gon-dissection-random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339502"/>
            <a:ext cx="727031" cy="65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8"/>
          <p:cNvSpPr/>
          <p:nvPr/>
        </p:nvSpPr>
        <p:spPr>
          <a:xfrm>
            <a:off x="2051050" y="3355975"/>
            <a:ext cx="990600" cy="6858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2400" b="1" i="1" baseline="-25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 b="1" i="1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Ex.: usando Cifras de Bloco</a:t>
            </a:r>
            <a:endParaRPr/>
          </a:p>
        </p:txBody>
      </p:sp>
      <p:sp>
        <p:nvSpPr>
          <p:cNvPr id="1007" name="Google Shape;1007;p38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537450" cy="5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K: semente aleatória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1938475" y="4411663"/>
            <a:ext cx="1219200" cy="457200"/>
          </a:xfrm>
          <a:prstGeom prst="rect">
            <a:avLst/>
          </a:prstGeom>
          <a:solidFill>
            <a:srgbClr val="FF6541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400" baseline="-250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cxnSp>
        <p:nvCxnSpPr>
          <p:cNvPr id="1009" name="Google Shape;1009;p38"/>
          <p:cNvCxnSpPr>
            <a:cxnSpLocks/>
            <a:stCxn id="1005" idx="4"/>
            <a:endCxn id="1008" idx="0"/>
          </p:cNvCxnSpPr>
          <p:nvPr/>
        </p:nvCxnSpPr>
        <p:spPr>
          <a:xfrm>
            <a:off x="2546350" y="4041775"/>
            <a:ext cx="1725" cy="369888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0" name="Google Shape;1010;p38"/>
          <p:cNvCxnSpPr>
            <a:stCxn id="1011" idx="2"/>
            <a:endCxn id="1005" idx="0"/>
          </p:cNvCxnSpPr>
          <p:nvPr/>
        </p:nvCxnSpPr>
        <p:spPr>
          <a:xfrm flipH="1">
            <a:off x="2546225" y="2898775"/>
            <a:ext cx="3300" cy="4572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1" name="Google Shape;1011;p38"/>
          <p:cNvSpPr/>
          <p:nvPr/>
        </p:nvSpPr>
        <p:spPr>
          <a:xfrm>
            <a:off x="2054225" y="2441575"/>
            <a:ext cx="990600" cy="457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4225925" y="3355975"/>
            <a:ext cx="990600" cy="6858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2400" b="1" i="1" baseline="-25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 b="1" i="1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8"/>
          <p:cNvSpPr/>
          <p:nvPr/>
        </p:nvSpPr>
        <p:spPr>
          <a:xfrm>
            <a:off x="4113349" y="4411663"/>
            <a:ext cx="1219200" cy="457200"/>
          </a:xfrm>
          <a:prstGeom prst="rect">
            <a:avLst/>
          </a:prstGeom>
          <a:solidFill>
            <a:srgbClr val="FF6541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400" baseline="-25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14" name="Google Shape;1014;p38"/>
          <p:cNvCxnSpPr>
            <a:cxnSpLocks/>
            <a:stCxn id="1012" idx="4"/>
            <a:endCxn id="1013" idx="0"/>
          </p:cNvCxnSpPr>
          <p:nvPr/>
        </p:nvCxnSpPr>
        <p:spPr>
          <a:xfrm>
            <a:off x="4721225" y="4041775"/>
            <a:ext cx="1724" cy="369888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5" name="Google Shape;1015;p38"/>
          <p:cNvCxnSpPr>
            <a:cxnSpLocks/>
            <a:stCxn id="1016" idx="2"/>
            <a:endCxn id="1012" idx="0"/>
          </p:cNvCxnSpPr>
          <p:nvPr/>
        </p:nvCxnSpPr>
        <p:spPr>
          <a:xfrm flipH="1">
            <a:off x="4721225" y="2898775"/>
            <a:ext cx="1724" cy="4572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38"/>
          <p:cNvSpPr/>
          <p:nvPr/>
        </p:nvSpPr>
        <p:spPr>
          <a:xfrm>
            <a:off x="4113349" y="2441575"/>
            <a:ext cx="1219199" cy="457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cont+1</a:t>
            </a:r>
            <a:endParaRPr dirty="0"/>
          </a:p>
        </p:txBody>
      </p:sp>
      <p:sp>
        <p:nvSpPr>
          <p:cNvPr id="1017" name="Google Shape;1017;p38"/>
          <p:cNvSpPr/>
          <p:nvPr/>
        </p:nvSpPr>
        <p:spPr>
          <a:xfrm>
            <a:off x="6602413" y="3355975"/>
            <a:ext cx="990600" cy="6858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2400" b="1" i="1" baseline="-25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400" b="1" i="1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8"/>
          <p:cNvSpPr/>
          <p:nvPr/>
        </p:nvSpPr>
        <p:spPr>
          <a:xfrm>
            <a:off x="6489838" y="4411663"/>
            <a:ext cx="1219200" cy="457200"/>
          </a:xfrm>
          <a:prstGeom prst="rect">
            <a:avLst/>
          </a:prstGeom>
          <a:solidFill>
            <a:srgbClr val="FF6541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400" baseline="-250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dirty="0"/>
          </a:p>
        </p:txBody>
      </p:sp>
      <p:cxnSp>
        <p:nvCxnSpPr>
          <p:cNvPr id="1019" name="Google Shape;1019;p38"/>
          <p:cNvCxnSpPr>
            <a:cxnSpLocks/>
            <a:stCxn id="1017" idx="4"/>
            <a:endCxn id="1018" idx="0"/>
          </p:cNvCxnSpPr>
          <p:nvPr/>
        </p:nvCxnSpPr>
        <p:spPr>
          <a:xfrm>
            <a:off x="7097713" y="4041775"/>
            <a:ext cx="1725" cy="369888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0" name="Google Shape;1020;p38"/>
          <p:cNvCxnSpPr>
            <a:cxnSpLocks/>
            <a:stCxn id="1021" idx="2"/>
            <a:endCxn id="1017" idx="0"/>
          </p:cNvCxnSpPr>
          <p:nvPr/>
        </p:nvCxnSpPr>
        <p:spPr>
          <a:xfrm flipH="1">
            <a:off x="7097713" y="2898775"/>
            <a:ext cx="1724" cy="4572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1" name="Google Shape;1021;p38"/>
          <p:cNvSpPr/>
          <p:nvPr/>
        </p:nvSpPr>
        <p:spPr>
          <a:xfrm>
            <a:off x="6489837" y="2441575"/>
            <a:ext cx="1219199" cy="457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cont+n</a:t>
            </a:r>
            <a:endParaRPr/>
          </a:p>
        </p:txBody>
      </p:sp>
      <p:sp>
        <p:nvSpPr>
          <p:cNvPr id="1022" name="Google Shape;1022;p38"/>
          <p:cNvSpPr txBox="1"/>
          <p:nvPr/>
        </p:nvSpPr>
        <p:spPr>
          <a:xfrm>
            <a:off x="5637213" y="2273300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023" name="Google Shape;1023;p38"/>
          <p:cNvCxnSpPr/>
          <p:nvPr/>
        </p:nvCxnSpPr>
        <p:spPr>
          <a:xfrm flipH="1">
            <a:off x="2159000" y="4940300"/>
            <a:ext cx="252413" cy="43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24" name="Google Shape;1024;p38"/>
          <p:cNvSpPr txBox="1"/>
          <p:nvPr/>
        </p:nvSpPr>
        <p:spPr>
          <a:xfrm>
            <a:off x="1331913" y="5373688"/>
            <a:ext cx="15113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 com banco</a:t>
            </a:r>
            <a:endParaRPr/>
          </a:p>
        </p:txBody>
      </p:sp>
      <p:cxnSp>
        <p:nvCxnSpPr>
          <p:cNvPr id="1025" name="Google Shape;1025;p38"/>
          <p:cNvCxnSpPr/>
          <p:nvPr/>
        </p:nvCxnSpPr>
        <p:spPr>
          <a:xfrm flipH="1">
            <a:off x="4643438" y="4940300"/>
            <a:ext cx="71437" cy="43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26" name="Google Shape;1026;p38"/>
          <p:cNvSpPr txBox="1"/>
          <p:nvPr/>
        </p:nvSpPr>
        <p:spPr>
          <a:xfrm>
            <a:off x="3473450" y="5384800"/>
            <a:ext cx="2144713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 com webmail</a:t>
            </a:r>
            <a:endParaRPr/>
          </a:p>
        </p:txBody>
      </p:sp>
      <p:sp>
        <p:nvSpPr>
          <p:cNvPr id="1027" name="Google Shape;1027;p38"/>
          <p:cNvSpPr txBox="1"/>
          <p:nvPr/>
        </p:nvSpPr>
        <p:spPr>
          <a:xfrm>
            <a:off x="6497638" y="5302250"/>
            <a:ext cx="18907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Conexão com servidor FTPS</a:t>
            </a:r>
            <a:endParaRPr/>
          </a:p>
        </p:txBody>
      </p:sp>
      <p:cxnSp>
        <p:nvCxnSpPr>
          <p:cNvPr id="1028" name="Google Shape;1028;p38"/>
          <p:cNvCxnSpPr/>
          <p:nvPr/>
        </p:nvCxnSpPr>
        <p:spPr>
          <a:xfrm>
            <a:off x="7164388" y="4940300"/>
            <a:ext cx="287337" cy="3603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29" name="Google Shape;1029;p38"/>
          <p:cNvSpPr txBox="1"/>
          <p:nvPr/>
        </p:nvSpPr>
        <p:spPr>
          <a:xfrm>
            <a:off x="2322513" y="4972050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1030" name="Google Shape;1030;p38"/>
          <p:cNvSpPr txBox="1"/>
          <p:nvPr/>
        </p:nvSpPr>
        <p:spPr>
          <a:xfrm>
            <a:off x="4667250" y="4918075"/>
            <a:ext cx="9509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1031" name="Google Shape;1031;p38"/>
          <p:cNvSpPr txBox="1"/>
          <p:nvPr/>
        </p:nvSpPr>
        <p:spPr>
          <a:xfrm>
            <a:off x="7380288" y="4916488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pic>
        <p:nvPicPr>
          <p:cNvPr id="1032" name="Google Shape;10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" y="5229225"/>
            <a:ext cx="1014413" cy="106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8" descr="Cover 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5650" y="3213100"/>
            <a:ext cx="355600" cy="354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38"/>
          <p:cNvSpPr/>
          <p:nvPr/>
        </p:nvSpPr>
        <p:spPr>
          <a:xfrm>
            <a:off x="2527300" y="3675063"/>
            <a:ext cx="252413" cy="234950"/>
          </a:xfrm>
          <a:prstGeom prst="ellipse">
            <a:avLst/>
          </a:prstGeom>
          <a:solidFill>
            <a:schemeClr val="accent1">
              <a:alpha val="33725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5" name="Google Shape;1035;p38"/>
          <p:cNvCxnSpPr>
            <a:stCxn id="1034" idx="6"/>
          </p:cNvCxnSpPr>
          <p:nvPr/>
        </p:nvCxnSpPr>
        <p:spPr>
          <a:xfrm rot="10800000" flipH="1">
            <a:off x="2779713" y="3552838"/>
            <a:ext cx="693600" cy="239700"/>
          </a:xfrm>
          <a:prstGeom prst="bentConnector2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Mantém-se um contador com o tamanho do hash produzido.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O valor inicial é a semente aleatória.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Em cada passo, o contador é incrementado e submetido à função de hash.</a:t>
            </a:r>
            <a:endParaRPr/>
          </a:p>
          <a:p>
            <a:pPr marL="342900" lvl="0" indent="-3429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O valor de hash constitui um bloco de bits pseudoaleatórios, extraídos sob demanda.</a:t>
            </a:r>
            <a:endParaRPr/>
          </a:p>
        </p:txBody>
      </p:sp>
      <p:sp>
        <p:nvSpPr>
          <p:cNvPr id="1041" name="Google Shape;1041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Funções de Hash</a:t>
            </a:r>
            <a:endParaRPr/>
          </a:p>
        </p:txBody>
      </p:sp>
      <p:pic>
        <p:nvPicPr>
          <p:cNvPr id="1042" name="Google Shape;1042;p39" descr="File:34-gon-dissection-random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339502"/>
            <a:ext cx="727031" cy="65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Integridade: redundância</a:t>
            </a:r>
            <a:endParaRPr sz="3600" b="0" i="1" u="sng"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108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Exemplo prático (não-criptográfico):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CD/DVD: usa Cyclic Redundancy Check (CRC)</a:t>
            </a:r>
            <a:endParaRPr/>
          </a:p>
        </p:txBody>
      </p:sp>
      <p:graphicFrame>
        <p:nvGraphicFramePr>
          <p:cNvPr id="166" name="Google Shape;166;p4"/>
          <p:cNvGraphicFramePr/>
          <p:nvPr/>
        </p:nvGraphicFramePr>
        <p:xfrm>
          <a:off x="2142777" y="2956570"/>
          <a:ext cx="12239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23963" imgH="1195387" progId="Paint.Picture">
                  <p:embed/>
                </p:oleObj>
              </mc:Choice>
              <mc:Fallback>
                <p:oleObj r:id="rId3" imgW="1223963" imgH="1195387" progId="Paint.Picture">
                  <p:embed/>
                  <p:pic>
                    <p:nvPicPr>
                      <p:cNvPr id="166" name="Google Shape;166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142777" y="2956570"/>
                        <a:ext cx="1223963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7" name="Google Shape;167;p4"/>
          <p:cNvCxnSpPr/>
          <p:nvPr/>
        </p:nvCxnSpPr>
        <p:spPr>
          <a:xfrm rot="10800000" flipH="1">
            <a:off x="3150840" y="3243907"/>
            <a:ext cx="647700" cy="3603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4"/>
          <p:cNvCxnSpPr/>
          <p:nvPr/>
        </p:nvCxnSpPr>
        <p:spPr>
          <a:xfrm rot="10800000" flipH="1">
            <a:off x="3077815" y="3243907"/>
            <a:ext cx="3313112" cy="5048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4"/>
          <p:cNvSpPr/>
          <p:nvPr/>
        </p:nvSpPr>
        <p:spPr>
          <a:xfrm>
            <a:off x="3006377" y="3604270"/>
            <a:ext cx="215900" cy="14446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3798540" y="3101032"/>
            <a:ext cx="2232025" cy="142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" descr="Wave"/>
          <p:cNvSpPr/>
          <p:nvPr/>
        </p:nvSpPr>
        <p:spPr>
          <a:xfrm>
            <a:off x="6102002" y="3101032"/>
            <a:ext cx="288925" cy="142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4346227" y="2713682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5886102" y="2708920"/>
            <a:ext cx="8461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CRC</a:t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1069975" y="4595589"/>
            <a:ext cx="77724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700"/>
              <a:buFont typeface="Arial"/>
              <a:buChar char="•"/>
            </a:pPr>
            <a:r>
              <a:rPr lang="pt-BR" sz="27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 Dados forem alterados (ex.: CD riscado)</a:t>
            </a:r>
            <a:endParaRPr/>
          </a:p>
          <a:p>
            <a:pPr marL="742950" marR="0" lvl="1" indent="-285750" algn="just" rtl="0"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FunçãoVerificação(Dados) ≠ CRC 🡺 erro!</a:t>
            </a:r>
            <a:endParaRPr/>
          </a:p>
          <a:p>
            <a:pPr marL="342900" marR="0" lvl="0" indent="-342900" algn="just" rtl="0">
              <a:spcBef>
                <a:spcPts val="1410"/>
              </a:spcBef>
              <a:spcAft>
                <a:spcPts val="0"/>
              </a:spcAft>
              <a:buClr>
                <a:srgbClr val="000099"/>
              </a:buClr>
              <a:buSzPts val="2700"/>
              <a:buFont typeface="Arial"/>
              <a:buChar char="•"/>
            </a:pPr>
            <a:r>
              <a:rPr lang="pt-BR" sz="27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Outros: paridade (ASCII); checksum (Ethernet)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Ex.: usando funções de Hash</a:t>
            </a:r>
            <a:endParaRPr/>
          </a:p>
        </p:txBody>
      </p:sp>
      <p:sp>
        <p:nvSpPr>
          <p:cNvPr id="1048" name="Google Shape;1048;p40"/>
          <p:cNvSpPr/>
          <p:nvPr/>
        </p:nvSpPr>
        <p:spPr>
          <a:xfrm>
            <a:off x="1973199" y="4267200"/>
            <a:ext cx="1155701" cy="457200"/>
          </a:xfrm>
          <a:prstGeom prst="rect">
            <a:avLst/>
          </a:prstGeom>
          <a:solidFill>
            <a:srgbClr val="FF6541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400" baseline="-250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cxnSp>
        <p:nvCxnSpPr>
          <p:cNvPr id="1049" name="Google Shape;1049;p40"/>
          <p:cNvCxnSpPr>
            <a:cxnSpLocks/>
            <a:stCxn id="1050" idx="1"/>
            <a:endCxn id="1048" idx="0"/>
          </p:cNvCxnSpPr>
          <p:nvPr/>
        </p:nvCxnSpPr>
        <p:spPr>
          <a:xfrm>
            <a:off x="2548025" y="3789300"/>
            <a:ext cx="3025" cy="4779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1" name="Google Shape;1051;p40"/>
          <p:cNvCxnSpPr>
            <a:stCxn id="1052" idx="2"/>
            <a:endCxn id="1050" idx="3"/>
          </p:cNvCxnSpPr>
          <p:nvPr/>
        </p:nvCxnSpPr>
        <p:spPr>
          <a:xfrm>
            <a:off x="2546350" y="2754313"/>
            <a:ext cx="1500" cy="5016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2" name="Google Shape;1052;p40"/>
          <p:cNvSpPr/>
          <p:nvPr/>
        </p:nvSpPr>
        <p:spPr>
          <a:xfrm>
            <a:off x="2051050" y="2297113"/>
            <a:ext cx="990600" cy="457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Ctr</a:t>
            </a:r>
            <a:endParaRPr/>
          </a:p>
        </p:txBody>
      </p:sp>
      <p:sp>
        <p:nvSpPr>
          <p:cNvPr id="1053" name="Google Shape;1053;p40"/>
          <p:cNvSpPr/>
          <p:nvPr/>
        </p:nvSpPr>
        <p:spPr>
          <a:xfrm>
            <a:off x="4160112" y="4267200"/>
            <a:ext cx="1155701" cy="457200"/>
          </a:xfrm>
          <a:prstGeom prst="rect">
            <a:avLst/>
          </a:prstGeom>
          <a:solidFill>
            <a:srgbClr val="FF6541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400" baseline="-250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054" name="Google Shape;1054;p40"/>
          <p:cNvCxnSpPr>
            <a:cxnSpLocks/>
            <a:stCxn id="1055" idx="1"/>
            <a:endCxn id="1053" idx="0"/>
          </p:cNvCxnSpPr>
          <p:nvPr/>
        </p:nvCxnSpPr>
        <p:spPr>
          <a:xfrm>
            <a:off x="4719588" y="3789300"/>
            <a:ext cx="18375" cy="4779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6" name="Google Shape;1056;p40"/>
          <p:cNvCxnSpPr>
            <a:stCxn id="1057" idx="2"/>
            <a:endCxn id="1055" idx="3"/>
          </p:cNvCxnSpPr>
          <p:nvPr/>
        </p:nvCxnSpPr>
        <p:spPr>
          <a:xfrm>
            <a:off x="4713288" y="2754313"/>
            <a:ext cx="6300" cy="5016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7" name="Google Shape;1057;p40"/>
          <p:cNvSpPr/>
          <p:nvPr/>
        </p:nvSpPr>
        <p:spPr>
          <a:xfrm>
            <a:off x="4217988" y="2297113"/>
            <a:ext cx="990600" cy="457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Ctr+1</a:t>
            </a:r>
            <a:endParaRPr/>
          </a:p>
        </p:txBody>
      </p:sp>
      <p:cxnSp>
        <p:nvCxnSpPr>
          <p:cNvPr id="1058" name="Google Shape;1058;p40"/>
          <p:cNvCxnSpPr>
            <a:cxnSpLocks/>
            <a:stCxn id="1059" idx="1"/>
            <a:endCxn id="1060" idx="0"/>
          </p:cNvCxnSpPr>
          <p:nvPr/>
        </p:nvCxnSpPr>
        <p:spPr>
          <a:xfrm>
            <a:off x="7084975" y="3789300"/>
            <a:ext cx="6325" cy="4779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1" name="Google Shape;1061;p40"/>
          <p:cNvCxnSpPr>
            <a:cxnSpLocks/>
            <a:stCxn id="1062" idx="2"/>
            <a:endCxn id="1059" idx="3"/>
          </p:cNvCxnSpPr>
          <p:nvPr/>
        </p:nvCxnSpPr>
        <p:spPr>
          <a:xfrm>
            <a:off x="7083563" y="2754313"/>
            <a:ext cx="1412" cy="501600"/>
          </a:xfrm>
          <a:prstGeom prst="straightConnector1">
            <a:avLst/>
          </a:prstGeom>
          <a:noFill/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2" name="Google Shape;1062;p40"/>
          <p:cNvSpPr/>
          <p:nvPr/>
        </p:nvSpPr>
        <p:spPr>
          <a:xfrm>
            <a:off x="6478725" y="2297113"/>
            <a:ext cx="1209676" cy="457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Ctr + n</a:t>
            </a:r>
            <a:endParaRPr dirty="0"/>
          </a:p>
        </p:txBody>
      </p:sp>
      <p:sp>
        <p:nvSpPr>
          <p:cNvPr id="1063" name="Google Shape;1063;p40"/>
          <p:cNvSpPr txBox="1"/>
          <p:nvPr/>
        </p:nvSpPr>
        <p:spPr>
          <a:xfrm>
            <a:off x="5637213" y="2132013"/>
            <a:ext cx="5905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cxnSp>
        <p:nvCxnSpPr>
          <p:cNvPr id="1064" name="Google Shape;1064;p40"/>
          <p:cNvCxnSpPr/>
          <p:nvPr/>
        </p:nvCxnSpPr>
        <p:spPr>
          <a:xfrm flipH="1">
            <a:off x="2054225" y="4725988"/>
            <a:ext cx="430213" cy="6588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40"/>
          <p:cNvCxnSpPr/>
          <p:nvPr/>
        </p:nvCxnSpPr>
        <p:spPr>
          <a:xfrm flipH="1">
            <a:off x="4643438" y="4725988"/>
            <a:ext cx="73025" cy="574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66" name="Google Shape;1066;p40"/>
          <p:cNvCxnSpPr/>
          <p:nvPr/>
        </p:nvCxnSpPr>
        <p:spPr>
          <a:xfrm>
            <a:off x="7164388" y="4581525"/>
            <a:ext cx="287337" cy="576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7" name="Google Shape;1067;p40"/>
          <p:cNvSpPr txBox="1"/>
          <p:nvPr/>
        </p:nvSpPr>
        <p:spPr>
          <a:xfrm>
            <a:off x="2397125" y="4892675"/>
            <a:ext cx="9509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1068" name="Google Shape;1068;p40"/>
          <p:cNvSpPr txBox="1"/>
          <p:nvPr/>
        </p:nvSpPr>
        <p:spPr>
          <a:xfrm>
            <a:off x="4752975" y="4775200"/>
            <a:ext cx="9509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1069" name="Google Shape;1069;p40"/>
          <p:cNvSpPr txBox="1"/>
          <p:nvPr/>
        </p:nvSpPr>
        <p:spPr>
          <a:xfrm>
            <a:off x="7380288" y="4773613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1060" name="Google Shape;1060;p40"/>
          <p:cNvSpPr/>
          <p:nvPr/>
        </p:nvSpPr>
        <p:spPr>
          <a:xfrm>
            <a:off x="6513450" y="4267200"/>
            <a:ext cx="1155700" cy="457200"/>
          </a:xfrm>
          <a:prstGeom prst="rect">
            <a:avLst/>
          </a:prstGeom>
          <a:solidFill>
            <a:srgbClr val="FF6541"/>
          </a:solidFill>
          <a:ln w="9525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400" baseline="-25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070" name="Google Shape;1070;p40"/>
          <p:cNvSpPr txBox="1">
            <a:spLocks noGrp="1"/>
          </p:cNvSpPr>
          <p:nvPr>
            <p:ph type="body" idx="1"/>
          </p:nvPr>
        </p:nvSpPr>
        <p:spPr>
          <a:xfrm>
            <a:off x="684213" y="1524000"/>
            <a:ext cx="7537450" cy="5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Ctr: semente aleatória</a:t>
            </a:r>
            <a:endParaRPr/>
          </a:p>
        </p:txBody>
      </p:sp>
      <p:sp>
        <p:nvSpPr>
          <p:cNvPr id="1050" name="Google Shape;1050;p40"/>
          <p:cNvSpPr/>
          <p:nvPr/>
        </p:nvSpPr>
        <p:spPr>
          <a:xfrm>
            <a:off x="1935163" y="3255963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0"/>
          <p:cNvSpPr/>
          <p:nvPr/>
        </p:nvSpPr>
        <p:spPr>
          <a:xfrm>
            <a:off x="4106863" y="3255963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0"/>
          <p:cNvSpPr/>
          <p:nvPr/>
        </p:nvSpPr>
        <p:spPr>
          <a:xfrm>
            <a:off x="6472238" y="3255963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0"/>
          <p:cNvSpPr txBox="1"/>
          <p:nvPr/>
        </p:nvSpPr>
        <p:spPr>
          <a:xfrm>
            <a:off x="1168400" y="5384800"/>
            <a:ext cx="2251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Cifrar mensagem M1 usando AES</a:t>
            </a:r>
            <a:endParaRPr/>
          </a:p>
        </p:txBody>
      </p:sp>
      <p:sp>
        <p:nvSpPr>
          <p:cNvPr id="1072" name="Google Shape;1072;p40"/>
          <p:cNvSpPr txBox="1"/>
          <p:nvPr/>
        </p:nvSpPr>
        <p:spPr>
          <a:xfrm>
            <a:off x="3473450" y="5302250"/>
            <a:ext cx="225107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Autenticar mensagem M1 usando CMAC</a:t>
            </a:r>
            <a:endParaRPr/>
          </a:p>
        </p:txBody>
      </p:sp>
      <p:sp>
        <p:nvSpPr>
          <p:cNvPr id="1073" name="Google Shape;1073;p40"/>
          <p:cNvSpPr txBox="1"/>
          <p:nvPr/>
        </p:nvSpPr>
        <p:spPr>
          <a:xfrm>
            <a:off x="6497638" y="5302250"/>
            <a:ext cx="2251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Cifrar mensagem M2 usando AES</a:t>
            </a:r>
            <a:endParaRPr/>
          </a:p>
        </p:txBody>
      </p:sp>
      <p:pic>
        <p:nvPicPr>
          <p:cNvPr id="1074" name="Google Shape;1074;p40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5286375"/>
            <a:ext cx="798513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40" descr="Cover 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3250" y="2171700"/>
            <a:ext cx="355600" cy="35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Cuidados especiais</a:t>
            </a:r>
            <a:endParaRPr/>
          </a:p>
        </p:txBody>
      </p:sp>
      <p:sp>
        <p:nvSpPr>
          <p:cNvPr id="1081" name="Google Shape;1081;p4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8207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Coletar entropia do </a:t>
            </a:r>
            <a:r>
              <a:rPr lang="pt-BR" b="1"/>
              <a:t>maior número possível de fontes</a:t>
            </a:r>
            <a:r>
              <a:rPr lang="pt-BR"/>
              <a:t> para gerar a semente aleatória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Manter a </a:t>
            </a:r>
            <a:r>
              <a:rPr lang="pt-BR" b="1"/>
              <a:t>semente aleatória secreta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Sua revelação permite descobrir toda a sequência subsequente.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Escolher uma </a:t>
            </a:r>
            <a:r>
              <a:rPr lang="pt-BR" b="1"/>
              <a:t>construção apropriada</a:t>
            </a:r>
            <a:r>
              <a:rPr lang="pt-BR"/>
              <a:t> para um gerador pseudo-aleatório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Analisar adequação ao cenário alvo.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 b="1"/>
              <a:t>Acumular entropia</a:t>
            </a:r>
            <a:r>
              <a:rPr lang="pt-BR"/>
              <a:t> entre sucessivas ativações do sistema, a partir da fonte de entropia bruta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Análise estatística: NIST SP 800-22</a:t>
            </a:r>
            <a:endParaRPr/>
          </a:p>
        </p:txBody>
      </p:sp>
      <p:pic>
        <p:nvPicPr>
          <p:cNvPr id="1082" name="Google Shape;1082;p41" descr="Resultado de imagem para lock bl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41" y="2738419"/>
            <a:ext cx="441957" cy="69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41" descr="Cover 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799" y="3064347"/>
            <a:ext cx="268227" cy="26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41" descr="Bunch of random numbe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085" y="332656"/>
            <a:ext cx="792515" cy="7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41" descr="Bunch of random number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85" y="5229200"/>
            <a:ext cx="238743" cy="24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41" descr="Bunch of random number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385" y="5318100"/>
            <a:ext cx="238743" cy="24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41" descr="Bunch of random number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685" y="5432400"/>
            <a:ext cx="238743" cy="24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41" descr="Bunch of random number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936" y="5521300"/>
            <a:ext cx="238743" cy="24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41" descr="File:34-gon-dissection-random.sv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110" y="4237981"/>
            <a:ext cx="483189" cy="43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Proteção de chaves</a:t>
            </a:r>
            <a:endParaRPr/>
          </a:p>
        </p:txBody>
      </p:sp>
      <p:sp>
        <p:nvSpPr>
          <p:cNvPr id="1095" name="Google Shape;1095;p42"/>
          <p:cNvSpPr txBox="1">
            <a:spLocks noGrp="1"/>
          </p:cNvSpPr>
          <p:nvPr>
            <p:ph type="body" idx="1"/>
          </p:nvPr>
        </p:nvSpPr>
        <p:spPr>
          <a:xfrm>
            <a:off x="611188" y="1524000"/>
            <a:ext cx="8137525" cy="442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/>
              <a:t>Após gerar uma chave aleatória de tamanho adequado, como gerenciá-la?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Chaves de sessão: eliminação após utilização</a:t>
            </a:r>
            <a:endParaRPr/>
          </a:p>
          <a:p>
            <a:pPr marL="1143000" lvl="2" indent="-22860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pt-BR" sz="2000"/>
              <a:t>Preferencialmente após sobrescrevê-la, eliminando qualquer vestígio da mesma da memória.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/>
              <a:t>Chaves para proteção de dados em disco: duas opções principais para armazenamento da chave</a:t>
            </a:r>
            <a:endParaRPr/>
          </a:p>
          <a:p>
            <a:pPr marL="1143000" lvl="2" indent="-22860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pt-BR" sz="2000"/>
              <a:t>Usando hardware específico: “smart cards”</a:t>
            </a:r>
            <a:endParaRPr/>
          </a:p>
          <a:p>
            <a:pPr marL="1143000" lvl="2" indent="-22860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lang="pt-BR" sz="2000"/>
              <a:t>Usando cifração: a chave em si é cifrada usando como chave alguma informação do usuário autorizado a acessá-la</a:t>
            </a:r>
            <a:endParaRPr/>
          </a:p>
          <a:p>
            <a:pPr marL="1600200" lvl="3" indent="-228600" algn="just" rtl="0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lang="pt-BR" sz="1800"/>
              <a:t>Ex: um token criptográfico ou uma senha forte.</a:t>
            </a:r>
            <a:endParaRPr/>
          </a:p>
        </p:txBody>
      </p:sp>
      <p:sp>
        <p:nvSpPr>
          <p:cNvPr id="1096" name="Google Shape;1096;p42" descr="Smartcard Icon 256x256"/>
          <p:cNvSpPr/>
          <p:nvPr/>
        </p:nvSpPr>
        <p:spPr>
          <a:xfrm>
            <a:off x="168275" y="-1165225"/>
            <a:ext cx="24384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7" name="Google Shape;1097;p42" descr="IBM i users can securely reset passwor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88" y="5162550"/>
            <a:ext cx="11906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42" descr="Smartcard Icon 256x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8" y="4689475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42" descr="windows closed the session key,keyword,windows cierren la ses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275" y="2708920"/>
            <a:ext cx="722553" cy="72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Pontos chave</a:t>
            </a:r>
            <a:endParaRPr sz="3600"/>
          </a:p>
        </p:txBody>
      </p:sp>
      <p:sp>
        <p:nvSpPr>
          <p:cNvPr id="1105" name="Google Shape;1105;p43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42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Geradores pseudoaleatórios, </a:t>
            </a:r>
            <a:r>
              <a:rPr lang="pt-BR" sz="2400" i="1"/>
              <a:t>pseudorandom function (</a:t>
            </a:r>
            <a:r>
              <a:rPr lang="pt-BR" sz="2400"/>
              <a:t>PRF), ou </a:t>
            </a:r>
            <a:r>
              <a:rPr lang="pt-BR" sz="2400" i="1"/>
              <a:t>pseudorandom number generator </a:t>
            </a:r>
            <a:r>
              <a:rPr lang="pt-BR" sz="2400"/>
              <a:t>(PRNG)</a:t>
            </a:r>
            <a:endParaRPr/>
          </a:p>
          <a:p>
            <a:pPr marL="342900" lvl="0" indent="-342900" algn="just" rtl="0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Geram conjunto de dados de aparência aleatória a partir de uma ou mais fontes de entropia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lang="pt-BR" sz="2000"/>
              <a:t>Ex.: relógio, ruído térmico, dados em pastas temporárias, estatísticas da rede, ...</a:t>
            </a:r>
            <a:endParaRPr/>
          </a:p>
          <a:p>
            <a:pPr marL="342900" lvl="0" indent="-342900" algn="just" rtl="0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Usados para geração de material criptográfico que deva ser difícil de prever (ex.: chaves)</a:t>
            </a:r>
            <a:endParaRPr/>
          </a:p>
          <a:p>
            <a:pPr marL="342900" lvl="0" indent="-342900" algn="just" rtl="0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Construções comuns: baseadas em cifras de bloco, em funções de hash, ou mesmo em problemas computacionais difíceis</a:t>
            </a:r>
            <a:endParaRPr/>
          </a:p>
          <a:p>
            <a:pPr marL="342900" lvl="0" indent="-190500" algn="just" rtl="0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2450850" y="3000475"/>
            <a:ext cx="662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CE7"/>
              </a:buClr>
              <a:buSzPts val="2800"/>
              <a:buFont typeface="Ubuntu Medium"/>
              <a:buNone/>
            </a:pPr>
            <a:r>
              <a:rPr lang="pt-BR"/>
              <a:t>Funções de Hash, Códigos de Autenticação e Números Aleatórios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450850" y="1987075"/>
            <a:ext cx="6624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Ubuntu"/>
              <a:buNone/>
            </a:pPr>
            <a:r>
              <a:rPr lang="pt-BR">
                <a:solidFill>
                  <a:schemeClr val="lt1"/>
                </a:solidFill>
              </a:rPr>
              <a:t>Programação Segura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title" idx="2"/>
          </p:nvPr>
        </p:nvSpPr>
        <p:spPr>
          <a:xfrm>
            <a:off x="2297850" y="4516175"/>
            <a:ext cx="1837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edium"/>
              <a:buNone/>
            </a:pPr>
            <a:r>
              <a:rPr lang="pt-BR"/>
              <a:t>Docente: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title" idx="3"/>
          </p:nvPr>
        </p:nvSpPr>
        <p:spPr>
          <a:xfrm>
            <a:off x="4135650" y="4516175"/>
            <a:ext cx="2446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Light"/>
              <a:buNone/>
            </a:pPr>
            <a:r>
              <a:rPr lang="pt-BR" dirty="0"/>
              <a:t>Eduardo Lopes Cominetti [Poli/USP]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4"/>
          </p:nvPr>
        </p:nvSpPr>
        <p:spPr>
          <a:xfrm>
            <a:off x="6257925" y="5744700"/>
            <a:ext cx="2671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Ago/2022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buntu Medium"/>
              <a:buNone/>
            </a:pPr>
            <a:r>
              <a:rPr lang="pt-BR" dirty="0">
                <a:solidFill>
                  <a:schemeClr val="dk1"/>
                </a:solidFill>
              </a:rPr>
              <a:t>Rev. Out/2022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title" idx="5"/>
          </p:nvPr>
        </p:nvSpPr>
        <p:spPr>
          <a:xfrm>
            <a:off x="6582425" y="4516175"/>
            <a:ext cx="2347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Ubuntu Light"/>
              <a:buNone/>
            </a:pPr>
            <a:r>
              <a:rPr lang="pt-BR" dirty="0"/>
              <a:t>ecominetti@larc.usp.br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9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>
            <a:spLocks noGrp="1"/>
          </p:cNvSpPr>
          <p:nvPr>
            <p:ph type="ctrTitle"/>
          </p:nvPr>
        </p:nvSpPr>
        <p:spPr>
          <a:xfrm>
            <a:off x="685800" y="-2738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Segurança da Informação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pt-BR" sz="3200" b="1" u="sng"/>
              <a:t>Funções de hash</a:t>
            </a:r>
            <a:endParaRPr/>
          </a:p>
        </p:txBody>
      </p:sp>
      <p:pic>
        <p:nvPicPr>
          <p:cNvPr id="182" name="Google Shape;182;p5" descr="oracle-data-com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3594" y="1615190"/>
            <a:ext cx="2590800" cy="234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6"/>
          <p:cNvCxnSpPr>
            <a:cxnSpLocks/>
            <a:stCxn id="188" idx="3"/>
            <a:endCxn id="189" idx="3"/>
          </p:cNvCxnSpPr>
          <p:nvPr/>
        </p:nvCxnSpPr>
        <p:spPr>
          <a:xfrm>
            <a:off x="4140200" y="5511801"/>
            <a:ext cx="3603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6"/>
          <p:cNvCxnSpPr>
            <a:cxnSpLocks/>
            <a:endCxn id="191" idx="1"/>
          </p:cNvCxnSpPr>
          <p:nvPr/>
        </p:nvCxnSpPr>
        <p:spPr>
          <a:xfrm>
            <a:off x="5464101" y="5511801"/>
            <a:ext cx="2604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638" y="5621338"/>
            <a:ext cx="649287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/>
          <p:nvPr/>
        </p:nvSpPr>
        <p:spPr>
          <a:xfrm>
            <a:off x="2484438" y="5300663"/>
            <a:ext cx="1655762" cy="422275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pt-BR" sz="2400" b="0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5724525" y="5300663"/>
            <a:ext cx="428625" cy="422275"/>
          </a:xfrm>
          <a:prstGeom prst="rect">
            <a:avLst/>
          </a:prstGeom>
          <a:solidFill>
            <a:srgbClr val="0099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pt-BR" sz="2400" b="0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Hash</a:t>
            </a:r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pt-BR" dirty="0"/>
              <a:t>Geram redundâncias que são anexadas a mensagens com o propósito de detectar alterações: </a:t>
            </a:r>
            <a:r>
              <a:rPr lang="pt-BR" b="1" i="1" dirty="0"/>
              <a:t>integridade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dirty="0"/>
              <a:t>A redundância é chamada de “</a:t>
            </a:r>
            <a:r>
              <a:rPr lang="pt-BR" i="1" dirty="0"/>
              <a:t>hash</a:t>
            </a:r>
            <a:r>
              <a:rPr lang="pt-BR" dirty="0"/>
              <a:t>” ou “</a:t>
            </a:r>
            <a:r>
              <a:rPr lang="pt-BR" i="1" dirty="0"/>
              <a:t>resumo criptográfico</a:t>
            </a:r>
            <a:r>
              <a:rPr lang="pt-BR" dirty="0"/>
              <a:t>” da mensagem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lang="pt-BR" dirty="0"/>
              <a:t>O hash tem tamanho fixo, e seu valor depende exclusivamente da mensagem (não existe uma chave secreta envolvida no processo)</a:t>
            </a:r>
            <a:endParaRPr dirty="0"/>
          </a:p>
          <a:p>
            <a:pPr marL="342900" lvl="0" indent="-165100" algn="just" rtl="0"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9" name="Google Shape;189;p6"/>
          <p:cNvSpPr/>
          <p:nvPr/>
        </p:nvSpPr>
        <p:spPr>
          <a:xfrm rot="-5400000">
            <a:off x="4369556" y="5031619"/>
            <a:ext cx="1223963" cy="965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4498957" y="4902194"/>
            <a:ext cx="90808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 i="0" u="none" strike="noStrike" cap="none" dirty="0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 dirty="0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213" y="5051425"/>
            <a:ext cx="1981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9338" y="5916613"/>
            <a:ext cx="381000" cy="39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(</a:t>
            </a:r>
            <a:r>
              <a:rPr lang="pt-BR" sz="2400" i="1">
                <a:solidFill>
                  <a:srgbClr val="008000"/>
                </a:solidFill>
              </a:rPr>
              <a:t>Resistência a primeira inversão</a:t>
            </a:r>
            <a:r>
              <a:rPr lang="pt-BR" sz="2400"/>
              <a:t>) Dado um resumo </a:t>
            </a:r>
            <a:r>
              <a:rPr lang="pt-BR" sz="2400" i="1"/>
              <a:t>R</a:t>
            </a:r>
            <a:r>
              <a:rPr lang="pt-BR" sz="2400"/>
              <a:t>, é </a:t>
            </a:r>
            <a:r>
              <a:rPr lang="pt-BR" sz="2400" i="1"/>
              <a:t>inviável</a:t>
            </a:r>
            <a:r>
              <a:rPr lang="pt-BR" sz="2400"/>
              <a:t> encontrar uma mensagem </a:t>
            </a:r>
            <a:r>
              <a:rPr lang="pt-BR" sz="2400" i="1"/>
              <a:t>M</a:t>
            </a:r>
            <a:r>
              <a:rPr lang="pt-BR" sz="2400"/>
              <a:t> tal que </a:t>
            </a:r>
            <a:r>
              <a:rPr lang="pt-BR" sz="2400" i="1"/>
              <a:t>R</a:t>
            </a:r>
            <a:r>
              <a:rPr lang="pt-BR" sz="2400"/>
              <a:t> = </a:t>
            </a:r>
            <a:r>
              <a:rPr lang="pt-BR" sz="2400" i="1"/>
              <a:t>H</a:t>
            </a:r>
            <a:r>
              <a:rPr lang="pt-BR" sz="2400"/>
              <a:t>(</a:t>
            </a:r>
            <a:r>
              <a:rPr lang="pt-BR" sz="2400" i="1"/>
              <a:t>M</a:t>
            </a:r>
            <a:r>
              <a:rPr lang="pt-BR" sz="2400"/>
              <a:t>).</a:t>
            </a:r>
            <a:endParaRPr/>
          </a:p>
          <a:p>
            <a:pPr marL="342900" lvl="0" indent="-342900" algn="just" rtl="0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(</a:t>
            </a:r>
            <a:r>
              <a:rPr lang="pt-BR" sz="2400" i="1">
                <a:solidFill>
                  <a:srgbClr val="008000"/>
                </a:solidFill>
              </a:rPr>
              <a:t>Resistência a segunda inversão</a:t>
            </a:r>
            <a:r>
              <a:rPr lang="pt-BR" sz="2400"/>
              <a:t>) Dado um resumo </a:t>
            </a:r>
            <a:r>
              <a:rPr lang="pt-BR" sz="2400" i="1"/>
              <a:t>R</a:t>
            </a:r>
            <a:r>
              <a:rPr lang="pt-BR" sz="2400"/>
              <a:t> e uma mensagem </a:t>
            </a:r>
            <a:r>
              <a:rPr lang="pt-BR" sz="2400" i="1"/>
              <a:t>M</a:t>
            </a:r>
            <a:r>
              <a:rPr lang="pt-BR" sz="2400" baseline="-25000"/>
              <a:t>1</a:t>
            </a:r>
            <a:r>
              <a:rPr lang="pt-BR" sz="2400"/>
              <a:t> tal que </a:t>
            </a:r>
            <a:r>
              <a:rPr lang="pt-BR" sz="2400" i="1"/>
              <a:t>R</a:t>
            </a:r>
            <a:r>
              <a:rPr lang="pt-BR" sz="2400"/>
              <a:t> = </a:t>
            </a:r>
            <a:r>
              <a:rPr lang="pt-BR" sz="2400" i="1"/>
              <a:t>H</a:t>
            </a:r>
            <a:r>
              <a:rPr lang="pt-BR" sz="2400"/>
              <a:t>(</a:t>
            </a:r>
            <a:r>
              <a:rPr lang="pt-BR" sz="2400" i="1"/>
              <a:t>M</a:t>
            </a:r>
            <a:r>
              <a:rPr lang="pt-BR" sz="2400" baseline="-25000"/>
              <a:t>1</a:t>
            </a:r>
            <a:r>
              <a:rPr lang="pt-BR" sz="2400"/>
              <a:t>), é </a:t>
            </a:r>
            <a:r>
              <a:rPr lang="pt-BR" sz="2400" i="1"/>
              <a:t>inviável</a:t>
            </a:r>
            <a:r>
              <a:rPr lang="pt-BR" sz="2400"/>
              <a:t> encontrar uma outra mensagem </a:t>
            </a:r>
            <a:r>
              <a:rPr lang="pt-BR" sz="2400" i="1"/>
              <a:t>M</a:t>
            </a:r>
            <a:r>
              <a:rPr lang="pt-BR" sz="2400" baseline="-25000"/>
              <a:t>2</a:t>
            </a:r>
            <a:r>
              <a:rPr lang="pt-BR" sz="2400"/>
              <a:t> ≠ </a:t>
            </a:r>
            <a:r>
              <a:rPr lang="pt-BR" sz="2400" i="1"/>
              <a:t>M</a:t>
            </a:r>
            <a:r>
              <a:rPr lang="pt-BR" sz="2400" baseline="-25000"/>
              <a:t>1</a:t>
            </a:r>
            <a:r>
              <a:rPr lang="pt-BR" sz="2400"/>
              <a:t> tal que </a:t>
            </a:r>
            <a:r>
              <a:rPr lang="pt-BR" sz="2400" i="1"/>
              <a:t>R</a:t>
            </a:r>
            <a:r>
              <a:rPr lang="pt-BR" sz="2400"/>
              <a:t> = </a:t>
            </a:r>
            <a:r>
              <a:rPr lang="pt-BR" sz="2400" i="1"/>
              <a:t>H</a:t>
            </a:r>
            <a:r>
              <a:rPr lang="pt-BR" sz="2400"/>
              <a:t>(</a:t>
            </a:r>
            <a:r>
              <a:rPr lang="pt-BR" sz="2400" i="1"/>
              <a:t>M</a:t>
            </a:r>
            <a:r>
              <a:rPr lang="pt-BR" sz="2400" baseline="-25000"/>
              <a:t>2</a:t>
            </a:r>
            <a:r>
              <a:rPr lang="pt-BR" sz="2400"/>
              <a:t>).</a:t>
            </a:r>
            <a:endParaRPr/>
          </a:p>
          <a:p>
            <a:pPr marL="342900" lvl="0" indent="-342900" algn="just" rtl="0"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(</a:t>
            </a:r>
            <a:r>
              <a:rPr lang="pt-BR" sz="2400" i="1">
                <a:solidFill>
                  <a:srgbClr val="008000"/>
                </a:solidFill>
              </a:rPr>
              <a:t>Resistência a colisões</a:t>
            </a:r>
            <a:r>
              <a:rPr lang="pt-BR" sz="2400"/>
              <a:t>) É </a:t>
            </a:r>
            <a:r>
              <a:rPr lang="pt-BR" sz="2400" i="1"/>
              <a:t>inviável</a:t>
            </a:r>
            <a:r>
              <a:rPr lang="pt-BR" sz="2400"/>
              <a:t> encontrar duas mensagens </a:t>
            </a:r>
            <a:r>
              <a:rPr lang="pt-BR" sz="2400" i="1"/>
              <a:t>M</a:t>
            </a:r>
            <a:r>
              <a:rPr lang="pt-BR" sz="2400" baseline="-25000"/>
              <a:t>1</a:t>
            </a:r>
            <a:r>
              <a:rPr lang="pt-BR" sz="2400"/>
              <a:t> e </a:t>
            </a:r>
            <a:r>
              <a:rPr lang="pt-BR" sz="2400" i="1"/>
              <a:t>M</a:t>
            </a:r>
            <a:r>
              <a:rPr lang="pt-BR" sz="2400" baseline="-25000"/>
              <a:t>2</a:t>
            </a:r>
            <a:r>
              <a:rPr lang="pt-BR" sz="2400"/>
              <a:t> tais que </a:t>
            </a:r>
            <a:r>
              <a:rPr lang="pt-BR" sz="2400" i="1"/>
              <a:t>H</a:t>
            </a:r>
            <a:r>
              <a:rPr lang="pt-BR" sz="2400"/>
              <a:t>(</a:t>
            </a:r>
            <a:r>
              <a:rPr lang="pt-BR" sz="2400" i="1"/>
              <a:t>M</a:t>
            </a:r>
            <a:r>
              <a:rPr lang="pt-BR" sz="2400" baseline="-25000"/>
              <a:t>1</a:t>
            </a:r>
            <a:r>
              <a:rPr lang="pt-BR" sz="2400"/>
              <a:t>) = </a:t>
            </a:r>
            <a:r>
              <a:rPr lang="pt-BR" sz="2400" i="1"/>
              <a:t>H</a:t>
            </a:r>
            <a:r>
              <a:rPr lang="pt-BR" sz="2400"/>
              <a:t>(</a:t>
            </a:r>
            <a:r>
              <a:rPr lang="pt-BR" sz="2400" i="1"/>
              <a:t>M</a:t>
            </a:r>
            <a:r>
              <a:rPr lang="pt-BR" sz="2400" baseline="-25000"/>
              <a:t>2</a:t>
            </a:r>
            <a:r>
              <a:rPr lang="pt-BR" sz="2400"/>
              <a:t>).</a:t>
            </a:r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Fundamentais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/>
          <p:nvPr/>
        </p:nvSpPr>
        <p:spPr>
          <a:xfrm>
            <a:off x="1004888" y="3810000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1425575" y="2743200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8"/>
          <p:cNvCxnSpPr>
            <a:stCxn id="209" idx="2"/>
            <a:endCxn id="208" idx="3"/>
          </p:cNvCxnSpPr>
          <p:nvPr/>
        </p:nvCxnSpPr>
        <p:spPr>
          <a:xfrm>
            <a:off x="1616075" y="3276600"/>
            <a:ext cx="150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8"/>
          <p:cNvSpPr/>
          <p:nvPr/>
        </p:nvSpPr>
        <p:spPr>
          <a:xfrm>
            <a:off x="1425575" y="4876800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pt-BR" sz="2400" b="0" i="1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 b="0" i="1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8"/>
          <p:cNvCxnSpPr>
            <a:stCxn id="208" idx="1"/>
            <a:endCxn id="211" idx="0"/>
          </p:cNvCxnSpPr>
          <p:nvPr/>
        </p:nvCxnSpPr>
        <p:spPr>
          <a:xfrm flipH="1">
            <a:off x="1616075" y="4343400"/>
            <a:ext cx="150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8"/>
          <p:cNvSpPr txBox="1"/>
          <p:nvPr/>
        </p:nvSpPr>
        <p:spPr>
          <a:xfrm>
            <a:off x="1371600" y="5576888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400" b="1" i="1" u="none" strike="noStrike" cap="none" baseline="30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400" b="1" i="1" u="none" strike="noStrike" cap="none" baseline="300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833438" y="2057400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1ª inversão</a:t>
            </a:r>
            <a:endParaRPr sz="24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3200400" y="38100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3581400" y="2743200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8"/>
          <p:cNvCxnSpPr>
            <a:stCxn id="216" idx="2"/>
            <a:endCxn id="215" idx="3"/>
          </p:cNvCxnSpPr>
          <p:nvPr/>
        </p:nvCxnSpPr>
        <p:spPr>
          <a:xfrm>
            <a:off x="3771900" y="32766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8"/>
          <p:cNvSpPr/>
          <p:nvPr/>
        </p:nvSpPr>
        <p:spPr>
          <a:xfrm>
            <a:off x="3581400" y="4876800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pt-BR" sz="2400" b="0" i="1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 b="0" i="1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8"/>
          <p:cNvCxnSpPr>
            <a:stCxn id="215" idx="1"/>
            <a:endCxn id="218" idx="0"/>
          </p:cNvCxnSpPr>
          <p:nvPr/>
        </p:nvCxnSpPr>
        <p:spPr>
          <a:xfrm>
            <a:off x="3771900" y="43434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8"/>
          <p:cNvSpPr txBox="1"/>
          <p:nvPr/>
        </p:nvSpPr>
        <p:spPr>
          <a:xfrm>
            <a:off x="4038600" y="5576888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400" b="1" i="1" u="none" strike="noStrike" cap="none" baseline="30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400" b="1" i="1" u="none" strike="noStrike" cap="none" baseline="300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3500438" y="2057400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2ª inversão</a:t>
            </a:r>
            <a:endParaRPr sz="24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4419600" y="38100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4800600" y="2743200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8"/>
          <p:cNvCxnSpPr>
            <a:stCxn id="223" idx="2"/>
            <a:endCxn id="222" idx="3"/>
          </p:cNvCxnSpPr>
          <p:nvPr/>
        </p:nvCxnSpPr>
        <p:spPr>
          <a:xfrm>
            <a:off x="4991100" y="32766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8"/>
          <p:cNvSpPr/>
          <p:nvPr/>
        </p:nvSpPr>
        <p:spPr>
          <a:xfrm>
            <a:off x="4800600" y="4876800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pt-BR" sz="2400" b="0" i="1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 b="0" i="1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8"/>
          <p:cNvCxnSpPr>
            <a:stCxn id="222" idx="1"/>
            <a:endCxn id="225" idx="0"/>
          </p:cNvCxnSpPr>
          <p:nvPr/>
        </p:nvCxnSpPr>
        <p:spPr>
          <a:xfrm>
            <a:off x="4991100" y="43434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8"/>
          <p:cNvSpPr/>
          <p:nvPr/>
        </p:nvSpPr>
        <p:spPr>
          <a:xfrm>
            <a:off x="6400800" y="38100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6781800" y="2743200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8"/>
          <p:cNvCxnSpPr>
            <a:stCxn id="228" idx="2"/>
            <a:endCxn id="227" idx="3"/>
          </p:cNvCxnSpPr>
          <p:nvPr/>
        </p:nvCxnSpPr>
        <p:spPr>
          <a:xfrm>
            <a:off x="6972300" y="32766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8"/>
          <p:cNvCxnSpPr>
            <a:stCxn id="227" idx="1"/>
            <a:endCxn id="231" idx="0"/>
          </p:cNvCxnSpPr>
          <p:nvPr/>
        </p:nvCxnSpPr>
        <p:spPr>
          <a:xfrm>
            <a:off x="6972300" y="43434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8"/>
          <p:cNvSpPr txBox="1"/>
          <p:nvPr/>
        </p:nvSpPr>
        <p:spPr>
          <a:xfrm>
            <a:off x="7315200" y="5576888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400" b="1" i="1" u="none" strike="noStrike" cap="none" baseline="30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2400" b="1" i="0" u="none" strike="noStrike" cap="none" baseline="30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endParaRPr sz="2400" b="1" i="0" u="none" strike="noStrike" cap="none" baseline="300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6700838" y="2057400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colisão</a:t>
            </a:r>
            <a:endParaRPr sz="24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620000" y="38100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300"/>
              <a:buFont typeface="Arial"/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8001000" y="2743200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8"/>
          <p:cNvCxnSpPr>
            <a:stCxn id="235" idx="2"/>
            <a:endCxn id="234" idx="3"/>
          </p:cNvCxnSpPr>
          <p:nvPr/>
        </p:nvCxnSpPr>
        <p:spPr>
          <a:xfrm>
            <a:off x="8191500" y="32766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8"/>
          <p:cNvCxnSpPr>
            <a:stCxn id="234" idx="1"/>
            <a:endCxn id="238" idx="0"/>
          </p:cNvCxnSpPr>
          <p:nvPr/>
        </p:nvCxnSpPr>
        <p:spPr>
          <a:xfrm>
            <a:off x="8191500" y="4343400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8"/>
          <p:cNvSpPr txBox="1"/>
          <p:nvPr/>
        </p:nvSpPr>
        <p:spPr>
          <a:xfrm>
            <a:off x="4114800" y="4953000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 b="1" i="0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7315200" y="4876800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 b="1" i="0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4114800" y="2757488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pt-BR" sz="2800" b="1" i="0" u="none" strike="noStrike" cap="none">
                <a:solidFill>
                  <a:srgbClr val="0000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7315200" y="2757488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pt-BR" sz="2800" b="1" i="0" u="none" strike="noStrike" cap="none">
                <a:solidFill>
                  <a:srgbClr val="0000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6781800" y="4876800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 b="0" i="0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8001000" y="4876800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 b="0" i="0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Fundamentais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54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/>
              <a:t>Proteção de senhas em bancos de dados</a:t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748060" y="3957836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9"/>
          <p:cNvCxnSpPr>
            <a:stCxn id="251" idx="2"/>
            <a:endCxn id="249" idx="3"/>
          </p:cNvCxnSpPr>
          <p:nvPr/>
        </p:nvCxnSpPr>
        <p:spPr>
          <a:xfrm>
            <a:off x="1359247" y="3625236"/>
            <a:ext cx="900" cy="3327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9"/>
          <p:cNvSpPr/>
          <p:nvPr/>
        </p:nvSpPr>
        <p:spPr>
          <a:xfrm>
            <a:off x="1168747" y="4849372"/>
            <a:ext cx="381000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1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400" b="0" i="1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9"/>
          <p:cNvCxnSpPr>
            <a:stCxn id="249" idx="1"/>
            <a:endCxn id="252" idx="0"/>
          </p:cNvCxnSpPr>
          <p:nvPr/>
        </p:nvCxnSpPr>
        <p:spPr>
          <a:xfrm flipH="1">
            <a:off x="1359247" y="4491172"/>
            <a:ext cx="900" cy="3582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9"/>
          <p:cNvSpPr txBox="1"/>
          <p:nvPr/>
        </p:nvSpPr>
        <p:spPr>
          <a:xfrm>
            <a:off x="395536" y="2526612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1ª inversão</a:t>
            </a:r>
            <a:endParaRPr sz="24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Hash: usos</a:t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3302981" y="3957836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542938" y="3049172"/>
            <a:ext cx="74246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2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9"/>
          <p:cNvCxnSpPr>
            <a:stCxn id="257" idx="2"/>
            <a:endCxn id="256" idx="3"/>
          </p:cNvCxnSpPr>
          <p:nvPr/>
        </p:nvCxnSpPr>
        <p:spPr>
          <a:xfrm>
            <a:off x="3914168" y="3582572"/>
            <a:ext cx="900" cy="3753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9"/>
          <p:cNvSpPr/>
          <p:nvPr/>
        </p:nvSpPr>
        <p:spPr>
          <a:xfrm>
            <a:off x="3505815" y="4849372"/>
            <a:ext cx="816706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1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h7j3Luv</a:t>
            </a:r>
            <a:endParaRPr/>
          </a:p>
        </p:txBody>
      </p:sp>
      <p:cxnSp>
        <p:nvCxnSpPr>
          <p:cNvPr id="260" name="Google Shape;260;p9"/>
          <p:cNvCxnSpPr>
            <a:stCxn id="256" idx="1"/>
            <a:endCxn id="259" idx="0"/>
          </p:cNvCxnSpPr>
          <p:nvPr/>
        </p:nvCxnSpPr>
        <p:spPr>
          <a:xfrm flipH="1">
            <a:off x="3914168" y="4491172"/>
            <a:ext cx="900" cy="3582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9"/>
          <p:cNvSpPr/>
          <p:nvPr/>
        </p:nvSpPr>
        <p:spPr>
          <a:xfrm>
            <a:off x="4365965" y="5858022"/>
            <a:ext cx="504825" cy="639727"/>
          </a:xfrm>
          <a:prstGeom prst="can">
            <a:avLst>
              <a:gd name="adj" fmla="val 4638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2942941" y="5466196"/>
            <a:ext cx="574675" cy="307331"/>
          </a:xfrm>
          <a:prstGeom prst="wedgeRoundRectCallout">
            <a:avLst>
              <a:gd name="adj1" fmla="val 77767"/>
              <a:gd name="adj2" fmla="val 62275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?!?</a:t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4815323" y="3960449"/>
            <a:ext cx="1223962" cy="53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i="0" u="none" strike="noStrike" cap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endParaRPr sz="2300" b="1" i="0" u="none" strike="noStrike" cap="none">
              <a:solidFill>
                <a:srgbClr val="CCE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4768853" y="2594786"/>
            <a:ext cx="1315315" cy="995086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MySuperHyperMegaP#werS&amp;cur&amp;P@ssw0rd</a:t>
            </a:r>
            <a:endParaRPr sz="16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9"/>
          <p:cNvCxnSpPr>
            <a:stCxn id="264" idx="2"/>
            <a:endCxn id="263" idx="3"/>
          </p:cNvCxnSpPr>
          <p:nvPr/>
        </p:nvCxnSpPr>
        <p:spPr>
          <a:xfrm>
            <a:off x="5426511" y="3589872"/>
            <a:ext cx="900" cy="3705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9"/>
          <p:cNvSpPr/>
          <p:nvPr/>
        </p:nvSpPr>
        <p:spPr>
          <a:xfrm>
            <a:off x="5018157" y="4851985"/>
            <a:ext cx="816706" cy="53340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1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n0wAI2i</a:t>
            </a:r>
            <a:endParaRPr/>
          </a:p>
        </p:txBody>
      </p:sp>
      <p:cxnSp>
        <p:nvCxnSpPr>
          <p:cNvPr id="267" name="Google Shape;267;p9"/>
          <p:cNvCxnSpPr>
            <a:stCxn id="263" idx="1"/>
            <a:endCxn id="266" idx="0"/>
          </p:cNvCxnSpPr>
          <p:nvPr/>
        </p:nvCxnSpPr>
        <p:spPr>
          <a:xfrm flipH="1">
            <a:off x="5426510" y="4493785"/>
            <a:ext cx="900" cy="358200"/>
          </a:xfrm>
          <a:prstGeom prst="straightConnector1">
            <a:avLst/>
          </a:prstGeom>
          <a:noFill/>
          <a:ln w="25400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8" name="Google Shape;268;p9"/>
          <p:cNvGrpSpPr/>
          <p:nvPr/>
        </p:nvGrpSpPr>
        <p:grpSpPr>
          <a:xfrm>
            <a:off x="3437335" y="5706764"/>
            <a:ext cx="849312" cy="890588"/>
            <a:chOff x="3355164" y="5614447"/>
            <a:chExt cx="849312" cy="890588"/>
          </a:xfrm>
        </p:grpSpPr>
        <p:pic>
          <p:nvPicPr>
            <p:cNvPr id="269" name="Google Shape;269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5164" y="5614447"/>
              <a:ext cx="849312" cy="8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867983">
              <a:off x="3698845" y="5657324"/>
              <a:ext cx="166105" cy="1152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9"/>
          <p:cNvSpPr/>
          <p:nvPr/>
        </p:nvSpPr>
        <p:spPr>
          <a:xfrm>
            <a:off x="2281346" y="3501529"/>
            <a:ext cx="661595" cy="13681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168747" y="3091836"/>
            <a:ext cx="381000" cy="533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6749800" y="2614782"/>
            <a:ext cx="2394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Na prática, são usados algoritmos derivados de funções de hash: password hashing schemes (PHS)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6756168" y="4131077"/>
            <a:ext cx="2226256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†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Não confundir com cifração, que é usada quando se deseja que alguém autorizado (i.e., de posse de chave secreta) consiga obter entrada a partir da saída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2706</Words>
  <Application>Microsoft Office PowerPoint</Application>
  <PresentationFormat>On-screen Show (4:3)</PresentationFormat>
  <Paragraphs>496</Paragraphs>
  <Slides>44</Slides>
  <Notes>44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Ubuntu Light</vt:lpstr>
      <vt:lpstr>Arial</vt:lpstr>
      <vt:lpstr>Noto Sans Symbols</vt:lpstr>
      <vt:lpstr>Times New Roman</vt:lpstr>
      <vt:lpstr>Ubuntu</vt:lpstr>
      <vt:lpstr>Ubuntu Medium</vt:lpstr>
      <vt:lpstr>Calibri</vt:lpstr>
      <vt:lpstr>1.Introducao</vt:lpstr>
      <vt:lpstr>Bitmap Image</vt:lpstr>
      <vt:lpstr>Programação Segura</vt:lpstr>
      <vt:lpstr>Nos episódios anteriores…</vt:lpstr>
      <vt:lpstr>Integridade: redundância</vt:lpstr>
      <vt:lpstr>Integridade: redundância</vt:lpstr>
      <vt:lpstr>Segurança da Informação</vt:lpstr>
      <vt:lpstr>Funções de Hash</vt:lpstr>
      <vt:lpstr>Propriedades Fundamentais</vt:lpstr>
      <vt:lpstr>Propriedades Fundamentais</vt:lpstr>
      <vt:lpstr>Funções de Hash: usos</vt:lpstr>
      <vt:lpstr>Funções de Hash: usos</vt:lpstr>
      <vt:lpstr>Funções de Hash: usos</vt:lpstr>
      <vt:lpstr>Integridade: Funções de Hash</vt:lpstr>
      <vt:lpstr>Uso prático: downloads</vt:lpstr>
      <vt:lpstr>Uso prático: downloads</vt:lpstr>
      <vt:lpstr>Uso prático: senhas</vt:lpstr>
      <vt:lpstr>Pontos chave</vt:lpstr>
      <vt:lpstr>Segurança da Informação</vt:lpstr>
      <vt:lpstr>Autenticidade</vt:lpstr>
      <vt:lpstr>Usar hash?</vt:lpstr>
      <vt:lpstr>Estratégia</vt:lpstr>
      <vt:lpstr>Códigos de Autenticação</vt:lpstr>
      <vt:lpstr>Códigos de Autenticação: uso</vt:lpstr>
      <vt:lpstr>Assinaturas Digitais?</vt:lpstr>
      <vt:lpstr>Algoritmos modernos</vt:lpstr>
      <vt:lpstr>Cuidados de Uso</vt:lpstr>
      <vt:lpstr>MAC + cifra (uso no TLS)</vt:lpstr>
      <vt:lpstr>AEAD (uso no TLS)</vt:lpstr>
      <vt:lpstr>Pontos chave</vt:lpstr>
      <vt:lpstr>Segurança da Informação</vt:lpstr>
      <vt:lpstr>Estudo de caso: Netscape</vt:lpstr>
      <vt:lpstr>Análise de (in)segurança</vt:lpstr>
      <vt:lpstr>Geração de chaves: Entropia</vt:lpstr>
      <vt:lpstr>Geração de chaves: Entropia</vt:lpstr>
      <vt:lpstr>Exemplo prático: entropia</vt:lpstr>
      <vt:lpstr>Geradores pseudo-aleatórios</vt:lpstr>
      <vt:lpstr>Geradores pseudo-aleatórios</vt:lpstr>
      <vt:lpstr>Usando Cifras de Bloco</vt:lpstr>
      <vt:lpstr>Ex.: usando Cifras de Bloco</vt:lpstr>
      <vt:lpstr>Usando Funções de Hash</vt:lpstr>
      <vt:lpstr>Ex.: usando funções de Hash</vt:lpstr>
      <vt:lpstr>Cuidados especiais</vt:lpstr>
      <vt:lpstr>Proteção de chaves</vt:lpstr>
      <vt:lpstr>Pontos chave</vt:lpstr>
      <vt:lpstr>Programação Segura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Segura</dc:title>
  <dc:creator>Marcos Simplicio</dc:creator>
  <cp:lastModifiedBy>Eduardo Lopes Cominetti</cp:lastModifiedBy>
  <cp:revision>13</cp:revision>
  <dcterms:created xsi:type="dcterms:W3CDTF">2002-05-26T13:17:42Z</dcterms:created>
  <dcterms:modified xsi:type="dcterms:W3CDTF">2022-10-31T21:35:14Z</dcterms:modified>
</cp:coreProperties>
</file>