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506" r:id="rId3"/>
    <p:sldId id="58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0" r:id="rId22"/>
    <p:sldId id="646" r:id="rId23"/>
    <p:sldId id="647" r:id="rId24"/>
    <p:sldId id="648" r:id="rId25"/>
    <p:sldId id="612" r:id="rId26"/>
    <p:sldId id="613" r:id="rId27"/>
    <p:sldId id="644" r:id="rId28"/>
    <p:sldId id="614" r:id="rId29"/>
    <p:sldId id="615" r:id="rId30"/>
    <p:sldId id="616" r:id="rId31"/>
    <p:sldId id="617" r:id="rId32"/>
    <p:sldId id="618" r:id="rId33"/>
    <p:sldId id="621" r:id="rId34"/>
    <p:sldId id="622" r:id="rId35"/>
    <p:sldId id="649" r:id="rId36"/>
    <p:sldId id="624" r:id="rId37"/>
    <p:sldId id="650" r:id="rId38"/>
    <p:sldId id="625" r:id="rId39"/>
    <p:sldId id="626" r:id="rId40"/>
    <p:sldId id="627" r:id="rId41"/>
    <p:sldId id="628" r:id="rId42"/>
    <p:sldId id="638" r:id="rId43"/>
    <p:sldId id="651" r:id="rId44"/>
    <p:sldId id="515" r:id="rId4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5300"/>
    <a:srgbClr val="FF6600"/>
    <a:srgbClr val="FF9900"/>
    <a:srgbClr val="FFB953"/>
    <a:srgbClr val="0099FF"/>
    <a:srgbClr val="008000"/>
    <a:srgbClr val="669900"/>
    <a:srgbClr val="009900"/>
    <a:srgbClr val="FF6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4" autoAdjust="0"/>
    <p:restoredTop sz="93721" autoAdjust="0"/>
  </p:normalViewPr>
  <p:slideViewPr>
    <p:cSldViewPr>
      <p:cViewPr varScale="1">
        <p:scale>
          <a:sx n="79" d="100"/>
          <a:sy n="79" d="100"/>
        </p:scale>
        <p:origin x="166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F3AC78F2-2CF0-49FB-8EAF-9EDAFB12D1F1}" type="datetimeFigureOut">
              <a:rPr lang="en-US" altLang="en-US"/>
              <a:t>11/7/2022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82C61647-4118-473D-A323-03AB1843576F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575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EA2B5312-72DD-4CC9-9EC9-6C4F4C11EB14}" type="slidenum">
              <a:rPr lang="pt-BR" altLang="en-US"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07308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425874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1817656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352703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14174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1932161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552902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1739973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2128436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330776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286821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563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en-US"/>
              <a:t>Logaritmo discreto (Diffie-Hellman, DSA) </a:t>
            </a:r>
            <a:r>
              <a:rPr lang="pt-BR" altLang="en-US">
                <a:sym typeface="Symbol" panose="05050102010706020507" pitchFamily="18" charset="2"/>
              </a:rPr>
              <a:t></a:t>
            </a:r>
            <a:r>
              <a:rPr lang="pt-BR" altLang="en-US"/>
              <a:t> algoritmos análogos em curvas elípticas.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/>
              <a:t>Fatoração inteira (RSA).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/>
              <a:t>Reticulados (GGH, NTRU).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/>
              <a:t>Códigos corretores de erro (McEliece, CFS).</a:t>
            </a:r>
          </a:p>
          <a:p>
            <a:endParaRPr lang="en-US" altLang="en-US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B062D4-249A-4969-9439-DD100A8EC7E0}" type="slidenum">
              <a:rPr lang="pt-BR" altLang="en-US" sz="1200" smtClean="0"/>
              <a:pPr/>
              <a:t>25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4085578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noProof="1"/>
              <a:t>Tamanhos de MAC: NIST Special Publication 800-107 Revision 1 </a:t>
            </a:r>
            <a:r>
              <a:rPr lang="en-US" altLang="en-US" noProof="1">
                <a:sym typeface="Wingdings" pitchFamily="2" charset="2"/>
              </a:rPr>
              <a:t> assume que oráculo troque chave após 2</a:t>
            </a:r>
            <a:r>
              <a:rPr lang="en-US" altLang="en-US" baseline="30000" noProof="1">
                <a:sym typeface="Wingdings" pitchFamily="2" charset="2"/>
              </a:rPr>
              <a:t>T-t</a:t>
            </a:r>
            <a:r>
              <a:rPr lang="en-US" altLang="en-US" noProof="1">
                <a:sym typeface="Wingdings" pitchFamily="2" charset="2"/>
              </a:rPr>
              <a:t> autenticações incorretas, onde T é o tamanho do tag de autenticação e t é o parâmetro de segurança que indica a probabilidade de se aceitar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653109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2638462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455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509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/>
              <a:t>SERPRO - Serviço Federal de Processamento de Dados</a:t>
            </a:r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7339BB-F29F-4372-8305-101B222243D1}" type="slidenum">
              <a:rPr lang="pt-BR" altLang="en-US" sz="1200" smtClean="0"/>
              <a:pPr/>
              <a:t>32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3405653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Fonte: https://www.iti.gov.br/images/repositorio/legislacao/documentos-principais/04/DOC-ICP-04_-_Versao_7.0_-_REQUISITOS_MINIMOS_PARA_P.C.-1_VERS%C3%83O_WEBTRUST-consolida%C3%A7%C3%A3o.pdf</a:t>
            </a:r>
          </a:p>
          <a:p>
            <a:endParaRPr lang="en-US" altLang="pt-BR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8228E2-1E39-4D17-94C0-83CC9A95CBE8}" type="slidenum">
              <a:rPr lang="pt-BR" altLang="en-US" sz="1200" smtClean="0"/>
              <a:pPr/>
              <a:t>33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1660526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Fonte: https://www.iti.gov.br/images/repositorio/legislacao/documentos-principais/04/DOC-ICP-04_-_Versao_7.0_-_REQUISITOS_MINIMOS_PARA_P.C.-1_VERS%C3%83O_WEBTRUST-consolida%C3%A7%C3%A3o.pdf</a:t>
            </a:r>
          </a:p>
          <a:p>
            <a:endParaRPr lang="en-US" altLang="pt-BR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E80E34-4F4D-4E9D-976A-E038DEBD9874}" type="slidenum">
              <a:rPr lang="pt-BR" altLang="en-US" sz="1200" smtClean="0"/>
              <a:pPr/>
              <a:t>34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3524510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200" y="835025"/>
            <a:ext cx="4171950" cy="3128963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4588" y="5953125"/>
            <a:ext cx="5257800" cy="2195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81" tIns="46691" rIns="93381" bIns="46691"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BR" altLang="en-US"/>
              <a:t> A CA emite o certificado assinando digitalmente as informações com sua chave privativa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pt-BR" altLang="en-US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BR" altLang="en-US"/>
              <a:t> Falar sobre RA, Registration Authorite, ou Autoridade Registradora, parte da CA responsável pelas operações que manipulam a chave privativa da CA. Estas operações deveriam ser feitas off-line, para não comprometer a chave privativa da CA.</a:t>
            </a:r>
            <a:br>
              <a:rPr lang="pt-BR" altLang="en-US"/>
            </a:br>
            <a:r>
              <a:rPr lang="pt-BR" altLang="en-US"/>
              <a:t>Exemplos: </a:t>
            </a:r>
            <a:br>
              <a:rPr lang="pt-BR" altLang="en-US"/>
            </a:br>
            <a:r>
              <a:rPr lang="pt-BR" altLang="en-US"/>
              <a:t>     - emissão de certificado precisa da chave privativa da CA</a:t>
            </a:r>
            <a:br>
              <a:rPr lang="pt-BR" altLang="en-US"/>
            </a:br>
            <a:r>
              <a:rPr lang="pt-BR" altLang="en-US"/>
              <a:t>     - verificação da identidade não precisa da chave privativa da CA. Mas precisa de alta disponibilidade, ou seja, tem que ser on-line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BR" altLang="en-US"/>
              <a:t> 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BR" altLang="en-US"/>
              <a:t> Falara sobre CA Root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pt-BR" altLang="en-US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BR" altLang="en-US"/>
              <a:t> Falar sobre os tipos de certificados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pt-BR" altLang="en-US"/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99926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200" y="835025"/>
            <a:ext cx="4171950" cy="3128963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4588" y="5953125"/>
            <a:ext cx="5257800" cy="2195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81" tIns="46691" rIns="93381" bIns="46691"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BR" altLang="en-US"/>
              <a:t> A CA emite o certificado assinando digitalmente as informações com sua chave privativa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pt-BR" altLang="en-US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BR" altLang="en-US"/>
              <a:t> Falar sobre RA, Registration Authorite, ou Autoridade Registradora, parte da CA responsável pelas operações que manipulam a chave privativa da CA. Estas operações deveriam ser feitas off-line, para não comprometer a chave privativa da CA.</a:t>
            </a:r>
            <a:br>
              <a:rPr lang="pt-BR" altLang="en-US"/>
            </a:br>
            <a:r>
              <a:rPr lang="pt-BR" altLang="en-US"/>
              <a:t>Exemplos: </a:t>
            </a:r>
            <a:br>
              <a:rPr lang="pt-BR" altLang="en-US"/>
            </a:br>
            <a:r>
              <a:rPr lang="pt-BR" altLang="en-US"/>
              <a:t>     - emissão de certificado precisa da chave privativa da CA</a:t>
            </a:r>
            <a:br>
              <a:rPr lang="pt-BR" altLang="en-US"/>
            </a:br>
            <a:r>
              <a:rPr lang="pt-BR" altLang="en-US"/>
              <a:t>     - verificação da identidade não precisa da chave privativa da CA. Mas precisa de alta disponibilidade, ou seja, tem que ser on-line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BR" altLang="en-US"/>
              <a:t> 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BR" altLang="en-US"/>
              <a:t> Falara sobre CA Root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pt-BR" altLang="en-US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BR" altLang="en-US"/>
              <a:t> Falar sobre os tipos de certificados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pt-BR" altLang="en-US"/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0984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2304753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21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“A” significa “Assimétrico”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F29BA4-F41F-457D-A6D0-34B502229404}" type="slidenum">
              <a:rPr lang="pt-BR" altLang="en-US" sz="1200" smtClean="0"/>
              <a:pPr/>
              <a:t>5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186852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“A” significa “Assimétrico”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7509E7-16BE-49DF-83CB-C19023ADCD2C}" type="slidenum">
              <a:rPr lang="pt-BR" altLang="en-US" sz="1200" smtClean="0"/>
              <a:pPr/>
              <a:t>6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428698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“A” significa “Assimétrico”</a:t>
            </a: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E983B7-6869-46C4-9006-7B1E39524BD9}" type="slidenum">
              <a:rPr lang="pt-BR" altLang="en-US" sz="1200" smtClean="0"/>
              <a:pPr/>
              <a:t>7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295177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“A” significa “Assimétrico”</a:t>
            </a: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F2555C-8168-44E2-BDFA-631E7F9E7CE0}" type="slidenum">
              <a:rPr lang="pt-BR" altLang="en-US" sz="1200" smtClean="0"/>
              <a:pPr/>
              <a:t>8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245358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1998076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noProof="1"/>
          </a:p>
        </p:txBody>
      </p:sp>
    </p:spTree>
    <p:extLst>
      <p:ext uri="{BB962C8B-B14F-4D97-AF65-F5344CB8AC3E}">
        <p14:creationId xmlns:p14="http://schemas.microsoft.com/office/powerpoint/2010/main" val="348544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6445250"/>
            <a:ext cx="10080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656E55-D2D4-4665-9E0E-E540218A9C8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69CADE-7024-425E-AD8D-B72F6E5EED10}" type="datetimeFigureOut">
              <a:rPr lang="en-US" altLang="en-US"/>
              <a:t>11/7/2022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54E8F-D403-45F5-944F-32556B58A6F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7058F8-5230-4B28-88F0-FEB6B3EE2F96}" type="datetimeFigureOut">
              <a:rPr lang="en-US" altLang="en-US"/>
              <a:t>11/7/2022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9FFC7-9735-4D2F-8ABE-A9F57F794BC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/>
        </p:nvSpPr>
        <p:spPr>
          <a:xfrm>
            <a:off x="332850" y="913710"/>
            <a:ext cx="1307400" cy="102168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imes New Roman"/>
              <a:buNone/>
            </a:pPr>
            <a:r>
              <a:rPr lang="pt-BR" sz="3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🤖 📰</a:t>
            </a:r>
            <a:endParaRPr sz="3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46"/>
          <p:cNvSpPr/>
          <p:nvPr/>
        </p:nvSpPr>
        <p:spPr>
          <a:xfrm>
            <a:off x="365750" y="-168180"/>
            <a:ext cx="1805700" cy="711972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46"/>
          <p:cNvSpPr/>
          <p:nvPr/>
        </p:nvSpPr>
        <p:spPr>
          <a:xfrm>
            <a:off x="-72200" y="1479510"/>
            <a:ext cx="9300300" cy="257256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46"/>
          <p:cNvSpPr txBox="1"/>
          <p:nvPr/>
        </p:nvSpPr>
        <p:spPr>
          <a:xfrm>
            <a:off x="314750" y="2559180"/>
            <a:ext cx="1602900" cy="14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6FFFD"/>
              </a:buClr>
              <a:buSzPts val="2500"/>
              <a:buFont typeface="Ubuntu"/>
              <a:buNone/>
            </a:pPr>
            <a:r>
              <a:rPr lang="pt-BR" sz="2500" b="1" i="0" u="none" strike="noStrike" cap="none">
                <a:solidFill>
                  <a:srgbClr val="F6FFFD"/>
                </a:solidFill>
                <a:latin typeface="Ubuntu"/>
                <a:ea typeface="Ubuntu"/>
                <a:cs typeface="Ubuntu"/>
                <a:sym typeface="Ubuntu"/>
              </a:rPr>
              <a:t>CTEDS</a:t>
            </a:r>
            <a:endParaRPr sz="1000" b="1" i="0" u="none" strike="noStrike" cap="none">
              <a:solidFill>
                <a:srgbClr val="F6FFFD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Clr>
                <a:srgbClr val="ABECE7"/>
              </a:buClr>
              <a:buSzPts val="900"/>
              <a:buFont typeface="Ubuntu"/>
              <a:buNone/>
            </a:pPr>
            <a:r>
              <a:rPr lang="pt-BR" sz="900" b="1" i="0" u="none" strike="noStrike" cap="none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pt-BR" sz="900" b="1" i="0" u="none" strike="noStrike" cap="none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900" b="1" i="0" u="none" strike="noStrike" cap="none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900" b="1" i="0" u="none" strike="noStrike" cap="none">
              <a:solidFill>
                <a:srgbClr val="ABECE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" name="Google Shape;21;p46"/>
          <p:cNvSpPr/>
          <p:nvPr/>
        </p:nvSpPr>
        <p:spPr>
          <a:xfrm>
            <a:off x="132725" y="524100"/>
            <a:ext cx="1805700" cy="203508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" name="Google Shape;22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674" y="810376"/>
            <a:ext cx="1945802" cy="153850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6"/>
          <p:cNvSpPr txBox="1">
            <a:spLocks noGrp="1"/>
          </p:cNvSpPr>
          <p:nvPr>
            <p:ph type="subTitle" idx="1"/>
          </p:nvPr>
        </p:nvSpPr>
        <p:spPr>
          <a:xfrm>
            <a:off x="2450850" y="2914770"/>
            <a:ext cx="6624000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CE7"/>
              </a:buClr>
              <a:buSzPts val="2800"/>
              <a:buFont typeface="Ubuntu Medium"/>
              <a:buNone/>
              <a:defRPr sz="210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ctrTitle"/>
          </p:nvPr>
        </p:nvSpPr>
        <p:spPr>
          <a:xfrm>
            <a:off x="2450850" y="1698690"/>
            <a:ext cx="6624000" cy="121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Ubuntu"/>
              <a:buNone/>
              <a:defRPr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title" idx="2"/>
          </p:nvPr>
        </p:nvSpPr>
        <p:spPr>
          <a:xfrm>
            <a:off x="2297850" y="4733610"/>
            <a:ext cx="1837800" cy="102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edium"/>
              <a:buNone/>
              <a:defRPr sz="1600" b="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title" idx="3"/>
          </p:nvPr>
        </p:nvSpPr>
        <p:spPr>
          <a:xfrm>
            <a:off x="4135650" y="4733610"/>
            <a:ext cx="2446800" cy="102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Light"/>
              <a:buNone/>
              <a:defRPr sz="1600" b="0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ubTitle" idx="4"/>
          </p:nvPr>
        </p:nvSpPr>
        <p:spPr>
          <a:xfrm>
            <a:off x="6257925" y="6207840"/>
            <a:ext cx="2671800" cy="3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 Medium"/>
              <a:buNone/>
              <a:defRPr sz="140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just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2pPr>
            <a:lvl3pPr lvl="2" algn="just"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3pPr>
            <a:lvl4pPr lvl="3" algn="just"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4pPr>
            <a:lvl5pPr lvl="4" algn="just"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5pPr>
            <a:lvl6pPr lvl="5" algn="just"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6pPr>
            <a:lvl7pPr lvl="6" algn="just"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7pPr>
            <a:lvl8pPr lvl="7" algn="just"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8pPr>
            <a:lvl9pPr lvl="8" algn="just">
              <a:spcBef>
                <a:spcPts val="1600"/>
              </a:spcBef>
              <a:spcAft>
                <a:spcPts val="1600"/>
              </a:spcAft>
              <a:buClr>
                <a:srgbClr val="000099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title" idx="5"/>
          </p:nvPr>
        </p:nvSpPr>
        <p:spPr>
          <a:xfrm>
            <a:off x="6582425" y="4733610"/>
            <a:ext cx="2347200" cy="102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Ubuntu Light"/>
              <a:buNone/>
              <a:defRPr sz="1500" b="0" i="1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8969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5D9CCF-3075-4CD4-9E4B-719B54068808}" type="datetimeFigureOut">
              <a:rPr lang="en-US" altLang="en-US"/>
              <a:t>11/7/2022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B17E0-FEA3-4BC7-952E-F55A7EBF6CC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A76E83-ED9F-468B-B91E-E95AE4FD2FB0}" type="datetimeFigureOut">
              <a:rPr lang="en-US" altLang="en-US"/>
              <a:t>11/7/2022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C101B-EFDA-47E3-BFFD-4CA7212F59B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855C61-79A4-4E36-A254-8092A3A8E009}" type="datetimeFigureOut">
              <a:rPr lang="en-US" altLang="en-US"/>
              <a:t>11/7/2022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487FB-A2D4-492E-B735-2C98377F789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E17F50-84F5-4471-8A04-FE2145D512FA}" type="datetimeFigureOut">
              <a:rPr lang="en-US" altLang="en-US"/>
              <a:t>11/7/2022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C58B2-8F70-4ADF-98B9-5C96D2BB3BA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5B1AA4-E162-481A-A3BF-7A74066A5A55}" type="datetimeFigureOut">
              <a:rPr lang="en-US" altLang="en-US"/>
              <a:t>11/7/2022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BEBCD-D4CC-4542-BE45-4B061D6F512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31DFD-427E-40FF-A439-5675E097BAF5}" type="datetimeFigureOut">
              <a:rPr lang="en-US" altLang="en-US"/>
              <a:t>11/7/2022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D5F30-267B-493C-8F07-12EC44BC0C6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BB63B-65F3-4AE7-96F0-0ACF2143CF0E}" type="datetimeFigureOut">
              <a:rPr lang="en-US" altLang="en-US"/>
              <a:t>11/7/2022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FCA66-310A-4DF5-8E46-3B70F10F92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46228F-1CE8-4A7F-926A-969A352F77DC}" type="datetimeFigureOut">
              <a:rPr lang="en-US" altLang="en-US"/>
              <a:t>11/7/2022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F076C-3A8F-49D8-AD25-0F1E758C7E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Clique para editar o estilo do título mestre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Clique para editar os estilos do texto mestre</a:t>
            </a:r>
          </a:p>
          <a:p>
            <a:pPr lvl="1"/>
            <a:r>
              <a:rPr lang="en-US" altLang="en-US"/>
              <a:t>Segundo nível</a:t>
            </a:r>
          </a:p>
          <a:p>
            <a:pPr lvl="2"/>
            <a:r>
              <a:rPr lang="en-US" altLang="en-US"/>
              <a:t>Terceiro nível</a:t>
            </a:r>
          </a:p>
          <a:p>
            <a:pPr lvl="3"/>
            <a:r>
              <a:rPr lang="en-US" altLang="en-US"/>
              <a:t>Quarto nível</a:t>
            </a:r>
          </a:p>
          <a:p>
            <a:pPr lvl="4"/>
            <a:r>
              <a:rPr lang="en-US" altLang="en-US"/>
              <a:t>Quinto nível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791200"/>
            <a:ext cx="1905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fld id="{6A76A10D-641D-4DA9-8A31-AF40F3FE8226}" type="datetimeFigureOut">
              <a:rPr lang="en-US" altLang="en-US"/>
              <a:t>11/7/2022</a:t>
            </a:fld>
            <a:endParaRPr lang="en-US" altLang="en-US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791200"/>
            <a:ext cx="28956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791200"/>
            <a:ext cx="1905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fld id="{42D97433-8B8B-4CDF-8477-5769D47E2CC4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2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57246"/>
            <a:ext cx="827584" cy="33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0" y="6529536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Char char="•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99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1.pn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1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4.jpeg"/><Relationship Id="rId4" Type="http://schemas.openxmlformats.org/officeDocument/2006/relationships/image" Target="../media/image26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4.jpeg"/><Relationship Id="rId4" Type="http://schemas.openxmlformats.org/officeDocument/2006/relationships/image" Target="../media/image26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5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4.jpeg"/><Relationship Id="rId4" Type="http://schemas.openxmlformats.org/officeDocument/2006/relationships/image" Target="../media/image26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image" Target="../media/image24.jpeg"/><Relationship Id="rId5" Type="http://schemas.openxmlformats.org/officeDocument/2006/relationships/image" Target="../media/image29.pn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image" Target="../media/image24.jpeg"/><Relationship Id="rId5" Type="http://schemas.openxmlformats.org/officeDocument/2006/relationships/image" Target="../media/image29.pn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18.bin"/><Relationship Id="rId7" Type="http://schemas.openxmlformats.org/officeDocument/2006/relationships/image" Target="../media/image37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creaplus.si/resources/blog/nist-pqc-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6.png"/><Relationship Id="rId7" Type="http://schemas.openxmlformats.org/officeDocument/2006/relationships/image" Target="../media/image4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1.png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50.jpeg"/><Relationship Id="rId4" Type="http://schemas.openxmlformats.org/officeDocument/2006/relationships/image" Target="../media/image17.png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jpe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Relationship Id="rId9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i.gov.br/legislacao/documentos-principai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72.png"/><Relationship Id="rId3" Type="http://schemas.openxmlformats.org/officeDocument/2006/relationships/image" Target="../media/image46.png"/><Relationship Id="rId7" Type="http://schemas.openxmlformats.org/officeDocument/2006/relationships/image" Target="../media/image68.png"/><Relationship Id="rId12" Type="http://schemas.openxmlformats.org/officeDocument/2006/relationships/image" Target="../media/image71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image" Target="../media/image64.wmf"/><Relationship Id="rId15" Type="http://schemas.openxmlformats.org/officeDocument/2006/relationships/image" Target="../media/image74.jpeg"/><Relationship Id="rId10" Type="http://schemas.openxmlformats.org/officeDocument/2006/relationships/image" Target="../media/image69.jpeg"/><Relationship Id="rId4" Type="http://schemas.openxmlformats.org/officeDocument/2006/relationships/image" Target="../media/image66.png"/><Relationship Id="rId9" Type="http://schemas.openxmlformats.org/officeDocument/2006/relationships/image" Target="../media/image17.png"/><Relationship Id="rId14" Type="http://schemas.openxmlformats.org/officeDocument/2006/relationships/image" Target="../media/image7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28rh4a8wq0iu5.cloudfront.net/bitcointech/readings/princeton_bitcoin_book.pdf?a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wmf"/><Relationship Id="rId5" Type="http://schemas.openxmlformats.org/officeDocument/2006/relationships/image" Target="../media/image13.jpe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2.png"/><Relationship Id="rId9" Type="http://schemas.openxmlformats.org/officeDocument/2006/relationships/image" Target="../media/image14.jpeg"/><Relationship Id="rId1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3.jpeg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2.png"/><Relationship Id="rId9" Type="http://schemas.openxmlformats.org/officeDocument/2006/relationships/image" Target="../media/image14.jpeg"/><Relationship Id="rId1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2450850" y="3000475"/>
            <a:ext cx="6624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CE7"/>
              </a:buClr>
              <a:buSzPts val="2800"/>
              <a:buFont typeface="Ubuntu Medium"/>
              <a:buNone/>
            </a:pPr>
            <a:r>
              <a:rPr lang="pt-BR" dirty="0"/>
              <a:t>Criptografia assimétrica e distribuição de chaves</a:t>
            </a:r>
            <a:endParaRPr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2450850" y="1987075"/>
            <a:ext cx="66240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Ubuntu"/>
              <a:buNone/>
            </a:pPr>
            <a:r>
              <a:rPr lang="pt-BR">
                <a:solidFill>
                  <a:schemeClr val="lt1"/>
                </a:solidFill>
              </a:rPr>
              <a:t>Programação Segura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title" idx="2"/>
          </p:nvPr>
        </p:nvSpPr>
        <p:spPr>
          <a:xfrm>
            <a:off x="2297850" y="4516175"/>
            <a:ext cx="18378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edium"/>
              <a:buNone/>
            </a:pPr>
            <a:r>
              <a:rPr lang="pt-BR"/>
              <a:t>Docente: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title" idx="3"/>
          </p:nvPr>
        </p:nvSpPr>
        <p:spPr>
          <a:xfrm>
            <a:off x="4135650" y="4516175"/>
            <a:ext cx="24468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Light"/>
              <a:buNone/>
            </a:pPr>
            <a:r>
              <a:rPr lang="pt-BR" dirty="0"/>
              <a:t>Eduardo Lopes Cominetti [Poli/USP]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4"/>
          </p:nvPr>
        </p:nvSpPr>
        <p:spPr>
          <a:xfrm>
            <a:off x="6257925" y="5744700"/>
            <a:ext cx="2671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buntu Medium"/>
              <a:buNone/>
            </a:pPr>
            <a:r>
              <a:rPr lang="pt-BR" dirty="0">
                <a:solidFill>
                  <a:schemeClr val="dk1"/>
                </a:solidFill>
              </a:rPr>
              <a:t>Ago/2022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buntu Medium"/>
              <a:buNone/>
            </a:pPr>
            <a:r>
              <a:rPr lang="pt-BR" dirty="0">
                <a:solidFill>
                  <a:schemeClr val="dk1"/>
                </a:solidFill>
              </a:rPr>
              <a:t>Rev. Out/2022</a:t>
            </a:r>
            <a:endParaRPr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title" idx="5"/>
          </p:nvPr>
        </p:nvSpPr>
        <p:spPr>
          <a:xfrm>
            <a:off x="6582425" y="4516175"/>
            <a:ext cx="23472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Ubuntu Light"/>
              <a:buNone/>
            </a:pPr>
            <a:r>
              <a:rPr lang="pt-BR" dirty="0"/>
              <a:t>ecominetti@larc.usp.br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62913" cy="1143000"/>
          </a:xfrm>
        </p:spPr>
        <p:txBody>
          <a:bodyPr/>
          <a:lstStyle/>
          <a:p>
            <a:pPr eaLnBrk="1" hangingPunct="1"/>
            <a:r>
              <a:rPr lang="pt-BR" altLang="en-US" sz="3600"/>
              <a:t>Criptografia assimétrica + simétrica</a:t>
            </a:r>
            <a:endParaRPr lang="en-US" altLang="en-US" sz="3600"/>
          </a:p>
        </p:txBody>
      </p:sp>
      <p:sp>
        <p:nvSpPr>
          <p:cNvPr id="1464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1524000"/>
            <a:ext cx="7920038" cy="4641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en-US"/>
              <a:t>Algoritmos </a:t>
            </a:r>
            <a:r>
              <a:rPr lang="pt-BR" altLang="en-US" b="1"/>
              <a:t>assimétricos</a:t>
            </a:r>
            <a:r>
              <a:rPr lang="pt-BR" altLang="en-US"/>
              <a:t> costumam ser </a:t>
            </a:r>
            <a:r>
              <a:rPr lang="pt-BR" altLang="en-US" b="1"/>
              <a:t>combinados</a:t>
            </a:r>
            <a:r>
              <a:rPr lang="pt-BR" altLang="en-US"/>
              <a:t> </a:t>
            </a:r>
            <a:r>
              <a:rPr lang="pt-BR" altLang="en-US" b="1"/>
              <a:t>com simétricos</a:t>
            </a:r>
            <a:r>
              <a:rPr lang="pt-BR" altLang="en-US"/>
              <a:t> por razões de </a:t>
            </a:r>
            <a:r>
              <a:rPr lang="pt-BR" altLang="en-US" b="1"/>
              <a:t>desempenho</a:t>
            </a:r>
            <a:r>
              <a:rPr lang="pt-BR" alt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/>
              <a:t>Algoritmos simétricos costumam ser ~1000 vezes mais rápidos do que assimétricos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/>
              <a:t>Exemplos comuns: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b="1"/>
              <a:t>Estabelecimento de chaves simétricas</a:t>
            </a:r>
            <a:r>
              <a:rPr lang="pt-BR" altLang="en-US"/>
              <a:t>: usadas por cifras simétricas e algoritmos de MAC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b="1"/>
              <a:t>Assinatura digital do hash</a:t>
            </a:r>
            <a:r>
              <a:rPr lang="pt-BR" altLang="en-US"/>
              <a:t> da mensagem ao invés da mensagem em si: menor quantidade de dados processados pelo algoritmo assimétrico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pic>
        <p:nvPicPr>
          <p:cNvPr id="146436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694363"/>
            <a:ext cx="3460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6437" name="Object 14"/>
          <p:cNvGraphicFramePr>
            <a:graphicFrameLocks noChangeAspect="1"/>
          </p:cNvGraphicFramePr>
          <p:nvPr/>
        </p:nvGraphicFramePr>
        <p:xfrm>
          <a:off x="344488" y="5229225"/>
          <a:ext cx="647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857899" imgH="3809524" progId="Paint.Picture">
                  <p:embed/>
                </p:oleObj>
              </mc:Choice>
              <mc:Fallback>
                <p:oleObj name="Bitmap Image" r:id="rId3" imgW="2857899" imgH="3809524" progId="Paint.Picture">
                  <p:embed/>
                  <p:pic>
                    <p:nvPicPr>
                      <p:cNvPr id="14643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5229225"/>
                        <a:ext cx="647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8" name="Freeform 23"/>
          <p:cNvSpPr>
            <a:spLocks/>
          </p:cNvSpPr>
          <p:nvPr/>
        </p:nvSpPr>
        <p:spPr bwMode="auto">
          <a:xfrm>
            <a:off x="184150" y="6010275"/>
            <a:ext cx="203200" cy="85725"/>
          </a:xfrm>
          <a:custGeom>
            <a:avLst/>
            <a:gdLst>
              <a:gd name="T0" fmla="*/ 0 w 227"/>
              <a:gd name="T1" fmla="*/ 2147483646 h 45"/>
              <a:gd name="T2" fmla="*/ 2147483646 w 227"/>
              <a:gd name="T3" fmla="*/ 0 h 45"/>
              <a:gd name="T4" fmla="*/ 2147483646 w 227"/>
              <a:gd name="T5" fmla="*/ 2147483646 h 45"/>
              <a:gd name="T6" fmla="*/ 2147483646 w 227"/>
              <a:gd name="T7" fmla="*/ 0 h 45"/>
              <a:gd name="T8" fmla="*/ 2147483646 w 227"/>
              <a:gd name="T9" fmla="*/ 2147483646 h 45"/>
              <a:gd name="T10" fmla="*/ 2147483646 w 227"/>
              <a:gd name="T11" fmla="*/ 0 h 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7"/>
              <a:gd name="T19" fmla="*/ 0 h 45"/>
              <a:gd name="T20" fmla="*/ 227 w 227"/>
              <a:gd name="T21" fmla="*/ 45 h 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7" h="45">
                <a:moveTo>
                  <a:pt x="0" y="45"/>
                </a:moveTo>
                <a:cubicBezTo>
                  <a:pt x="15" y="22"/>
                  <a:pt x="31" y="0"/>
                  <a:pt x="46" y="0"/>
                </a:cubicBezTo>
                <a:cubicBezTo>
                  <a:pt x="61" y="0"/>
                  <a:pt x="76" y="45"/>
                  <a:pt x="91" y="45"/>
                </a:cubicBezTo>
                <a:cubicBezTo>
                  <a:pt x="106" y="45"/>
                  <a:pt x="121" y="0"/>
                  <a:pt x="136" y="0"/>
                </a:cubicBezTo>
                <a:cubicBezTo>
                  <a:pt x="151" y="0"/>
                  <a:pt x="167" y="45"/>
                  <a:pt x="182" y="45"/>
                </a:cubicBezTo>
                <a:cubicBezTo>
                  <a:pt x="197" y="45"/>
                  <a:pt x="212" y="22"/>
                  <a:pt x="227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146439" name="Picture 1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2052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40" name="Picture 1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1910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 bwMode="auto">
          <a:xfrm>
            <a:off x="528638" y="4149725"/>
            <a:ext cx="0" cy="43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46442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05038"/>
            <a:ext cx="71913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71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8064500" cy="1143000"/>
          </a:xfrm>
        </p:spPr>
        <p:txBody>
          <a:bodyPr/>
          <a:lstStyle/>
          <a:p>
            <a:pPr eaLnBrk="1" hangingPunct="1"/>
            <a:r>
              <a:rPr lang="pt-BR" altLang="en-US"/>
              <a:t>Transmissão de chave simétrica</a:t>
            </a:r>
          </a:p>
        </p:txBody>
      </p:sp>
      <p:grpSp>
        <p:nvGrpSpPr>
          <p:cNvPr id="147459" name="Group 20"/>
          <p:cNvGrpSpPr>
            <a:grpSpLocks/>
          </p:cNvGrpSpPr>
          <p:nvPr/>
        </p:nvGrpSpPr>
        <p:grpSpPr bwMode="auto">
          <a:xfrm>
            <a:off x="728663" y="2678113"/>
            <a:ext cx="1539875" cy="427037"/>
            <a:chOff x="96" y="1687"/>
            <a:chExt cx="970" cy="269"/>
          </a:xfrm>
        </p:grpSpPr>
        <p:sp>
          <p:nvSpPr>
            <p:cNvPr id="147463" name="Rectangle 21"/>
            <p:cNvSpPr>
              <a:spLocks noChangeArrowheads="1"/>
            </p:cNvSpPr>
            <p:nvPr/>
          </p:nvSpPr>
          <p:spPr bwMode="auto">
            <a:xfrm>
              <a:off x="796" y="1687"/>
              <a:ext cx="270" cy="266"/>
            </a:xfrm>
            <a:prstGeom prst="rect">
              <a:avLst/>
            </a:prstGeom>
            <a:solidFill>
              <a:srgbClr val="FF654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541"/>
              </a:extrusionClr>
              <a:contourClr>
                <a:srgbClr val="FF6541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</a:p>
          </p:txBody>
        </p:sp>
        <p:sp>
          <p:nvSpPr>
            <p:cNvPr id="147464" name="Rectangle 22"/>
            <p:cNvSpPr>
              <a:spLocks noChangeArrowheads="1"/>
            </p:cNvSpPr>
            <p:nvPr/>
          </p:nvSpPr>
          <p:spPr bwMode="auto">
            <a:xfrm>
              <a:off x="96" y="1690"/>
              <a:ext cx="432" cy="266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0066"/>
                  </a:solidFill>
                </a:rPr>
                <a:t>R</a:t>
              </a:r>
              <a:endParaRPr lang="pt-BR" altLang="en-US" sz="2400" i="1">
                <a:solidFill>
                  <a:srgbClr val="000066"/>
                </a:solidFill>
              </a:endParaRPr>
            </a:p>
          </p:txBody>
        </p:sp>
        <p:cxnSp>
          <p:nvCxnSpPr>
            <p:cNvPr id="147465" name="AutoShape 23"/>
            <p:cNvCxnSpPr>
              <a:cxnSpLocks noChangeShapeType="1"/>
              <a:stCxn id="147464" idx="3"/>
              <a:endCxn id="147463" idx="1"/>
            </p:cNvCxnSpPr>
            <p:nvPr/>
          </p:nvCxnSpPr>
          <p:spPr bwMode="auto">
            <a:xfrm flipV="1">
              <a:off x="528" y="1820"/>
              <a:ext cx="268" cy="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746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85800" y="3789363"/>
            <a:ext cx="8278813" cy="2592387"/>
          </a:xfrm>
        </p:spPr>
        <p:txBody>
          <a:bodyPr lIns="90488" tIns="44450" rIns="90488" bIns="44450"/>
          <a:lstStyle/>
          <a:p>
            <a:pPr algn="l" eaLnBrk="1" hangingPunct="1">
              <a:lnSpc>
                <a:spcPct val="90000"/>
              </a:lnSpc>
            </a:pPr>
            <a:r>
              <a:rPr lang="pt-BR" altLang="en-US" sz="2600" b="1" i="1"/>
              <a:t>Transmissão de chave</a:t>
            </a:r>
            <a:r>
              <a:rPr lang="pt-BR" altLang="en-US" sz="2600"/>
              <a:t> simétrica K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pt-BR" altLang="en-US" sz="2200"/>
              <a:t>R: número aleatório (fonte de entropia) gera chave K</a:t>
            </a:r>
          </a:p>
        </p:txBody>
      </p:sp>
      <p:pic>
        <p:nvPicPr>
          <p:cNvPr id="147461" name="Picture 5" descr="http://imps.mcmaster.ca/courses/SE-4C03-07/wiki/mclaucwj/dic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2143125"/>
            <a:ext cx="52863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2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27488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58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8064500" cy="1143000"/>
          </a:xfrm>
        </p:spPr>
        <p:txBody>
          <a:bodyPr/>
          <a:lstStyle/>
          <a:p>
            <a:pPr eaLnBrk="1" hangingPunct="1"/>
            <a:r>
              <a:rPr lang="pt-BR" altLang="en-US"/>
              <a:t>Transmissão de chave simétrica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4578350" y="2274888"/>
            <a:ext cx="914400" cy="1009650"/>
          </a:xfrm>
          <a:prstGeom prst="rect">
            <a:avLst/>
          </a:prstGeom>
          <a:noFill/>
          <a:ln w="25400">
            <a:solidFill>
              <a:srgbClr val="0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9508" name="Group 20"/>
          <p:cNvGrpSpPr>
            <a:grpSpLocks/>
          </p:cNvGrpSpPr>
          <p:nvPr/>
        </p:nvGrpSpPr>
        <p:grpSpPr bwMode="auto">
          <a:xfrm>
            <a:off x="728663" y="2678113"/>
            <a:ext cx="1539875" cy="427037"/>
            <a:chOff x="96" y="1687"/>
            <a:chExt cx="970" cy="269"/>
          </a:xfrm>
        </p:grpSpPr>
        <p:sp>
          <p:nvSpPr>
            <p:cNvPr id="149522" name="Rectangle 21"/>
            <p:cNvSpPr>
              <a:spLocks noChangeArrowheads="1"/>
            </p:cNvSpPr>
            <p:nvPr/>
          </p:nvSpPr>
          <p:spPr bwMode="auto">
            <a:xfrm>
              <a:off x="796" y="1687"/>
              <a:ext cx="270" cy="266"/>
            </a:xfrm>
            <a:prstGeom prst="rect">
              <a:avLst/>
            </a:prstGeom>
            <a:solidFill>
              <a:srgbClr val="FF654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541"/>
              </a:extrusionClr>
              <a:contourClr>
                <a:srgbClr val="FF6541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</a:p>
          </p:txBody>
        </p:sp>
        <p:sp>
          <p:nvSpPr>
            <p:cNvPr id="149523" name="Rectangle 22"/>
            <p:cNvSpPr>
              <a:spLocks noChangeArrowheads="1"/>
            </p:cNvSpPr>
            <p:nvPr/>
          </p:nvSpPr>
          <p:spPr bwMode="auto">
            <a:xfrm>
              <a:off x="96" y="1690"/>
              <a:ext cx="432" cy="266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0066"/>
                  </a:solidFill>
                </a:rPr>
                <a:t>R</a:t>
              </a:r>
              <a:endParaRPr lang="pt-BR" altLang="en-US" sz="2400" i="1">
                <a:solidFill>
                  <a:srgbClr val="000066"/>
                </a:solidFill>
              </a:endParaRPr>
            </a:p>
          </p:txBody>
        </p:sp>
        <p:cxnSp>
          <p:nvCxnSpPr>
            <p:cNvPr id="149524" name="AutoShape 23"/>
            <p:cNvCxnSpPr>
              <a:cxnSpLocks noChangeShapeType="1"/>
              <a:stCxn id="149523" idx="3"/>
              <a:endCxn id="149522" idx="1"/>
            </p:cNvCxnSpPr>
            <p:nvPr/>
          </p:nvCxnSpPr>
          <p:spPr bwMode="auto">
            <a:xfrm flipV="1">
              <a:off x="528" y="1820"/>
              <a:ext cx="268" cy="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9509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85800" y="3789363"/>
            <a:ext cx="8278813" cy="2592387"/>
          </a:xfrm>
        </p:spPr>
        <p:txBody>
          <a:bodyPr lIns="90488" tIns="44450" rIns="90488" bIns="44450"/>
          <a:lstStyle/>
          <a:p>
            <a:pPr algn="l" eaLnBrk="1" hangingPunct="1">
              <a:lnSpc>
                <a:spcPct val="90000"/>
              </a:lnSpc>
            </a:pPr>
            <a:r>
              <a:rPr lang="pt-BR" altLang="en-US" sz="2600" b="1" i="1"/>
              <a:t>Transmissão de chave</a:t>
            </a:r>
            <a:r>
              <a:rPr lang="pt-BR" altLang="en-US" sz="2600"/>
              <a:t> simétrica K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pt-BR" altLang="en-US" sz="2200"/>
              <a:t>R: número aleatório (fonte de entropia) gera chave K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pt-BR" altLang="en-US" sz="2200"/>
              <a:t>L: chave K protegida por chave pública do destinatário (K</a:t>
            </a:r>
            <a:r>
              <a:rPr lang="pt-BR" altLang="en-US" sz="2200" baseline="-25000"/>
              <a:t>U</a:t>
            </a:r>
            <a:r>
              <a:rPr lang="pt-BR" altLang="en-US" sz="2200"/>
              <a:t>)</a:t>
            </a:r>
          </a:p>
          <a:p>
            <a:pPr lvl="2" algn="l" eaLnBrk="1" hangingPunct="1">
              <a:lnSpc>
                <a:spcPct val="90000"/>
              </a:lnSpc>
            </a:pPr>
            <a:r>
              <a:rPr lang="pt-BR" altLang="en-US"/>
              <a:t>Enviado pela rede para o destinatário</a:t>
            </a:r>
          </a:p>
          <a:p>
            <a:pPr lvl="1" algn="l" eaLnBrk="1" hangingPunct="1">
              <a:lnSpc>
                <a:spcPct val="90000"/>
              </a:lnSpc>
            </a:pPr>
            <a:endParaRPr lang="pt-BR" altLang="en-US" sz="2200"/>
          </a:p>
        </p:txBody>
      </p:sp>
      <p:pic>
        <p:nvPicPr>
          <p:cNvPr id="149510" name="Picture 5" descr="http://imps.mcmaster.ca/courses/SE-4C03-07/wiki/mclaucwj/dic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2143125"/>
            <a:ext cx="52863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11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27488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12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3167063"/>
            <a:ext cx="5016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9513" name="Group 58"/>
          <p:cNvGrpSpPr>
            <a:grpSpLocks/>
          </p:cNvGrpSpPr>
          <p:nvPr/>
        </p:nvGrpSpPr>
        <p:grpSpPr bwMode="auto">
          <a:xfrm>
            <a:off x="2270125" y="1760538"/>
            <a:ext cx="2903538" cy="1350962"/>
            <a:chOff x="7692231" y="3573016"/>
            <a:chExt cx="2903538" cy="1351025"/>
          </a:xfrm>
        </p:grpSpPr>
        <p:cxnSp>
          <p:nvCxnSpPr>
            <p:cNvPr id="149515" name="AutoShape 6"/>
            <p:cNvCxnSpPr>
              <a:cxnSpLocks noChangeShapeType="1"/>
            </p:cNvCxnSpPr>
            <p:nvPr/>
          </p:nvCxnSpPr>
          <p:spPr bwMode="auto">
            <a:xfrm>
              <a:off x="7692231" y="4707287"/>
              <a:ext cx="1058863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516" name="Rectangle 8"/>
            <p:cNvSpPr>
              <a:spLocks noChangeArrowheads="1"/>
            </p:cNvSpPr>
            <p:nvPr/>
          </p:nvSpPr>
          <p:spPr bwMode="auto">
            <a:xfrm>
              <a:off x="8747919" y="3625404"/>
              <a:ext cx="927100" cy="533401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U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49517" name="Rectangle 9"/>
            <p:cNvSpPr>
              <a:spLocks noChangeArrowheads="1"/>
            </p:cNvSpPr>
            <p:nvPr/>
          </p:nvSpPr>
          <p:spPr bwMode="auto">
            <a:xfrm>
              <a:off x="10167144" y="4496943"/>
              <a:ext cx="428625" cy="422276"/>
            </a:xfrm>
            <a:prstGeom prst="rect">
              <a:avLst/>
            </a:prstGeom>
            <a:solidFill>
              <a:srgbClr val="C0AC84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AC84"/>
              </a:extrusionClr>
              <a:contourClr>
                <a:srgbClr val="C0AC84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L</a:t>
              </a:r>
            </a:p>
          </p:txBody>
        </p:sp>
        <p:cxnSp>
          <p:nvCxnSpPr>
            <p:cNvPr id="149518" name="AutoShape 10"/>
            <p:cNvCxnSpPr>
              <a:cxnSpLocks noChangeShapeType="1"/>
              <a:endCxn id="149517" idx="1"/>
            </p:cNvCxnSpPr>
            <p:nvPr/>
          </p:nvCxnSpPr>
          <p:spPr bwMode="auto">
            <a:xfrm>
              <a:off x="9684568" y="4708017"/>
              <a:ext cx="482576" cy="64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519" name="Text Box 11"/>
            <p:cNvSpPr txBox="1">
              <a:spLocks noChangeArrowheads="1"/>
            </p:cNvSpPr>
            <p:nvPr/>
          </p:nvSpPr>
          <p:spPr bwMode="auto">
            <a:xfrm>
              <a:off x="8878094" y="3573016"/>
              <a:ext cx="746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49520" name="Rounded Rectangle 64"/>
            <p:cNvSpPr>
              <a:spLocks noChangeArrowheads="1"/>
            </p:cNvSpPr>
            <p:nvPr/>
          </p:nvSpPr>
          <p:spPr bwMode="auto">
            <a:xfrm>
              <a:off x="8748464" y="4491993"/>
              <a:ext cx="936104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83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rPr>
                <a:t>A</a:t>
              </a:r>
            </a:p>
          </p:txBody>
        </p:sp>
        <p:cxnSp>
          <p:nvCxnSpPr>
            <p:cNvPr id="149521" name="AutoShape 7"/>
            <p:cNvCxnSpPr>
              <a:cxnSpLocks noChangeShapeType="1"/>
              <a:stCxn id="149516" idx="2"/>
            </p:cNvCxnSpPr>
            <p:nvPr/>
          </p:nvCxnSpPr>
          <p:spPr bwMode="auto">
            <a:xfrm>
              <a:off x="9211469" y="4158805"/>
              <a:ext cx="5047" cy="333188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49514" name="Picture 13" descr="padlock_bo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360488"/>
            <a:ext cx="4778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04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8064500" cy="1143000"/>
          </a:xfrm>
        </p:spPr>
        <p:txBody>
          <a:bodyPr/>
          <a:lstStyle/>
          <a:p>
            <a:pPr eaLnBrk="1" hangingPunct="1"/>
            <a:r>
              <a:rPr lang="pt-BR" altLang="en-US"/>
              <a:t>Transmissão de chave simétrica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4578350" y="2274888"/>
            <a:ext cx="914400" cy="1009650"/>
          </a:xfrm>
          <a:prstGeom prst="rect">
            <a:avLst/>
          </a:prstGeom>
          <a:noFill/>
          <a:ln w="25400">
            <a:solidFill>
              <a:srgbClr val="0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1556" name="Group 20"/>
          <p:cNvGrpSpPr>
            <a:grpSpLocks/>
          </p:cNvGrpSpPr>
          <p:nvPr/>
        </p:nvGrpSpPr>
        <p:grpSpPr bwMode="auto">
          <a:xfrm>
            <a:off x="728663" y="2678113"/>
            <a:ext cx="1539875" cy="427037"/>
            <a:chOff x="96" y="1687"/>
            <a:chExt cx="970" cy="269"/>
          </a:xfrm>
        </p:grpSpPr>
        <p:sp>
          <p:nvSpPr>
            <p:cNvPr id="151581" name="Rectangle 21"/>
            <p:cNvSpPr>
              <a:spLocks noChangeArrowheads="1"/>
            </p:cNvSpPr>
            <p:nvPr/>
          </p:nvSpPr>
          <p:spPr bwMode="auto">
            <a:xfrm>
              <a:off x="796" y="1687"/>
              <a:ext cx="270" cy="266"/>
            </a:xfrm>
            <a:prstGeom prst="rect">
              <a:avLst/>
            </a:prstGeom>
            <a:solidFill>
              <a:srgbClr val="FF654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541"/>
              </a:extrusionClr>
              <a:contourClr>
                <a:srgbClr val="FF6541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</a:p>
          </p:txBody>
        </p:sp>
        <p:sp>
          <p:nvSpPr>
            <p:cNvPr id="151582" name="Rectangle 22"/>
            <p:cNvSpPr>
              <a:spLocks noChangeArrowheads="1"/>
            </p:cNvSpPr>
            <p:nvPr/>
          </p:nvSpPr>
          <p:spPr bwMode="auto">
            <a:xfrm>
              <a:off x="96" y="1690"/>
              <a:ext cx="432" cy="266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0066"/>
                  </a:solidFill>
                </a:rPr>
                <a:t>R</a:t>
              </a:r>
              <a:endParaRPr lang="pt-BR" altLang="en-US" sz="2400" i="1">
                <a:solidFill>
                  <a:srgbClr val="000066"/>
                </a:solidFill>
              </a:endParaRPr>
            </a:p>
          </p:txBody>
        </p:sp>
        <p:cxnSp>
          <p:nvCxnSpPr>
            <p:cNvPr id="151583" name="AutoShape 23"/>
            <p:cNvCxnSpPr>
              <a:cxnSpLocks noChangeShapeType="1"/>
              <a:stCxn id="151582" idx="3"/>
              <a:endCxn id="151581" idx="1"/>
            </p:cNvCxnSpPr>
            <p:nvPr/>
          </p:nvCxnSpPr>
          <p:spPr bwMode="auto">
            <a:xfrm flipV="1">
              <a:off x="528" y="1820"/>
              <a:ext cx="268" cy="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1557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85800" y="3789363"/>
            <a:ext cx="8278813" cy="2592387"/>
          </a:xfrm>
        </p:spPr>
        <p:txBody>
          <a:bodyPr lIns="90488" tIns="44450" rIns="90488" bIns="44450"/>
          <a:lstStyle/>
          <a:p>
            <a:pPr algn="l" eaLnBrk="1" hangingPunct="1">
              <a:lnSpc>
                <a:spcPct val="90000"/>
              </a:lnSpc>
            </a:pPr>
            <a:r>
              <a:rPr lang="pt-BR" altLang="en-US" sz="2600" b="1" i="1"/>
              <a:t>Transmissão de chave</a:t>
            </a:r>
            <a:r>
              <a:rPr lang="pt-BR" altLang="en-US" sz="2600"/>
              <a:t> simétrica K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pt-BR" altLang="en-US" sz="2200"/>
              <a:t>R: número aleatório (fonte de entropia) gera chave K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pt-BR" altLang="en-US" sz="2200"/>
              <a:t>L: chave K protegida por chave pública do destinatário (K</a:t>
            </a:r>
            <a:r>
              <a:rPr lang="pt-BR" altLang="en-US" sz="2200" baseline="-25000"/>
              <a:t>U</a:t>
            </a:r>
            <a:r>
              <a:rPr lang="pt-BR" altLang="en-US" sz="2200"/>
              <a:t>)</a:t>
            </a:r>
          </a:p>
          <a:p>
            <a:pPr lvl="2" algn="l" eaLnBrk="1" hangingPunct="1">
              <a:lnSpc>
                <a:spcPct val="90000"/>
              </a:lnSpc>
            </a:pPr>
            <a:r>
              <a:rPr lang="pt-BR" altLang="en-US"/>
              <a:t>Enviado pela rede para o destinatário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pt-BR" altLang="en-US" sz="2200"/>
              <a:t>Apenas dono da chave K</a:t>
            </a:r>
            <a:r>
              <a:rPr lang="pt-BR" altLang="en-US" sz="2200" baseline="-25000"/>
              <a:t>R</a:t>
            </a:r>
            <a:r>
              <a:rPr lang="pt-BR" altLang="en-US" sz="2200"/>
              <a:t> pode recuperar K</a:t>
            </a:r>
          </a:p>
          <a:p>
            <a:pPr algn="l" eaLnBrk="1" hangingPunct="1">
              <a:lnSpc>
                <a:spcPct val="90000"/>
              </a:lnSpc>
            </a:pPr>
            <a:r>
              <a:rPr lang="pt-BR" altLang="en-US" sz="2400" b="1"/>
              <a:t>Utilidade</a:t>
            </a:r>
            <a:r>
              <a:rPr lang="pt-BR" altLang="en-US" sz="2400"/>
              <a:t>: cifras simétricas são mais </a:t>
            </a:r>
            <a:r>
              <a:rPr lang="pt-BR" altLang="en-US" sz="2400" b="1"/>
              <a:t>eficientes</a:t>
            </a:r>
          </a:p>
        </p:txBody>
      </p:sp>
      <p:pic>
        <p:nvPicPr>
          <p:cNvPr id="151558" name="Picture 5" descr="http://imps.mcmaster.ca/courses/SE-4C03-07/wiki/mclaucwj/dic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2143125"/>
            <a:ext cx="52863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9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27488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60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24155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61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3167063"/>
            <a:ext cx="5016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62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149600"/>
            <a:ext cx="4476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1563" name="Group 58"/>
          <p:cNvGrpSpPr>
            <a:grpSpLocks/>
          </p:cNvGrpSpPr>
          <p:nvPr/>
        </p:nvGrpSpPr>
        <p:grpSpPr bwMode="auto">
          <a:xfrm>
            <a:off x="2270125" y="1760538"/>
            <a:ext cx="2903538" cy="1350962"/>
            <a:chOff x="7692231" y="3573016"/>
            <a:chExt cx="2903538" cy="1351025"/>
          </a:xfrm>
        </p:grpSpPr>
        <p:cxnSp>
          <p:nvCxnSpPr>
            <p:cNvPr id="151574" name="AutoShape 6"/>
            <p:cNvCxnSpPr>
              <a:cxnSpLocks noChangeShapeType="1"/>
            </p:cNvCxnSpPr>
            <p:nvPr/>
          </p:nvCxnSpPr>
          <p:spPr bwMode="auto">
            <a:xfrm>
              <a:off x="7692231" y="4707287"/>
              <a:ext cx="1058863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575" name="Rectangle 8"/>
            <p:cNvSpPr>
              <a:spLocks noChangeArrowheads="1"/>
            </p:cNvSpPr>
            <p:nvPr/>
          </p:nvSpPr>
          <p:spPr bwMode="auto">
            <a:xfrm>
              <a:off x="8747919" y="3625404"/>
              <a:ext cx="927100" cy="533401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U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51576" name="Rectangle 9"/>
            <p:cNvSpPr>
              <a:spLocks noChangeArrowheads="1"/>
            </p:cNvSpPr>
            <p:nvPr/>
          </p:nvSpPr>
          <p:spPr bwMode="auto">
            <a:xfrm>
              <a:off x="10167144" y="4496943"/>
              <a:ext cx="428625" cy="422276"/>
            </a:xfrm>
            <a:prstGeom prst="rect">
              <a:avLst/>
            </a:prstGeom>
            <a:solidFill>
              <a:srgbClr val="C0AC84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AC84"/>
              </a:extrusionClr>
              <a:contourClr>
                <a:srgbClr val="C0AC84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L</a:t>
              </a:r>
            </a:p>
          </p:txBody>
        </p:sp>
        <p:cxnSp>
          <p:nvCxnSpPr>
            <p:cNvPr id="151577" name="AutoShape 10"/>
            <p:cNvCxnSpPr>
              <a:cxnSpLocks noChangeShapeType="1"/>
              <a:endCxn id="151576" idx="1"/>
            </p:cNvCxnSpPr>
            <p:nvPr/>
          </p:nvCxnSpPr>
          <p:spPr bwMode="auto">
            <a:xfrm>
              <a:off x="9684568" y="4708017"/>
              <a:ext cx="482576" cy="64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578" name="Text Box 11"/>
            <p:cNvSpPr txBox="1">
              <a:spLocks noChangeArrowheads="1"/>
            </p:cNvSpPr>
            <p:nvPr/>
          </p:nvSpPr>
          <p:spPr bwMode="auto">
            <a:xfrm>
              <a:off x="8878094" y="3573016"/>
              <a:ext cx="746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51579" name="Rounded Rectangle 64"/>
            <p:cNvSpPr>
              <a:spLocks noChangeArrowheads="1"/>
            </p:cNvSpPr>
            <p:nvPr/>
          </p:nvSpPr>
          <p:spPr bwMode="auto">
            <a:xfrm>
              <a:off x="8748464" y="4491993"/>
              <a:ext cx="936104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83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rPr>
                <a:t>A</a:t>
              </a:r>
            </a:p>
          </p:txBody>
        </p:sp>
        <p:cxnSp>
          <p:nvCxnSpPr>
            <p:cNvPr id="151580" name="AutoShape 7"/>
            <p:cNvCxnSpPr>
              <a:cxnSpLocks noChangeShapeType="1"/>
              <a:stCxn id="151575" idx="2"/>
            </p:cNvCxnSpPr>
            <p:nvPr/>
          </p:nvCxnSpPr>
          <p:spPr bwMode="auto">
            <a:xfrm>
              <a:off x="9211469" y="4158805"/>
              <a:ext cx="5047" cy="333188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1564" name="Group 87"/>
          <p:cNvGrpSpPr>
            <a:grpSpLocks/>
          </p:cNvGrpSpPr>
          <p:nvPr/>
        </p:nvGrpSpPr>
        <p:grpSpPr bwMode="auto">
          <a:xfrm>
            <a:off x="5173663" y="1484313"/>
            <a:ext cx="3025775" cy="1631950"/>
            <a:chOff x="6118225" y="4149080"/>
            <a:chExt cx="3025775" cy="1630784"/>
          </a:xfrm>
        </p:grpSpPr>
        <p:sp>
          <p:nvSpPr>
            <p:cNvPr id="151567" name="Rectangle 14"/>
            <p:cNvSpPr>
              <a:spLocks noChangeArrowheads="1"/>
            </p:cNvSpPr>
            <p:nvPr/>
          </p:nvSpPr>
          <p:spPr bwMode="auto">
            <a:xfrm>
              <a:off x="8715375" y="5347642"/>
              <a:ext cx="428625" cy="422275"/>
            </a:xfrm>
            <a:prstGeom prst="rect">
              <a:avLst/>
            </a:prstGeom>
            <a:solidFill>
              <a:srgbClr val="FF654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541"/>
              </a:extrusionClr>
              <a:contourClr>
                <a:srgbClr val="FF6541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</a:p>
          </p:txBody>
        </p:sp>
        <p:sp>
          <p:nvSpPr>
            <p:cNvPr id="151568" name="Rectangle 16"/>
            <p:cNvSpPr>
              <a:spLocks noChangeArrowheads="1"/>
            </p:cNvSpPr>
            <p:nvPr/>
          </p:nvSpPr>
          <p:spPr bwMode="auto">
            <a:xfrm>
              <a:off x="6689725" y="4480867"/>
              <a:ext cx="901700" cy="533400"/>
            </a:xfrm>
            <a:prstGeom prst="rect">
              <a:avLst/>
            </a:prstGeom>
            <a:solidFill>
              <a:srgbClr val="FF481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4810"/>
              </a:extrusionClr>
              <a:contourClr>
                <a:srgbClr val="FF4810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R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51569" name="Text Box 19"/>
            <p:cNvSpPr txBox="1">
              <a:spLocks noChangeArrowheads="1"/>
            </p:cNvSpPr>
            <p:nvPr/>
          </p:nvSpPr>
          <p:spPr bwMode="auto">
            <a:xfrm>
              <a:off x="6850063" y="4149080"/>
              <a:ext cx="65087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51570" name="Rounded Rectangle 91"/>
            <p:cNvSpPr>
              <a:spLocks noChangeArrowheads="1"/>
            </p:cNvSpPr>
            <p:nvPr/>
          </p:nvSpPr>
          <p:spPr bwMode="auto">
            <a:xfrm>
              <a:off x="6660232" y="5347816"/>
              <a:ext cx="936104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83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rPr>
                <a:t>A</a:t>
              </a:r>
              <a:r>
                <a:rPr lang="en-US" altLang="en-US" sz="2400" b="1" baseline="30000">
                  <a:solidFill>
                    <a:srgbClr val="000066"/>
                  </a:solidFill>
                  <a:latin typeface="Times New Roman" panose="02020603050405020304" pitchFamily="18" charset="0"/>
                </a:rPr>
                <a:t>–</a:t>
              </a:r>
              <a:r>
                <a:rPr lang="pt-BR" altLang="en-US" sz="2400" b="1" baseline="300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 b="1" i="1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51571" name="AutoShape 17"/>
            <p:cNvCxnSpPr>
              <a:cxnSpLocks noChangeShapeType="1"/>
              <a:stCxn id="151568" idx="2"/>
            </p:cNvCxnSpPr>
            <p:nvPr/>
          </p:nvCxnSpPr>
          <p:spPr bwMode="auto">
            <a:xfrm>
              <a:off x="7140575" y="5014267"/>
              <a:ext cx="0" cy="325437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2" name="AutoShape 15"/>
            <p:cNvCxnSpPr>
              <a:cxnSpLocks noChangeShapeType="1"/>
              <a:endCxn id="151567" idx="1"/>
            </p:cNvCxnSpPr>
            <p:nvPr/>
          </p:nvCxnSpPr>
          <p:spPr bwMode="auto">
            <a:xfrm>
              <a:off x="7591425" y="5550842"/>
              <a:ext cx="1123950" cy="7937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3" name="AutoShape 18"/>
            <p:cNvCxnSpPr>
              <a:cxnSpLocks noChangeShapeType="1"/>
            </p:cNvCxnSpPr>
            <p:nvPr/>
          </p:nvCxnSpPr>
          <p:spPr bwMode="auto">
            <a:xfrm flipV="1">
              <a:off x="6118225" y="5550842"/>
              <a:ext cx="546100" cy="1587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51565" name="Picture 13" descr="padlock_bo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360488"/>
            <a:ext cx="4778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66" name="Picture 16" descr="ANd9GcTODZhfpMCMD1AIJVUfznqqIRH96fVKsmgqamwKZUxwMlIbHaFHfw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1446213"/>
            <a:ext cx="3667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81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8064500" cy="1143000"/>
          </a:xfrm>
        </p:spPr>
        <p:txBody>
          <a:bodyPr/>
          <a:lstStyle/>
          <a:p>
            <a:pPr eaLnBrk="1" hangingPunct="1"/>
            <a:r>
              <a:rPr lang="pt-BR" altLang="en-US"/>
              <a:t>Transmissão de chave simétrica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4578350" y="2274888"/>
            <a:ext cx="914400" cy="1009650"/>
          </a:xfrm>
          <a:prstGeom prst="rect">
            <a:avLst/>
          </a:prstGeom>
          <a:noFill/>
          <a:ln w="25400">
            <a:solidFill>
              <a:srgbClr val="0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28663" y="2678113"/>
            <a:ext cx="1539875" cy="427037"/>
            <a:chOff x="96" y="1687"/>
            <a:chExt cx="970" cy="269"/>
          </a:xfrm>
        </p:grpSpPr>
        <p:sp>
          <p:nvSpPr>
            <p:cNvPr id="153629" name="Rectangle 21"/>
            <p:cNvSpPr>
              <a:spLocks noChangeArrowheads="1"/>
            </p:cNvSpPr>
            <p:nvPr/>
          </p:nvSpPr>
          <p:spPr bwMode="auto">
            <a:xfrm>
              <a:off x="796" y="1687"/>
              <a:ext cx="270" cy="266"/>
            </a:xfrm>
            <a:prstGeom prst="rect">
              <a:avLst/>
            </a:prstGeom>
            <a:solidFill>
              <a:srgbClr val="FF654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541"/>
              </a:extrusionClr>
              <a:contourClr>
                <a:srgbClr val="FF6541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</a:p>
          </p:txBody>
        </p:sp>
        <p:sp>
          <p:nvSpPr>
            <p:cNvPr id="153630" name="Rectangle 22"/>
            <p:cNvSpPr>
              <a:spLocks noChangeArrowheads="1"/>
            </p:cNvSpPr>
            <p:nvPr/>
          </p:nvSpPr>
          <p:spPr bwMode="auto">
            <a:xfrm>
              <a:off x="96" y="1690"/>
              <a:ext cx="432" cy="266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000066"/>
                  </a:solidFill>
                </a:rPr>
                <a:t>R</a:t>
              </a:r>
              <a:endParaRPr lang="pt-BR" altLang="en-US" sz="2400" i="1">
                <a:solidFill>
                  <a:srgbClr val="000066"/>
                </a:solidFill>
              </a:endParaRPr>
            </a:p>
          </p:txBody>
        </p:sp>
        <p:cxnSp>
          <p:nvCxnSpPr>
            <p:cNvPr id="153631" name="AutoShape 23"/>
            <p:cNvCxnSpPr>
              <a:cxnSpLocks noChangeShapeType="1"/>
              <a:stCxn id="153630" idx="3"/>
              <a:endCxn id="153629" idx="1"/>
            </p:cNvCxnSpPr>
            <p:nvPr/>
          </p:nvCxnSpPr>
          <p:spPr bwMode="auto">
            <a:xfrm flipV="1">
              <a:off x="528" y="1820"/>
              <a:ext cx="268" cy="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6136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85800" y="3789363"/>
            <a:ext cx="8278813" cy="2592387"/>
          </a:xfrm>
        </p:spPr>
        <p:txBody>
          <a:bodyPr lIns="90488" tIns="44450" rIns="90488" bIns="44450"/>
          <a:lstStyle/>
          <a:p>
            <a:pPr algn="l" eaLnBrk="1" hangingPunct="1">
              <a:lnSpc>
                <a:spcPct val="90000"/>
              </a:lnSpc>
            </a:pPr>
            <a:r>
              <a:rPr lang="pt-BR" altLang="en-US" sz="2600" b="1" i="1"/>
              <a:t>Transmissão de chave</a:t>
            </a:r>
            <a:r>
              <a:rPr lang="pt-BR" altLang="en-US" sz="2600"/>
              <a:t> simétrica K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pt-BR" altLang="en-US" sz="2200"/>
              <a:t>R: número aleatório (fonte de entropia) gera chave K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pt-BR" altLang="en-US" sz="2200"/>
              <a:t>L: chave K protegida por chave pública do destinatário (K</a:t>
            </a:r>
            <a:r>
              <a:rPr lang="pt-BR" altLang="en-US" sz="2200" baseline="-25000"/>
              <a:t>U</a:t>
            </a:r>
            <a:r>
              <a:rPr lang="pt-BR" altLang="en-US" sz="2200"/>
              <a:t>)</a:t>
            </a:r>
          </a:p>
          <a:p>
            <a:pPr lvl="2" algn="l" eaLnBrk="1" hangingPunct="1">
              <a:lnSpc>
                <a:spcPct val="90000"/>
              </a:lnSpc>
            </a:pPr>
            <a:r>
              <a:rPr lang="pt-BR" altLang="en-US"/>
              <a:t>Enviado pela rede para o destinatário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pt-BR" altLang="en-US" sz="2200"/>
              <a:t>Apenas dono da chave K</a:t>
            </a:r>
            <a:r>
              <a:rPr lang="pt-BR" altLang="en-US" sz="2200" baseline="-25000"/>
              <a:t>R</a:t>
            </a:r>
            <a:r>
              <a:rPr lang="pt-BR" altLang="en-US" sz="2200"/>
              <a:t> pode recuperar K</a:t>
            </a:r>
          </a:p>
          <a:p>
            <a:pPr algn="l" eaLnBrk="1" hangingPunct="1">
              <a:lnSpc>
                <a:spcPct val="90000"/>
              </a:lnSpc>
            </a:pPr>
            <a:r>
              <a:rPr lang="pt-BR" altLang="en-US" sz="2400" b="1"/>
              <a:t>Utilidade</a:t>
            </a:r>
            <a:r>
              <a:rPr lang="pt-BR" altLang="en-US" sz="2400"/>
              <a:t>: cifras simétricas são mais </a:t>
            </a:r>
            <a:r>
              <a:rPr lang="pt-BR" altLang="en-US" sz="2400" b="1"/>
              <a:t>eficientes</a:t>
            </a:r>
          </a:p>
        </p:txBody>
      </p:sp>
      <p:pic>
        <p:nvPicPr>
          <p:cNvPr id="25" name="Picture 5" descr="http://imps.mcmaster.ca/courses/SE-4C03-07/wiki/mclaucwj/dic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2143125"/>
            <a:ext cx="52863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27488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24155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3167063"/>
            <a:ext cx="5016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149600"/>
            <a:ext cx="4476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2270125" y="1760538"/>
            <a:ext cx="2903538" cy="1350962"/>
            <a:chOff x="7692231" y="3573016"/>
            <a:chExt cx="2903538" cy="1351025"/>
          </a:xfrm>
        </p:grpSpPr>
        <p:cxnSp>
          <p:nvCxnSpPr>
            <p:cNvPr id="153622" name="AutoShape 6"/>
            <p:cNvCxnSpPr>
              <a:cxnSpLocks noChangeShapeType="1"/>
            </p:cNvCxnSpPr>
            <p:nvPr/>
          </p:nvCxnSpPr>
          <p:spPr bwMode="auto">
            <a:xfrm>
              <a:off x="7692231" y="4707287"/>
              <a:ext cx="1058863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23" name="Rectangle 8"/>
            <p:cNvSpPr>
              <a:spLocks noChangeArrowheads="1"/>
            </p:cNvSpPr>
            <p:nvPr/>
          </p:nvSpPr>
          <p:spPr bwMode="auto">
            <a:xfrm>
              <a:off x="8747919" y="3625404"/>
              <a:ext cx="927100" cy="533401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U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53624" name="Rectangle 9"/>
            <p:cNvSpPr>
              <a:spLocks noChangeArrowheads="1"/>
            </p:cNvSpPr>
            <p:nvPr/>
          </p:nvSpPr>
          <p:spPr bwMode="auto">
            <a:xfrm>
              <a:off x="10167144" y="4496943"/>
              <a:ext cx="428625" cy="422276"/>
            </a:xfrm>
            <a:prstGeom prst="rect">
              <a:avLst/>
            </a:prstGeom>
            <a:solidFill>
              <a:srgbClr val="C0AC84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AC84"/>
              </a:extrusionClr>
              <a:contourClr>
                <a:srgbClr val="C0AC84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L</a:t>
              </a:r>
            </a:p>
          </p:txBody>
        </p:sp>
        <p:cxnSp>
          <p:nvCxnSpPr>
            <p:cNvPr id="153625" name="AutoShape 10"/>
            <p:cNvCxnSpPr>
              <a:cxnSpLocks noChangeShapeType="1"/>
              <a:endCxn id="153624" idx="1"/>
            </p:cNvCxnSpPr>
            <p:nvPr/>
          </p:nvCxnSpPr>
          <p:spPr bwMode="auto">
            <a:xfrm>
              <a:off x="9684568" y="4708017"/>
              <a:ext cx="482576" cy="64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26" name="Text Box 11"/>
            <p:cNvSpPr txBox="1">
              <a:spLocks noChangeArrowheads="1"/>
            </p:cNvSpPr>
            <p:nvPr/>
          </p:nvSpPr>
          <p:spPr bwMode="auto">
            <a:xfrm>
              <a:off x="8878094" y="3573016"/>
              <a:ext cx="746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53627" name="Rounded Rectangle 64"/>
            <p:cNvSpPr>
              <a:spLocks noChangeArrowheads="1"/>
            </p:cNvSpPr>
            <p:nvPr/>
          </p:nvSpPr>
          <p:spPr bwMode="auto">
            <a:xfrm>
              <a:off x="8748464" y="4491993"/>
              <a:ext cx="936104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83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rPr>
                <a:t>A</a:t>
              </a:r>
            </a:p>
          </p:txBody>
        </p:sp>
        <p:cxnSp>
          <p:nvCxnSpPr>
            <p:cNvPr id="153628" name="AutoShape 7"/>
            <p:cNvCxnSpPr>
              <a:cxnSpLocks noChangeShapeType="1"/>
              <a:stCxn id="153623" idx="2"/>
            </p:cNvCxnSpPr>
            <p:nvPr/>
          </p:nvCxnSpPr>
          <p:spPr bwMode="auto">
            <a:xfrm>
              <a:off x="9211469" y="4158805"/>
              <a:ext cx="5047" cy="333188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5173663" y="1484313"/>
            <a:ext cx="3025775" cy="1631950"/>
            <a:chOff x="6118225" y="4149080"/>
            <a:chExt cx="3025775" cy="1630784"/>
          </a:xfrm>
        </p:grpSpPr>
        <p:sp>
          <p:nvSpPr>
            <p:cNvPr id="153615" name="Rectangle 14"/>
            <p:cNvSpPr>
              <a:spLocks noChangeArrowheads="1"/>
            </p:cNvSpPr>
            <p:nvPr/>
          </p:nvSpPr>
          <p:spPr bwMode="auto">
            <a:xfrm>
              <a:off x="8715375" y="5347642"/>
              <a:ext cx="428625" cy="422275"/>
            </a:xfrm>
            <a:prstGeom prst="rect">
              <a:avLst/>
            </a:prstGeom>
            <a:solidFill>
              <a:srgbClr val="FF654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541"/>
              </a:extrusionClr>
              <a:contourClr>
                <a:srgbClr val="FF6541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</a:p>
          </p:txBody>
        </p:sp>
        <p:sp>
          <p:nvSpPr>
            <p:cNvPr id="153616" name="Rectangle 16"/>
            <p:cNvSpPr>
              <a:spLocks noChangeArrowheads="1"/>
            </p:cNvSpPr>
            <p:nvPr/>
          </p:nvSpPr>
          <p:spPr bwMode="auto">
            <a:xfrm>
              <a:off x="6689725" y="4480867"/>
              <a:ext cx="901700" cy="533400"/>
            </a:xfrm>
            <a:prstGeom prst="rect">
              <a:avLst/>
            </a:prstGeom>
            <a:solidFill>
              <a:srgbClr val="FF481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4810"/>
              </a:extrusionClr>
              <a:contourClr>
                <a:srgbClr val="FF4810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R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53617" name="Text Box 19"/>
            <p:cNvSpPr txBox="1">
              <a:spLocks noChangeArrowheads="1"/>
            </p:cNvSpPr>
            <p:nvPr/>
          </p:nvSpPr>
          <p:spPr bwMode="auto">
            <a:xfrm>
              <a:off x="6850063" y="4149080"/>
              <a:ext cx="65087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153618" name="Rounded Rectangle 91"/>
            <p:cNvSpPr>
              <a:spLocks noChangeArrowheads="1"/>
            </p:cNvSpPr>
            <p:nvPr/>
          </p:nvSpPr>
          <p:spPr bwMode="auto">
            <a:xfrm>
              <a:off x="6660232" y="5347816"/>
              <a:ext cx="936104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83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rPr>
                <a:t>A</a:t>
              </a:r>
              <a:r>
                <a:rPr lang="en-US" altLang="en-US" sz="2400" b="1" baseline="30000">
                  <a:solidFill>
                    <a:srgbClr val="000066"/>
                  </a:solidFill>
                  <a:latin typeface="Times New Roman" panose="02020603050405020304" pitchFamily="18" charset="0"/>
                </a:rPr>
                <a:t>–</a:t>
              </a:r>
              <a:r>
                <a:rPr lang="pt-BR" altLang="en-US" sz="2400" b="1" baseline="300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 b="1" i="1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53619" name="AutoShape 17"/>
            <p:cNvCxnSpPr>
              <a:cxnSpLocks noChangeShapeType="1"/>
              <a:stCxn id="153616" idx="2"/>
            </p:cNvCxnSpPr>
            <p:nvPr/>
          </p:nvCxnSpPr>
          <p:spPr bwMode="auto">
            <a:xfrm>
              <a:off x="7140575" y="5014267"/>
              <a:ext cx="0" cy="325437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20" name="AutoShape 15"/>
            <p:cNvCxnSpPr>
              <a:cxnSpLocks noChangeShapeType="1"/>
              <a:endCxn id="153615" idx="1"/>
            </p:cNvCxnSpPr>
            <p:nvPr/>
          </p:nvCxnSpPr>
          <p:spPr bwMode="auto">
            <a:xfrm>
              <a:off x="7591425" y="5550842"/>
              <a:ext cx="1123950" cy="7937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21" name="AutoShape 18"/>
            <p:cNvCxnSpPr>
              <a:cxnSpLocks noChangeShapeType="1"/>
            </p:cNvCxnSpPr>
            <p:nvPr/>
          </p:nvCxnSpPr>
          <p:spPr bwMode="auto">
            <a:xfrm flipV="1">
              <a:off x="6118225" y="5550842"/>
              <a:ext cx="546100" cy="1587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7" name="Picture 13" descr="padlock_bo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360488"/>
            <a:ext cx="4778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6" descr="ANd9GcTODZhfpMCMD1AIJVUfznqqIRH96fVKsmgqamwKZUxwMlIbHaFHfw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1446213"/>
            <a:ext cx="3667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0594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6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6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6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6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6"/>
          <p:cNvSpPr>
            <a:spLocks noChangeArrowheads="1"/>
          </p:cNvSpPr>
          <p:nvPr/>
        </p:nvSpPr>
        <p:spPr bwMode="auto">
          <a:xfrm>
            <a:off x="1309688" y="1450975"/>
            <a:ext cx="428625" cy="422275"/>
          </a:xfrm>
          <a:prstGeom prst="rect">
            <a:avLst/>
          </a:prstGeom>
          <a:solidFill>
            <a:srgbClr val="FF654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541"/>
            </a:extrusionClr>
            <a:contourClr>
              <a:srgbClr val="FF654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66"/>
                </a:solidFill>
              </a:rPr>
              <a:t>K</a:t>
            </a:r>
          </a:p>
        </p:txBody>
      </p:sp>
      <p:sp>
        <p:nvSpPr>
          <p:cNvPr id="155651" name="Rectangle 37"/>
          <p:cNvSpPr>
            <a:spLocks noChangeArrowheads="1"/>
          </p:cNvSpPr>
          <p:nvPr/>
        </p:nvSpPr>
        <p:spPr bwMode="auto">
          <a:xfrm>
            <a:off x="2197100" y="2230438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2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611188" y="5056188"/>
            <a:ext cx="8064500" cy="1295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600"/>
              <a:t>Mensagem </a:t>
            </a:r>
            <a:r>
              <a:rPr lang="pt-BR" altLang="en-US" sz="2600" b="1" i="1"/>
              <a:t>confidencial</a:t>
            </a:r>
            <a:r>
              <a:rPr lang="pt-BR" altLang="en-US" sz="2600"/>
              <a:t> (C) e </a:t>
            </a:r>
            <a:r>
              <a:rPr lang="pt-BR" altLang="en-US" sz="2600" b="1" i="1"/>
              <a:t>assinada </a:t>
            </a:r>
            <a:r>
              <a:rPr lang="pt-BR" altLang="en-US" sz="2600"/>
              <a:t>(S)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200"/>
              <a:t>Serviços: confidencialidade (cifra simétrica), integridade, autenticidade e irretratabilidade (assinatura digital)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400" b="1"/>
              <a:t>Utilidade</a:t>
            </a:r>
            <a:r>
              <a:rPr lang="pt-BR" altLang="en-US" sz="2400"/>
              <a:t>: mais eficiente assinar hash das mensagens</a:t>
            </a:r>
            <a:endParaRPr lang="pt-BR" altLang="en-US" sz="2400" b="1"/>
          </a:p>
        </p:txBody>
      </p:sp>
      <p:sp>
        <p:nvSpPr>
          <p:cNvPr id="155653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  <a:noFill/>
        </p:spPr>
        <p:txBody>
          <a:bodyPr/>
          <a:lstStyle/>
          <a:p>
            <a:pPr eaLnBrk="1" hangingPunct="1"/>
            <a:r>
              <a:rPr lang="pt-BR" altLang="en-US"/>
              <a:t>Envelope criptográfico</a:t>
            </a:r>
          </a:p>
        </p:txBody>
      </p:sp>
      <p:pic>
        <p:nvPicPr>
          <p:cNvPr id="155654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0652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631950"/>
            <a:ext cx="6238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4" descr="chest%20clipart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02631" y="1736393"/>
            <a:ext cx="395338" cy="305793"/>
          </a:xfrm>
          <a:prstGeom prst="rect">
            <a:avLst/>
          </a:prstGeom>
          <a:noFill/>
        </p:spPr>
      </p:pic>
      <p:grpSp>
        <p:nvGrpSpPr>
          <p:cNvPr id="155657" name="Group 75"/>
          <p:cNvGrpSpPr>
            <a:grpSpLocks/>
          </p:cNvGrpSpPr>
          <p:nvPr/>
        </p:nvGrpSpPr>
        <p:grpSpPr bwMode="auto">
          <a:xfrm>
            <a:off x="190500" y="1860550"/>
            <a:ext cx="4525963" cy="879475"/>
            <a:chOff x="236280" y="5373216"/>
            <a:chExt cx="4526280" cy="879336"/>
          </a:xfrm>
        </p:grpSpPr>
        <p:sp>
          <p:nvSpPr>
            <p:cNvPr id="155658" name="Rectangle 5"/>
            <p:cNvSpPr>
              <a:spLocks noChangeArrowheads="1"/>
            </p:cNvSpPr>
            <p:nvPr/>
          </p:nvSpPr>
          <p:spPr bwMode="auto">
            <a:xfrm>
              <a:off x="236280" y="5815037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M</a:t>
              </a:r>
            </a:p>
          </p:txBody>
        </p:sp>
        <p:cxnSp>
          <p:nvCxnSpPr>
            <p:cNvPr id="155659" name="AutoShape 6"/>
            <p:cNvCxnSpPr>
              <a:cxnSpLocks noChangeShapeType="1"/>
              <a:stCxn id="155658" idx="3"/>
            </p:cNvCxnSpPr>
            <p:nvPr/>
          </p:nvCxnSpPr>
          <p:spPr bwMode="auto">
            <a:xfrm>
              <a:off x="664905" y="6026175"/>
              <a:ext cx="4095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660" name="Rectangle 8"/>
            <p:cNvSpPr>
              <a:spLocks noChangeArrowheads="1"/>
            </p:cNvSpPr>
            <p:nvPr/>
          </p:nvSpPr>
          <p:spPr bwMode="auto">
            <a:xfrm>
              <a:off x="4333935" y="5771996"/>
              <a:ext cx="428625" cy="422275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155661" name="Rounded Rectangle 73"/>
            <p:cNvSpPr>
              <a:spLocks noChangeArrowheads="1"/>
            </p:cNvSpPr>
            <p:nvPr/>
          </p:nvSpPr>
          <p:spPr bwMode="auto">
            <a:xfrm>
              <a:off x="1100376" y="5820504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E</a:t>
              </a:r>
            </a:p>
          </p:txBody>
        </p:sp>
        <p:cxnSp>
          <p:nvCxnSpPr>
            <p:cNvPr id="155662" name="AutoShape 7"/>
            <p:cNvCxnSpPr>
              <a:cxnSpLocks noChangeShapeType="1"/>
            </p:cNvCxnSpPr>
            <p:nvPr/>
          </p:nvCxnSpPr>
          <p:spPr bwMode="auto">
            <a:xfrm>
              <a:off x="1592323" y="5373216"/>
              <a:ext cx="7938" cy="36830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63" name="AutoShape 9"/>
            <p:cNvCxnSpPr>
              <a:cxnSpLocks noChangeShapeType="1"/>
              <a:endCxn id="155660" idx="1"/>
            </p:cNvCxnSpPr>
            <p:nvPr/>
          </p:nvCxnSpPr>
          <p:spPr bwMode="auto">
            <a:xfrm>
              <a:off x="1943160" y="5983134"/>
              <a:ext cx="23907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2819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6"/>
          <p:cNvSpPr>
            <a:spLocks noChangeArrowheads="1"/>
          </p:cNvSpPr>
          <p:nvPr/>
        </p:nvSpPr>
        <p:spPr bwMode="auto">
          <a:xfrm>
            <a:off x="1309688" y="1450975"/>
            <a:ext cx="428625" cy="422275"/>
          </a:xfrm>
          <a:prstGeom prst="rect">
            <a:avLst/>
          </a:prstGeom>
          <a:solidFill>
            <a:srgbClr val="FF654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541"/>
            </a:extrusionClr>
            <a:contourClr>
              <a:srgbClr val="FF654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66"/>
                </a:solidFill>
              </a:rPr>
              <a:t>K</a:t>
            </a:r>
          </a:p>
        </p:txBody>
      </p:sp>
      <p:sp>
        <p:nvSpPr>
          <p:cNvPr id="157699" name="Rectangle 37"/>
          <p:cNvSpPr>
            <a:spLocks noChangeArrowheads="1"/>
          </p:cNvSpPr>
          <p:nvPr/>
        </p:nvSpPr>
        <p:spPr bwMode="auto">
          <a:xfrm>
            <a:off x="2197100" y="2230438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0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611188" y="5056188"/>
            <a:ext cx="8064500" cy="1295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600"/>
              <a:t>Mensagem </a:t>
            </a:r>
            <a:r>
              <a:rPr lang="pt-BR" altLang="en-US" sz="2600" b="1" i="1"/>
              <a:t>confidencial</a:t>
            </a:r>
            <a:r>
              <a:rPr lang="pt-BR" altLang="en-US" sz="2600"/>
              <a:t> (C) e </a:t>
            </a:r>
            <a:r>
              <a:rPr lang="pt-BR" altLang="en-US" sz="2600" b="1" i="1"/>
              <a:t>assinada </a:t>
            </a:r>
            <a:r>
              <a:rPr lang="pt-BR" altLang="en-US" sz="2600"/>
              <a:t>(S)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200"/>
              <a:t>Serviços: confidencialidade (cifra simétrica), integridade, autenticidade e irretratabilidade (assinatura digital)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400" b="1"/>
              <a:t>Utilidade</a:t>
            </a:r>
            <a:r>
              <a:rPr lang="pt-BR" altLang="en-US" sz="2400"/>
              <a:t>: mais eficiente assinar hash das mensagens</a:t>
            </a:r>
            <a:endParaRPr lang="pt-BR" altLang="en-US" sz="2400" b="1"/>
          </a:p>
        </p:txBody>
      </p:sp>
      <p:sp>
        <p:nvSpPr>
          <p:cNvPr id="157701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  <a:noFill/>
        </p:spPr>
        <p:txBody>
          <a:bodyPr/>
          <a:lstStyle/>
          <a:p>
            <a:pPr eaLnBrk="1" hangingPunct="1"/>
            <a:r>
              <a:rPr lang="pt-BR" altLang="en-US"/>
              <a:t>Envelope criptográfico</a:t>
            </a:r>
          </a:p>
        </p:txBody>
      </p:sp>
      <p:pic>
        <p:nvPicPr>
          <p:cNvPr id="157702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0652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631950"/>
            <a:ext cx="6238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4" descr="chest%20clipart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02631" y="1736393"/>
            <a:ext cx="395338" cy="305793"/>
          </a:xfrm>
          <a:prstGeom prst="rect">
            <a:avLst/>
          </a:prstGeom>
          <a:noFill/>
        </p:spPr>
      </p:pic>
      <p:grpSp>
        <p:nvGrpSpPr>
          <p:cNvPr id="157705" name="Group 22"/>
          <p:cNvGrpSpPr>
            <a:grpSpLocks/>
          </p:cNvGrpSpPr>
          <p:nvPr/>
        </p:nvGrpSpPr>
        <p:grpSpPr bwMode="auto">
          <a:xfrm>
            <a:off x="1625600" y="2459038"/>
            <a:ext cx="1206500" cy="2400300"/>
            <a:chOff x="1625105" y="2459038"/>
            <a:chExt cx="1206406" cy="2400300"/>
          </a:xfrm>
        </p:grpSpPr>
        <p:sp>
          <p:nvSpPr>
            <p:cNvPr id="157713" name="Rounded Rectangle 73"/>
            <p:cNvSpPr>
              <a:spLocks noChangeArrowheads="1"/>
            </p:cNvSpPr>
            <p:nvPr/>
          </p:nvSpPr>
          <p:spPr bwMode="auto">
            <a:xfrm>
              <a:off x="1999096" y="2973096"/>
              <a:ext cx="556680" cy="406476"/>
            </a:xfrm>
            <a:prstGeom prst="roundRect">
              <a:avLst>
                <a:gd name="adj" fmla="val 50000"/>
              </a:avLst>
            </a:prstGeom>
            <a:solidFill>
              <a:srgbClr val="CC99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H</a:t>
              </a:r>
            </a:p>
          </p:txBody>
        </p:sp>
        <p:grpSp>
          <p:nvGrpSpPr>
            <p:cNvPr id="157714" name="Group 16"/>
            <p:cNvGrpSpPr>
              <a:grpSpLocks/>
            </p:cNvGrpSpPr>
            <p:nvPr/>
          </p:nvGrpSpPr>
          <p:grpSpPr bwMode="auto">
            <a:xfrm>
              <a:off x="1625105" y="2459038"/>
              <a:ext cx="1206406" cy="2400300"/>
              <a:chOff x="1625105" y="2459038"/>
              <a:chExt cx="1206406" cy="2400300"/>
            </a:xfrm>
          </p:grpSpPr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63368" y="3103821"/>
                <a:ext cx="368143" cy="3783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716" name="Rectangle 24"/>
              <p:cNvSpPr>
                <a:spLocks noChangeArrowheads="1"/>
              </p:cNvSpPr>
              <p:nvPr/>
            </p:nvSpPr>
            <p:spPr bwMode="auto">
              <a:xfrm>
                <a:off x="1979933" y="4436959"/>
                <a:ext cx="428202" cy="422379"/>
              </a:xfrm>
              <a:prstGeom prst="rect">
                <a:avLst/>
              </a:prstGeom>
              <a:solidFill>
                <a:srgbClr val="CC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FF"/>
                </a:extrusionClr>
                <a:contourClr>
                  <a:srgbClr val="CCFFFF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rgbClr val="000066"/>
                    </a:solidFill>
                  </a:rPr>
                  <a:t>V</a:t>
                </a:r>
                <a:endParaRPr lang="pt-BR" altLang="en-US" sz="2400">
                  <a:solidFill>
                    <a:srgbClr val="000066"/>
                  </a:solidFill>
                </a:endParaRPr>
              </a:p>
            </p:txBody>
          </p:sp>
          <p:pic>
            <p:nvPicPr>
              <p:cNvPr id="157717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105" y="4149080"/>
                <a:ext cx="426615" cy="34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7718" name="Straight Arrow Connector 11"/>
              <p:cNvCxnSpPr>
                <a:cxnSpLocks noChangeShapeType="1"/>
                <a:stCxn id="157713" idx="2"/>
              </p:cNvCxnSpPr>
              <p:nvPr/>
            </p:nvCxnSpPr>
            <p:spPr bwMode="auto">
              <a:xfrm>
                <a:off x="2277436" y="3379572"/>
                <a:ext cx="0" cy="1020216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19" name="AutoShape 33"/>
              <p:cNvCxnSpPr>
                <a:cxnSpLocks noChangeShapeType="1"/>
                <a:stCxn id="157699" idx="2"/>
              </p:cNvCxnSpPr>
              <p:nvPr/>
            </p:nvCxnSpPr>
            <p:spPr bwMode="auto">
              <a:xfrm>
                <a:off x="2311400" y="2459038"/>
                <a:ext cx="0" cy="514058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 type="oval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57706" name="Group 75"/>
          <p:cNvGrpSpPr>
            <a:grpSpLocks/>
          </p:cNvGrpSpPr>
          <p:nvPr/>
        </p:nvGrpSpPr>
        <p:grpSpPr bwMode="auto">
          <a:xfrm>
            <a:off x="190500" y="1860550"/>
            <a:ext cx="4525963" cy="879475"/>
            <a:chOff x="236280" y="5373216"/>
            <a:chExt cx="4526280" cy="879336"/>
          </a:xfrm>
        </p:grpSpPr>
        <p:sp>
          <p:nvSpPr>
            <p:cNvPr id="157707" name="Rectangle 5"/>
            <p:cNvSpPr>
              <a:spLocks noChangeArrowheads="1"/>
            </p:cNvSpPr>
            <p:nvPr/>
          </p:nvSpPr>
          <p:spPr bwMode="auto">
            <a:xfrm>
              <a:off x="236280" y="5815037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M</a:t>
              </a:r>
            </a:p>
          </p:txBody>
        </p:sp>
        <p:cxnSp>
          <p:nvCxnSpPr>
            <p:cNvPr id="157708" name="AutoShape 6"/>
            <p:cNvCxnSpPr>
              <a:cxnSpLocks noChangeShapeType="1"/>
              <a:stCxn id="157707" idx="3"/>
            </p:cNvCxnSpPr>
            <p:nvPr/>
          </p:nvCxnSpPr>
          <p:spPr bwMode="auto">
            <a:xfrm>
              <a:off x="664905" y="6026175"/>
              <a:ext cx="4095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7709" name="Rectangle 8"/>
            <p:cNvSpPr>
              <a:spLocks noChangeArrowheads="1"/>
            </p:cNvSpPr>
            <p:nvPr/>
          </p:nvSpPr>
          <p:spPr bwMode="auto">
            <a:xfrm>
              <a:off x="4333935" y="5771996"/>
              <a:ext cx="428625" cy="422275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157710" name="Rounded Rectangle 73"/>
            <p:cNvSpPr>
              <a:spLocks noChangeArrowheads="1"/>
            </p:cNvSpPr>
            <p:nvPr/>
          </p:nvSpPr>
          <p:spPr bwMode="auto">
            <a:xfrm>
              <a:off x="1100376" y="5820504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E</a:t>
              </a:r>
            </a:p>
          </p:txBody>
        </p:sp>
        <p:cxnSp>
          <p:nvCxnSpPr>
            <p:cNvPr id="157711" name="AutoShape 7"/>
            <p:cNvCxnSpPr>
              <a:cxnSpLocks noChangeShapeType="1"/>
            </p:cNvCxnSpPr>
            <p:nvPr/>
          </p:nvCxnSpPr>
          <p:spPr bwMode="auto">
            <a:xfrm>
              <a:off x="1592323" y="5373216"/>
              <a:ext cx="7938" cy="36830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712" name="AutoShape 9"/>
            <p:cNvCxnSpPr>
              <a:cxnSpLocks noChangeShapeType="1"/>
              <a:endCxn id="157709" idx="1"/>
            </p:cNvCxnSpPr>
            <p:nvPr/>
          </p:nvCxnSpPr>
          <p:spPr bwMode="auto">
            <a:xfrm>
              <a:off x="1943160" y="5983134"/>
              <a:ext cx="23907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9480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6"/>
          <p:cNvSpPr>
            <a:spLocks noChangeArrowheads="1"/>
          </p:cNvSpPr>
          <p:nvPr/>
        </p:nvSpPr>
        <p:spPr bwMode="auto">
          <a:xfrm>
            <a:off x="4130675" y="1658938"/>
            <a:ext cx="914400" cy="3324225"/>
          </a:xfrm>
          <a:prstGeom prst="rect">
            <a:avLst/>
          </a:prstGeom>
          <a:noFill/>
          <a:ln w="25400">
            <a:solidFill>
              <a:srgbClr val="0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7" name="Rectangle 26"/>
          <p:cNvSpPr>
            <a:spLocks noChangeArrowheads="1"/>
          </p:cNvSpPr>
          <p:nvPr/>
        </p:nvSpPr>
        <p:spPr bwMode="auto">
          <a:xfrm>
            <a:off x="1309688" y="1450975"/>
            <a:ext cx="428625" cy="422275"/>
          </a:xfrm>
          <a:prstGeom prst="rect">
            <a:avLst/>
          </a:prstGeom>
          <a:solidFill>
            <a:srgbClr val="FF654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541"/>
            </a:extrusionClr>
            <a:contourClr>
              <a:srgbClr val="FF654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66"/>
                </a:solidFill>
              </a:rPr>
              <a:t>K</a:t>
            </a:r>
          </a:p>
        </p:txBody>
      </p:sp>
      <p:sp>
        <p:nvSpPr>
          <p:cNvPr id="159748" name="Rectangle 37"/>
          <p:cNvSpPr>
            <a:spLocks noChangeArrowheads="1"/>
          </p:cNvSpPr>
          <p:nvPr/>
        </p:nvSpPr>
        <p:spPr bwMode="auto">
          <a:xfrm>
            <a:off x="2197100" y="2230438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9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611188" y="5056188"/>
            <a:ext cx="8064500" cy="1295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600"/>
              <a:t>Mensagem </a:t>
            </a:r>
            <a:r>
              <a:rPr lang="pt-BR" altLang="en-US" sz="2600" b="1" i="1"/>
              <a:t>confidencial</a:t>
            </a:r>
            <a:r>
              <a:rPr lang="pt-BR" altLang="en-US" sz="2600"/>
              <a:t> (C) e </a:t>
            </a:r>
            <a:r>
              <a:rPr lang="pt-BR" altLang="en-US" sz="2600" b="1" i="1"/>
              <a:t>assinada </a:t>
            </a:r>
            <a:r>
              <a:rPr lang="pt-BR" altLang="en-US" sz="2600"/>
              <a:t>(S)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200"/>
              <a:t>Serviços: confidencialidade (cifra simétrica), integridade, autenticidade e irretratabilidade (assinatura digital)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400" b="1"/>
              <a:t>Utilidade</a:t>
            </a:r>
            <a:r>
              <a:rPr lang="pt-BR" altLang="en-US" sz="2400"/>
              <a:t>: mais eficiente assinar hash das mensagens</a:t>
            </a:r>
            <a:endParaRPr lang="pt-BR" altLang="en-US" sz="2400" b="1"/>
          </a:p>
        </p:txBody>
      </p:sp>
      <p:sp>
        <p:nvSpPr>
          <p:cNvPr id="159750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  <a:noFill/>
        </p:spPr>
        <p:txBody>
          <a:bodyPr/>
          <a:lstStyle/>
          <a:p>
            <a:pPr eaLnBrk="1" hangingPunct="1"/>
            <a:r>
              <a:rPr lang="pt-BR" altLang="en-US"/>
              <a:t>Envelope criptográfico</a:t>
            </a:r>
          </a:p>
        </p:txBody>
      </p:sp>
      <p:pic>
        <p:nvPicPr>
          <p:cNvPr id="159751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0652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631950"/>
            <a:ext cx="6238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4" descr="chest%20clipart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02631" y="1736393"/>
            <a:ext cx="395338" cy="305793"/>
          </a:xfrm>
          <a:prstGeom prst="rect">
            <a:avLst/>
          </a:prstGeom>
          <a:noFill/>
        </p:spPr>
      </p:pic>
      <p:grpSp>
        <p:nvGrpSpPr>
          <p:cNvPr id="159754" name="Group 22"/>
          <p:cNvGrpSpPr>
            <a:grpSpLocks/>
          </p:cNvGrpSpPr>
          <p:nvPr/>
        </p:nvGrpSpPr>
        <p:grpSpPr bwMode="auto">
          <a:xfrm>
            <a:off x="1625600" y="2459038"/>
            <a:ext cx="1206500" cy="2400300"/>
            <a:chOff x="1625105" y="2459038"/>
            <a:chExt cx="1206406" cy="2400300"/>
          </a:xfrm>
        </p:grpSpPr>
        <p:sp>
          <p:nvSpPr>
            <p:cNvPr id="159774" name="Rounded Rectangle 73"/>
            <p:cNvSpPr>
              <a:spLocks noChangeArrowheads="1"/>
            </p:cNvSpPr>
            <p:nvPr/>
          </p:nvSpPr>
          <p:spPr bwMode="auto">
            <a:xfrm>
              <a:off x="1999096" y="2973096"/>
              <a:ext cx="556680" cy="406476"/>
            </a:xfrm>
            <a:prstGeom prst="roundRect">
              <a:avLst>
                <a:gd name="adj" fmla="val 50000"/>
              </a:avLst>
            </a:prstGeom>
            <a:solidFill>
              <a:srgbClr val="CC99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H</a:t>
              </a:r>
            </a:p>
          </p:txBody>
        </p:sp>
        <p:grpSp>
          <p:nvGrpSpPr>
            <p:cNvPr id="159775" name="Group 16"/>
            <p:cNvGrpSpPr>
              <a:grpSpLocks/>
            </p:cNvGrpSpPr>
            <p:nvPr/>
          </p:nvGrpSpPr>
          <p:grpSpPr bwMode="auto">
            <a:xfrm>
              <a:off x="1625105" y="2459038"/>
              <a:ext cx="1206406" cy="2400300"/>
              <a:chOff x="1625105" y="2459038"/>
              <a:chExt cx="1206406" cy="2400300"/>
            </a:xfrm>
          </p:grpSpPr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63368" y="3103821"/>
                <a:ext cx="368143" cy="3783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9777" name="Rectangle 24"/>
              <p:cNvSpPr>
                <a:spLocks noChangeArrowheads="1"/>
              </p:cNvSpPr>
              <p:nvPr/>
            </p:nvSpPr>
            <p:spPr bwMode="auto">
              <a:xfrm>
                <a:off x="1979933" y="4436959"/>
                <a:ext cx="428202" cy="422379"/>
              </a:xfrm>
              <a:prstGeom prst="rect">
                <a:avLst/>
              </a:prstGeom>
              <a:solidFill>
                <a:srgbClr val="CC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FF"/>
                </a:extrusionClr>
                <a:contourClr>
                  <a:srgbClr val="CCFFFF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rgbClr val="000066"/>
                    </a:solidFill>
                  </a:rPr>
                  <a:t>V</a:t>
                </a:r>
                <a:endParaRPr lang="pt-BR" altLang="en-US" sz="2400">
                  <a:solidFill>
                    <a:srgbClr val="000066"/>
                  </a:solidFill>
                </a:endParaRPr>
              </a:p>
            </p:txBody>
          </p:sp>
          <p:pic>
            <p:nvPicPr>
              <p:cNvPr id="159778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105" y="4149080"/>
                <a:ext cx="426615" cy="34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9779" name="Straight Arrow Connector 11"/>
              <p:cNvCxnSpPr>
                <a:cxnSpLocks noChangeShapeType="1"/>
                <a:stCxn id="159774" idx="2"/>
              </p:cNvCxnSpPr>
              <p:nvPr/>
            </p:nvCxnSpPr>
            <p:spPr bwMode="auto">
              <a:xfrm>
                <a:off x="2277436" y="3379572"/>
                <a:ext cx="0" cy="1020216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9780" name="AutoShape 33"/>
              <p:cNvCxnSpPr>
                <a:cxnSpLocks noChangeShapeType="1"/>
                <a:stCxn id="159748" idx="2"/>
              </p:cNvCxnSpPr>
              <p:nvPr/>
            </p:nvCxnSpPr>
            <p:spPr bwMode="auto">
              <a:xfrm>
                <a:off x="2311400" y="2459038"/>
                <a:ext cx="0" cy="514058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 type="oval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59755" name="Group 18"/>
          <p:cNvGrpSpPr>
            <a:grpSpLocks/>
          </p:cNvGrpSpPr>
          <p:nvPr/>
        </p:nvGrpSpPr>
        <p:grpSpPr bwMode="auto">
          <a:xfrm>
            <a:off x="4437063" y="3686175"/>
            <a:ext cx="496887" cy="509588"/>
            <a:chOff x="258763" y="3397250"/>
            <a:chExt cx="808037" cy="863600"/>
          </a:xfrm>
        </p:grpSpPr>
        <p:graphicFrame>
          <p:nvGraphicFramePr>
            <p:cNvPr id="159772" name="Object 12"/>
            <p:cNvGraphicFramePr>
              <a:graphicFrameLocks noChangeAspect="1"/>
            </p:cNvGraphicFramePr>
            <p:nvPr/>
          </p:nvGraphicFramePr>
          <p:xfrm>
            <a:off x="419101" y="3397250"/>
            <a:ext cx="647699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2857899" imgH="3809524" progId="Paint.Picture">
                    <p:embed/>
                  </p:oleObj>
                </mc:Choice>
                <mc:Fallback>
                  <p:oleObj name="Bitmap Image" r:id="rId8" imgW="2857899" imgH="3809524" progId="Paint.Picture">
                    <p:embed/>
                    <p:pic>
                      <p:nvPicPr>
                        <p:cNvPr id="1597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1" y="3397250"/>
                          <a:ext cx="647699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773" name="Freeform 22"/>
            <p:cNvSpPr>
              <a:spLocks/>
            </p:cNvSpPr>
            <p:nvPr/>
          </p:nvSpPr>
          <p:spPr bwMode="auto">
            <a:xfrm>
              <a:off x="258763" y="4119562"/>
              <a:ext cx="203200" cy="85725"/>
            </a:xfrm>
            <a:custGeom>
              <a:avLst/>
              <a:gdLst>
                <a:gd name="T0" fmla="*/ 0 w 227"/>
                <a:gd name="T1" fmla="*/ 2147483646 h 45"/>
                <a:gd name="T2" fmla="*/ 2147483646 w 227"/>
                <a:gd name="T3" fmla="*/ 0 h 45"/>
                <a:gd name="T4" fmla="*/ 2147483646 w 227"/>
                <a:gd name="T5" fmla="*/ 2147483646 h 45"/>
                <a:gd name="T6" fmla="*/ 2147483646 w 227"/>
                <a:gd name="T7" fmla="*/ 0 h 45"/>
                <a:gd name="T8" fmla="*/ 2147483646 w 227"/>
                <a:gd name="T9" fmla="*/ 2147483646 h 45"/>
                <a:gd name="T10" fmla="*/ 2147483646 w 227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7"/>
                <a:gd name="T19" fmla="*/ 0 h 45"/>
                <a:gd name="T20" fmla="*/ 227 w 227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7" h="45">
                  <a:moveTo>
                    <a:pt x="0" y="45"/>
                  </a:moveTo>
                  <a:cubicBezTo>
                    <a:pt x="15" y="22"/>
                    <a:pt x="31" y="0"/>
                    <a:pt x="46" y="0"/>
                  </a:cubicBezTo>
                  <a:cubicBezTo>
                    <a:pt x="61" y="0"/>
                    <a:pt x="76" y="45"/>
                    <a:pt x="91" y="45"/>
                  </a:cubicBezTo>
                  <a:cubicBezTo>
                    <a:pt x="106" y="45"/>
                    <a:pt x="121" y="0"/>
                    <a:pt x="136" y="0"/>
                  </a:cubicBezTo>
                  <a:cubicBezTo>
                    <a:pt x="151" y="0"/>
                    <a:pt x="167" y="45"/>
                    <a:pt x="182" y="45"/>
                  </a:cubicBezTo>
                  <a:cubicBezTo>
                    <a:pt x="197" y="45"/>
                    <a:pt x="212" y="22"/>
                    <a:pt x="22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756" name="Group 75"/>
          <p:cNvGrpSpPr>
            <a:grpSpLocks/>
          </p:cNvGrpSpPr>
          <p:nvPr/>
        </p:nvGrpSpPr>
        <p:grpSpPr bwMode="auto">
          <a:xfrm>
            <a:off x="190500" y="1860550"/>
            <a:ext cx="4525963" cy="879475"/>
            <a:chOff x="236280" y="5373216"/>
            <a:chExt cx="4526280" cy="879336"/>
          </a:xfrm>
        </p:grpSpPr>
        <p:sp>
          <p:nvSpPr>
            <p:cNvPr id="159766" name="Rectangle 5"/>
            <p:cNvSpPr>
              <a:spLocks noChangeArrowheads="1"/>
            </p:cNvSpPr>
            <p:nvPr/>
          </p:nvSpPr>
          <p:spPr bwMode="auto">
            <a:xfrm>
              <a:off x="236280" y="5815037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M</a:t>
              </a:r>
            </a:p>
          </p:txBody>
        </p:sp>
        <p:cxnSp>
          <p:nvCxnSpPr>
            <p:cNvPr id="159767" name="AutoShape 6"/>
            <p:cNvCxnSpPr>
              <a:cxnSpLocks noChangeShapeType="1"/>
              <a:stCxn id="159766" idx="3"/>
            </p:cNvCxnSpPr>
            <p:nvPr/>
          </p:nvCxnSpPr>
          <p:spPr bwMode="auto">
            <a:xfrm>
              <a:off x="664905" y="6026175"/>
              <a:ext cx="4095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768" name="Rectangle 8"/>
            <p:cNvSpPr>
              <a:spLocks noChangeArrowheads="1"/>
            </p:cNvSpPr>
            <p:nvPr/>
          </p:nvSpPr>
          <p:spPr bwMode="auto">
            <a:xfrm>
              <a:off x="4333935" y="5771996"/>
              <a:ext cx="428625" cy="422275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159769" name="Rounded Rectangle 73"/>
            <p:cNvSpPr>
              <a:spLocks noChangeArrowheads="1"/>
            </p:cNvSpPr>
            <p:nvPr/>
          </p:nvSpPr>
          <p:spPr bwMode="auto">
            <a:xfrm>
              <a:off x="1100376" y="5820504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E</a:t>
              </a:r>
            </a:p>
          </p:txBody>
        </p:sp>
        <p:cxnSp>
          <p:nvCxnSpPr>
            <p:cNvPr id="159770" name="AutoShape 7"/>
            <p:cNvCxnSpPr>
              <a:cxnSpLocks noChangeShapeType="1"/>
            </p:cNvCxnSpPr>
            <p:nvPr/>
          </p:nvCxnSpPr>
          <p:spPr bwMode="auto">
            <a:xfrm>
              <a:off x="1592323" y="5373216"/>
              <a:ext cx="7938" cy="36830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771" name="AutoShape 9"/>
            <p:cNvCxnSpPr>
              <a:cxnSpLocks noChangeShapeType="1"/>
              <a:endCxn id="159768" idx="1"/>
            </p:cNvCxnSpPr>
            <p:nvPr/>
          </p:nvCxnSpPr>
          <p:spPr bwMode="auto">
            <a:xfrm>
              <a:off x="1943160" y="5983134"/>
              <a:ext cx="23907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9757" name="Group 102"/>
          <p:cNvGrpSpPr>
            <a:grpSpLocks/>
          </p:cNvGrpSpPr>
          <p:nvPr/>
        </p:nvGrpSpPr>
        <p:grpSpPr bwMode="auto">
          <a:xfrm>
            <a:off x="2555875" y="3394075"/>
            <a:ext cx="2209800" cy="1477963"/>
            <a:chOff x="8770912" y="3534916"/>
            <a:chExt cx="2209800" cy="1478260"/>
          </a:xfrm>
        </p:grpSpPr>
        <p:sp>
          <p:nvSpPr>
            <p:cNvPr id="159759" name="Rectangle 31"/>
            <p:cNvSpPr>
              <a:spLocks noChangeArrowheads="1"/>
            </p:cNvSpPr>
            <p:nvPr/>
          </p:nvSpPr>
          <p:spPr bwMode="auto">
            <a:xfrm>
              <a:off x="9129687" y="3588907"/>
              <a:ext cx="927100" cy="533566"/>
            </a:xfrm>
            <a:prstGeom prst="rect">
              <a:avLst/>
            </a:prstGeom>
            <a:solidFill>
              <a:srgbClr val="FF481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4810"/>
              </a:extrusionClr>
              <a:contourClr>
                <a:srgbClr val="FF4810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R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59760" name="Rectangle 35"/>
            <p:cNvSpPr>
              <a:spLocks noChangeArrowheads="1"/>
            </p:cNvSpPr>
            <p:nvPr/>
          </p:nvSpPr>
          <p:spPr bwMode="auto">
            <a:xfrm>
              <a:off x="10552087" y="4544880"/>
              <a:ext cx="428625" cy="422407"/>
            </a:xfrm>
            <a:prstGeom prst="rect">
              <a:avLst/>
            </a:prstGeom>
            <a:solidFill>
              <a:srgbClr val="00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FF"/>
              </a:extrusionClr>
              <a:contourClr>
                <a:srgbClr val="00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S</a:t>
              </a:r>
            </a:p>
          </p:txBody>
        </p:sp>
        <p:sp>
          <p:nvSpPr>
            <p:cNvPr id="159761" name="Text Box 36"/>
            <p:cNvSpPr txBox="1">
              <a:spLocks noChangeArrowheads="1"/>
            </p:cNvSpPr>
            <p:nvPr/>
          </p:nvSpPr>
          <p:spPr bwMode="auto">
            <a:xfrm>
              <a:off x="9255100" y="3534916"/>
              <a:ext cx="746125" cy="366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rem</a:t>
              </a:r>
            </a:p>
          </p:txBody>
        </p:sp>
        <p:cxnSp>
          <p:nvCxnSpPr>
            <p:cNvPr id="159762" name="AutoShape 19"/>
            <p:cNvCxnSpPr>
              <a:cxnSpLocks noChangeShapeType="1"/>
            </p:cNvCxnSpPr>
            <p:nvPr/>
          </p:nvCxnSpPr>
          <p:spPr bwMode="auto">
            <a:xfrm>
              <a:off x="8770912" y="4760847"/>
              <a:ext cx="355600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763" name="Rounded Rectangle 108"/>
            <p:cNvSpPr>
              <a:spLocks noChangeArrowheads="1"/>
            </p:cNvSpPr>
            <p:nvPr/>
          </p:nvSpPr>
          <p:spPr bwMode="auto">
            <a:xfrm>
              <a:off x="9144000" y="4581128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 b="1" i="1">
                  <a:solidFill>
                    <a:srgbClr val="000066"/>
                  </a:solidFill>
                </a:rPr>
                <a:t>A</a:t>
              </a:r>
              <a:r>
                <a:rPr lang="en-US" altLang="en-US" sz="2400" baseline="30000">
                  <a:solidFill>
                    <a:srgbClr val="000066"/>
                  </a:solidFill>
                </a:rPr>
                <a:t>–</a:t>
              </a:r>
              <a:r>
                <a:rPr lang="pt-BR" altLang="en-US" sz="2400" baseline="30000">
                  <a:solidFill>
                    <a:srgbClr val="000066"/>
                  </a:solidFill>
                </a:rPr>
                <a:t>1</a:t>
              </a:r>
            </a:p>
          </p:txBody>
        </p:sp>
        <p:cxnSp>
          <p:nvCxnSpPr>
            <p:cNvPr id="159764" name="AutoShape 30"/>
            <p:cNvCxnSpPr>
              <a:cxnSpLocks noChangeShapeType="1"/>
              <a:stCxn id="159759" idx="2"/>
            </p:cNvCxnSpPr>
            <p:nvPr/>
          </p:nvCxnSpPr>
          <p:spPr bwMode="auto">
            <a:xfrm flipH="1">
              <a:off x="9590062" y="4122474"/>
              <a:ext cx="3175" cy="42717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765" name="AutoShape 34"/>
            <p:cNvCxnSpPr>
              <a:cxnSpLocks noChangeShapeType="1"/>
            </p:cNvCxnSpPr>
            <p:nvPr/>
          </p:nvCxnSpPr>
          <p:spPr bwMode="auto">
            <a:xfrm flipV="1">
              <a:off x="10053612" y="4756083"/>
              <a:ext cx="498475" cy="476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59758" name="Picture 16" descr="ANd9GcTODZhfpMCMD1AIJVUfznqqIRH96fVKsmgqamwKZUxwMlIbHaFHfw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140075"/>
            <a:ext cx="3683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66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6"/>
          <p:cNvSpPr>
            <a:spLocks noChangeArrowheads="1"/>
          </p:cNvSpPr>
          <p:nvPr/>
        </p:nvSpPr>
        <p:spPr bwMode="auto">
          <a:xfrm>
            <a:off x="4130675" y="1658938"/>
            <a:ext cx="914400" cy="3324225"/>
          </a:xfrm>
          <a:prstGeom prst="rect">
            <a:avLst/>
          </a:prstGeom>
          <a:noFill/>
          <a:ln w="25400">
            <a:solidFill>
              <a:srgbClr val="0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795" name="Rectangle 17"/>
          <p:cNvSpPr>
            <a:spLocks noChangeArrowheads="1"/>
          </p:cNvSpPr>
          <p:nvPr/>
        </p:nvSpPr>
        <p:spPr bwMode="auto">
          <a:xfrm>
            <a:off x="7296150" y="1425575"/>
            <a:ext cx="428625" cy="422275"/>
          </a:xfrm>
          <a:prstGeom prst="rect">
            <a:avLst/>
          </a:prstGeom>
          <a:solidFill>
            <a:srgbClr val="FF654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541"/>
            </a:extrusionClr>
            <a:contourClr>
              <a:srgbClr val="FF654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66"/>
                </a:solidFill>
              </a:rPr>
              <a:t>K</a:t>
            </a:r>
          </a:p>
        </p:txBody>
      </p:sp>
      <p:sp>
        <p:nvSpPr>
          <p:cNvPr id="161796" name="Rectangle 26"/>
          <p:cNvSpPr>
            <a:spLocks noChangeArrowheads="1"/>
          </p:cNvSpPr>
          <p:nvPr/>
        </p:nvSpPr>
        <p:spPr bwMode="auto">
          <a:xfrm>
            <a:off x="1309688" y="1450975"/>
            <a:ext cx="428625" cy="422275"/>
          </a:xfrm>
          <a:prstGeom prst="rect">
            <a:avLst/>
          </a:prstGeom>
          <a:solidFill>
            <a:srgbClr val="FF654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541"/>
            </a:extrusionClr>
            <a:contourClr>
              <a:srgbClr val="FF654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66"/>
                </a:solidFill>
              </a:rPr>
              <a:t>K</a:t>
            </a:r>
          </a:p>
        </p:txBody>
      </p:sp>
      <p:sp>
        <p:nvSpPr>
          <p:cNvPr id="161797" name="Rectangle 37"/>
          <p:cNvSpPr>
            <a:spLocks noChangeArrowheads="1"/>
          </p:cNvSpPr>
          <p:nvPr/>
        </p:nvSpPr>
        <p:spPr bwMode="auto">
          <a:xfrm>
            <a:off x="2197100" y="2230438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798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611188" y="5056188"/>
            <a:ext cx="8064500" cy="1295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600"/>
              <a:t>Mensagem </a:t>
            </a:r>
            <a:r>
              <a:rPr lang="pt-BR" altLang="en-US" sz="2600" b="1" i="1"/>
              <a:t>confidencial</a:t>
            </a:r>
            <a:r>
              <a:rPr lang="pt-BR" altLang="en-US" sz="2600"/>
              <a:t> (C) e </a:t>
            </a:r>
            <a:r>
              <a:rPr lang="pt-BR" altLang="en-US" sz="2600" b="1" i="1"/>
              <a:t>assinada </a:t>
            </a:r>
            <a:r>
              <a:rPr lang="pt-BR" altLang="en-US" sz="2600"/>
              <a:t>(S)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200"/>
              <a:t>Serviços: confidencialidade (cifra simétrica), integridade, autenticidade e irretratabilidade (assinatura digital)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400" b="1"/>
              <a:t>Utilidade</a:t>
            </a:r>
            <a:r>
              <a:rPr lang="pt-BR" altLang="en-US" sz="2400"/>
              <a:t>: mais eficiente assinar hash das mensagens</a:t>
            </a:r>
            <a:endParaRPr lang="pt-BR" altLang="en-US" sz="2400" b="1"/>
          </a:p>
        </p:txBody>
      </p:sp>
      <p:sp>
        <p:nvSpPr>
          <p:cNvPr id="161799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  <a:noFill/>
        </p:spPr>
        <p:txBody>
          <a:bodyPr/>
          <a:lstStyle/>
          <a:p>
            <a:pPr eaLnBrk="1" hangingPunct="1"/>
            <a:r>
              <a:rPr lang="pt-BR" altLang="en-US"/>
              <a:t>Envelope criptográfico</a:t>
            </a:r>
          </a:p>
        </p:txBody>
      </p:sp>
      <p:pic>
        <p:nvPicPr>
          <p:cNvPr id="161800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0652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801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10652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80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631950"/>
            <a:ext cx="6238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80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0" y="1662113"/>
            <a:ext cx="6238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4" descr="chest%20clipart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02631" y="1736393"/>
            <a:ext cx="395338" cy="305793"/>
          </a:xfrm>
          <a:prstGeom prst="rect">
            <a:avLst/>
          </a:prstGeom>
          <a:noFill/>
        </p:spPr>
      </p:pic>
      <p:grpSp>
        <p:nvGrpSpPr>
          <p:cNvPr id="161805" name="Group 22"/>
          <p:cNvGrpSpPr>
            <a:grpSpLocks/>
          </p:cNvGrpSpPr>
          <p:nvPr/>
        </p:nvGrpSpPr>
        <p:grpSpPr bwMode="auto">
          <a:xfrm>
            <a:off x="1625600" y="2459038"/>
            <a:ext cx="1206500" cy="2400300"/>
            <a:chOff x="1625105" y="2459038"/>
            <a:chExt cx="1206406" cy="2400300"/>
          </a:xfrm>
        </p:grpSpPr>
        <p:sp>
          <p:nvSpPr>
            <p:cNvPr id="161831" name="Rounded Rectangle 73"/>
            <p:cNvSpPr>
              <a:spLocks noChangeArrowheads="1"/>
            </p:cNvSpPr>
            <p:nvPr/>
          </p:nvSpPr>
          <p:spPr bwMode="auto">
            <a:xfrm>
              <a:off x="1999096" y="2973096"/>
              <a:ext cx="556680" cy="406476"/>
            </a:xfrm>
            <a:prstGeom prst="roundRect">
              <a:avLst>
                <a:gd name="adj" fmla="val 50000"/>
              </a:avLst>
            </a:prstGeom>
            <a:solidFill>
              <a:srgbClr val="CC99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H</a:t>
              </a:r>
            </a:p>
          </p:txBody>
        </p:sp>
        <p:grpSp>
          <p:nvGrpSpPr>
            <p:cNvPr id="161832" name="Group 16"/>
            <p:cNvGrpSpPr>
              <a:grpSpLocks/>
            </p:cNvGrpSpPr>
            <p:nvPr/>
          </p:nvGrpSpPr>
          <p:grpSpPr bwMode="auto">
            <a:xfrm>
              <a:off x="1625105" y="2459038"/>
              <a:ext cx="1206406" cy="2400300"/>
              <a:chOff x="1625105" y="2459038"/>
              <a:chExt cx="1206406" cy="2400300"/>
            </a:xfrm>
          </p:grpSpPr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63368" y="3103821"/>
                <a:ext cx="368143" cy="3783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1834" name="Rectangle 24"/>
              <p:cNvSpPr>
                <a:spLocks noChangeArrowheads="1"/>
              </p:cNvSpPr>
              <p:nvPr/>
            </p:nvSpPr>
            <p:spPr bwMode="auto">
              <a:xfrm>
                <a:off x="1979933" y="4436959"/>
                <a:ext cx="428202" cy="422379"/>
              </a:xfrm>
              <a:prstGeom prst="rect">
                <a:avLst/>
              </a:prstGeom>
              <a:solidFill>
                <a:srgbClr val="CC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FF"/>
                </a:extrusionClr>
                <a:contourClr>
                  <a:srgbClr val="CCFFFF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rgbClr val="000066"/>
                    </a:solidFill>
                  </a:rPr>
                  <a:t>V</a:t>
                </a:r>
                <a:endParaRPr lang="pt-BR" altLang="en-US" sz="2400">
                  <a:solidFill>
                    <a:srgbClr val="000066"/>
                  </a:solidFill>
                </a:endParaRPr>
              </a:p>
            </p:txBody>
          </p:sp>
          <p:pic>
            <p:nvPicPr>
              <p:cNvPr id="161835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105" y="4149080"/>
                <a:ext cx="426615" cy="34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1836" name="Straight Arrow Connector 11"/>
              <p:cNvCxnSpPr>
                <a:cxnSpLocks noChangeShapeType="1"/>
                <a:stCxn id="161831" idx="2"/>
              </p:cNvCxnSpPr>
              <p:nvPr/>
            </p:nvCxnSpPr>
            <p:spPr bwMode="auto">
              <a:xfrm>
                <a:off x="2277436" y="3379572"/>
                <a:ext cx="0" cy="1020216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1837" name="AutoShape 33"/>
              <p:cNvCxnSpPr>
                <a:cxnSpLocks noChangeShapeType="1"/>
                <a:stCxn id="161797" idx="2"/>
              </p:cNvCxnSpPr>
              <p:nvPr/>
            </p:nvCxnSpPr>
            <p:spPr bwMode="auto">
              <a:xfrm>
                <a:off x="2311400" y="2459038"/>
                <a:ext cx="0" cy="514058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 type="oval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61806" name="Group 18"/>
          <p:cNvGrpSpPr>
            <a:grpSpLocks/>
          </p:cNvGrpSpPr>
          <p:nvPr/>
        </p:nvGrpSpPr>
        <p:grpSpPr bwMode="auto">
          <a:xfrm>
            <a:off x="4437063" y="3686175"/>
            <a:ext cx="496887" cy="509588"/>
            <a:chOff x="258763" y="3397250"/>
            <a:chExt cx="808037" cy="863600"/>
          </a:xfrm>
        </p:grpSpPr>
        <p:graphicFrame>
          <p:nvGraphicFramePr>
            <p:cNvPr id="161829" name="Object 12"/>
            <p:cNvGraphicFramePr>
              <a:graphicFrameLocks noChangeAspect="1"/>
            </p:cNvGraphicFramePr>
            <p:nvPr/>
          </p:nvGraphicFramePr>
          <p:xfrm>
            <a:off x="419101" y="3397250"/>
            <a:ext cx="647699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2857899" imgH="3809524" progId="Paint.Picture">
                    <p:embed/>
                  </p:oleObj>
                </mc:Choice>
                <mc:Fallback>
                  <p:oleObj name="Bitmap Image" r:id="rId8" imgW="2857899" imgH="3809524" progId="Paint.Picture">
                    <p:embed/>
                    <p:pic>
                      <p:nvPicPr>
                        <p:cNvPr id="16182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1" y="3397250"/>
                          <a:ext cx="647699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30" name="Freeform 22"/>
            <p:cNvSpPr>
              <a:spLocks/>
            </p:cNvSpPr>
            <p:nvPr/>
          </p:nvSpPr>
          <p:spPr bwMode="auto">
            <a:xfrm>
              <a:off x="258763" y="4119562"/>
              <a:ext cx="203200" cy="85725"/>
            </a:xfrm>
            <a:custGeom>
              <a:avLst/>
              <a:gdLst>
                <a:gd name="T0" fmla="*/ 0 w 227"/>
                <a:gd name="T1" fmla="*/ 2147483646 h 45"/>
                <a:gd name="T2" fmla="*/ 2147483646 w 227"/>
                <a:gd name="T3" fmla="*/ 0 h 45"/>
                <a:gd name="T4" fmla="*/ 2147483646 w 227"/>
                <a:gd name="T5" fmla="*/ 2147483646 h 45"/>
                <a:gd name="T6" fmla="*/ 2147483646 w 227"/>
                <a:gd name="T7" fmla="*/ 0 h 45"/>
                <a:gd name="T8" fmla="*/ 2147483646 w 227"/>
                <a:gd name="T9" fmla="*/ 2147483646 h 45"/>
                <a:gd name="T10" fmla="*/ 2147483646 w 227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7"/>
                <a:gd name="T19" fmla="*/ 0 h 45"/>
                <a:gd name="T20" fmla="*/ 227 w 227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7" h="45">
                  <a:moveTo>
                    <a:pt x="0" y="45"/>
                  </a:moveTo>
                  <a:cubicBezTo>
                    <a:pt x="15" y="22"/>
                    <a:pt x="31" y="0"/>
                    <a:pt x="46" y="0"/>
                  </a:cubicBezTo>
                  <a:cubicBezTo>
                    <a:pt x="61" y="0"/>
                    <a:pt x="76" y="45"/>
                    <a:pt x="91" y="45"/>
                  </a:cubicBezTo>
                  <a:cubicBezTo>
                    <a:pt x="106" y="45"/>
                    <a:pt x="121" y="0"/>
                    <a:pt x="136" y="0"/>
                  </a:cubicBezTo>
                  <a:cubicBezTo>
                    <a:pt x="151" y="0"/>
                    <a:pt x="167" y="45"/>
                    <a:pt x="182" y="45"/>
                  </a:cubicBezTo>
                  <a:cubicBezTo>
                    <a:pt x="197" y="45"/>
                    <a:pt x="212" y="22"/>
                    <a:pt x="22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1807" name="Group 75"/>
          <p:cNvGrpSpPr>
            <a:grpSpLocks/>
          </p:cNvGrpSpPr>
          <p:nvPr/>
        </p:nvGrpSpPr>
        <p:grpSpPr bwMode="auto">
          <a:xfrm>
            <a:off x="190500" y="1860550"/>
            <a:ext cx="4525963" cy="879475"/>
            <a:chOff x="236280" y="5373216"/>
            <a:chExt cx="4526280" cy="879336"/>
          </a:xfrm>
        </p:grpSpPr>
        <p:sp>
          <p:nvSpPr>
            <p:cNvPr id="161823" name="Rectangle 5"/>
            <p:cNvSpPr>
              <a:spLocks noChangeArrowheads="1"/>
            </p:cNvSpPr>
            <p:nvPr/>
          </p:nvSpPr>
          <p:spPr bwMode="auto">
            <a:xfrm>
              <a:off x="236280" y="5815037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M</a:t>
              </a:r>
            </a:p>
          </p:txBody>
        </p:sp>
        <p:cxnSp>
          <p:nvCxnSpPr>
            <p:cNvPr id="161824" name="AutoShape 6"/>
            <p:cNvCxnSpPr>
              <a:cxnSpLocks noChangeShapeType="1"/>
              <a:stCxn id="161823" idx="3"/>
            </p:cNvCxnSpPr>
            <p:nvPr/>
          </p:nvCxnSpPr>
          <p:spPr bwMode="auto">
            <a:xfrm>
              <a:off x="664905" y="6026175"/>
              <a:ext cx="4095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825" name="Rectangle 8"/>
            <p:cNvSpPr>
              <a:spLocks noChangeArrowheads="1"/>
            </p:cNvSpPr>
            <p:nvPr/>
          </p:nvSpPr>
          <p:spPr bwMode="auto">
            <a:xfrm>
              <a:off x="4333935" y="5771996"/>
              <a:ext cx="428625" cy="422275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161826" name="Rounded Rectangle 73"/>
            <p:cNvSpPr>
              <a:spLocks noChangeArrowheads="1"/>
            </p:cNvSpPr>
            <p:nvPr/>
          </p:nvSpPr>
          <p:spPr bwMode="auto">
            <a:xfrm>
              <a:off x="1100376" y="5820504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E</a:t>
              </a:r>
            </a:p>
          </p:txBody>
        </p:sp>
        <p:cxnSp>
          <p:nvCxnSpPr>
            <p:cNvPr id="161827" name="AutoShape 7"/>
            <p:cNvCxnSpPr>
              <a:cxnSpLocks noChangeShapeType="1"/>
            </p:cNvCxnSpPr>
            <p:nvPr/>
          </p:nvCxnSpPr>
          <p:spPr bwMode="auto">
            <a:xfrm>
              <a:off x="1592323" y="5373216"/>
              <a:ext cx="7938" cy="36830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28" name="AutoShape 9"/>
            <p:cNvCxnSpPr>
              <a:cxnSpLocks noChangeShapeType="1"/>
              <a:endCxn id="161825" idx="1"/>
            </p:cNvCxnSpPr>
            <p:nvPr/>
          </p:nvCxnSpPr>
          <p:spPr bwMode="auto">
            <a:xfrm>
              <a:off x="1943160" y="5983134"/>
              <a:ext cx="23907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1808" name="Group 84"/>
          <p:cNvGrpSpPr>
            <a:grpSpLocks/>
          </p:cNvGrpSpPr>
          <p:nvPr/>
        </p:nvGrpSpPr>
        <p:grpSpPr bwMode="auto">
          <a:xfrm>
            <a:off x="4700588" y="1849438"/>
            <a:ext cx="4114800" cy="844550"/>
            <a:chOff x="5796136" y="5229200"/>
            <a:chExt cx="4114800" cy="844664"/>
          </a:xfrm>
        </p:grpSpPr>
        <p:sp>
          <p:nvSpPr>
            <p:cNvPr id="161818" name="Rounded Rectangle 85"/>
            <p:cNvSpPr>
              <a:spLocks noChangeArrowheads="1"/>
            </p:cNvSpPr>
            <p:nvPr/>
          </p:nvSpPr>
          <p:spPr bwMode="auto">
            <a:xfrm>
              <a:off x="8150304" y="5641816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E</a:t>
              </a:r>
              <a:r>
                <a:rPr lang="en-US" altLang="en-US" sz="2400" baseline="30000">
                  <a:solidFill>
                    <a:srgbClr val="000066"/>
                  </a:solidFill>
                </a:rPr>
                <a:t> –</a:t>
              </a:r>
              <a:r>
                <a:rPr lang="pt-BR" altLang="en-US" sz="2400" baseline="30000">
                  <a:solidFill>
                    <a:srgbClr val="000066"/>
                  </a:solidFill>
                </a:rPr>
                <a:t>1</a:t>
              </a:r>
              <a:endParaRPr lang="en-US" altLang="en-US" sz="2400" b="1" i="1">
                <a:solidFill>
                  <a:srgbClr val="000066"/>
                </a:solidFill>
              </a:endParaRPr>
            </a:p>
          </p:txBody>
        </p:sp>
        <p:sp>
          <p:nvSpPr>
            <p:cNvPr id="161819" name="Rectangle 13"/>
            <p:cNvSpPr>
              <a:spLocks noChangeArrowheads="1"/>
            </p:cNvSpPr>
            <p:nvPr/>
          </p:nvSpPr>
          <p:spPr bwMode="auto">
            <a:xfrm>
              <a:off x="9482311" y="5591150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M</a:t>
              </a:r>
            </a:p>
          </p:txBody>
        </p:sp>
        <p:cxnSp>
          <p:nvCxnSpPr>
            <p:cNvPr id="161820" name="AutoShape 12"/>
            <p:cNvCxnSpPr>
              <a:cxnSpLocks noChangeShapeType="1"/>
            </p:cNvCxnSpPr>
            <p:nvPr/>
          </p:nvCxnSpPr>
          <p:spPr bwMode="auto">
            <a:xfrm flipH="1">
              <a:off x="8575849" y="5229200"/>
              <a:ext cx="6350" cy="36671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21" name="AutoShape 14"/>
            <p:cNvCxnSpPr>
              <a:cxnSpLocks noChangeShapeType="1"/>
              <a:endCxn id="161819" idx="1"/>
            </p:cNvCxnSpPr>
            <p:nvPr/>
          </p:nvCxnSpPr>
          <p:spPr bwMode="auto">
            <a:xfrm flipV="1">
              <a:off x="8991774" y="5802288"/>
              <a:ext cx="490538" cy="476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22" name="AutoShape 15"/>
            <p:cNvCxnSpPr>
              <a:cxnSpLocks noChangeShapeType="1"/>
            </p:cNvCxnSpPr>
            <p:nvPr/>
          </p:nvCxnSpPr>
          <p:spPr bwMode="auto">
            <a:xfrm>
              <a:off x="5796136" y="5803875"/>
              <a:ext cx="2362200" cy="317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1809" name="Group 102"/>
          <p:cNvGrpSpPr>
            <a:grpSpLocks/>
          </p:cNvGrpSpPr>
          <p:nvPr/>
        </p:nvGrpSpPr>
        <p:grpSpPr bwMode="auto">
          <a:xfrm>
            <a:off x="2555875" y="3394075"/>
            <a:ext cx="2209800" cy="1477963"/>
            <a:chOff x="8770912" y="3534916"/>
            <a:chExt cx="2209800" cy="1478260"/>
          </a:xfrm>
        </p:grpSpPr>
        <p:sp>
          <p:nvSpPr>
            <p:cNvPr id="161811" name="Rectangle 31"/>
            <p:cNvSpPr>
              <a:spLocks noChangeArrowheads="1"/>
            </p:cNvSpPr>
            <p:nvPr/>
          </p:nvSpPr>
          <p:spPr bwMode="auto">
            <a:xfrm>
              <a:off x="9129687" y="3588907"/>
              <a:ext cx="927100" cy="533566"/>
            </a:xfrm>
            <a:prstGeom prst="rect">
              <a:avLst/>
            </a:prstGeom>
            <a:solidFill>
              <a:srgbClr val="FF481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4810"/>
              </a:extrusionClr>
              <a:contourClr>
                <a:srgbClr val="FF4810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R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61812" name="Rectangle 35"/>
            <p:cNvSpPr>
              <a:spLocks noChangeArrowheads="1"/>
            </p:cNvSpPr>
            <p:nvPr/>
          </p:nvSpPr>
          <p:spPr bwMode="auto">
            <a:xfrm>
              <a:off x="10552087" y="4544880"/>
              <a:ext cx="428625" cy="422407"/>
            </a:xfrm>
            <a:prstGeom prst="rect">
              <a:avLst/>
            </a:prstGeom>
            <a:solidFill>
              <a:srgbClr val="00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FF"/>
              </a:extrusionClr>
              <a:contourClr>
                <a:srgbClr val="00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S</a:t>
              </a:r>
            </a:p>
          </p:txBody>
        </p:sp>
        <p:sp>
          <p:nvSpPr>
            <p:cNvPr id="161813" name="Text Box 36"/>
            <p:cNvSpPr txBox="1">
              <a:spLocks noChangeArrowheads="1"/>
            </p:cNvSpPr>
            <p:nvPr/>
          </p:nvSpPr>
          <p:spPr bwMode="auto">
            <a:xfrm>
              <a:off x="9255100" y="3534916"/>
              <a:ext cx="746125" cy="366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rem</a:t>
              </a:r>
            </a:p>
          </p:txBody>
        </p:sp>
        <p:cxnSp>
          <p:nvCxnSpPr>
            <p:cNvPr id="161814" name="AutoShape 19"/>
            <p:cNvCxnSpPr>
              <a:cxnSpLocks noChangeShapeType="1"/>
            </p:cNvCxnSpPr>
            <p:nvPr/>
          </p:nvCxnSpPr>
          <p:spPr bwMode="auto">
            <a:xfrm>
              <a:off x="8770912" y="4760847"/>
              <a:ext cx="355600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815" name="Rounded Rectangle 108"/>
            <p:cNvSpPr>
              <a:spLocks noChangeArrowheads="1"/>
            </p:cNvSpPr>
            <p:nvPr/>
          </p:nvSpPr>
          <p:spPr bwMode="auto">
            <a:xfrm>
              <a:off x="9144000" y="4581128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 b="1" i="1">
                  <a:solidFill>
                    <a:srgbClr val="000066"/>
                  </a:solidFill>
                </a:rPr>
                <a:t>A</a:t>
              </a:r>
              <a:r>
                <a:rPr lang="en-US" altLang="en-US" sz="2400" baseline="30000">
                  <a:solidFill>
                    <a:srgbClr val="000066"/>
                  </a:solidFill>
                </a:rPr>
                <a:t>–</a:t>
              </a:r>
              <a:r>
                <a:rPr lang="pt-BR" altLang="en-US" sz="2400" baseline="30000">
                  <a:solidFill>
                    <a:srgbClr val="000066"/>
                  </a:solidFill>
                </a:rPr>
                <a:t>1</a:t>
              </a:r>
            </a:p>
          </p:txBody>
        </p:sp>
        <p:cxnSp>
          <p:nvCxnSpPr>
            <p:cNvPr id="161816" name="AutoShape 30"/>
            <p:cNvCxnSpPr>
              <a:cxnSpLocks noChangeShapeType="1"/>
              <a:stCxn id="161811" idx="2"/>
            </p:cNvCxnSpPr>
            <p:nvPr/>
          </p:nvCxnSpPr>
          <p:spPr bwMode="auto">
            <a:xfrm flipH="1">
              <a:off x="9590062" y="4122474"/>
              <a:ext cx="3175" cy="42717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17" name="AutoShape 34"/>
            <p:cNvCxnSpPr>
              <a:cxnSpLocks noChangeShapeType="1"/>
            </p:cNvCxnSpPr>
            <p:nvPr/>
          </p:nvCxnSpPr>
          <p:spPr bwMode="auto">
            <a:xfrm flipV="1">
              <a:off x="10053612" y="4756083"/>
              <a:ext cx="498475" cy="476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61810" name="Picture 16" descr="ANd9GcTODZhfpMCMD1AIJVUfznqqIRH96fVKsmgqamwKZUxwMlIbHaFHfw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140075"/>
            <a:ext cx="3683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77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6"/>
          <p:cNvSpPr>
            <a:spLocks noChangeArrowheads="1"/>
          </p:cNvSpPr>
          <p:nvPr/>
        </p:nvSpPr>
        <p:spPr bwMode="auto">
          <a:xfrm>
            <a:off x="4130675" y="1658938"/>
            <a:ext cx="914400" cy="3324225"/>
          </a:xfrm>
          <a:prstGeom prst="rect">
            <a:avLst/>
          </a:prstGeom>
          <a:noFill/>
          <a:ln w="25400">
            <a:solidFill>
              <a:srgbClr val="0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3" name="Rectangle 17"/>
          <p:cNvSpPr>
            <a:spLocks noChangeArrowheads="1"/>
          </p:cNvSpPr>
          <p:nvPr/>
        </p:nvSpPr>
        <p:spPr bwMode="auto">
          <a:xfrm>
            <a:off x="7296150" y="1425575"/>
            <a:ext cx="428625" cy="422275"/>
          </a:xfrm>
          <a:prstGeom prst="rect">
            <a:avLst/>
          </a:prstGeom>
          <a:solidFill>
            <a:srgbClr val="FF654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541"/>
            </a:extrusionClr>
            <a:contourClr>
              <a:srgbClr val="FF654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66"/>
                </a:solidFill>
              </a:rPr>
              <a:t>K</a:t>
            </a:r>
          </a:p>
        </p:txBody>
      </p:sp>
      <p:sp>
        <p:nvSpPr>
          <p:cNvPr id="163844" name="Rectangle 26"/>
          <p:cNvSpPr>
            <a:spLocks noChangeArrowheads="1"/>
          </p:cNvSpPr>
          <p:nvPr/>
        </p:nvSpPr>
        <p:spPr bwMode="auto">
          <a:xfrm>
            <a:off x="1309688" y="1450975"/>
            <a:ext cx="428625" cy="422275"/>
          </a:xfrm>
          <a:prstGeom prst="rect">
            <a:avLst/>
          </a:prstGeom>
          <a:solidFill>
            <a:srgbClr val="FF654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541"/>
            </a:extrusionClr>
            <a:contourClr>
              <a:srgbClr val="FF654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66"/>
                </a:solidFill>
              </a:rPr>
              <a:t>K</a:t>
            </a:r>
          </a:p>
        </p:txBody>
      </p:sp>
      <p:sp>
        <p:nvSpPr>
          <p:cNvPr id="163845" name="Rectangle 37"/>
          <p:cNvSpPr>
            <a:spLocks noChangeArrowheads="1"/>
          </p:cNvSpPr>
          <p:nvPr/>
        </p:nvSpPr>
        <p:spPr bwMode="auto">
          <a:xfrm>
            <a:off x="2197100" y="2230438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6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611188" y="5056188"/>
            <a:ext cx="8064500" cy="1295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600"/>
              <a:t>Mensagem </a:t>
            </a:r>
            <a:r>
              <a:rPr lang="pt-BR" altLang="en-US" sz="2600" b="1" i="1"/>
              <a:t>confidencial</a:t>
            </a:r>
            <a:r>
              <a:rPr lang="pt-BR" altLang="en-US" sz="2600"/>
              <a:t> (C) e </a:t>
            </a:r>
            <a:r>
              <a:rPr lang="pt-BR" altLang="en-US" sz="2600" b="1" i="1"/>
              <a:t>assinada </a:t>
            </a:r>
            <a:r>
              <a:rPr lang="pt-BR" altLang="en-US" sz="2600"/>
              <a:t>(S)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200"/>
              <a:t>Serviços: confidencialidade (cifra simétrica), integridade, autenticidade e irretratabilidade (assinatura digital)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400" b="1"/>
              <a:t>Utilidade</a:t>
            </a:r>
            <a:r>
              <a:rPr lang="pt-BR" altLang="en-US" sz="2400"/>
              <a:t>: mais eficiente assinar hash das mensagens</a:t>
            </a:r>
            <a:endParaRPr lang="pt-BR" altLang="en-US" sz="2400" b="1"/>
          </a:p>
        </p:txBody>
      </p:sp>
      <p:sp>
        <p:nvSpPr>
          <p:cNvPr id="163847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  <a:noFill/>
        </p:spPr>
        <p:txBody>
          <a:bodyPr/>
          <a:lstStyle/>
          <a:p>
            <a:pPr eaLnBrk="1" hangingPunct="1"/>
            <a:r>
              <a:rPr lang="pt-BR" altLang="en-US"/>
              <a:t>Envelope criptográfico</a:t>
            </a:r>
          </a:p>
        </p:txBody>
      </p:sp>
      <p:pic>
        <p:nvPicPr>
          <p:cNvPr id="163848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0652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9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10652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5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631950"/>
            <a:ext cx="6238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5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0" y="1662113"/>
            <a:ext cx="6238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52" name="Picture 14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25963"/>
            <a:ext cx="4270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4" descr="chest%20clipart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02631" y="1736393"/>
            <a:ext cx="395338" cy="305793"/>
          </a:xfrm>
          <a:prstGeom prst="rect">
            <a:avLst/>
          </a:prstGeom>
          <a:noFill/>
        </p:spPr>
      </p:pic>
      <p:grpSp>
        <p:nvGrpSpPr>
          <p:cNvPr id="163854" name="Group 22"/>
          <p:cNvGrpSpPr>
            <a:grpSpLocks/>
          </p:cNvGrpSpPr>
          <p:nvPr/>
        </p:nvGrpSpPr>
        <p:grpSpPr bwMode="auto">
          <a:xfrm>
            <a:off x="1625600" y="2459038"/>
            <a:ext cx="1206500" cy="2400300"/>
            <a:chOff x="1625105" y="2459038"/>
            <a:chExt cx="1206406" cy="2400300"/>
          </a:xfrm>
        </p:grpSpPr>
        <p:sp>
          <p:nvSpPr>
            <p:cNvPr id="163889" name="Rounded Rectangle 73"/>
            <p:cNvSpPr>
              <a:spLocks noChangeArrowheads="1"/>
            </p:cNvSpPr>
            <p:nvPr/>
          </p:nvSpPr>
          <p:spPr bwMode="auto">
            <a:xfrm>
              <a:off x="1999096" y="2973096"/>
              <a:ext cx="556680" cy="406476"/>
            </a:xfrm>
            <a:prstGeom prst="roundRect">
              <a:avLst>
                <a:gd name="adj" fmla="val 50000"/>
              </a:avLst>
            </a:prstGeom>
            <a:solidFill>
              <a:srgbClr val="CC99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H</a:t>
              </a:r>
            </a:p>
          </p:txBody>
        </p:sp>
        <p:grpSp>
          <p:nvGrpSpPr>
            <p:cNvPr id="163890" name="Group 16"/>
            <p:cNvGrpSpPr>
              <a:grpSpLocks/>
            </p:cNvGrpSpPr>
            <p:nvPr/>
          </p:nvGrpSpPr>
          <p:grpSpPr bwMode="auto">
            <a:xfrm>
              <a:off x="1625105" y="2459038"/>
              <a:ext cx="1206406" cy="2400300"/>
              <a:chOff x="1625105" y="2459038"/>
              <a:chExt cx="1206406" cy="2400300"/>
            </a:xfrm>
          </p:grpSpPr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63368" y="3103821"/>
                <a:ext cx="368143" cy="3783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892" name="Rectangle 24"/>
              <p:cNvSpPr>
                <a:spLocks noChangeArrowheads="1"/>
              </p:cNvSpPr>
              <p:nvPr/>
            </p:nvSpPr>
            <p:spPr bwMode="auto">
              <a:xfrm>
                <a:off x="1979933" y="4436959"/>
                <a:ext cx="428202" cy="422379"/>
              </a:xfrm>
              <a:prstGeom prst="rect">
                <a:avLst/>
              </a:prstGeom>
              <a:solidFill>
                <a:srgbClr val="CC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FF"/>
                </a:extrusionClr>
                <a:contourClr>
                  <a:srgbClr val="CCFFFF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rgbClr val="000066"/>
                    </a:solidFill>
                  </a:rPr>
                  <a:t>V</a:t>
                </a:r>
                <a:endParaRPr lang="pt-BR" altLang="en-US" sz="2400">
                  <a:solidFill>
                    <a:srgbClr val="000066"/>
                  </a:solidFill>
                </a:endParaRPr>
              </a:p>
            </p:txBody>
          </p:sp>
          <p:pic>
            <p:nvPicPr>
              <p:cNvPr id="163893" name="Picture 14"/>
              <p:cNvPicPr>
                <a:picLocks noChangeAspect="1" noChangeArrowheads="1"/>
              </p:cNvPicPr>
              <p:nvPr/>
            </p:nvPicPr>
            <p:blipFill>
              <a:blip r:embed="rId5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105" y="4149080"/>
                <a:ext cx="426615" cy="34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3894" name="Straight Arrow Connector 11"/>
              <p:cNvCxnSpPr>
                <a:cxnSpLocks noChangeShapeType="1"/>
                <a:stCxn id="163889" idx="2"/>
              </p:cNvCxnSpPr>
              <p:nvPr/>
            </p:nvCxnSpPr>
            <p:spPr bwMode="auto">
              <a:xfrm>
                <a:off x="2277436" y="3379572"/>
                <a:ext cx="0" cy="1020216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3895" name="AutoShape 33"/>
              <p:cNvCxnSpPr>
                <a:cxnSpLocks noChangeShapeType="1"/>
                <a:stCxn id="163845" idx="2"/>
              </p:cNvCxnSpPr>
              <p:nvPr/>
            </p:nvCxnSpPr>
            <p:spPr bwMode="auto">
              <a:xfrm>
                <a:off x="2311400" y="2459038"/>
                <a:ext cx="0" cy="514058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 type="oval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63855" name="Group 18"/>
          <p:cNvGrpSpPr>
            <a:grpSpLocks/>
          </p:cNvGrpSpPr>
          <p:nvPr/>
        </p:nvGrpSpPr>
        <p:grpSpPr bwMode="auto">
          <a:xfrm>
            <a:off x="4437063" y="3686175"/>
            <a:ext cx="496887" cy="509588"/>
            <a:chOff x="258763" y="3397250"/>
            <a:chExt cx="808037" cy="863600"/>
          </a:xfrm>
        </p:grpSpPr>
        <p:graphicFrame>
          <p:nvGraphicFramePr>
            <p:cNvPr id="163887" name="Object 12"/>
            <p:cNvGraphicFramePr>
              <a:graphicFrameLocks noChangeAspect="1"/>
            </p:cNvGraphicFramePr>
            <p:nvPr/>
          </p:nvGraphicFramePr>
          <p:xfrm>
            <a:off x="419101" y="3397250"/>
            <a:ext cx="647699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2857899" imgH="3809524" progId="Paint.Picture">
                    <p:embed/>
                  </p:oleObj>
                </mc:Choice>
                <mc:Fallback>
                  <p:oleObj name="Bitmap Image" r:id="rId8" imgW="2857899" imgH="3809524" progId="Paint.Picture">
                    <p:embed/>
                    <p:pic>
                      <p:nvPicPr>
                        <p:cNvPr id="16388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1" y="3397250"/>
                          <a:ext cx="647699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88" name="Freeform 22"/>
            <p:cNvSpPr>
              <a:spLocks/>
            </p:cNvSpPr>
            <p:nvPr/>
          </p:nvSpPr>
          <p:spPr bwMode="auto">
            <a:xfrm>
              <a:off x="258763" y="4119562"/>
              <a:ext cx="203200" cy="85725"/>
            </a:xfrm>
            <a:custGeom>
              <a:avLst/>
              <a:gdLst>
                <a:gd name="T0" fmla="*/ 0 w 227"/>
                <a:gd name="T1" fmla="*/ 2147483646 h 45"/>
                <a:gd name="T2" fmla="*/ 2147483646 w 227"/>
                <a:gd name="T3" fmla="*/ 0 h 45"/>
                <a:gd name="T4" fmla="*/ 2147483646 w 227"/>
                <a:gd name="T5" fmla="*/ 2147483646 h 45"/>
                <a:gd name="T6" fmla="*/ 2147483646 w 227"/>
                <a:gd name="T7" fmla="*/ 0 h 45"/>
                <a:gd name="T8" fmla="*/ 2147483646 w 227"/>
                <a:gd name="T9" fmla="*/ 2147483646 h 45"/>
                <a:gd name="T10" fmla="*/ 2147483646 w 227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7"/>
                <a:gd name="T19" fmla="*/ 0 h 45"/>
                <a:gd name="T20" fmla="*/ 227 w 227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7" h="45">
                  <a:moveTo>
                    <a:pt x="0" y="45"/>
                  </a:moveTo>
                  <a:cubicBezTo>
                    <a:pt x="15" y="22"/>
                    <a:pt x="31" y="0"/>
                    <a:pt x="46" y="0"/>
                  </a:cubicBezTo>
                  <a:cubicBezTo>
                    <a:pt x="61" y="0"/>
                    <a:pt x="76" y="45"/>
                    <a:pt x="91" y="45"/>
                  </a:cubicBezTo>
                  <a:cubicBezTo>
                    <a:pt x="106" y="45"/>
                    <a:pt x="121" y="0"/>
                    <a:pt x="136" y="0"/>
                  </a:cubicBezTo>
                  <a:cubicBezTo>
                    <a:pt x="151" y="0"/>
                    <a:pt x="167" y="45"/>
                    <a:pt x="182" y="45"/>
                  </a:cubicBezTo>
                  <a:cubicBezTo>
                    <a:pt x="197" y="45"/>
                    <a:pt x="212" y="22"/>
                    <a:pt x="22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3856" name="Group 75"/>
          <p:cNvGrpSpPr>
            <a:grpSpLocks/>
          </p:cNvGrpSpPr>
          <p:nvPr/>
        </p:nvGrpSpPr>
        <p:grpSpPr bwMode="auto">
          <a:xfrm>
            <a:off x="190500" y="1860550"/>
            <a:ext cx="4525963" cy="879475"/>
            <a:chOff x="236280" y="5373216"/>
            <a:chExt cx="4526280" cy="879336"/>
          </a:xfrm>
        </p:grpSpPr>
        <p:sp>
          <p:nvSpPr>
            <p:cNvPr id="163881" name="Rectangle 5"/>
            <p:cNvSpPr>
              <a:spLocks noChangeArrowheads="1"/>
            </p:cNvSpPr>
            <p:nvPr/>
          </p:nvSpPr>
          <p:spPr bwMode="auto">
            <a:xfrm>
              <a:off x="236280" y="5815037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M</a:t>
              </a:r>
            </a:p>
          </p:txBody>
        </p:sp>
        <p:cxnSp>
          <p:nvCxnSpPr>
            <p:cNvPr id="163882" name="AutoShape 6"/>
            <p:cNvCxnSpPr>
              <a:cxnSpLocks noChangeShapeType="1"/>
              <a:stCxn id="163881" idx="3"/>
            </p:cNvCxnSpPr>
            <p:nvPr/>
          </p:nvCxnSpPr>
          <p:spPr bwMode="auto">
            <a:xfrm>
              <a:off x="664905" y="6026175"/>
              <a:ext cx="4095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883" name="Rectangle 8"/>
            <p:cNvSpPr>
              <a:spLocks noChangeArrowheads="1"/>
            </p:cNvSpPr>
            <p:nvPr/>
          </p:nvSpPr>
          <p:spPr bwMode="auto">
            <a:xfrm>
              <a:off x="4333935" y="5771996"/>
              <a:ext cx="428625" cy="422275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163884" name="Rounded Rectangle 73"/>
            <p:cNvSpPr>
              <a:spLocks noChangeArrowheads="1"/>
            </p:cNvSpPr>
            <p:nvPr/>
          </p:nvSpPr>
          <p:spPr bwMode="auto">
            <a:xfrm>
              <a:off x="1100376" y="5820504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E</a:t>
              </a:r>
            </a:p>
          </p:txBody>
        </p:sp>
        <p:cxnSp>
          <p:nvCxnSpPr>
            <p:cNvPr id="163885" name="AutoShape 7"/>
            <p:cNvCxnSpPr>
              <a:cxnSpLocks noChangeShapeType="1"/>
            </p:cNvCxnSpPr>
            <p:nvPr/>
          </p:nvCxnSpPr>
          <p:spPr bwMode="auto">
            <a:xfrm>
              <a:off x="1592323" y="5373216"/>
              <a:ext cx="7938" cy="36830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886" name="AutoShape 9"/>
            <p:cNvCxnSpPr>
              <a:cxnSpLocks noChangeShapeType="1"/>
              <a:endCxn id="163883" idx="1"/>
            </p:cNvCxnSpPr>
            <p:nvPr/>
          </p:nvCxnSpPr>
          <p:spPr bwMode="auto">
            <a:xfrm>
              <a:off x="1943160" y="5983134"/>
              <a:ext cx="23907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857" name="Group 84"/>
          <p:cNvGrpSpPr>
            <a:grpSpLocks/>
          </p:cNvGrpSpPr>
          <p:nvPr/>
        </p:nvGrpSpPr>
        <p:grpSpPr bwMode="auto">
          <a:xfrm>
            <a:off x="4700588" y="1849438"/>
            <a:ext cx="4114800" cy="844550"/>
            <a:chOff x="5796136" y="5229200"/>
            <a:chExt cx="4114800" cy="844664"/>
          </a:xfrm>
        </p:grpSpPr>
        <p:sp>
          <p:nvSpPr>
            <p:cNvPr id="163876" name="Rounded Rectangle 85"/>
            <p:cNvSpPr>
              <a:spLocks noChangeArrowheads="1"/>
            </p:cNvSpPr>
            <p:nvPr/>
          </p:nvSpPr>
          <p:spPr bwMode="auto">
            <a:xfrm>
              <a:off x="8150304" y="5641816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E</a:t>
              </a:r>
              <a:r>
                <a:rPr lang="en-US" altLang="en-US" sz="2400" baseline="30000">
                  <a:solidFill>
                    <a:srgbClr val="000066"/>
                  </a:solidFill>
                </a:rPr>
                <a:t> –</a:t>
              </a:r>
              <a:r>
                <a:rPr lang="pt-BR" altLang="en-US" sz="2400" baseline="30000">
                  <a:solidFill>
                    <a:srgbClr val="000066"/>
                  </a:solidFill>
                </a:rPr>
                <a:t>1</a:t>
              </a:r>
              <a:endParaRPr lang="en-US" altLang="en-US" sz="2400" b="1" i="1">
                <a:solidFill>
                  <a:srgbClr val="000066"/>
                </a:solidFill>
              </a:endParaRPr>
            </a:p>
          </p:txBody>
        </p:sp>
        <p:sp>
          <p:nvSpPr>
            <p:cNvPr id="163877" name="Rectangle 13"/>
            <p:cNvSpPr>
              <a:spLocks noChangeArrowheads="1"/>
            </p:cNvSpPr>
            <p:nvPr/>
          </p:nvSpPr>
          <p:spPr bwMode="auto">
            <a:xfrm>
              <a:off x="9482311" y="5591150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M</a:t>
              </a:r>
            </a:p>
          </p:txBody>
        </p:sp>
        <p:cxnSp>
          <p:nvCxnSpPr>
            <p:cNvPr id="163878" name="AutoShape 12"/>
            <p:cNvCxnSpPr>
              <a:cxnSpLocks noChangeShapeType="1"/>
            </p:cNvCxnSpPr>
            <p:nvPr/>
          </p:nvCxnSpPr>
          <p:spPr bwMode="auto">
            <a:xfrm flipH="1">
              <a:off x="8575849" y="5229200"/>
              <a:ext cx="6350" cy="36671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879" name="AutoShape 14"/>
            <p:cNvCxnSpPr>
              <a:cxnSpLocks noChangeShapeType="1"/>
              <a:endCxn id="163877" idx="1"/>
            </p:cNvCxnSpPr>
            <p:nvPr/>
          </p:nvCxnSpPr>
          <p:spPr bwMode="auto">
            <a:xfrm flipV="1">
              <a:off x="8991774" y="5802288"/>
              <a:ext cx="490538" cy="476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880" name="AutoShape 15"/>
            <p:cNvCxnSpPr>
              <a:cxnSpLocks noChangeShapeType="1"/>
            </p:cNvCxnSpPr>
            <p:nvPr/>
          </p:nvCxnSpPr>
          <p:spPr bwMode="auto">
            <a:xfrm>
              <a:off x="5796136" y="5803875"/>
              <a:ext cx="2362200" cy="317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858" name="Group 102"/>
          <p:cNvGrpSpPr>
            <a:grpSpLocks/>
          </p:cNvGrpSpPr>
          <p:nvPr/>
        </p:nvGrpSpPr>
        <p:grpSpPr bwMode="auto">
          <a:xfrm>
            <a:off x="2555875" y="3394075"/>
            <a:ext cx="2209800" cy="1477963"/>
            <a:chOff x="8770912" y="3534916"/>
            <a:chExt cx="2209800" cy="1478260"/>
          </a:xfrm>
        </p:grpSpPr>
        <p:sp>
          <p:nvSpPr>
            <p:cNvPr id="163869" name="Rectangle 31"/>
            <p:cNvSpPr>
              <a:spLocks noChangeArrowheads="1"/>
            </p:cNvSpPr>
            <p:nvPr/>
          </p:nvSpPr>
          <p:spPr bwMode="auto">
            <a:xfrm>
              <a:off x="9129687" y="3588907"/>
              <a:ext cx="927100" cy="533566"/>
            </a:xfrm>
            <a:prstGeom prst="rect">
              <a:avLst/>
            </a:prstGeom>
            <a:solidFill>
              <a:srgbClr val="FF481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4810"/>
              </a:extrusionClr>
              <a:contourClr>
                <a:srgbClr val="FF4810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R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63870" name="Rectangle 35"/>
            <p:cNvSpPr>
              <a:spLocks noChangeArrowheads="1"/>
            </p:cNvSpPr>
            <p:nvPr/>
          </p:nvSpPr>
          <p:spPr bwMode="auto">
            <a:xfrm>
              <a:off x="10552087" y="4544880"/>
              <a:ext cx="428625" cy="422407"/>
            </a:xfrm>
            <a:prstGeom prst="rect">
              <a:avLst/>
            </a:prstGeom>
            <a:solidFill>
              <a:srgbClr val="00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FF"/>
              </a:extrusionClr>
              <a:contourClr>
                <a:srgbClr val="00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S</a:t>
              </a:r>
            </a:p>
          </p:txBody>
        </p:sp>
        <p:sp>
          <p:nvSpPr>
            <p:cNvPr id="163871" name="Text Box 36"/>
            <p:cNvSpPr txBox="1">
              <a:spLocks noChangeArrowheads="1"/>
            </p:cNvSpPr>
            <p:nvPr/>
          </p:nvSpPr>
          <p:spPr bwMode="auto">
            <a:xfrm>
              <a:off x="9255100" y="3534916"/>
              <a:ext cx="746125" cy="366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rem</a:t>
              </a:r>
            </a:p>
          </p:txBody>
        </p:sp>
        <p:cxnSp>
          <p:nvCxnSpPr>
            <p:cNvPr id="163872" name="AutoShape 19"/>
            <p:cNvCxnSpPr>
              <a:cxnSpLocks noChangeShapeType="1"/>
            </p:cNvCxnSpPr>
            <p:nvPr/>
          </p:nvCxnSpPr>
          <p:spPr bwMode="auto">
            <a:xfrm>
              <a:off x="8770912" y="4760847"/>
              <a:ext cx="355600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873" name="Rounded Rectangle 108"/>
            <p:cNvSpPr>
              <a:spLocks noChangeArrowheads="1"/>
            </p:cNvSpPr>
            <p:nvPr/>
          </p:nvSpPr>
          <p:spPr bwMode="auto">
            <a:xfrm>
              <a:off x="9144000" y="4581128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 b="1" i="1">
                  <a:solidFill>
                    <a:srgbClr val="000066"/>
                  </a:solidFill>
                </a:rPr>
                <a:t>A</a:t>
              </a:r>
              <a:r>
                <a:rPr lang="en-US" altLang="en-US" sz="2400" baseline="30000">
                  <a:solidFill>
                    <a:srgbClr val="000066"/>
                  </a:solidFill>
                </a:rPr>
                <a:t>–</a:t>
              </a:r>
              <a:r>
                <a:rPr lang="pt-BR" altLang="en-US" sz="2400" baseline="30000">
                  <a:solidFill>
                    <a:srgbClr val="000066"/>
                  </a:solidFill>
                </a:rPr>
                <a:t>1</a:t>
              </a:r>
            </a:p>
          </p:txBody>
        </p:sp>
        <p:cxnSp>
          <p:nvCxnSpPr>
            <p:cNvPr id="163874" name="AutoShape 30"/>
            <p:cNvCxnSpPr>
              <a:cxnSpLocks noChangeShapeType="1"/>
              <a:stCxn id="163869" idx="2"/>
            </p:cNvCxnSpPr>
            <p:nvPr/>
          </p:nvCxnSpPr>
          <p:spPr bwMode="auto">
            <a:xfrm flipH="1">
              <a:off x="9590062" y="4122474"/>
              <a:ext cx="3175" cy="42717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875" name="AutoShape 34"/>
            <p:cNvCxnSpPr>
              <a:cxnSpLocks noChangeShapeType="1"/>
            </p:cNvCxnSpPr>
            <p:nvPr/>
          </p:nvCxnSpPr>
          <p:spPr bwMode="auto">
            <a:xfrm flipV="1">
              <a:off x="10053612" y="4756083"/>
              <a:ext cx="498475" cy="476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859" name="Group 137"/>
          <p:cNvGrpSpPr>
            <a:grpSpLocks/>
          </p:cNvGrpSpPr>
          <p:nvPr/>
        </p:nvGrpSpPr>
        <p:grpSpPr bwMode="auto">
          <a:xfrm>
            <a:off x="4772025" y="3109913"/>
            <a:ext cx="2209800" cy="1758950"/>
            <a:chOff x="8039100" y="3789040"/>
            <a:chExt cx="2209800" cy="1758672"/>
          </a:xfrm>
        </p:grpSpPr>
        <p:sp>
          <p:nvSpPr>
            <p:cNvPr id="163862" name="Rectangle 20"/>
            <p:cNvSpPr>
              <a:spLocks noChangeArrowheads="1"/>
            </p:cNvSpPr>
            <p:nvPr/>
          </p:nvSpPr>
          <p:spPr bwMode="auto">
            <a:xfrm>
              <a:off x="8531225" y="4128765"/>
              <a:ext cx="901700" cy="533400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U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63863" name="Text Box 23"/>
            <p:cNvSpPr txBox="1">
              <a:spLocks noChangeArrowheads="1"/>
            </p:cNvSpPr>
            <p:nvPr/>
          </p:nvSpPr>
          <p:spPr bwMode="auto">
            <a:xfrm>
              <a:off x="8702675" y="3789040"/>
              <a:ext cx="635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rem</a:t>
              </a:r>
            </a:p>
          </p:txBody>
        </p:sp>
        <p:sp>
          <p:nvSpPr>
            <p:cNvPr id="163864" name="Rectangle 24"/>
            <p:cNvSpPr>
              <a:spLocks noChangeArrowheads="1"/>
            </p:cNvSpPr>
            <p:nvPr/>
          </p:nvSpPr>
          <p:spPr bwMode="auto">
            <a:xfrm>
              <a:off x="9820275" y="5060628"/>
              <a:ext cx="428625" cy="422275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66"/>
                  </a:solidFill>
                </a:rPr>
                <a:t>V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63865" name="Rounded Rectangle 141"/>
            <p:cNvSpPr>
              <a:spLocks noChangeArrowheads="1"/>
            </p:cNvSpPr>
            <p:nvPr/>
          </p:nvSpPr>
          <p:spPr bwMode="auto">
            <a:xfrm>
              <a:off x="8532440" y="5115664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 b="1" i="1">
                  <a:solidFill>
                    <a:srgbClr val="000066"/>
                  </a:solidFill>
                </a:rPr>
                <a:t>A</a:t>
              </a:r>
              <a:endParaRPr lang="pt-BR" altLang="en-US" sz="2400" baseline="30000">
                <a:solidFill>
                  <a:srgbClr val="000066"/>
                </a:solidFill>
              </a:endParaRPr>
            </a:p>
          </p:txBody>
        </p:sp>
        <p:cxnSp>
          <p:nvCxnSpPr>
            <p:cNvPr id="163866" name="AutoShape 19"/>
            <p:cNvCxnSpPr>
              <a:cxnSpLocks noChangeShapeType="1"/>
            </p:cNvCxnSpPr>
            <p:nvPr/>
          </p:nvCxnSpPr>
          <p:spPr bwMode="auto">
            <a:xfrm>
              <a:off x="8039100" y="5273353"/>
              <a:ext cx="485775" cy="317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867" name="AutoShape 22"/>
            <p:cNvCxnSpPr>
              <a:cxnSpLocks noChangeShapeType="1"/>
              <a:stCxn id="163862" idx="2"/>
            </p:cNvCxnSpPr>
            <p:nvPr/>
          </p:nvCxnSpPr>
          <p:spPr bwMode="auto">
            <a:xfrm flipH="1">
              <a:off x="8975725" y="4662165"/>
              <a:ext cx="6350" cy="40322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868" name="AutoShape 25"/>
            <p:cNvCxnSpPr>
              <a:cxnSpLocks noChangeShapeType="1"/>
              <a:endCxn id="163864" idx="1"/>
            </p:cNvCxnSpPr>
            <p:nvPr/>
          </p:nvCxnSpPr>
          <p:spPr bwMode="auto">
            <a:xfrm flipV="1">
              <a:off x="9426575" y="5271765"/>
              <a:ext cx="393700" cy="476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63860" name="Picture 16" descr="ANd9GcTODZhfpMCMD1AIJVUfznqqIRH96fVKsmgqamwKZUxwMlIbHaFHfw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140075"/>
            <a:ext cx="3683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1" name="Picture 13" descr="padlock_bob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307816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96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/>
              <a:t>Objetivos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2595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pt-BR" altLang="en-US" dirty="0"/>
              <a:t>Visão geral sobre mecanismos criptográficos assimétricos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pt-BR" altLang="en-US" sz="2600" dirty="0"/>
              <a:t>Confidencialidade: </a:t>
            </a:r>
            <a:r>
              <a:rPr lang="pt-BR" altLang="en-US" sz="2600" b="1" dirty="0"/>
              <a:t>cifras assimétricas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pt-BR" altLang="en-US" sz="2600" dirty="0"/>
              <a:t>Integridade + Autenticidade + Irretratabilidade: </a:t>
            </a:r>
            <a:r>
              <a:rPr lang="pt-BR" altLang="en-US" sz="2600" b="1" dirty="0"/>
              <a:t>assinaturas digitais</a:t>
            </a:r>
          </a:p>
          <a:p>
            <a:pPr algn="l" eaLnBrk="1" hangingPunct="1">
              <a:lnSpc>
                <a:spcPct val="90000"/>
              </a:lnSpc>
            </a:pPr>
            <a:r>
              <a:rPr lang="pt-BR" altLang="en-US" dirty="0"/>
              <a:t>Autenticidade de chaves públicas:</a:t>
            </a:r>
            <a:r>
              <a:rPr lang="pt-BR" altLang="en-US" b="1" dirty="0"/>
              <a:t> certificação digital</a:t>
            </a:r>
          </a:p>
        </p:txBody>
      </p:sp>
    </p:spTree>
    <p:extLst>
      <p:ext uri="{BB962C8B-B14F-4D97-AF65-F5344CB8AC3E}">
        <p14:creationId xmlns:p14="http://schemas.microsoft.com/office/powerpoint/2010/main" val="3702648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6"/>
          <p:cNvSpPr>
            <a:spLocks noChangeArrowheads="1"/>
          </p:cNvSpPr>
          <p:nvPr/>
        </p:nvSpPr>
        <p:spPr bwMode="auto">
          <a:xfrm>
            <a:off x="4130675" y="1658938"/>
            <a:ext cx="914400" cy="3324225"/>
          </a:xfrm>
          <a:prstGeom prst="rect">
            <a:avLst/>
          </a:prstGeom>
          <a:noFill/>
          <a:ln w="25400">
            <a:solidFill>
              <a:srgbClr val="0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1" name="Rectangle 17"/>
          <p:cNvSpPr>
            <a:spLocks noChangeArrowheads="1"/>
          </p:cNvSpPr>
          <p:nvPr/>
        </p:nvSpPr>
        <p:spPr bwMode="auto">
          <a:xfrm>
            <a:off x="7296150" y="1425575"/>
            <a:ext cx="428625" cy="422275"/>
          </a:xfrm>
          <a:prstGeom prst="rect">
            <a:avLst/>
          </a:prstGeom>
          <a:solidFill>
            <a:srgbClr val="FF654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541"/>
            </a:extrusionClr>
            <a:contourClr>
              <a:srgbClr val="FF654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66"/>
                </a:solidFill>
              </a:rPr>
              <a:t>K</a:t>
            </a:r>
          </a:p>
        </p:txBody>
      </p:sp>
      <p:sp>
        <p:nvSpPr>
          <p:cNvPr id="165892" name="Rectangle 26"/>
          <p:cNvSpPr>
            <a:spLocks noChangeArrowheads="1"/>
          </p:cNvSpPr>
          <p:nvPr/>
        </p:nvSpPr>
        <p:spPr bwMode="auto">
          <a:xfrm>
            <a:off x="1309688" y="1450975"/>
            <a:ext cx="428625" cy="422275"/>
          </a:xfrm>
          <a:prstGeom prst="rect">
            <a:avLst/>
          </a:prstGeom>
          <a:solidFill>
            <a:srgbClr val="FF654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541"/>
            </a:extrusionClr>
            <a:contourClr>
              <a:srgbClr val="FF654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66"/>
                </a:solidFill>
              </a:rPr>
              <a:t>K</a:t>
            </a:r>
          </a:p>
        </p:txBody>
      </p:sp>
      <p:sp>
        <p:nvSpPr>
          <p:cNvPr id="165893" name="Rectangle 37"/>
          <p:cNvSpPr>
            <a:spLocks noChangeArrowheads="1"/>
          </p:cNvSpPr>
          <p:nvPr/>
        </p:nvSpPr>
        <p:spPr bwMode="auto">
          <a:xfrm>
            <a:off x="2197100" y="2230438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4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611188" y="5056188"/>
            <a:ext cx="8064500" cy="1295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600"/>
              <a:t>Mensagem </a:t>
            </a:r>
            <a:r>
              <a:rPr lang="pt-BR" altLang="en-US" sz="2600" b="1" i="1"/>
              <a:t>confidencial</a:t>
            </a:r>
            <a:r>
              <a:rPr lang="pt-BR" altLang="en-US" sz="2600"/>
              <a:t> (C) e </a:t>
            </a:r>
            <a:r>
              <a:rPr lang="pt-BR" altLang="en-US" sz="2600" b="1" i="1"/>
              <a:t>assinada </a:t>
            </a:r>
            <a:r>
              <a:rPr lang="pt-BR" altLang="en-US" sz="2600"/>
              <a:t>(S)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200"/>
              <a:t>Serviços: confidencialidade (cifra simétrica), integridade, autenticidade e irretratabilidade (assinatura digital)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400" b="1"/>
              <a:t>Utilidade</a:t>
            </a:r>
            <a:r>
              <a:rPr lang="pt-BR" altLang="en-US" sz="2400"/>
              <a:t>: mais eficiente assinar hash das mensagens</a:t>
            </a:r>
            <a:endParaRPr lang="pt-BR" altLang="en-US" sz="2400" b="1"/>
          </a:p>
        </p:txBody>
      </p:sp>
      <p:sp>
        <p:nvSpPr>
          <p:cNvPr id="165895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  <a:noFill/>
        </p:spPr>
        <p:txBody>
          <a:bodyPr/>
          <a:lstStyle/>
          <a:p>
            <a:pPr eaLnBrk="1" hangingPunct="1"/>
            <a:r>
              <a:rPr lang="pt-BR" altLang="en-US"/>
              <a:t>Envelope criptográfico</a:t>
            </a:r>
          </a:p>
        </p:txBody>
      </p:sp>
      <p:pic>
        <p:nvPicPr>
          <p:cNvPr id="165896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0652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7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10652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631950"/>
            <a:ext cx="6238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0" y="1662113"/>
            <a:ext cx="6238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900" name="Picture 14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25963"/>
            <a:ext cx="4270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901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3544888"/>
            <a:ext cx="4254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4" descr="chest%20clipart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02631" y="1736393"/>
            <a:ext cx="395338" cy="305793"/>
          </a:xfrm>
          <a:prstGeom prst="rect">
            <a:avLst/>
          </a:prstGeom>
          <a:noFill/>
        </p:spPr>
      </p:pic>
      <p:grpSp>
        <p:nvGrpSpPr>
          <p:cNvPr id="165903" name="Group 22"/>
          <p:cNvGrpSpPr>
            <a:grpSpLocks/>
          </p:cNvGrpSpPr>
          <p:nvPr/>
        </p:nvGrpSpPr>
        <p:grpSpPr bwMode="auto">
          <a:xfrm>
            <a:off x="1625600" y="2459038"/>
            <a:ext cx="1206500" cy="2400300"/>
            <a:chOff x="1625105" y="2459038"/>
            <a:chExt cx="1206406" cy="2400300"/>
          </a:xfrm>
        </p:grpSpPr>
        <p:sp>
          <p:nvSpPr>
            <p:cNvPr id="165950" name="Rounded Rectangle 73"/>
            <p:cNvSpPr>
              <a:spLocks noChangeArrowheads="1"/>
            </p:cNvSpPr>
            <p:nvPr/>
          </p:nvSpPr>
          <p:spPr bwMode="auto">
            <a:xfrm>
              <a:off x="1999096" y="2973096"/>
              <a:ext cx="556680" cy="406476"/>
            </a:xfrm>
            <a:prstGeom prst="roundRect">
              <a:avLst>
                <a:gd name="adj" fmla="val 50000"/>
              </a:avLst>
            </a:prstGeom>
            <a:solidFill>
              <a:srgbClr val="CC99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H</a:t>
              </a:r>
            </a:p>
          </p:txBody>
        </p:sp>
        <p:grpSp>
          <p:nvGrpSpPr>
            <p:cNvPr id="165951" name="Group 16"/>
            <p:cNvGrpSpPr>
              <a:grpSpLocks/>
            </p:cNvGrpSpPr>
            <p:nvPr/>
          </p:nvGrpSpPr>
          <p:grpSpPr bwMode="auto">
            <a:xfrm>
              <a:off x="1625105" y="2459038"/>
              <a:ext cx="1206406" cy="2400300"/>
              <a:chOff x="1625105" y="2459038"/>
              <a:chExt cx="1206406" cy="2400300"/>
            </a:xfrm>
          </p:grpSpPr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63368" y="3103821"/>
                <a:ext cx="368143" cy="3783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953" name="Rectangle 24"/>
              <p:cNvSpPr>
                <a:spLocks noChangeArrowheads="1"/>
              </p:cNvSpPr>
              <p:nvPr/>
            </p:nvSpPr>
            <p:spPr bwMode="auto">
              <a:xfrm>
                <a:off x="1979933" y="4436959"/>
                <a:ext cx="428202" cy="422379"/>
              </a:xfrm>
              <a:prstGeom prst="rect">
                <a:avLst/>
              </a:prstGeom>
              <a:solidFill>
                <a:srgbClr val="CC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FF"/>
                </a:extrusionClr>
                <a:contourClr>
                  <a:srgbClr val="CCFFFF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rgbClr val="000066"/>
                    </a:solidFill>
                  </a:rPr>
                  <a:t>V</a:t>
                </a:r>
                <a:endParaRPr lang="pt-BR" altLang="en-US" sz="2400">
                  <a:solidFill>
                    <a:srgbClr val="000066"/>
                  </a:solidFill>
                </a:endParaRPr>
              </a:p>
            </p:txBody>
          </p:sp>
          <p:pic>
            <p:nvPicPr>
              <p:cNvPr id="165954" name="Picture 14"/>
              <p:cNvPicPr>
                <a:picLocks noChangeAspect="1" noChangeArrowheads="1"/>
              </p:cNvPicPr>
              <p:nvPr/>
            </p:nvPicPr>
            <p:blipFill>
              <a:blip r:embed="rId5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105" y="4149080"/>
                <a:ext cx="426615" cy="34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5955" name="Straight Arrow Connector 11"/>
              <p:cNvCxnSpPr>
                <a:cxnSpLocks noChangeShapeType="1"/>
                <a:stCxn id="165950" idx="2"/>
              </p:cNvCxnSpPr>
              <p:nvPr/>
            </p:nvCxnSpPr>
            <p:spPr bwMode="auto">
              <a:xfrm>
                <a:off x="2277436" y="3379572"/>
                <a:ext cx="0" cy="1020216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5956" name="AutoShape 33"/>
              <p:cNvCxnSpPr>
                <a:cxnSpLocks noChangeShapeType="1"/>
                <a:stCxn id="165893" idx="2"/>
              </p:cNvCxnSpPr>
              <p:nvPr/>
            </p:nvCxnSpPr>
            <p:spPr bwMode="auto">
              <a:xfrm>
                <a:off x="2311400" y="2459038"/>
                <a:ext cx="0" cy="514058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 type="oval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65904" name="Group 18"/>
          <p:cNvGrpSpPr>
            <a:grpSpLocks/>
          </p:cNvGrpSpPr>
          <p:nvPr/>
        </p:nvGrpSpPr>
        <p:grpSpPr bwMode="auto">
          <a:xfrm>
            <a:off x="4437063" y="3686175"/>
            <a:ext cx="496887" cy="509588"/>
            <a:chOff x="258763" y="3397250"/>
            <a:chExt cx="808037" cy="863600"/>
          </a:xfrm>
        </p:grpSpPr>
        <p:graphicFrame>
          <p:nvGraphicFramePr>
            <p:cNvPr id="165948" name="Object 12"/>
            <p:cNvGraphicFramePr>
              <a:graphicFrameLocks noChangeAspect="1"/>
            </p:cNvGraphicFramePr>
            <p:nvPr/>
          </p:nvGraphicFramePr>
          <p:xfrm>
            <a:off x="419101" y="3397250"/>
            <a:ext cx="647699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9" imgW="2857899" imgH="3809524" progId="Paint.Picture">
                    <p:embed/>
                  </p:oleObj>
                </mc:Choice>
                <mc:Fallback>
                  <p:oleObj name="Bitmap Image" r:id="rId9" imgW="2857899" imgH="3809524" progId="Paint.Picture">
                    <p:embed/>
                    <p:pic>
                      <p:nvPicPr>
                        <p:cNvPr id="16594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1" y="3397250"/>
                          <a:ext cx="647699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949" name="Freeform 22"/>
            <p:cNvSpPr>
              <a:spLocks/>
            </p:cNvSpPr>
            <p:nvPr/>
          </p:nvSpPr>
          <p:spPr bwMode="auto">
            <a:xfrm>
              <a:off x="258763" y="4119562"/>
              <a:ext cx="203200" cy="85725"/>
            </a:xfrm>
            <a:custGeom>
              <a:avLst/>
              <a:gdLst>
                <a:gd name="T0" fmla="*/ 0 w 227"/>
                <a:gd name="T1" fmla="*/ 2147483646 h 45"/>
                <a:gd name="T2" fmla="*/ 2147483646 w 227"/>
                <a:gd name="T3" fmla="*/ 0 h 45"/>
                <a:gd name="T4" fmla="*/ 2147483646 w 227"/>
                <a:gd name="T5" fmla="*/ 2147483646 h 45"/>
                <a:gd name="T6" fmla="*/ 2147483646 w 227"/>
                <a:gd name="T7" fmla="*/ 0 h 45"/>
                <a:gd name="T8" fmla="*/ 2147483646 w 227"/>
                <a:gd name="T9" fmla="*/ 2147483646 h 45"/>
                <a:gd name="T10" fmla="*/ 2147483646 w 227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7"/>
                <a:gd name="T19" fmla="*/ 0 h 45"/>
                <a:gd name="T20" fmla="*/ 227 w 227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7" h="45">
                  <a:moveTo>
                    <a:pt x="0" y="45"/>
                  </a:moveTo>
                  <a:cubicBezTo>
                    <a:pt x="15" y="22"/>
                    <a:pt x="31" y="0"/>
                    <a:pt x="46" y="0"/>
                  </a:cubicBezTo>
                  <a:cubicBezTo>
                    <a:pt x="61" y="0"/>
                    <a:pt x="76" y="45"/>
                    <a:pt x="91" y="45"/>
                  </a:cubicBezTo>
                  <a:cubicBezTo>
                    <a:pt x="106" y="45"/>
                    <a:pt x="121" y="0"/>
                    <a:pt x="136" y="0"/>
                  </a:cubicBezTo>
                  <a:cubicBezTo>
                    <a:pt x="151" y="0"/>
                    <a:pt x="167" y="45"/>
                    <a:pt x="182" y="45"/>
                  </a:cubicBezTo>
                  <a:cubicBezTo>
                    <a:pt x="197" y="45"/>
                    <a:pt x="212" y="22"/>
                    <a:pt x="22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5905" name="Group 75"/>
          <p:cNvGrpSpPr>
            <a:grpSpLocks/>
          </p:cNvGrpSpPr>
          <p:nvPr/>
        </p:nvGrpSpPr>
        <p:grpSpPr bwMode="auto">
          <a:xfrm>
            <a:off x="190500" y="1860550"/>
            <a:ext cx="4525963" cy="879475"/>
            <a:chOff x="236280" y="5373216"/>
            <a:chExt cx="4526280" cy="879336"/>
          </a:xfrm>
        </p:grpSpPr>
        <p:sp>
          <p:nvSpPr>
            <p:cNvPr id="165942" name="Rectangle 5"/>
            <p:cNvSpPr>
              <a:spLocks noChangeArrowheads="1"/>
            </p:cNvSpPr>
            <p:nvPr/>
          </p:nvSpPr>
          <p:spPr bwMode="auto">
            <a:xfrm>
              <a:off x="236280" y="5815037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M</a:t>
              </a:r>
            </a:p>
          </p:txBody>
        </p:sp>
        <p:cxnSp>
          <p:nvCxnSpPr>
            <p:cNvPr id="165943" name="AutoShape 6"/>
            <p:cNvCxnSpPr>
              <a:cxnSpLocks noChangeShapeType="1"/>
              <a:stCxn id="165942" idx="3"/>
            </p:cNvCxnSpPr>
            <p:nvPr/>
          </p:nvCxnSpPr>
          <p:spPr bwMode="auto">
            <a:xfrm>
              <a:off x="664905" y="6026175"/>
              <a:ext cx="4095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944" name="Rectangle 8"/>
            <p:cNvSpPr>
              <a:spLocks noChangeArrowheads="1"/>
            </p:cNvSpPr>
            <p:nvPr/>
          </p:nvSpPr>
          <p:spPr bwMode="auto">
            <a:xfrm>
              <a:off x="4333935" y="5771996"/>
              <a:ext cx="428625" cy="422275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165945" name="Rounded Rectangle 73"/>
            <p:cNvSpPr>
              <a:spLocks noChangeArrowheads="1"/>
            </p:cNvSpPr>
            <p:nvPr/>
          </p:nvSpPr>
          <p:spPr bwMode="auto">
            <a:xfrm>
              <a:off x="1100376" y="5820504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E</a:t>
              </a:r>
            </a:p>
          </p:txBody>
        </p:sp>
        <p:cxnSp>
          <p:nvCxnSpPr>
            <p:cNvPr id="165946" name="AutoShape 7"/>
            <p:cNvCxnSpPr>
              <a:cxnSpLocks noChangeShapeType="1"/>
            </p:cNvCxnSpPr>
            <p:nvPr/>
          </p:nvCxnSpPr>
          <p:spPr bwMode="auto">
            <a:xfrm>
              <a:off x="1592323" y="5373216"/>
              <a:ext cx="7938" cy="36830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947" name="AutoShape 9"/>
            <p:cNvCxnSpPr>
              <a:cxnSpLocks noChangeShapeType="1"/>
              <a:endCxn id="165944" idx="1"/>
            </p:cNvCxnSpPr>
            <p:nvPr/>
          </p:nvCxnSpPr>
          <p:spPr bwMode="auto">
            <a:xfrm>
              <a:off x="1943160" y="5983134"/>
              <a:ext cx="23907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5906" name="Group 84"/>
          <p:cNvGrpSpPr>
            <a:grpSpLocks/>
          </p:cNvGrpSpPr>
          <p:nvPr/>
        </p:nvGrpSpPr>
        <p:grpSpPr bwMode="auto">
          <a:xfrm>
            <a:off x="4700588" y="1849438"/>
            <a:ext cx="4114800" cy="844550"/>
            <a:chOff x="5796136" y="5229200"/>
            <a:chExt cx="4114800" cy="844664"/>
          </a:xfrm>
        </p:grpSpPr>
        <p:sp>
          <p:nvSpPr>
            <p:cNvPr id="165937" name="Rounded Rectangle 85"/>
            <p:cNvSpPr>
              <a:spLocks noChangeArrowheads="1"/>
            </p:cNvSpPr>
            <p:nvPr/>
          </p:nvSpPr>
          <p:spPr bwMode="auto">
            <a:xfrm>
              <a:off x="8150304" y="5641816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E</a:t>
              </a:r>
              <a:r>
                <a:rPr lang="en-US" altLang="en-US" sz="2400" baseline="30000">
                  <a:solidFill>
                    <a:srgbClr val="000066"/>
                  </a:solidFill>
                </a:rPr>
                <a:t> –</a:t>
              </a:r>
              <a:r>
                <a:rPr lang="pt-BR" altLang="en-US" sz="2400" baseline="30000">
                  <a:solidFill>
                    <a:srgbClr val="000066"/>
                  </a:solidFill>
                </a:rPr>
                <a:t>1</a:t>
              </a:r>
              <a:endParaRPr lang="en-US" altLang="en-US" sz="2400" b="1" i="1">
                <a:solidFill>
                  <a:srgbClr val="000066"/>
                </a:solidFill>
              </a:endParaRPr>
            </a:p>
          </p:txBody>
        </p:sp>
        <p:sp>
          <p:nvSpPr>
            <p:cNvPr id="165938" name="Rectangle 13"/>
            <p:cNvSpPr>
              <a:spLocks noChangeArrowheads="1"/>
            </p:cNvSpPr>
            <p:nvPr/>
          </p:nvSpPr>
          <p:spPr bwMode="auto">
            <a:xfrm>
              <a:off x="9482311" y="5591150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M</a:t>
              </a:r>
            </a:p>
          </p:txBody>
        </p:sp>
        <p:cxnSp>
          <p:nvCxnSpPr>
            <p:cNvPr id="165939" name="AutoShape 12"/>
            <p:cNvCxnSpPr>
              <a:cxnSpLocks noChangeShapeType="1"/>
            </p:cNvCxnSpPr>
            <p:nvPr/>
          </p:nvCxnSpPr>
          <p:spPr bwMode="auto">
            <a:xfrm flipH="1">
              <a:off x="8575849" y="5229200"/>
              <a:ext cx="6350" cy="36671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940" name="AutoShape 14"/>
            <p:cNvCxnSpPr>
              <a:cxnSpLocks noChangeShapeType="1"/>
              <a:endCxn id="165938" idx="1"/>
            </p:cNvCxnSpPr>
            <p:nvPr/>
          </p:nvCxnSpPr>
          <p:spPr bwMode="auto">
            <a:xfrm flipV="1">
              <a:off x="8991774" y="5802288"/>
              <a:ext cx="490538" cy="476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941" name="AutoShape 15"/>
            <p:cNvCxnSpPr>
              <a:cxnSpLocks noChangeShapeType="1"/>
            </p:cNvCxnSpPr>
            <p:nvPr/>
          </p:nvCxnSpPr>
          <p:spPr bwMode="auto">
            <a:xfrm>
              <a:off x="5796136" y="5803875"/>
              <a:ext cx="2362200" cy="317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5907" name="Group 102"/>
          <p:cNvGrpSpPr>
            <a:grpSpLocks/>
          </p:cNvGrpSpPr>
          <p:nvPr/>
        </p:nvGrpSpPr>
        <p:grpSpPr bwMode="auto">
          <a:xfrm>
            <a:off x="2555875" y="3394075"/>
            <a:ext cx="2209800" cy="1477963"/>
            <a:chOff x="8770912" y="3534916"/>
            <a:chExt cx="2209800" cy="1478260"/>
          </a:xfrm>
        </p:grpSpPr>
        <p:sp>
          <p:nvSpPr>
            <p:cNvPr id="165930" name="Rectangle 31"/>
            <p:cNvSpPr>
              <a:spLocks noChangeArrowheads="1"/>
            </p:cNvSpPr>
            <p:nvPr/>
          </p:nvSpPr>
          <p:spPr bwMode="auto">
            <a:xfrm>
              <a:off x="9129687" y="3588907"/>
              <a:ext cx="927100" cy="533566"/>
            </a:xfrm>
            <a:prstGeom prst="rect">
              <a:avLst/>
            </a:prstGeom>
            <a:solidFill>
              <a:srgbClr val="FF481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4810"/>
              </a:extrusionClr>
              <a:contourClr>
                <a:srgbClr val="FF4810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R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65931" name="Rectangle 35"/>
            <p:cNvSpPr>
              <a:spLocks noChangeArrowheads="1"/>
            </p:cNvSpPr>
            <p:nvPr/>
          </p:nvSpPr>
          <p:spPr bwMode="auto">
            <a:xfrm>
              <a:off x="10552087" y="4544880"/>
              <a:ext cx="428625" cy="422407"/>
            </a:xfrm>
            <a:prstGeom prst="rect">
              <a:avLst/>
            </a:prstGeom>
            <a:solidFill>
              <a:srgbClr val="00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FF"/>
              </a:extrusionClr>
              <a:contourClr>
                <a:srgbClr val="00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S</a:t>
              </a:r>
            </a:p>
          </p:txBody>
        </p:sp>
        <p:sp>
          <p:nvSpPr>
            <p:cNvPr id="165932" name="Text Box 36"/>
            <p:cNvSpPr txBox="1">
              <a:spLocks noChangeArrowheads="1"/>
            </p:cNvSpPr>
            <p:nvPr/>
          </p:nvSpPr>
          <p:spPr bwMode="auto">
            <a:xfrm>
              <a:off x="9255100" y="3534916"/>
              <a:ext cx="746125" cy="366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rem</a:t>
              </a:r>
            </a:p>
          </p:txBody>
        </p:sp>
        <p:cxnSp>
          <p:nvCxnSpPr>
            <p:cNvPr id="165933" name="AutoShape 19"/>
            <p:cNvCxnSpPr>
              <a:cxnSpLocks noChangeShapeType="1"/>
            </p:cNvCxnSpPr>
            <p:nvPr/>
          </p:nvCxnSpPr>
          <p:spPr bwMode="auto">
            <a:xfrm>
              <a:off x="8770912" y="4760847"/>
              <a:ext cx="355600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934" name="Rounded Rectangle 108"/>
            <p:cNvSpPr>
              <a:spLocks noChangeArrowheads="1"/>
            </p:cNvSpPr>
            <p:nvPr/>
          </p:nvSpPr>
          <p:spPr bwMode="auto">
            <a:xfrm>
              <a:off x="9144000" y="4581128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 b="1" i="1">
                  <a:solidFill>
                    <a:srgbClr val="000066"/>
                  </a:solidFill>
                </a:rPr>
                <a:t>A</a:t>
              </a:r>
              <a:r>
                <a:rPr lang="en-US" altLang="en-US" sz="2400" baseline="30000">
                  <a:solidFill>
                    <a:srgbClr val="000066"/>
                  </a:solidFill>
                </a:rPr>
                <a:t>–</a:t>
              </a:r>
              <a:r>
                <a:rPr lang="pt-BR" altLang="en-US" sz="2400" baseline="30000">
                  <a:solidFill>
                    <a:srgbClr val="000066"/>
                  </a:solidFill>
                </a:rPr>
                <a:t>1</a:t>
              </a:r>
            </a:p>
          </p:txBody>
        </p:sp>
        <p:cxnSp>
          <p:nvCxnSpPr>
            <p:cNvPr id="165935" name="AutoShape 30"/>
            <p:cNvCxnSpPr>
              <a:cxnSpLocks noChangeShapeType="1"/>
              <a:stCxn id="165930" idx="2"/>
            </p:cNvCxnSpPr>
            <p:nvPr/>
          </p:nvCxnSpPr>
          <p:spPr bwMode="auto">
            <a:xfrm flipH="1">
              <a:off x="9590062" y="4122474"/>
              <a:ext cx="3175" cy="42717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936" name="AutoShape 34"/>
            <p:cNvCxnSpPr>
              <a:cxnSpLocks noChangeShapeType="1"/>
            </p:cNvCxnSpPr>
            <p:nvPr/>
          </p:nvCxnSpPr>
          <p:spPr bwMode="auto">
            <a:xfrm flipV="1">
              <a:off x="10053612" y="4756083"/>
              <a:ext cx="498475" cy="476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5908" name="Group 137"/>
          <p:cNvGrpSpPr>
            <a:grpSpLocks/>
          </p:cNvGrpSpPr>
          <p:nvPr/>
        </p:nvGrpSpPr>
        <p:grpSpPr bwMode="auto">
          <a:xfrm>
            <a:off x="4772025" y="3109913"/>
            <a:ext cx="2209800" cy="1758950"/>
            <a:chOff x="8039100" y="3789040"/>
            <a:chExt cx="2209800" cy="1758672"/>
          </a:xfrm>
        </p:grpSpPr>
        <p:sp>
          <p:nvSpPr>
            <p:cNvPr id="165923" name="Rectangle 20"/>
            <p:cNvSpPr>
              <a:spLocks noChangeArrowheads="1"/>
            </p:cNvSpPr>
            <p:nvPr/>
          </p:nvSpPr>
          <p:spPr bwMode="auto">
            <a:xfrm>
              <a:off x="8531225" y="4128765"/>
              <a:ext cx="901700" cy="533400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U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65924" name="Text Box 23"/>
            <p:cNvSpPr txBox="1">
              <a:spLocks noChangeArrowheads="1"/>
            </p:cNvSpPr>
            <p:nvPr/>
          </p:nvSpPr>
          <p:spPr bwMode="auto">
            <a:xfrm>
              <a:off x="8702675" y="3789040"/>
              <a:ext cx="635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rem</a:t>
              </a:r>
            </a:p>
          </p:txBody>
        </p:sp>
        <p:sp>
          <p:nvSpPr>
            <p:cNvPr id="165925" name="Rectangle 24"/>
            <p:cNvSpPr>
              <a:spLocks noChangeArrowheads="1"/>
            </p:cNvSpPr>
            <p:nvPr/>
          </p:nvSpPr>
          <p:spPr bwMode="auto">
            <a:xfrm>
              <a:off x="9820275" y="5060628"/>
              <a:ext cx="428625" cy="422275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66"/>
                  </a:solidFill>
                </a:rPr>
                <a:t>V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65926" name="Rounded Rectangle 141"/>
            <p:cNvSpPr>
              <a:spLocks noChangeArrowheads="1"/>
            </p:cNvSpPr>
            <p:nvPr/>
          </p:nvSpPr>
          <p:spPr bwMode="auto">
            <a:xfrm>
              <a:off x="8532440" y="5115664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 b="1" i="1">
                  <a:solidFill>
                    <a:srgbClr val="000066"/>
                  </a:solidFill>
                </a:rPr>
                <a:t>A</a:t>
              </a:r>
              <a:endParaRPr lang="pt-BR" altLang="en-US" sz="2400" baseline="30000">
                <a:solidFill>
                  <a:srgbClr val="000066"/>
                </a:solidFill>
              </a:endParaRPr>
            </a:p>
          </p:txBody>
        </p:sp>
        <p:cxnSp>
          <p:nvCxnSpPr>
            <p:cNvPr id="165927" name="AutoShape 19"/>
            <p:cNvCxnSpPr>
              <a:cxnSpLocks noChangeShapeType="1"/>
            </p:cNvCxnSpPr>
            <p:nvPr/>
          </p:nvCxnSpPr>
          <p:spPr bwMode="auto">
            <a:xfrm>
              <a:off x="8039100" y="5273353"/>
              <a:ext cx="485775" cy="317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928" name="AutoShape 22"/>
            <p:cNvCxnSpPr>
              <a:cxnSpLocks noChangeShapeType="1"/>
              <a:stCxn id="165923" idx="2"/>
            </p:cNvCxnSpPr>
            <p:nvPr/>
          </p:nvCxnSpPr>
          <p:spPr bwMode="auto">
            <a:xfrm flipH="1">
              <a:off x="8975725" y="4662165"/>
              <a:ext cx="6350" cy="40322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929" name="AutoShape 25"/>
            <p:cNvCxnSpPr>
              <a:cxnSpLocks noChangeShapeType="1"/>
              <a:endCxn id="165925" idx="1"/>
            </p:cNvCxnSpPr>
            <p:nvPr/>
          </p:nvCxnSpPr>
          <p:spPr bwMode="auto">
            <a:xfrm flipV="1">
              <a:off x="9426575" y="5271765"/>
              <a:ext cx="393700" cy="476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65909" name="Picture 16" descr="ANd9GcTODZhfpMCMD1AIJVUfznqqIRH96fVKsmgqamwKZUxwMlIbHaFHfw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140075"/>
            <a:ext cx="3683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910" name="Picture 13" descr="padlock_bo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307816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5911" name="Group 30"/>
          <p:cNvGrpSpPr>
            <a:grpSpLocks/>
          </p:cNvGrpSpPr>
          <p:nvPr/>
        </p:nvGrpSpPr>
        <p:grpSpPr bwMode="auto">
          <a:xfrm>
            <a:off x="6480175" y="2197100"/>
            <a:ext cx="555625" cy="1920875"/>
            <a:chOff x="6479414" y="2197100"/>
            <a:chExt cx="556680" cy="1920875"/>
          </a:xfrm>
        </p:grpSpPr>
        <p:sp>
          <p:nvSpPr>
            <p:cNvPr id="165917" name="Rounded Rectangle 73"/>
            <p:cNvSpPr>
              <a:spLocks noChangeArrowheads="1"/>
            </p:cNvSpPr>
            <p:nvPr/>
          </p:nvSpPr>
          <p:spPr bwMode="auto">
            <a:xfrm>
              <a:off x="6479414" y="2903740"/>
              <a:ext cx="556680" cy="406476"/>
            </a:xfrm>
            <a:prstGeom prst="roundRect">
              <a:avLst>
                <a:gd name="adj" fmla="val 50000"/>
              </a:avLst>
            </a:prstGeom>
            <a:solidFill>
              <a:srgbClr val="CC99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H</a:t>
              </a:r>
            </a:p>
          </p:txBody>
        </p:sp>
        <p:grpSp>
          <p:nvGrpSpPr>
            <p:cNvPr id="165918" name="Group 38"/>
            <p:cNvGrpSpPr>
              <a:grpSpLocks/>
            </p:cNvGrpSpPr>
            <p:nvPr/>
          </p:nvGrpSpPr>
          <p:grpSpPr bwMode="auto">
            <a:xfrm>
              <a:off x="6553200" y="2197100"/>
              <a:ext cx="428625" cy="1920875"/>
              <a:chOff x="4128" y="2181"/>
              <a:chExt cx="270" cy="1210"/>
            </a:xfrm>
          </p:grpSpPr>
          <p:sp>
            <p:nvSpPr>
              <p:cNvPr id="165919" name="Rectangle 40"/>
              <p:cNvSpPr>
                <a:spLocks noChangeArrowheads="1"/>
              </p:cNvSpPr>
              <p:nvPr/>
            </p:nvSpPr>
            <p:spPr bwMode="auto">
              <a:xfrm>
                <a:off x="4128" y="3125"/>
                <a:ext cx="270" cy="266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rgbClr val="000066"/>
                    </a:solidFill>
                  </a:rPr>
                  <a:t>V’</a:t>
                </a:r>
                <a:endParaRPr lang="pt-BR" altLang="en-US" sz="2400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165920" name="AutoShape 41"/>
              <p:cNvCxnSpPr>
                <a:cxnSpLocks noChangeShapeType="1"/>
              </p:cNvCxnSpPr>
              <p:nvPr/>
            </p:nvCxnSpPr>
            <p:spPr bwMode="auto">
              <a:xfrm>
                <a:off x="4281" y="2889"/>
                <a:ext cx="0" cy="236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5921" name="Rectangle 43"/>
              <p:cNvSpPr>
                <a:spLocks noChangeArrowheads="1"/>
              </p:cNvSpPr>
              <p:nvPr/>
            </p:nvSpPr>
            <p:spPr bwMode="auto">
              <a:xfrm>
                <a:off x="4216" y="2181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65922" name="AutoShape 42"/>
              <p:cNvCxnSpPr>
                <a:cxnSpLocks noChangeShapeType="1"/>
                <a:stCxn id="165921" idx="2"/>
              </p:cNvCxnSpPr>
              <p:nvPr/>
            </p:nvCxnSpPr>
            <p:spPr bwMode="auto">
              <a:xfrm flipH="1">
                <a:off x="4287" y="2325"/>
                <a:ext cx="1" cy="301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 type="oval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67600" y="3044347"/>
            <a:ext cx="385700" cy="39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913" name="Group 44"/>
          <p:cNvGrpSpPr>
            <a:grpSpLocks/>
          </p:cNvGrpSpPr>
          <p:nvPr/>
        </p:nvGrpSpPr>
        <p:grpSpPr bwMode="auto">
          <a:xfrm>
            <a:off x="7037388" y="3871913"/>
            <a:ext cx="485775" cy="709612"/>
            <a:chOff x="4398" y="3236"/>
            <a:chExt cx="306" cy="447"/>
          </a:xfrm>
        </p:grpSpPr>
        <p:sp>
          <p:nvSpPr>
            <p:cNvPr id="165914" name="Text Box 45"/>
            <p:cNvSpPr txBox="1">
              <a:spLocks noChangeArrowheads="1"/>
            </p:cNvSpPr>
            <p:nvPr/>
          </p:nvSpPr>
          <p:spPr bwMode="auto">
            <a:xfrm>
              <a:off x="4560" y="3360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BR" altLang="en-US" sz="2400" b="1">
                  <a:solidFill>
                    <a:srgbClr val="000066"/>
                  </a:solidFill>
                </a:rPr>
                <a:t>=</a:t>
              </a:r>
            </a:p>
          </p:txBody>
        </p:sp>
        <p:sp>
          <p:nvSpPr>
            <p:cNvPr id="165915" name="Text Box 46"/>
            <p:cNvSpPr txBox="1">
              <a:spLocks noChangeArrowheads="1"/>
            </p:cNvSpPr>
            <p:nvPr/>
          </p:nvSpPr>
          <p:spPr bwMode="auto">
            <a:xfrm>
              <a:off x="4560" y="3236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BR" altLang="en-US" sz="2400" b="1">
                  <a:solidFill>
                    <a:srgbClr val="000066"/>
                  </a:solidFill>
                </a:rPr>
                <a:t>?</a:t>
              </a:r>
            </a:p>
          </p:txBody>
        </p:sp>
        <p:cxnSp>
          <p:nvCxnSpPr>
            <p:cNvPr id="165916" name="AutoShape 47"/>
            <p:cNvCxnSpPr>
              <a:cxnSpLocks noChangeShapeType="1"/>
              <a:stCxn id="165919" idx="3"/>
            </p:cNvCxnSpPr>
            <p:nvPr/>
          </p:nvCxnSpPr>
          <p:spPr bwMode="auto">
            <a:xfrm>
              <a:off x="4398" y="3258"/>
              <a:ext cx="8" cy="425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6124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6" name="Rectangle 16"/>
          <p:cNvSpPr>
            <a:spLocks noChangeArrowheads="1"/>
          </p:cNvSpPr>
          <p:nvPr/>
        </p:nvSpPr>
        <p:spPr bwMode="auto">
          <a:xfrm>
            <a:off x="4130675" y="1658938"/>
            <a:ext cx="914400" cy="3324225"/>
          </a:xfrm>
          <a:prstGeom prst="rect">
            <a:avLst/>
          </a:prstGeom>
          <a:noFill/>
          <a:ln w="25400">
            <a:solidFill>
              <a:srgbClr val="0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77" name="Rectangle 17"/>
          <p:cNvSpPr>
            <a:spLocks noChangeArrowheads="1"/>
          </p:cNvSpPr>
          <p:nvPr/>
        </p:nvSpPr>
        <p:spPr bwMode="auto">
          <a:xfrm>
            <a:off x="7296150" y="1425575"/>
            <a:ext cx="428625" cy="422275"/>
          </a:xfrm>
          <a:prstGeom prst="rect">
            <a:avLst/>
          </a:prstGeom>
          <a:solidFill>
            <a:srgbClr val="FF654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541"/>
            </a:extrusionClr>
            <a:contourClr>
              <a:srgbClr val="FF654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66"/>
                </a:solidFill>
              </a:rPr>
              <a:t>K</a:t>
            </a:r>
          </a:p>
        </p:txBody>
      </p:sp>
      <p:sp>
        <p:nvSpPr>
          <p:cNvPr id="348186" name="Rectangle 26"/>
          <p:cNvSpPr>
            <a:spLocks noChangeArrowheads="1"/>
          </p:cNvSpPr>
          <p:nvPr/>
        </p:nvSpPr>
        <p:spPr bwMode="auto">
          <a:xfrm>
            <a:off x="1309688" y="1450975"/>
            <a:ext cx="428625" cy="422275"/>
          </a:xfrm>
          <a:prstGeom prst="rect">
            <a:avLst/>
          </a:prstGeom>
          <a:solidFill>
            <a:srgbClr val="FF654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541"/>
            </a:extrusionClr>
            <a:contourClr>
              <a:srgbClr val="FF654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66"/>
                </a:solidFill>
              </a:rPr>
              <a:t>K</a:t>
            </a:r>
          </a:p>
        </p:txBody>
      </p:sp>
      <p:sp>
        <p:nvSpPr>
          <p:cNvPr id="167941" name="Rectangle 37"/>
          <p:cNvSpPr>
            <a:spLocks noChangeArrowheads="1"/>
          </p:cNvSpPr>
          <p:nvPr/>
        </p:nvSpPr>
        <p:spPr bwMode="auto">
          <a:xfrm>
            <a:off x="2197100" y="2230438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2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611188" y="5056188"/>
            <a:ext cx="8064500" cy="1295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600"/>
              <a:t>Mensagem </a:t>
            </a:r>
            <a:r>
              <a:rPr lang="pt-BR" altLang="en-US" sz="2600" b="1" i="1"/>
              <a:t>confidencial</a:t>
            </a:r>
            <a:r>
              <a:rPr lang="pt-BR" altLang="en-US" sz="2600"/>
              <a:t> (C) e </a:t>
            </a:r>
            <a:r>
              <a:rPr lang="pt-BR" altLang="en-US" sz="2600" b="1" i="1"/>
              <a:t>assinada </a:t>
            </a:r>
            <a:r>
              <a:rPr lang="pt-BR" altLang="en-US" sz="2600"/>
              <a:t>(S)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200"/>
              <a:t>Serviços: confidencialidade (cifra simétrica), integridade, autenticidade e irretratabilidade (assinatura digital)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altLang="en-US" sz="2400" b="1"/>
              <a:t>Utilidade</a:t>
            </a:r>
            <a:r>
              <a:rPr lang="pt-BR" altLang="en-US" sz="2400"/>
              <a:t>: mais eficiente assinar hash das mensagens</a:t>
            </a:r>
            <a:endParaRPr lang="pt-BR" altLang="en-US" sz="2400" b="1"/>
          </a:p>
        </p:txBody>
      </p:sp>
      <p:sp>
        <p:nvSpPr>
          <p:cNvPr id="167943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  <a:noFill/>
        </p:spPr>
        <p:txBody>
          <a:bodyPr/>
          <a:lstStyle/>
          <a:p>
            <a:pPr eaLnBrk="1" hangingPunct="1"/>
            <a:r>
              <a:rPr lang="pt-BR" altLang="en-US"/>
              <a:t>Envelope criptográfico</a:t>
            </a:r>
          </a:p>
        </p:txBody>
      </p:sp>
      <p:pic>
        <p:nvPicPr>
          <p:cNvPr id="49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0652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10652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631950"/>
            <a:ext cx="6238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0" y="1662113"/>
            <a:ext cx="6238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25963"/>
            <a:ext cx="4270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3544888"/>
            <a:ext cx="4254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4" descr="chest%20clipart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02631" y="1736393"/>
            <a:ext cx="395338" cy="305793"/>
          </a:xfrm>
          <a:prstGeom prst="rect">
            <a:avLst/>
          </a:prstGeom>
          <a:noFill/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25600" y="2459038"/>
            <a:ext cx="1206500" cy="2400300"/>
            <a:chOff x="1625105" y="2459038"/>
            <a:chExt cx="1206406" cy="2400300"/>
          </a:xfrm>
        </p:grpSpPr>
        <p:sp>
          <p:nvSpPr>
            <p:cNvPr id="167998" name="Rounded Rectangle 73"/>
            <p:cNvSpPr>
              <a:spLocks noChangeArrowheads="1"/>
            </p:cNvSpPr>
            <p:nvPr/>
          </p:nvSpPr>
          <p:spPr bwMode="auto">
            <a:xfrm>
              <a:off x="1999096" y="2973096"/>
              <a:ext cx="556680" cy="406476"/>
            </a:xfrm>
            <a:prstGeom prst="roundRect">
              <a:avLst>
                <a:gd name="adj" fmla="val 50000"/>
              </a:avLst>
            </a:prstGeom>
            <a:solidFill>
              <a:srgbClr val="CC99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H</a:t>
              </a:r>
            </a:p>
          </p:txBody>
        </p:sp>
        <p:grpSp>
          <p:nvGrpSpPr>
            <p:cNvPr id="167999" name="Group 16"/>
            <p:cNvGrpSpPr>
              <a:grpSpLocks/>
            </p:cNvGrpSpPr>
            <p:nvPr/>
          </p:nvGrpSpPr>
          <p:grpSpPr bwMode="auto">
            <a:xfrm>
              <a:off x="1625105" y="2459038"/>
              <a:ext cx="1206406" cy="2400300"/>
              <a:chOff x="1625105" y="2459038"/>
              <a:chExt cx="1206406" cy="2400300"/>
            </a:xfrm>
          </p:grpSpPr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63368" y="3103821"/>
                <a:ext cx="368143" cy="3783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001" name="Rectangle 24"/>
              <p:cNvSpPr>
                <a:spLocks noChangeArrowheads="1"/>
              </p:cNvSpPr>
              <p:nvPr/>
            </p:nvSpPr>
            <p:spPr bwMode="auto">
              <a:xfrm>
                <a:off x="1979933" y="4436959"/>
                <a:ext cx="428202" cy="422379"/>
              </a:xfrm>
              <a:prstGeom prst="rect">
                <a:avLst/>
              </a:prstGeom>
              <a:solidFill>
                <a:srgbClr val="CC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FF"/>
                </a:extrusionClr>
                <a:contourClr>
                  <a:srgbClr val="CCFFFF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rgbClr val="000066"/>
                    </a:solidFill>
                  </a:rPr>
                  <a:t>V</a:t>
                </a:r>
                <a:endParaRPr lang="pt-BR" altLang="en-US" sz="2400">
                  <a:solidFill>
                    <a:srgbClr val="000066"/>
                  </a:solidFill>
                </a:endParaRPr>
              </a:p>
            </p:txBody>
          </p:sp>
          <p:pic>
            <p:nvPicPr>
              <p:cNvPr id="168002" name="Picture 14"/>
              <p:cNvPicPr>
                <a:picLocks noChangeAspect="1" noChangeArrowheads="1"/>
              </p:cNvPicPr>
              <p:nvPr/>
            </p:nvPicPr>
            <p:blipFill>
              <a:blip r:embed="rId5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105" y="4149080"/>
                <a:ext cx="426615" cy="34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8003" name="Straight Arrow Connector 11"/>
              <p:cNvCxnSpPr>
                <a:cxnSpLocks noChangeShapeType="1"/>
                <a:stCxn id="167998" idx="2"/>
              </p:cNvCxnSpPr>
              <p:nvPr/>
            </p:nvCxnSpPr>
            <p:spPr bwMode="auto">
              <a:xfrm>
                <a:off x="2277436" y="3379572"/>
                <a:ext cx="0" cy="1020216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8004" name="AutoShape 33"/>
              <p:cNvCxnSpPr>
                <a:cxnSpLocks noChangeShapeType="1"/>
                <a:stCxn id="167941" idx="2"/>
              </p:cNvCxnSpPr>
              <p:nvPr/>
            </p:nvCxnSpPr>
            <p:spPr bwMode="auto">
              <a:xfrm>
                <a:off x="2311400" y="2459038"/>
                <a:ext cx="0" cy="514058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 type="oval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437063" y="3686175"/>
            <a:ext cx="496887" cy="509588"/>
            <a:chOff x="258763" y="3397250"/>
            <a:chExt cx="808037" cy="863600"/>
          </a:xfrm>
        </p:grpSpPr>
        <p:graphicFrame>
          <p:nvGraphicFramePr>
            <p:cNvPr id="167996" name="Object 12"/>
            <p:cNvGraphicFramePr>
              <a:graphicFrameLocks noChangeAspect="1"/>
            </p:cNvGraphicFramePr>
            <p:nvPr/>
          </p:nvGraphicFramePr>
          <p:xfrm>
            <a:off x="419101" y="3397250"/>
            <a:ext cx="647699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9" imgW="2857899" imgH="3809524" progId="Paint.Picture">
                    <p:embed/>
                  </p:oleObj>
                </mc:Choice>
                <mc:Fallback>
                  <p:oleObj name="Bitmap Image" r:id="rId9" imgW="2857899" imgH="3809524" progId="Paint.Picture">
                    <p:embed/>
                    <p:pic>
                      <p:nvPicPr>
                        <p:cNvPr id="16799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1" y="3397250"/>
                          <a:ext cx="647699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97" name="Freeform 22"/>
            <p:cNvSpPr>
              <a:spLocks/>
            </p:cNvSpPr>
            <p:nvPr/>
          </p:nvSpPr>
          <p:spPr bwMode="auto">
            <a:xfrm>
              <a:off x="258763" y="4119562"/>
              <a:ext cx="203200" cy="85725"/>
            </a:xfrm>
            <a:custGeom>
              <a:avLst/>
              <a:gdLst>
                <a:gd name="T0" fmla="*/ 0 w 227"/>
                <a:gd name="T1" fmla="*/ 2147483646 h 45"/>
                <a:gd name="T2" fmla="*/ 2147483646 w 227"/>
                <a:gd name="T3" fmla="*/ 0 h 45"/>
                <a:gd name="T4" fmla="*/ 2147483646 w 227"/>
                <a:gd name="T5" fmla="*/ 2147483646 h 45"/>
                <a:gd name="T6" fmla="*/ 2147483646 w 227"/>
                <a:gd name="T7" fmla="*/ 0 h 45"/>
                <a:gd name="T8" fmla="*/ 2147483646 w 227"/>
                <a:gd name="T9" fmla="*/ 2147483646 h 45"/>
                <a:gd name="T10" fmla="*/ 2147483646 w 227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7"/>
                <a:gd name="T19" fmla="*/ 0 h 45"/>
                <a:gd name="T20" fmla="*/ 227 w 227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7" h="45">
                  <a:moveTo>
                    <a:pt x="0" y="45"/>
                  </a:moveTo>
                  <a:cubicBezTo>
                    <a:pt x="15" y="22"/>
                    <a:pt x="31" y="0"/>
                    <a:pt x="46" y="0"/>
                  </a:cubicBezTo>
                  <a:cubicBezTo>
                    <a:pt x="61" y="0"/>
                    <a:pt x="76" y="45"/>
                    <a:pt x="91" y="45"/>
                  </a:cubicBezTo>
                  <a:cubicBezTo>
                    <a:pt x="106" y="45"/>
                    <a:pt x="121" y="0"/>
                    <a:pt x="136" y="0"/>
                  </a:cubicBezTo>
                  <a:cubicBezTo>
                    <a:pt x="151" y="0"/>
                    <a:pt x="167" y="45"/>
                    <a:pt x="182" y="45"/>
                  </a:cubicBezTo>
                  <a:cubicBezTo>
                    <a:pt x="197" y="45"/>
                    <a:pt x="212" y="22"/>
                    <a:pt x="22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190500" y="1860550"/>
            <a:ext cx="4525963" cy="879475"/>
            <a:chOff x="236280" y="5373216"/>
            <a:chExt cx="4526280" cy="879336"/>
          </a:xfrm>
        </p:grpSpPr>
        <p:sp>
          <p:nvSpPr>
            <p:cNvPr id="167990" name="Rectangle 5"/>
            <p:cNvSpPr>
              <a:spLocks noChangeArrowheads="1"/>
            </p:cNvSpPr>
            <p:nvPr/>
          </p:nvSpPr>
          <p:spPr bwMode="auto">
            <a:xfrm>
              <a:off x="236280" y="5815037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M</a:t>
              </a:r>
            </a:p>
          </p:txBody>
        </p:sp>
        <p:cxnSp>
          <p:nvCxnSpPr>
            <p:cNvPr id="167991" name="AutoShape 6"/>
            <p:cNvCxnSpPr>
              <a:cxnSpLocks noChangeShapeType="1"/>
              <a:stCxn id="167990" idx="3"/>
            </p:cNvCxnSpPr>
            <p:nvPr/>
          </p:nvCxnSpPr>
          <p:spPr bwMode="auto">
            <a:xfrm>
              <a:off x="664905" y="6026175"/>
              <a:ext cx="4095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992" name="Rectangle 8"/>
            <p:cNvSpPr>
              <a:spLocks noChangeArrowheads="1"/>
            </p:cNvSpPr>
            <p:nvPr/>
          </p:nvSpPr>
          <p:spPr bwMode="auto">
            <a:xfrm>
              <a:off x="4333935" y="5771996"/>
              <a:ext cx="428625" cy="422275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167993" name="Rounded Rectangle 73"/>
            <p:cNvSpPr>
              <a:spLocks noChangeArrowheads="1"/>
            </p:cNvSpPr>
            <p:nvPr/>
          </p:nvSpPr>
          <p:spPr bwMode="auto">
            <a:xfrm>
              <a:off x="1100376" y="5820504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E</a:t>
              </a:r>
            </a:p>
          </p:txBody>
        </p:sp>
        <p:cxnSp>
          <p:nvCxnSpPr>
            <p:cNvPr id="167994" name="AutoShape 7"/>
            <p:cNvCxnSpPr>
              <a:cxnSpLocks noChangeShapeType="1"/>
            </p:cNvCxnSpPr>
            <p:nvPr/>
          </p:nvCxnSpPr>
          <p:spPr bwMode="auto">
            <a:xfrm>
              <a:off x="1592323" y="5373216"/>
              <a:ext cx="7938" cy="36830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995" name="AutoShape 9"/>
            <p:cNvCxnSpPr>
              <a:cxnSpLocks noChangeShapeType="1"/>
              <a:endCxn id="167992" idx="1"/>
            </p:cNvCxnSpPr>
            <p:nvPr/>
          </p:nvCxnSpPr>
          <p:spPr bwMode="auto">
            <a:xfrm>
              <a:off x="1943160" y="5983134"/>
              <a:ext cx="2390775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4700588" y="1849438"/>
            <a:ext cx="4114800" cy="844550"/>
            <a:chOff x="5796136" y="5229200"/>
            <a:chExt cx="4114800" cy="844664"/>
          </a:xfrm>
        </p:grpSpPr>
        <p:sp>
          <p:nvSpPr>
            <p:cNvPr id="167985" name="Rounded Rectangle 85"/>
            <p:cNvSpPr>
              <a:spLocks noChangeArrowheads="1"/>
            </p:cNvSpPr>
            <p:nvPr/>
          </p:nvSpPr>
          <p:spPr bwMode="auto">
            <a:xfrm>
              <a:off x="8150304" y="5641816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E</a:t>
              </a:r>
              <a:r>
                <a:rPr lang="en-US" altLang="en-US" sz="2400" baseline="30000">
                  <a:solidFill>
                    <a:srgbClr val="000066"/>
                  </a:solidFill>
                </a:rPr>
                <a:t> –</a:t>
              </a:r>
              <a:r>
                <a:rPr lang="pt-BR" altLang="en-US" sz="2400" baseline="30000">
                  <a:solidFill>
                    <a:srgbClr val="000066"/>
                  </a:solidFill>
                </a:rPr>
                <a:t>1</a:t>
              </a:r>
              <a:endParaRPr lang="en-US" altLang="en-US" sz="2400" b="1" i="1">
                <a:solidFill>
                  <a:srgbClr val="000066"/>
                </a:solidFill>
              </a:endParaRPr>
            </a:p>
          </p:txBody>
        </p:sp>
        <p:sp>
          <p:nvSpPr>
            <p:cNvPr id="167986" name="Rectangle 13"/>
            <p:cNvSpPr>
              <a:spLocks noChangeArrowheads="1"/>
            </p:cNvSpPr>
            <p:nvPr/>
          </p:nvSpPr>
          <p:spPr bwMode="auto">
            <a:xfrm>
              <a:off x="9482311" y="5591150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M</a:t>
              </a:r>
            </a:p>
          </p:txBody>
        </p:sp>
        <p:cxnSp>
          <p:nvCxnSpPr>
            <p:cNvPr id="167987" name="AutoShape 12"/>
            <p:cNvCxnSpPr>
              <a:cxnSpLocks noChangeShapeType="1"/>
            </p:cNvCxnSpPr>
            <p:nvPr/>
          </p:nvCxnSpPr>
          <p:spPr bwMode="auto">
            <a:xfrm flipH="1">
              <a:off x="8575849" y="5229200"/>
              <a:ext cx="6350" cy="36671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988" name="AutoShape 14"/>
            <p:cNvCxnSpPr>
              <a:cxnSpLocks noChangeShapeType="1"/>
              <a:endCxn id="167986" idx="1"/>
            </p:cNvCxnSpPr>
            <p:nvPr/>
          </p:nvCxnSpPr>
          <p:spPr bwMode="auto">
            <a:xfrm flipV="1">
              <a:off x="8991774" y="5802288"/>
              <a:ext cx="490538" cy="476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989" name="AutoShape 15"/>
            <p:cNvCxnSpPr>
              <a:cxnSpLocks noChangeShapeType="1"/>
            </p:cNvCxnSpPr>
            <p:nvPr/>
          </p:nvCxnSpPr>
          <p:spPr bwMode="auto">
            <a:xfrm>
              <a:off x="5796136" y="5803875"/>
              <a:ext cx="2362200" cy="317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2555875" y="3394075"/>
            <a:ext cx="2209800" cy="1477963"/>
            <a:chOff x="8770912" y="3534916"/>
            <a:chExt cx="2209800" cy="1478260"/>
          </a:xfrm>
        </p:grpSpPr>
        <p:sp>
          <p:nvSpPr>
            <p:cNvPr id="167978" name="Rectangle 31"/>
            <p:cNvSpPr>
              <a:spLocks noChangeArrowheads="1"/>
            </p:cNvSpPr>
            <p:nvPr/>
          </p:nvSpPr>
          <p:spPr bwMode="auto">
            <a:xfrm>
              <a:off x="9129687" y="3588907"/>
              <a:ext cx="927100" cy="533566"/>
            </a:xfrm>
            <a:prstGeom prst="rect">
              <a:avLst/>
            </a:prstGeom>
            <a:solidFill>
              <a:srgbClr val="FF481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4810"/>
              </a:extrusionClr>
              <a:contourClr>
                <a:srgbClr val="FF4810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R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67979" name="Rectangle 35"/>
            <p:cNvSpPr>
              <a:spLocks noChangeArrowheads="1"/>
            </p:cNvSpPr>
            <p:nvPr/>
          </p:nvSpPr>
          <p:spPr bwMode="auto">
            <a:xfrm>
              <a:off x="10552087" y="4544880"/>
              <a:ext cx="428625" cy="422407"/>
            </a:xfrm>
            <a:prstGeom prst="rect">
              <a:avLst/>
            </a:prstGeom>
            <a:solidFill>
              <a:srgbClr val="00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FF"/>
              </a:extrusionClr>
              <a:contourClr>
                <a:srgbClr val="00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S</a:t>
              </a:r>
            </a:p>
          </p:txBody>
        </p:sp>
        <p:sp>
          <p:nvSpPr>
            <p:cNvPr id="167980" name="Text Box 36"/>
            <p:cNvSpPr txBox="1">
              <a:spLocks noChangeArrowheads="1"/>
            </p:cNvSpPr>
            <p:nvPr/>
          </p:nvSpPr>
          <p:spPr bwMode="auto">
            <a:xfrm>
              <a:off x="9255100" y="3534916"/>
              <a:ext cx="746125" cy="366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rem</a:t>
              </a:r>
            </a:p>
          </p:txBody>
        </p:sp>
        <p:cxnSp>
          <p:nvCxnSpPr>
            <p:cNvPr id="167981" name="AutoShape 19"/>
            <p:cNvCxnSpPr>
              <a:cxnSpLocks noChangeShapeType="1"/>
            </p:cNvCxnSpPr>
            <p:nvPr/>
          </p:nvCxnSpPr>
          <p:spPr bwMode="auto">
            <a:xfrm>
              <a:off x="8770912" y="4760847"/>
              <a:ext cx="355600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982" name="Rounded Rectangle 108"/>
            <p:cNvSpPr>
              <a:spLocks noChangeArrowheads="1"/>
            </p:cNvSpPr>
            <p:nvPr/>
          </p:nvSpPr>
          <p:spPr bwMode="auto">
            <a:xfrm>
              <a:off x="9144000" y="4581128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 b="1" i="1">
                  <a:solidFill>
                    <a:srgbClr val="000066"/>
                  </a:solidFill>
                </a:rPr>
                <a:t>A</a:t>
              </a:r>
              <a:r>
                <a:rPr lang="en-US" altLang="en-US" sz="2400" baseline="30000">
                  <a:solidFill>
                    <a:srgbClr val="000066"/>
                  </a:solidFill>
                </a:rPr>
                <a:t>–</a:t>
              </a:r>
              <a:r>
                <a:rPr lang="pt-BR" altLang="en-US" sz="2400" baseline="30000">
                  <a:solidFill>
                    <a:srgbClr val="000066"/>
                  </a:solidFill>
                </a:rPr>
                <a:t>1</a:t>
              </a:r>
            </a:p>
          </p:txBody>
        </p:sp>
        <p:cxnSp>
          <p:nvCxnSpPr>
            <p:cNvPr id="167983" name="AutoShape 30"/>
            <p:cNvCxnSpPr>
              <a:cxnSpLocks noChangeShapeType="1"/>
              <a:stCxn id="167978" idx="2"/>
            </p:cNvCxnSpPr>
            <p:nvPr/>
          </p:nvCxnSpPr>
          <p:spPr bwMode="auto">
            <a:xfrm flipH="1">
              <a:off x="9590062" y="4122474"/>
              <a:ext cx="3175" cy="42717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984" name="AutoShape 34"/>
            <p:cNvCxnSpPr>
              <a:cxnSpLocks noChangeShapeType="1"/>
            </p:cNvCxnSpPr>
            <p:nvPr/>
          </p:nvCxnSpPr>
          <p:spPr bwMode="auto">
            <a:xfrm flipV="1">
              <a:off x="10053612" y="4756083"/>
              <a:ext cx="498475" cy="476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137"/>
          <p:cNvGrpSpPr>
            <a:grpSpLocks/>
          </p:cNvGrpSpPr>
          <p:nvPr/>
        </p:nvGrpSpPr>
        <p:grpSpPr bwMode="auto">
          <a:xfrm>
            <a:off x="4772025" y="3109913"/>
            <a:ext cx="2209800" cy="1758950"/>
            <a:chOff x="8039100" y="3789040"/>
            <a:chExt cx="2209800" cy="1758672"/>
          </a:xfrm>
        </p:grpSpPr>
        <p:sp>
          <p:nvSpPr>
            <p:cNvPr id="167971" name="Rectangle 20"/>
            <p:cNvSpPr>
              <a:spLocks noChangeArrowheads="1"/>
            </p:cNvSpPr>
            <p:nvPr/>
          </p:nvSpPr>
          <p:spPr bwMode="auto">
            <a:xfrm>
              <a:off x="8531225" y="4128765"/>
              <a:ext cx="901700" cy="533400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U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67972" name="Text Box 23"/>
            <p:cNvSpPr txBox="1">
              <a:spLocks noChangeArrowheads="1"/>
            </p:cNvSpPr>
            <p:nvPr/>
          </p:nvSpPr>
          <p:spPr bwMode="auto">
            <a:xfrm>
              <a:off x="8702675" y="3789040"/>
              <a:ext cx="635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rem</a:t>
              </a:r>
            </a:p>
          </p:txBody>
        </p:sp>
        <p:sp>
          <p:nvSpPr>
            <p:cNvPr id="167973" name="Rectangle 24"/>
            <p:cNvSpPr>
              <a:spLocks noChangeArrowheads="1"/>
            </p:cNvSpPr>
            <p:nvPr/>
          </p:nvSpPr>
          <p:spPr bwMode="auto">
            <a:xfrm>
              <a:off x="9820275" y="5060628"/>
              <a:ext cx="428625" cy="422275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66"/>
                  </a:solidFill>
                </a:rPr>
                <a:t>V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67974" name="Rounded Rectangle 141"/>
            <p:cNvSpPr>
              <a:spLocks noChangeArrowheads="1"/>
            </p:cNvSpPr>
            <p:nvPr/>
          </p:nvSpPr>
          <p:spPr bwMode="auto">
            <a:xfrm>
              <a:off x="8532440" y="5115664"/>
              <a:ext cx="879336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 b="1" i="1">
                  <a:solidFill>
                    <a:srgbClr val="000066"/>
                  </a:solidFill>
                </a:rPr>
                <a:t>A</a:t>
              </a:r>
              <a:endParaRPr lang="pt-BR" altLang="en-US" sz="2400" baseline="30000">
                <a:solidFill>
                  <a:srgbClr val="000066"/>
                </a:solidFill>
              </a:endParaRPr>
            </a:p>
          </p:txBody>
        </p:sp>
        <p:cxnSp>
          <p:nvCxnSpPr>
            <p:cNvPr id="167975" name="AutoShape 19"/>
            <p:cNvCxnSpPr>
              <a:cxnSpLocks noChangeShapeType="1"/>
            </p:cNvCxnSpPr>
            <p:nvPr/>
          </p:nvCxnSpPr>
          <p:spPr bwMode="auto">
            <a:xfrm>
              <a:off x="8039100" y="5273353"/>
              <a:ext cx="485775" cy="317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976" name="AutoShape 22"/>
            <p:cNvCxnSpPr>
              <a:cxnSpLocks noChangeShapeType="1"/>
              <a:stCxn id="167971" idx="2"/>
            </p:cNvCxnSpPr>
            <p:nvPr/>
          </p:nvCxnSpPr>
          <p:spPr bwMode="auto">
            <a:xfrm flipH="1">
              <a:off x="8975725" y="4662165"/>
              <a:ext cx="6350" cy="40322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977" name="AutoShape 25"/>
            <p:cNvCxnSpPr>
              <a:cxnSpLocks noChangeShapeType="1"/>
              <a:endCxn id="167973" idx="1"/>
            </p:cNvCxnSpPr>
            <p:nvPr/>
          </p:nvCxnSpPr>
          <p:spPr bwMode="auto">
            <a:xfrm flipV="1">
              <a:off x="9426575" y="5271765"/>
              <a:ext cx="393700" cy="476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67" name="Picture 16" descr="ANd9GcTODZhfpMCMD1AIJVUfznqqIRH96fVKsmgqamwKZUxwMlIbHaFHfw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140075"/>
            <a:ext cx="3683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13" descr="padlock_bo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307816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6480175" y="2197100"/>
            <a:ext cx="555625" cy="1920875"/>
            <a:chOff x="6479414" y="2197100"/>
            <a:chExt cx="556680" cy="1920875"/>
          </a:xfrm>
        </p:grpSpPr>
        <p:sp>
          <p:nvSpPr>
            <p:cNvPr id="167965" name="Rounded Rectangle 73"/>
            <p:cNvSpPr>
              <a:spLocks noChangeArrowheads="1"/>
            </p:cNvSpPr>
            <p:nvPr/>
          </p:nvSpPr>
          <p:spPr bwMode="auto">
            <a:xfrm>
              <a:off x="6479414" y="2903740"/>
              <a:ext cx="556680" cy="406476"/>
            </a:xfrm>
            <a:prstGeom prst="roundRect">
              <a:avLst>
                <a:gd name="adj" fmla="val 50000"/>
              </a:avLst>
            </a:prstGeom>
            <a:solidFill>
              <a:srgbClr val="CC99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</a:rPr>
                <a:t>H</a:t>
              </a:r>
            </a:p>
          </p:txBody>
        </p:sp>
        <p:grpSp>
          <p:nvGrpSpPr>
            <p:cNvPr id="167966" name="Group 38"/>
            <p:cNvGrpSpPr>
              <a:grpSpLocks/>
            </p:cNvGrpSpPr>
            <p:nvPr/>
          </p:nvGrpSpPr>
          <p:grpSpPr bwMode="auto">
            <a:xfrm>
              <a:off x="6553200" y="2197100"/>
              <a:ext cx="428625" cy="1920875"/>
              <a:chOff x="4128" y="2181"/>
              <a:chExt cx="270" cy="1210"/>
            </a:xfrm>
          </p:grpSpPr>
          <p:sp>
            <p:nvSpPr>
              <p:cNvPr id="167967" name="Rectangle 40"/>
              <p:cNvSpPr>
                <a:spLocks noChangeArrowheads="1"/>
              </p:cNvSpPr>
              <p:nvPr/>
            </p:nvSpPr>
            <p:spPr bwMode="auto">
              <a:xfrm>
                <a:off x="4128" y="3125"/>
                <a:ext cx="270" cy="266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rgbClr val="000066"/>
                    </a:solidFill>
                  </a:rPr>
                  <a:t>V’</a:t>
                </a:r>
                <a:endParaRPr lang="pt-BR" altLang="en-US" sz="2400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167968" name="AutoShape 41"/>
              <p:cNvCxnSpPr>
                <a:cxnSpLocks noChangeShapeType="1"/>
              </p:cNvCxnSpPr>
              <p:nvPr/>
            </p:nvCxnSpPr>
            <p:spPr bwMode="auto">
              <a:xfrm>
                <a:off x="4281" y="2889"/>
                <a:ext cx="0" cy="236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7969" name="Rectangle 43"/>
              <p:cNvSpPr>
                <a:spLocks noChangeArrowheads="1"/>
              </p:cNvSpPr>
              <p:nvPr/>
            </p:nvSpPr>
            <p:spPr bwMode="auto">
              <a:xfrm>
                <a:off x="4216" y="2181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67970" name="AutoShape 42"/>
              <p:cNvCxnSpPr>
                <a:cxnSpLocks noChangeShapeType="1"/>
                <a:stCxn id="167969" idx="2"/>
              </p:cNvCxnSpPr>
              <p:nvPr/>
            </p:nvCxnSpPr>
            <p:spPr bwMode="auto">
              <a:xfrm flipH="1">
                <a:off x="4287" y="2325"/>
                <a:ext cx="1" cy="301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 type="oval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67600" y="3044347"/>
            <a:ext cx="385700" cy="39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7037388" y="3871913"/>
            <a:ext cx="485775" cy="709612"/>
            <a:chOff x="4398" y="3236"/>
            <a:chExt cx="306" cy="447"/>
          </a:xfrm>
        </p:grpSpPr>
        <p:sp>
          <p:nvSpPr>
            <p:cNvPr id="167962" name="Text Box 45"/>
            <p:cNvSpPr txBox="1">
              <a:spLocks noChangeArrowheads="1"/>
            </p:cNvSpPr>
            <p:nvPr/>
          </p:nvSpPr>
          <p:spPr bwMode="auto">
            <a:xfrm>
              <a:off x="4560" y="3360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BR" altLang="en-US" sz="2400" b="1">
                  <a:solidFill>
                    <a:srgbClr val="000066"/>
                  </a:solidFill>
                </a:rPr>
                <a:t>=</a:t>
              </a:r>
            </a:p>
          </p:txBody>
        </p:sp>
        <p:sp>
          <p:nvSpPr>
            <p:cNvPr id="167963" name="Text Box 46"/>
            <p:cNvSpPr txBox="1">
              <a:spLocks noChangeArrowheads="1"/>
            </p:cNvSpPr>
            <p:nvPr/>
          </p:nvSpPr>
          <p:spPr bwMode="auto">
            <a:xfrm>
              <a:off x="4560" y="3236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pt-BR" altLang="en-US" sz="2400" b="1">
                  <a:solidFill>
                    <a:srgbClr val="000066"/>
                  </a:solidFill>
                </a:rPr>
                <a:t>?</a:t>
              </a:r>
            </a:p>
          </p:txBody>
        </p:sp>
        <p:cxnSp>
          <p:nvCxnSpPr>
            <p:cNvPr id="167964" name="AutoShape 47"/>
            <p:cNvCxnSpPr>
              <a:cxnSpLocks noChangeShapeType="1"/>
              <a:stCxn id="167967" idx="3"/>
            </p:cNvCxnSpPr>
            <p:nvPr/>
          </p:nvCxnSpPr>
          <p:spPr bwMode="auto">
            <a:xfrm>
              <a:off x="4398" y="3258"/>
              <a:ext cx="8" cy="425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335020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6" grpId="0" animBg="1"/>
      <p:bldP spid="348177" grpId="0" animBg="1"/>
      <p:bldP spid="3481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Rectangle 2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en-US" dirty="0"/>
              <a:t>Funções de </a:t>
            </a:r>
            <a:r>
              <a:rPr lang="pt-BR" altLang="en-US" dirty="0" err="1"/>
              <a:t>hash</a:t>
            </a:r>
            <a:r>
              <a:rPr lang="pt-BR" altLang="en-US" dirty="0"/>
              <a:t> e assinaturas</a:t>
            </a:r>
          </a:p>
        </p:txBody>
      </p:sp>
      <p:sp>
        <p:nvSpPr>
          <p:cNvPr id="19479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552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en-US" sz="2500" dirty="0"/>
              <a:t>Assinaturas físicas: baixa segurança...</a:t>
            </a:r>
          </a:p>
          <a:p>
            <a:pPr eaLnBrk="1" hangingPunct="1">
              <a:lnSpc>
                <a:spcPct val="90000"/>
              </a:lnSpc>
            </a:pPr>
            <a:endParaRPr lang="pt-BR" altLang="en-US" dirty="0"/>
          </a:p>
          <a:p>
            <a:pPr eaLnBrk="1" hangingPunct="1">
              <a:lnSpc>
                <a:spcPct val="90000"/>
              </a:lnSpc>
            </a:pPr>
            <a:endParaRPr lang="pt-BR" altLang="en-US" dirty="0"/>
          </a:p>
          <a:p>
            <a:pPr eaLnBrk="1" hangingPunct="1">
              <a:lnSpc>
                <a:spcPct val="90000"/>
              </a:lnSpc>
            </a:pPr>
            <a:endParaRPr lang="pt-BR" altLang="en-US" dirty="0"/>
          </a:p>
          <a:p>
            <a:pPr eaLnBrk="1" hangingPunct="1">
              <a:lnSpc>
                <a:spcPct val="90000"/>
              </a:lnSpc>
            </a:pPr>
            <a:endParaRPr lang="pt-BR" altLang="en-US" dirty="0"/>
          </a:p>
          <a:p>
            <a:pPr eaLnBrk="1" hangingPunct="1">
              <a:lnSpc>
                <a:spcPct val="90000"/>
              </a:lnSpc>
            </a:pPr>
            <a:endParaRPr lang="pt-BR" altLang="en-US" sz="600" dirty="0"/>
          </a:p>
          <a:p>
            <a:pPr eaLnBrk="1" hangingPunct="1">
              <a:lnSpc>
                <a:spcPct val="90000"/>
              </a:lnSpc>
            </a:pPr>
            <a:r>
              <a:rPr lang="pt-BR" altLang="en-US" sz="2400" dirty="0"/>
              <a:t>Assume que folhas de cheque sejam guardadas em local seguro...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89988" y="2326400"/>
            <a:ext cx="3384376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38260" y="2294356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Arial"/>
              </a:rPr>
              <a:t>R$</a:t>
            </a:r>
            <a:endParaRPr lang="pt-BR" dirty="0"/>
          </a:p>
        </p:txBody>
      </p:sp>
      <p:sp>
        <p:nvSpPr>
          <p:cNvPr id="51" name="TextBox 50"/>
          <p:cNvSpPr txBox="1"/>
          <p:nvPr/>
        </p:nvSpPr>
        <p:spPr>
          <a:xfrm>
            <a:off x="876706" y="2320472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+mj-lt"/>
              </a:rPr>
              <a:t>Conta: </a:t>
            </a:r>
            <a:r>
              <a:rPr lang="pt-BR" sz="1000" b="1" dirty="0" err="1">
                <a:latin typeface="+mj-lt"/>
              </a:rPr>
              <a:t>xxxx</a:t>
            </a:r>
            <a:r>
              <a:rPr lang="pt-BR" sz="1000" b="1" dirty="0">
                <a:latin typeface="+mj-lt"/>
              </a:rPr>
              <a:t>   Banco: </a:t>
            </a:r>
            <a:r>
              <a:rPr lang="pt-BR" sz="1000" b="1" dirty="0" err="1">
                <a:latin typeface="+mj-lt"/>
              </a:rPr>
              <a:t>xx</a:t>
            </a:r>
            <a:r>
              <a:rPr lang="pt-BR" sz="1000" b="1" dirty="0">
                <a:latin typeface="+mj-lt"/>
              </a:rPr>
              <a:t>  Agência: </a:t>
            </a:r>
            <a:r>
              <a:rPr lang="pt-BR" sz="1000" b="1" dirty="0" err="1">
                <a:latin typeface="+mj-lt"/>
              </a:rPr>
              <a:t>xxxx</a:t>
            </a:r>
            <a:endParaRPr lang="pt-BR" sz="10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3444" y="2652103"/>
            <a:ext cx="3459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Valor: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_________________________________</a:t>
            </a:r>
            <a:endParaRPr lang="pt-BR" sz="2000" dirty="0"/>
          </a:p>
        </p:txBody>
      </p:sp>
      <p:sp>
        <p:nvSpPr>
          <p:cNvPr id="54" name="Rectangle 53"/>
          <p:cNvSpPr/>
          <p:nvPr/>
        </p:nvSpPr>
        <p:spPr>
          <a:xfrm>
            <a:off x="897427" y="2937791"/>
            <a:ext cx="3414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Para: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_________________________________</a:t>
            </a:r>
            <a:endParaRPr lang="pt-BR" sz="2000" dirty="0"/>
          </a:p>
        </p:txBody>
      </p:sp>
      <p:pic>
        <p:nvPicPr>
          <p:cNvPr id="93190" name="Picture 6" descr="Bank icon vector | Free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03" y="3271260"/>
            <a:ext cx="309211" cy="30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1472287" y="3216404"/>
            <a:ext cx="2904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Data: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</a:t>
            </a:r>
            <a:endParaRPr lang="pt-BR" sz="2000" dirty="0"/>
          </a:p>
        </p:txBody>
      </p:sp>
      <p:sp>
        <p:nvSpPr>
          <p:cNvPr id="58" name="Rectangle 57"/>
          <p:cNvSpPr/>
          <p:nvPr/>
        </p:nvSpPr>
        <p:spPr>
          <a:xfrm>
            <a:off x="1432266" y="3512041"/>
            <a:ext cx="2856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Assinatura: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</a:t>
            </a:r>
            <a:endParaRPr lang="pt-BR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2483107" y="3492229"/>
            <a:ext cx="148758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Marcos A. Simplicio Jr.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82921" y="2348896"/>
            <a:ext cx="47609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10,00#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26171" y="2638862"/>
            <a:ext cx="275235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# dez reais # -------------------------------------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41795" y="2927009"/>
            <a:ext cx="11477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Sacanas </a:t>
            </a:r>
            <a:r>
              <a:rPr lang="pt-BR" sz="1400" dirty="0" err="1">
                <a:latin typeface="Monotype Corsiva" panose="03010101010201010101" pitchFamily="66" charset="0"/>
              </a:rPr>
              <a:t>Maximus</a:t>
            </a:r>
            <a:endParaRPr lang="pt-BR" sz="1400" dirty="0">
              <a:latin typeface="Monotype Corsiva" panose="03010101010201010101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89726" y="3198696"/>
            <a:ext cx="10547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01/Janeiro/2022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050720" y="2340207"/>
            <a:ext cx="127217" cy="216024"/>
          </a:xfrm>
          <a:prstGeom prst="ellipse">
            <a:avLst/>
          </a:prstGeom>
          <a:noFill/>
          <a:ln w="127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1435572" y="2629672"/>
            <a:ext cx="127217" cy="216024"/>
          </a:xfrm>
          <a:prstGeom prst="ellipse">
            <a:avLst/>
          </a:prstGeom>
          <a:noFill/>
          <a:ln w="127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170493" y="2677410"/>
            <a:ext cx="2017435" cy="147346"/>
          </a:xfrm>
          <a:prstGeom prst="roundRect">
            <a:avLst/>
          </a:prstGeom>
          <a:noFill/>
          <a:ln w="127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TextBox 34"/>
          <p:cNvSpPr txBox="1"/>
          <p:nvPr/>
        </p:nvSpPr>
        <p:spPr>
          <a:xfrm>
            <a:off x="4745153" y="2313549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70C0"/>
                </a:solidFill>
                <a:latin typeface="+mj-lt"/>
              </a:rPr>
              <a:t>“Proteção de integridade”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660409" y="3432161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9900"/>
                </a:solidFill>
                <a:latin typeface="+mj-lt"/>
              </a:rPr>
              <a:t>“Autenticidade + Irretratabilidade”</a:t>
            </a:r>
          </a:p>
        </p:txBody>
      </p:sp>
      <p:cxnSp>
        <p:nvCxnSpPr>
          <p:cNvPr id="37" name="Straight Connector 36"/>
          <p:cNvCxnSpPr>
            <a:endCxn id="35" idx="1"/>
          </p:cNvCxnSpPr>
          <p:nvPr/>
        </p:nvCxnSpPr>
        <p:spPr bwMode="auto">
          <a:xfrm>
            <a:off x="4187928" y="2443582"/>
            <a:ext cx="557225" cy="39244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>
            <a:endCxn id="35" idx="1"/>
          </p:cNvCxnSpPr>
          <p:nvPr/>
        </p:nvCxnSpPr>
        <p:spPr bwMode="auto">
          <a:xfrm flipV="1">
            <a:off x="4199180" y="2482826"/>
            <a:ext cx="545973" cy="254858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Freeform 41"/>
          <p:cNvSpPr/>
          <p:nvPr/>
        </p:nvSpPr>
        <p:spPr bwMode="auto">
          <a:xfrm>
            <a:off x="1527344" y="2465068"/>
            <a:ext cx="3192780" cy="160020"/>
          </a:xfrm>
          <a:custGeom>
            <a:avLst/>
            <a:gdLst>
              <a:gd name="connsiteX0" fmla="*/ 0 w 3192780"/>
              <a:gd name="connsiteY0" fmla="*/ 160020 h 160020"/>
              <a:gd name="connsiteX1" fmla="*/ 845820 w 3192780"/>
              <a:gd name="connsiteY1" fmla="*/ 99060 h 160020"/>
              <a:gd name="connsiteX2" fmla="*/ 2590800 w 3192780"/>
              <a:gd name="connsiteY2" fmla="*/ 152400 h 160020"/>
              <a:gd name="connsiteX3" fmla="*/ 3192780 w 3192780"/>
              <a:gd name="connsiteY3" fmla="*/ 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2780" h="160020">
                <a:moveTo>
                  <a:pt x="0" y="160020"/>
                </a:moveTo>
                <a:cubicBezTo>
                  <a:pt x="207010" y="130175"/>
                  <a:pt x="414020" y="100330"/>
                  <a:pt x="845820" y="99060"/>
                </a:cubicBezTo>
                <a:cubicBezTo>
                  <a:pt x="1277620" y="97790"/>
                  <a:pt x="2199640" y="168910"/>
                  <a:pt x="2590800" y="152400"/>
                </a:cubicBezTo>
                <a:cubicBezTo>
                  <a:pt x="2981960" y="135890"/>
                  <a:pt x="3087370" y="67945"/>
                  <a:pt x="3192780" y="0"/>
                </a:cubicBezTo>
              </a:path>
            </a:pathLst>
          </a:custGeom>
          <a:noFill/>
          <a:ln w="127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4" name="Straight Connector 43"/>
          <p:cNvCxnSpPr>
            <a:stCxn id="59" idx="3"/>
            <a:endCxn id="88" idx="1"/>
          </p:cNvCxnSpPr>
          <p:nvPr/>
        </p:nvCxnSpPr>
        <p:spPr bwMode="auto">
          <a:xfrm>
            <a:off x="3970694" y="3599951"/>
            <a:ext cx="689715" cy="1487"/>
          </a:xfrm>
          <a:prstGeom prst="line">
            <a:avLst/>
          </a:prstGeom>
          <a:noFill/>
          <a:ln w="12700" cap="flat" cmpd="sng" algn="ctr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921892" y="3599109"/>
            <a:ext cx="611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Ser. 001</a:t>
            </a:r>
          </a:p>
        </p:txBody>
      </p:sp>
    </p:spTree>
    <p:extLst>
      <p:ext uri="{BB962C8B-B14F-4D97-AF65-F5344CB8AC3E}">
        <p14:creationId xmlns:p14="http://schemas.microsoft.com/office/powerpoint/2010/main" val="2335402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Rectangle 2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en-US" dirty="0"/>
              <a:t>Funções de </a:t>
            </a:r>
            <a:r>
              <a:rPr lang="pt-BR" altLang="en-US" dirty="0" err="1"/>
              <a:t>hash</a:t>
            </a:r>
            <a:r>
              <a:rPr lang="pt-BR" altLang="en-US" dirty="0"/>
              <a:t> e assinaturas</a:t>
            </a:r>
          </a:p>
        </p:txBody>
      </p:sp>
      <p:sp>
        <p:nvSpPr>
          <p:cNvPr id="19479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552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en-US" sz="2500" dirty="0"/>
              <a:t>Assinaturas físicas: baixa segurança...</a:t>
            </a:r>
          </a:p>
          <a:p>
            <a:pPr eaLnBrk="1" hangingPunct="1">
              <a:lnSpc>
                <a:spcPct val="90000"/>
              </a:lnSpc>
            </a:pPr>
            <a:endParaRPr lang="pt-BR" altLang="en-US" dirty="0"/>
          </a:p>
          <a:p>
            <a:pPr eaLnBrk="1" hangingPunct="1">
              <a:lnSpc>
                <a:spcPct val="90000"/>
              </a:lnSpc>
            </a:pPr>
            <a:endParaRPr lang="pt-BR" altLang="en-US" dirty="0"/>
          </a:p>
          <a:p>
            <a:pPr eaLnBrk="1" hangingPunct="1">
              <a:lnSpc>
                <a:spcPct val="90000"/>
              </a:lnSpc>
            </a:pPr>
            <a:endParaRPr lang="pt-BR" altLang="en-US" dirty="0"/>
          </a:p>
          <a:p>
            <a:pPr eaLnBrk="1" hangingPunct="1">
              <a:lnSpc>
                <a:spcPct val="90000"/>
              </a:lnSpc>
            </a:pPr>
            <a:endParaRPr lang="pt-BR" altLang="en-US" dirty="0"/>
          </a:p>
          <a:p>
            <a:pPr eaLnBrk="1" hangingPunct="1">
              <a:lnSpc>
                <a:spcPct val="90000"/>
              </a:lnSpc>
            </a:pPr>
            <a:endParaRPr lang="pt-BR" altLang="en-US" sz="600" dirty="0"/>
          </a:p>
          <a:p>
            <a:pPr eaLnBrk="1" hangingPunct="1">
              <a:lnSpc>
                <a:spcPct val="90000"/>
              </a:lnSpc>
            </a:pPr>
            <a:r>
              <a:rPr lang="pt-BR" altLang="en-US" sz="2400" dirty="0"/>
              <a:t>Ou assinatura pode ser copiada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sz="2000" dirty="0"/>
              <a:t>E cópia é muito fácil no mundo digital!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89988" y="2334020"/>
            <a:ext cx="3384376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38260" y="2301976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Arial"/>
              </a:rPr>
              <a:t>R$</a:t>
            </a:r>
            <a:endParaRPr lang="pt-BR" dirty="0"/>
          </a:p>
        </p:txBody>
      </p:sp>
      <p:sp>
        <p:nvSpPr>
          <p:cNvPr id="51" name="TextBox 50"/>
          <p:cNvSpPr txBox="1"/>
          <p:nvPr/>
        </p:nvSpPr>
        <p:spPr>
          <a:xfrm>
            <a:off x="876706" y="2328092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+mj-lt"/>
              </a:rPr>
              <a:t>Conta: </a:t>
            </a:r>
            <a:r>
              <a:rPr lang="pt-BR" sz="1000" b="1" dirty="0" err="1">
                <a:latin typeface="+mj-lt"/>
              </a:rPr>
              <a:t>xxxx</a:t>
            </a:r>
            <a:r>
              <a:rPr lang="pt-BR" sz="1000" b="1" dirty="0">
                <a:latin typeface="+mj-lt"/>
              </a:rPr>
              <a:t>   Banco: </a:t>
            </a:r>
            <a:r>
              <a:rPr lang="pt-BR" sz="1000" b="1" dirty="0" err="1">
                <a:latin typeface="+mj-lt"/>
              </a:rPr>
              <a:t>xx</a:t>
            </a:r>
            <a:r>
              <a:rPr lang="pt-BR" sz="1000" b="1" dirty="0">
                <a:latin typeface="+mj-lt"/>
              </a:rPr>
              <a:t>  Agência: </a:t>
            </a:r>
            <a:r>
              <a:rPr lang="pt-BR" sz="1000" b="1" dirty="0" err="1">
                <a:latin typeface="+mj-lt"/>
              </a:rPr>
              <a:t>xxxx</a:t>
            </a:r>
            <a:endParaRPr lang="pt-BR" sz="10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3444" y="2659723"/>
            <a:ext cx="3459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Valor: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_________________________________</a:t>
            </a:r>
            <a:endParaRPr lang="pt-BR" sz="2000" dirty="0"/>
          </a:p>
        </p:txBody>
      </p:sp>
      <p:sp>
        <p:nvSpPr>
          <p:cNvPr id="54" name="Rectangle 53"/>
          <p:cNvSpPr/>
          <p:nvPr/>
        </p:nvSpPr>
        <p:spPr>
          <a:xfrm>
            <a:off x="897427" y="2945411"/>
            <a:ext cx="3414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Para: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_________________________________</a:t>
            </a:r>
            <a:endParaRPr lang="pt-BR" sz="2000" dirty="0"/>
          </a:p>
        </p:txBody>
      </p:sp>
      <p:sp>
        <p:nvSpPr>
          <p:cNvPr id="57" name="Rectangle 56"/>
          <p:cNvSpPr/>
          <p:nvPr/>
        </p:nvSpPr>
        <p:spPr>
          <a:xfrm>
            <a:off x="1472287" y="3224024"/>
            <a:ext cx="2904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Data: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</a:t>
            </a:r>
            <a:endParaRPr lang="pt-BR" sz="2000" dirty="0"/>
          </a:p>
        </p:txBody>
      </p:sp>
      <p:sp>
        <p:nvSpPr>
          <p:cNvPr id="58" name="Rectangle 57"/>
          <p:cNvSpPr/>
          <p:nvPr/>
        </p:nvSpPr>
        <p:spPr>
          <a:xfrm>
            <a:off x="1432266" y="3519661"/>
            <a:ext cx="2856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Assinatura: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</a:t>
            </a:r>
            <a:endParaRPr lang="pt-BR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2483107" y="3499849"/>
            <a:ext cx="148758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Marcos A. Simplicio Jr.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82921" y="2356516"/>
            <a:ext cx="47609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10,00#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26171" y="2646482"/>
            <a:ext cx="275235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# dez reais # -------------------------------------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41795" y="2934629"/>
            <a:ext cx="11477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Sacanas </a:t>
            </a:r>
            <a:r>
              <a:rPr lang="pt-BR" sz="1400" dirty="0" err="1">
                <a:latin typeface="Monotype Corsiva" panose="03010101010201010101" pitchFamily="66" charset="0"/>
              </a:rPr>
              <a:t>Maximus</a:t>
            </a:r>
            <a:endParaRPr lang="pt-BR" sz="1400" dirty="0">
              <a:latin typeface="Monotype Corsiva" panose="03010101010201010101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89726" y="3206316"/>
            <a:ext cx="10547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01/Janeiro/2022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51161" y="2308916"/>
            <a:ext cx="3384376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99433" y="2276872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Arial"/>
              </a:rPr>
              <a:t>R$</a:t>
            </a:r>
            <a:endParaRPr lang="pt-BR" dirty="0"/>
          </a:p>
        </p:txBody>
      </p:sp>
      <p:sp>
        <p:nvSpPr>
          <p:cNvPr id="28" name="TextBox 27"/>
          <p:cNvSpPr txBox="1"/>
          <p:nvPr/>
        </p:nvSpPr>
        <p:spPr>
          <a:xfrm>
            <a:off x="5237879" y="2302988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+mj-lt"/>
              </a:rPr>
              <a:t>Conta: </a:t>
            </a:r>
            <a:r>
              <a:rPr lang="pt-BR" sz="1000" b="1" dirty="0" err="1">
                <a:latin typeface="+mj-lt"/>
              </a:rPr>
              <a:t>xxxx</a:t>
            </a:r>
            <a:r>
              <a:rPr lang="pt-BR" sz="1000" b="1" dirty="0">
                <a:latin typeface="+mj-lt"/>
              </a:rPr>
              <a:t>   Banco: </a:t>
            </a:r>
            <a:r>
              <a:rPr lang="pt-BR" sz="1000" b="1" dirty="0" err="1">
                <a:latin typeface="+mj-lt"/>
              </a:rPr>
              <a:t>xx</a:t>
            </a:r>
            <a:r>
              <a:rPr lang="pt-BR" sz="1000" b="1" dirty="0">
                <a:latin typeface="+mj-lt"/>
              </a:rPr>
              <a:t>  Agência: </a:t>
            </a:r>
            <a:r>
              <a:rPr lang="pt-BR" sz="1000" b="1" dirty="0" err="1">
                <a:latin typeface="+mj-lt"/>
              </a:rPr>
              <a:t>xxxx</a:t>
            </a:r>
            <a:endParaRPr lang="pt-BR" sz="10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24617" y="2634619"/>
            <a:ext cx="3459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Valor: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_________________________________</a:t>
            </a:r>
            <a:endParaRPr lang="pt-BR" sz="2000" dirty="0"/>
          </a:p>
        </p:txBody>
      </p:sp>
      <p:sp>
        <p:nvSpPr>
          <p:cNvPr id="30" name="Rectangle 29"/>
          <p:cNvSpPr/>
          <p:nvPr/>
        </p:nvSpPr>
        <p:spPr>
          <a:xfrm>
            <a:off x="5258600" y="2920307"/>
            <a:ext cx="3414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Para: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_________________________________</a:t>
            </a:r>
            <a:endParaRPr lang="pt-BR" sz="2000" dirty="0"/>
          </a:p>
        </p:txBody>
      </p:sp>
      <p:sp>
        <p:nvSpPr>
          <p:cNvPr id="32" name="Rectangle 31"/>
          <p:cNvSpPr/>
          <p:nvPr/>
        </p:nvSpPr>
        <p:spPr>
          <a:xfrm>
            <a:off x="5833460" y="3198920"/>
            <a:ext cx="2904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Data: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</a:t>
            </a:r>
            <a:endParaRPr lang="pt-BR" sz="2000" dirty="0"/>
          </a:p>
        </p:txBody>
      </p:sp>
      <p:sp>
        <p:nvSpPr>
          <p:cNvPr id="33" name="Rectangle 32"/>
          <p:cNvSpPr/>
          <p:nvPr/>
        </p:nvSpPr>
        <p:spPr>
          <a:xfrm>
            <a:off x="5793439" y="3494557"/>
            <a:ext cx="2856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Assinatura: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</a:t>
            </a:r>
            <a:endParaRPr lang="pt-BR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844280" y="3474745"/>
            <a:ext cx="148758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Marcos A. Simplicio Jr.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44094" y="2331412"/>
            <a:ext cx="55463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Monotype Corsiva" panose="03010101010201010101" pitchFamily="66" charset="0"/>
              </a:rPr>
              <a:t>250,11#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87344" y="2628998"/>
            <a:ext cx="2752357" cy="2000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# duzentos e cinquenta reais e onze centavos#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02968" y="2909525"/>
            <a:ext cx="11477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Monotype Corsiva" panose="03010101010201010101" pitchFamily="66" charset="0"/>
              </a:rPr>
              <a:t>Sacanas </a:t>
            </a:r>
            <a:r>
              <a:rPr lang="pt-BR" sz="1400" dirty="0" err="1">
                <a:solidFill>
                  <a:srgbClr val="C00000"/>
                </a:solidFill>
                <a:latin typeface="Monotype Corsiva" panose="03010101010201010101" pitchFamily="66" charset="0"/>
              </a:rPr>
              <a:t>Maximus</a:t>
            </a:r>
            <a:endParaRPr lang="pt-BR" sz="1400" dirty="0">
              <a:solidFill>
                <a:srgbClr val="C0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0899" y="3181212"/>
            <a:ext cx="92012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Monotype Corsiva" panose="03010101010201010101" pitchFamily="66" charset="0"/>
              </a:rPr>
              <a:t>01/Abril/2022</a:t>
            </a:r>
          </a:p>
        </p:txBody>
      </p:sp>
      <p:cxnSp>
        <p:nvCxnSpPr>
          <p:cNvPr id="43" name="Elbow Connector 42"/>
          <p:cNvCxnSpPr>
            <a:stCxn id="59" idx="2"/>
            <a:endCxn id="36" idx="2"/>
          </p:cNvCxnSpPr>
          <p:nvPr/>
        </p:nvCxnSpPr>
        <p:spPr bwMode="auto">
          <a:xfrm rot="5400000" flipH="1" flipV="1">
            <a:off x="5394935" y="1522154"/>
            <a:ext cx="25104" cy="4361173"/>
          </a:xfrm>
          <a:prstGeom prst="bentConnector3">
            <a:avLst>
              <a:gd name="adj1" fmla="val -9106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93" y="5111025"/>
            <a:ext cx="5529847" cy="1188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771" y="5351466"/>
            <a:ext cx="2246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err="1">
                <a:solidFill>
                  <a:srgbClr val="000099"/>
                </a:solidFill>
                <a:latin typeface="+mn-lt"/>
              </a:rPr>
              <a:t>Ex</a:t>
            </a:r>
            <a:r>
              <a:rPr lang="pt-BR" sz="2000" dirty="0">
                <a:solidFill>
                  <a:srgbClr val="000099"/>
                </a:solidFill>
                <a:latin typeface="+mn-lt"/>
              </a:rPr>
              <a:t>: Adobe Acrobat Reader</a:t>
            </a:r>
            <a:endParaRPr lang="pt-BR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555115" y="5596124"/>
            <a:ext cx="288693" cy="2590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5234" name="Picture 2" descr="Hacker Cyber Security Crime - Free image on Pixab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89" y="1633154"/>
            <a:ext cx="891151" cy="6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Bank icon vector | Free 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03" y="3271260"/>
            <a:ext cx="309211" cy="30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921892" y="3599109"/>
            <a:ext cx="611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Ser. 001</a:t>
            </a:r>
          </a:p>
        </p:txBody>
      </p:sp>
      <p:pic>
        <p:nvPicPr>
          <p:cNvPr id="45" name="Picture 6" descr="Bank icon vector | Free 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75565"/>
            <a:ext cx="309211" cy="30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328592" y="3603439"/>
            <a:ext cx="611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Ser. 002</a:t>
            </a:r>
          </a:p>
        </p:txBody>
      </p:sp>
    </p:spTree>
    <p:extLst>
      <p:ext uri="{BB962C8B-B14F-4D97-AF65-F5344CB8AC3E}">
        <p14:creationId xmlns:p14="http://schemas.microsoft.com/office/powerpoint/2010/main" val="19573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Rectangle 2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en-US" dirty="0"/>
              <a:t>Funções de </a:t>
            </a:r>
            <a:r>
              <a:rPr lang="pt-BR" altLang="en-US" dirty="0" err="1"/>
              <a:t>hash</a:t>
            </a:r>
            <a:r>
              <a:rPr lang="pt-BR" altLang="en-US" dirty="0"/>
              <a:t> e assinaturas</a:t>
            </a:r>
          </a:p>
        </p:txBody>
      </p:sp>
      <p:sp>
        <p:nvSpPr>
          <p:cNvPr id="19479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06680" cy="58395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en-US" sz="2500" dirty="0"/>
              <a:t>Assinatura digital: depende do documento completo!</a:t>
            </a:r>
          </a:p>
          <a:p>
            <a:pPr eaLnBrk="1" hangingPunct="1">
              <a:lnSpc>
                <a:spcPct val="90000"/>
              </a:lnSpc>
            </a:pPr>
            <a:endParaRPr lang="pt-BR" altLang="en-US" dirty="0"/>
          </a:p>
          <a:p>
            <a:pPr eaLnBrk="1" hangingPunct="1">
              <a:lnSpc>
                <a:spcPct val="90000"/>
              </a:lnSpc>
            </a:pPr>
            <a:endParaRPr lang="pt-BR" altLang="en-US" dirty="0"/>
          </a:p>
          <a:p>
            <a:pPr eaLnBrk="1" hangingPunct="1">
              <a:lnSpc>
                <a:spcPct val="90000"/>
              </a:lnSpc>
            </a:pPr>
            <a:endParaRPr lang="pt-BR" altLang="en-US" dirty="0"/>
          </a:p>
          <a:p>
            <a:pPr eaLnBrk="1" hangingPunct="1">
              <a:lnSpc>
                <a:spcPct val="90000"/>
              </a:lnSpc>
            </a:pPr>
            <a:endParaRPr lang="pt-BR" altLang="en-US" dirty="0"/>
          </a:p>
          <a:p>
            <a:pPr eaLnBrk="1" hangingPunct="1">
              <a:lnSpc>
                <a:spcPct val="90000"/>
              </a:lnSpc>
            </a:pPr>
            <a:endParaRPr lang="pt-BR" altLang="en-US" sz="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89988" y="2334020"/>
            <a:ext cx="3384376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38260" y="2301976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Arial"/>
              </a:rPr>
              <a:t>R$</a:t>
            </a:r>
            <a:endParaRPr lang="pt-BR" dirty="0"/>
          </a:p>
        </p:txBody>
      </p:sp>
      <p:sp>
        <p:nvSpPr>
          <p:cNvPr id="51" name="TextBox 50"/>
          <p:cNvSpPr txBox="1"/>
          <p:nvPr/>
        </p:nvSpPr>
        <p:spPr>
          <a:xfrm>
            <a:off x="876706" y="2328092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+mj-lt"/>
              </a:rPr>
              <a:t>Conta: </a:t>
            </a:r>
            <a:r>
              <a:rPr lang="pt-BR" sz="1000" b="1" dirty="0" err="1">
                <a:latin typeface="+mj-lt"/>
              </a:rPr>
              <a:t>xxxx</a:t>
            </a:r>
            <a:r>
              <a:rPr lang="pt-BR" sz="1000" b="1" dirty="0">
                <a:latin typeface="+mj-lt"/>
              </a:rPr>
              <a:t>   Banco: </a:t>
            </a:r>
            <a:r>
              <a:rPr lang="pt-BR" sz="1000" b="1" dirty="0" err="1">
                <a:latin typeface="+mj-lt"/>
              </a:rPr>
              <a:t>xx</a:t>
            </a:r>
            <a:r>
              <a:rPr lang="pt-BR" sz="1000" b="1" dirty="0">
                <a:latin typeface="+mj-lt"/>
              </a:rPr>
              <a:t>  Agência: </a:t>
            </a:r>
            <a:r>
              <a:rPr lang="pt-BR" sz="1000" b="1" dirty="0" err="1">
                <a:latin typeface="+mj-lt"/>
              </a:rPr>
              <a:t>xxxx</a:t>
            </a:r>
            <a:endParaRPr lang="pt-BR" sz="10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3444" y="2659723"/>
            <a:ext cx="3459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Valor: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_________________________________</a:t>
            </a:r>
            <a:endParaRPr lang="pt-BR" sz="2000" dirty="0"/>
          </a:p>
        </p:txBody>
      </p:sp>
      <p:sp>
        <p:nvSpPr>
          <p:cNvPr id="54" name="Rectangle 53"/>
          <p:cNvSpPr/>
          <p:nvPr/>
        </p:nvSpPr>
        <p:spPr>
          <a:xfrm>
            <a:off x="897427" y="2945411"/>
            <a:ext cx="3414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Para: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_________________________________</a:t>
            </a:r>
            <a:endParaRPr lang="pt-BR" sz="2000" dirty="0"/>
          </a:p>
        </p:txBody>
      </p:sp>
      <p:sp>
        <p:nvSpPr>
          <p:cNvPr id="57" name="Rectangle 56"/>
          <p:cNvSpPr/>
          <p:nvPr/>
        </p:nvSpPr>
        <p:spPr>
          <a:xfrm>
            <a:off x="1472287" y="3224024"/>
            <a:ext cx="2904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Data: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</a:t>
            </a:r>
            <a:endParaRPr lang="pt-BR" sz="2000" dirty="0"/>
          </a:p>
        </p:txBody>
      </p:sp>
      <p:sp>
        <p:nvSpPr>
          <p:cNvPr id="58" name="Rectangle 57"/>
          <p:cNvSpPr/>
          <p:nvPr/>
        </p:nvSpPr>
        <p:spPr>
          <a:xfrm>
            <a:off x="1432266" y="3519661"/>
            <a:ext cx="2856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Assinatura: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</a:t>
            </a:r>
            <a:endParaRPr lang="pt-B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3682921" y="2356516"/>
            <a:ext cx="47609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10,00#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26171" y="2646482"/>
            <a:ext cx="275235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# dez reais # -------------------------------------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41795" y="2934629"/>
            <a:ext cx="114775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Sacanas </a:t>
            </a:r>
            <a:r>
              <a:rPr lang="pt-BR" sz="1400" dirty="0" err="1">
                <a:latin typeface="Monotype Corsiva" panose="03010101010201010101" pitchFamily="66" charset="0"/>
              </a:rPr>
              <a:t>Maximus</a:t>
            </a:r>
            <a:endParaRPr lang="pt-BR" sz="1400" dirty="0">
              <a:latin typeface="Monotype Corsiva" panose="03010101010201010101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89726" y="3206316"/>
            <a:ext cx="10547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latin typeface="Monotype Corsiva" panose="03010101010201010101" pitchFamily="66" charset="0"/>
              </a:rPr>
              <a:t>01/Janeiro/2022</a:t>
            </a:r>
          </a:p>
        </p:txBody>
      </p:sp>
      <p:sp>
        <p:nvSpPr>
          <p:cNvPr id="2" name="Left Brace 1"/>
          <p:cNvSpPr/>
          <p:nvPr/>
        </p:nvSpPr>
        <p:spPr bwMode="auto">
          <a:xfrm rot="16200000">
            <a:off x="2501359" y="2257078"/>
            <a:ext cx="183321" cy="3459152"/>
          </a:xfrm>
          <a:prstGeom prst="leftBrac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5" name="Picture 16" descr="ANd9GcTODZhfpMCMD1AIJVUfznqqIRH96fVKsmgqamwKZUxwMlIbHaFHfw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2" y="5386212"/>
            <a:ext cx="360119" cy="35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1970194" y="4545663"/>
            <a:ext cx="1223963" cy="46727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pt-BR" altLang="en-US" sz="2300" b="1" dirty="0" err="1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Hash</a:t>
            </a:r>
            <a:endParaRPr lang="pt-BR" altLang="en-US" sz="2300" b="1" noProof="1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595260" y="4145209"/>
            <a:ext cx="0" cy="3909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98511" y="5703260"/>
            <a:ext cx="1555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en-US" sz="1600" dirty="0">
                <a:solidFill>
                  <a:srgbClr val="000066"/>
                </a:solidFill>
                <a:latin typeface="+mj-lt"/>
              </a:rPr>
              <a:t>Chave   privada (K</a:t>
            </a:r>
            <a:r>
              <a:rPr lang="pt-BR" altLang="en-US" sz="1600" baseline="-25000" dirty="0">
                <a:solidFill>
                  <a:srgbClr val="000066"/>
                </a:solidFill>
                <a:latin typeface="+mj-lt"/>
              </a:rPr>
              <a:t>R</a:t>
            </a:r>
            <a:r>
              <a:rPr lang="pt-BR" altLang="en-US" sz="1600" dirty="0">
                <a:solidFill>
                  <a:srgbClr val="000066"/>
                </a:solidFill>
                <a:latin typeface="Arial"/>
              </a:rPr>
              <a:t>)</a:t>
            </a:r>
            <a:endParaRPr lang="pt-BR" sz="1600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970193" y="5517232"/>
            <a:ext cx="1271273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Algoritmo Assinatura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2584480" y="5092271"/>
            <a:ext cx="0" cy="3909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Elbow Connector 17"/>
          <p:cNvCxnSpPr>
            <a:stCxn id="13" idx="3"/>
            <a:endCxn id="93192" idx="2"/>
          </p:cNvCxnSpPr>
          <p:nvPr/>
        </p:nvCxnSpPr>
        <p:spPr bwMode="auto">
          <a:xfrm flipV="1">
            <a:off x="3241466" y="4410876"/>
            <a:ext cx="509873" cy="139438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1538145" y="5805264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Oval 49"/>
          <p:cNvSpPr/>
          <p:nvPr/>
        </p:nvSpPr>
        <p:spPr bwMode="auto">
          <a:xfrm>
            <a:off x="4892806" y="5739745"/>
            <a:ext cx="281997" cy="25590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3187" name="Straight Connector 93186"/>
          <p:cNvCxnSpPr/>
          <p:nvPr/>
        </p:nvCxnSpPr>
        <p:spPr bwMode="auto">
          <a:xfrm>
            <a:off x="4932040" y="2107953"/>
            <a:ext cx="0" cy="4129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3192" name="Rectangle 93191"/>
          <p:cNvSpPr/>
          <p:nvPr/>
        </p:nvSpPr>
        <p:spPr bwMode="auto">
          <a:xfrm>
            <a:off x="3203848" y="4058022"/>
            <a:ext cx="1094982" cy="3528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2000" dirty="0">
                <a:latin typeface="Monotype Corsiva" panose="03010101010201010101" pitchFamily="66" charset="0"/>
              </a:rPr>
              <a:t>assinatura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</p:txBody>
      </p:sp>
      <p:grpSp>
        <p:nvGrpSpPr>
          <p:cNvPr id="80" name="Group 18"/>
          <p:cNvGrpSpPr>
            <a:grpSpLocks/>
          </p:cNvGrpSpPr>
          <p:nvPr/>
        </p:nvGrpSpPr>
        <p:grpSpPr bwMode="auto">
          <a:xfrm>
            <a:off x="3814789" y="5286440"/>
            <a:ext cx="496887" cy="509588"/>
            <a:chOff x="258763" y="3397249"/>
            <a:chExt cx="808037" cy="863600"/>
          </a:xfrm>
        </p:grpSpPr>
        <p:graphicFrame>
          <p:nvGraphicFramePr>
            <p:cNvPr id="81" name="Object 12"/>
            <p:cNvGraphicFramePr>
              <a:graphicFrameLocks noChangeAspect="1"/>
            </p:cNvGraphicFramePr>
            <p:nvPr/>
          </p:nvGraphicFramePr>
          <p:xfrm>
            <a:off x="419101" y="3397249"/>
            <a:ext cx="647699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3" imgW="2857899" imgH="3809524" progId="Paint.Picture">
                    <p:embed/>
                  </p:oleObj>
                </mc:Choice>
                <mc:Fallback>
                  <p:oleObj name="Bitmap Image" r:id="rId3" imgW="2857899" imgH="3809524" progId="Paint.Picture">
                    <p:embed/>
                    <p:pic>
                      <p:nvPicPr>
                        <p:cNvPr id="8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1" y="3397249"/>
                          <a:ext cx="647699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Freeform 22"/>
            <p:cNvSpPr>
              <a:spLocks/>
            </p:cNvSpPr>
            <p:nvPr/>
          </p:nvSpPr>
          <p:spPr bwMode="auto">
            <a:xfrm>
              <a:off x="258763" y="4119562"/>
              <a:ext cx="203200" cy="85725"/>
            </a:xfrm>
            <a:custGeom>
              <a:avLst/>
              <a:gdLst>
                <a:gd name="T0" fmla="*/ 0 w 227"/>
                <a:gd name="T1" fmla="*/ 2147483647 h 45"/>
                <a:gd name="T2" fmla="*/ 2147483647 w 227"/>
                <a:gd name="T3" fmla="*/ 0 h 45"/>
                <a:gd name="T4" fmla="*/ 2147483647 w 227"/>
                <a:gd name="T5" fmla="*/ 2147483647 h 45"/>
                <a:gd name="T6" fmla="*/ 2147483647 w 227"/>
                <a:gd name="T7" fmla="*/ 0 h 45"/>
                <a:gd name="T8" fmla="*/ 2147483647 w 227"/>
                <a:gd name="T9" fmla="*/ 2147483647 h 45"/>
                <a:gd name="T10" fmla="*/ 2147483647 w 227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7"/>
                <a:gd name="T19" fmla="*/ 0 h 45"/>
                <a:gd name="T20" fmla="*/ 227 w 227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7" h="45">
                  <a:moveTo>
                    <a:pt x="0" y="45"/>
                  </a:moveTo>
                  <a:cubicBezTo>
                    <a:pt x="15" y="22"/>
                    <a:pt x="31" y="0"/>
                    <a:pt x="46" y="0"/>
                  </a:cubicBezTo>
                  <a:cubicBezTo>
                    <a:pt x="61" y="0"/>
                    <a:pt x="76" y="45"/>
                    <a:pt x="91" y="45"/>
                  </a:cubicBezTo>
                  <a:cubicBezTo>
                    <a:pt x="106" y="45"/>
                    <a:pt x="121" y="0"/>
                    <a:pt x="136" y="0"/>
                  </a:cubicBezTo>
                  <a:cubicBezTo>
                    <a:pt x="151" y="0"/>
                    <a:pt x="167" y="45"/>
                    <a:pt x="182" y="45"/>
                  </a:cubicBezTo>
                  <a:cubicBezTo>
                    <a:pt x="197" y="45"/>
                    <a:pt x="212" y="22"/>
                    <a:pt x="22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85692" y="2348879"/>
            <a:ext cx="3930724" cy="2262342"/>
            <a:chOff x="4385692" y="2348879"/>
            <a:chExt cx="3930724" cy="2262342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5926828" y="3110452"/>
              <a:ext cx="1271273" cy="57606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Algoritmo Verificação</a:t>
              </a:r>
            </a:p>
          </p:txBody>
        </p:sp>
        <p:sp>
          <p:nvSpPr>
            <p:cNvPr id="56" name="Left Brace 55"/>
            <p:cNvSpPr/>
            <p:nvPr/>
          </p:nvSpPr>
          <p:spPr bwMode="auto">
            <a:xfrm rot="10800000">
              <a:off x="4385692" y="2348879"/>
              <a:ext cx="251605" cy="2110414"/>
            </a:xfrm>
            <a:prstGeom prst="leftBrac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4752659" y="3398484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195" name="Straight Arrow Connector 93194"/>
            <p:cNvCxnSpPr/>
            <p:nvPr/>
          </p:nvCxnSpPr>
          <p:spPr bwMode="auto">
            <a:xfrm flipV="1">
              <a:off x="6562464" y="3717032"/>
              <a:ext cx="0" cy="38692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Rectangle 84"/>
            <p:cNvSpPr/>
            <p:nvPr/>
          </p:nvSpPr>
          <p:spPr>
            <a:xfrm>
              <a:off x="5774993" y="4026446"/>
              <a:ext cx="1555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altLang="en-US" sz="1600" dirty="0">
                  <a:solidFill>
                    <a:srgbClr val="000066"/>
                  </a:solidFill>
                  <a:latin typeface="+mj-lt"/>
                </a:rPr>
                <a:t>Chave   pública (K</a:t>
              </a:r>
              <a:r>
                <a:rPr lang="pt-BR" altLang="en-US" sz="1600" baseline="-25000" dirty="0">
                  <a:solidFill>
                    <a:srgbClr val="000066"/>
                  </a:solidFill>
                  <a:latin typeface="+mj-lt"/>
                </a:rPr>
                <a:t>U</a:t>
              </a:r>
              <a:r>
                <a:rPr lang="pt-BR" altLang="en-US" sz="1600" dirty="0">
                  <a:solidFill>
                    <a:srgbClr val="000066"/>
                  </a:solidFill>
                  <a:latin typeface="Arial"/>
                </a:rPr>
                <a:t>)</a:t>
              </a:r>
              <a:endParaRPr lang="pt-BR" sz="1600" dirty="0">
                <a:latin typeface="+mj-lt"/>
              </a:endParaRPr>
            </a:p>
          </p:txBody>
        </p:sp>
        <p:pic>
          <p:nvPicPr>
            <p:cNvPr id="86" name="Picture 13" descr="padlock_bob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2224" y="3803898"/>
              <a:ext cx="477838" cy="47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&quot;No&quot; Symbol 86"/>
            <p:cNvSpPr/>
            <p:nvPr/>
          </p:nvSpPr>
          <p:spPr bwMode="auto">
            <a:xfrm>
              <a:off x="7890961" y="3663473"/>
              <a:ext cx="336550" cy="336550"/>
            </a:xfrm>
            <a:prstGeom prst="noSmoking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88" name="Curved Connector 18"/>
            <p:cNvCxnSpPr>
              <a:cxnSpLocks noChangeShapeType="1"/>
              <a:stCxn id="53" idx="3"/>
              <a:endCxn id="87" idx="2"/>
            </p:cNvCxnSpPr>
            <p:nvPr/>
          </p:nvCxnSpPr>
          <p:spPr bwMode="auto">
            <a:xfrm>
              <a:off x="7198101" y="3398484"/>
              <a:ext cx="692860" cy="4332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9" name="Picture 12" descr="File:Sign-check-icon.png - Wikimedia Common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7701" y="2780928"/>
              <a:ext cx="428715" cy="428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1" name="Curved Connector 18"/>
            <p:cNvCxnSpPr>
              <a:cxnSpLocks noChangeShapeType="1"/>
              <a:stCxn id="53" idx="3"/>
              <a:endCxn id="89" idx="1"/>
            </p:cNvCxnSpPr>
            <p:nvPr/>
          </p:nvCxnSpPr>
          <p:spPr bwMode="auto">
            <a:xfrm flipV="1">
              <a:off x="7198101" y="2995286"/>
              <a:ext cx="689600" cy="40319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4" name="Rectangle 93"/>
          <p:cNvSpPr/>
          <p:nvPr/>
        </p:nvSpPr>
        <p:spPr bwMode="auto">
          <a:xfrm>
            <a:off x="5370409" y="5051671"/>
            <a:ext cx="3384376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818681" y="5019627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Arial"/>
              </a:rPr>
              <a:t>R$</a:t>
            </a:r>
            <a:endParaRPr lang="pt-BR" dirty="0"/>
          </a:p>
        </p:txBody>
      </p:sp>
      <p:sp>
        <p:nvSpPr>
          <p:cNvPr id="96" name="TextBox 95"/>
          <p:cNvSpPr txBox="1"/>
          <p:nvPr/>
        </p:nvSpPr>
        <p:spPr>
          <a:xfrm>
            <a:off x="5357127" y="5045743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+mj-lt"/>
              </a:rPr>
              <a:t>Conta: </a:t>
            </a:r>
            <a:r>
              <a:rPr lang="pt-BR" sz="1000" b="1" dirty="0" err="1">
                <a:latin typeface="+mj-lt"/>
              </a:rPr>
              <a:t>xxxx</a:t>
            </a:r>
            <a:r>
              <a:rPr lang="pt-BR" sz="1000" b="1" dirty="0">
                <a:latin typeface="+mj-lt"/>
              </a:rPr>
              <a:t>   Banco: </a:t>
            </a:r>
            <a:r>
              <a:rPr lang="pt-BR" sz="1000" b="1" dirty="0" err="1">
                <a:latin typeface="+mj-lt"/>
              </a:rPr>
              <a:t>xx</a:t>
            </a:r>
            <a:r>
              <a:rPr lang="pt-BR" sz="1000" b="1" dirty="0">
                <a:latin typeface="+mj-lt"/>
              </a:rPr>
              <a:t>  Agência: </a:t>
            </a:r>
            <a:r>
              <a:rPr lang="pt-BR" sz="1000" b="1" dirty="0" err="1">
                <a:latin typeface="+mj-lt"/>
              </a:rPr>
              <a:t>xxxx</a:t>
            </a:r>
            <a:endParaRPr lang="pt-BR" sz="1000" b="1" dirty="0">
              <a:latin typeface="+mj-l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343865" y="5377374"/>
            <a:ext cx="3459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Valor: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_________________________________</a:t>
            </a:r>
            <a:endParaRPr lang="pt-BR" sz="2000" dirty="0"/>
          </a:p>
        </p:txBody>
      </p:sp>
      <p:sp>
        <p:nvSpPr>
          <p:cNvPr id="98" name="Rectangle 97"/>
          <p:cNvSpPr/>
          <p:nvPr/>
        </p:nvSpPr>
        <p:spPr>
          <a:xfrm>
            <a:off x="5377848" y="5663062"/>
            <a:ext cx="3414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Para: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_________________________________</a:t>
            </a:r>
            <a:endParaRPr lang="pt-BR" sz="2000" dirty="0"/>
          </a:p>
        </p:txBody>
      </p:sp>
      <p:sp>
        <p:nvSpPr>
          <p:cNvPr id="100" name="Rectangle 99"/>
          <p:cNvSpPr/>
          <p:nvPr/>
        </p:nvSpPr>
        <p:spPr>
          <a:xfrm>
            <a:off x="5952708" y="5941675"/>
            <a:ext cx="2904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Data: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__________________________</a:t>
            </a:r>
            <a:endParaRPr lang="pt-BR" sz="2000" dirty="0"/>
          </a:p>
        </p:txBody>
      </p:sp>
      <p:sp>
        <p:nvSpPr>
          <p:cNvPr id="101" name="Rectangle 100"/>
          <p:cNvSpPr/>
          <p:nvPr/>
        </p:nvSpPr>
        <p:spPr>
          <a:xfrm>
            <a:off x="5912687" y="6237312"/>
            <a:ext cx="2856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/>
              </a:rPr>
              <a:t>Assinatura: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 _____________________</a:t>
            </a:r>
            <a:endParaRPr lang="pt-BR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963528" y="6217500"/>
            <a:ext cx="89607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b="1" dirty="0">
                <a:latin typeface="Monotype Corsiva" panose="03010101010201010101" pitchFamily="66" charset="0"/>
              </a:rPr>
              <a:t>?????????????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63342" y="5074167"/>
            <a:ext cx="55463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Monotype Corsiva" panose="03010101010201010101" pitchFamily="66" charset="0"/>
              </a:rPr>
              <a:t>250,11#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06592" y="5371753"/>
            <a:ext cx="2752357" cy="2000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# duzentos e cinquenta reais e onze centavos#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922216" y="5652280"/>
            <a:ext cx="118782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Monotype Corsiva" panose="03010101010201010101" pitchFamily="66" charset="0"/>
              </a:rPr>
              <a:t>Sacanas </a:t>
            </a:r>
            <a:r>
              <a:rPr lang="pt-BR" sz="1400" dirty="0" err="1">
                <a:solidFill>
                  <a:srgbClr val="C00000"/>
                </a:solidFill>
                <a:latin typeface="Monotype Corsiva" panose="03010101010201010101" pitchFamily="66" charset="0"/>
              </a:rPr>
              <a:t>Maximus</a:t>
            </a:r>
            <a:endParaRPr lang="pt-BR" sz="1400" dirty="0">
              <a:solidFill>
                <a:srgbClr val="C0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470147" y="5923967"/>
            <a:ext cx="92012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Monotype Corsiva" panose="03010101010201010101" pitchFamily="66" charset="0"/>
              </a:rPr>
              <a:t>01/Abril/2022</a:t>
            </a:r>
          </a:p>
        </p:txBody>
      </p:sp>
      <p:pic>
        <p:nvPicPr>
          <p:cNvPr id="108" name="Picture 2" descr="Hacker Cyber Security Crime - Free image on Pixaba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60" y="4470335"/>
            <a:ext cx="736488" cy="55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3" name="Picture 5" descr="Sad Emoji Icon - Download in Colored Outline Styl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840" y="4573480"/>
            <a:ext cx="205668" cy="20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Bank icon vector | Free 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61" y="6001575"/>
            <a:ext cx="309211" cy="30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5404365" y="6329449"/>
            <a:ext cx="611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Ser. 002</a:t>
            </a:r>
          </a:p>
        </p:txBody>
      </p:sp>
      <p:pic>
        <p:nvPicPr>
          <p:cNvPr id="65" name="Picture 6" descr="Bank icon vector | Free 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03" y="3271260"/>
            <a:ext cx="309211" cy="30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921892" y="3599109"/>
            <a:ext cx="611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Ser. 001</a:t>
            </a:r>
          </a:p>
        </p:txBody>
      </p:sp>
    </p:spTree>
    <p:extLst>
      <p:ext uri="{BB962C8B-B14F-4D97-AF65-F5344CB8AC3E}">
        <p14:creationId xmlns:p14="http://schemas.microsoft.com/office/powerpoint/2010/main" val="364671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96" grpId="0"/>
      <p:bldP spid="97" grpId="0"/>
      <p:bldP spid="98" grpId="0"/>
      <p:bldP spid="100" grpId="0"/>
      <p:bldP spid="101" grpId="0"/>
      <p:bldP spid="102" grpId="0" animBg="1"/>
      <p:bldP spid="103" grpId="0" animBg="1"/>
      <p:bldP spid="104" grpId="0" animBg="1"/>
      <p:bldP spid="105" grpId="0" animBg="1"/>
      <p:bldP spid="106" grpId="0" animBg="1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Esquemas Assimétricos: Exemplos</a:t>
            </a:r>
            <a:endParaRPr lang="en-US" altLang="en-US" dirty="0"/>
          </a:p>
        </p:txBody>
      </p:sp>
      <p:sp>
        <p:nvSpPr>
          <p:cNvPr id="171011" name="Content Placeholder 2"/>
          <p:cNvSpPr>
            <a:spLocks noGrp="1"/>
          </p:cNvSpPr>
          <p:nvPr>
            <p:ph idx="1"/>
          </p:nvPr>
        </p:nvSpPr>
        <p:spPr>
          <a:xfrm>
            <a:off x="685800" y="1690688"/>
            <a:ext cx="8134672" cy="4114800"/>
          </a:xfrm>
        </p:spPr>
        <p:txBody>
          <a:bodyPr/>
          <a:lstStyle/>
          <a:p>
            <a:pPr algn="l"/>
            <a:r>
              <a:rPr lang="pt-BR" altLang="en-US" sz="2600" b="1" dirty="0"/>
              <a:t>Encapsulamento de chaves</a:t>
            </a:r>
            <a:r>
              <a:rPr lang="pt-BR" altLang="en-US" sz="2600" dirty="0"/>
              <a:t> simétricas (KEM) / </a:t>
            </a:r>
            <a:r>
              <a:rPr lang="pt-BR" altLang="en-US" sz="2600" b="1" dirty="0"/>
              <a:t>cifração assimétrica </a:t>
            </a:r>
            <a:r>
              <a:rPr lang="pt-BR" altLang="en-US" sz="2600" dirty="0"/>
              <a:t>/</a:t>
            </a:r>
            <a:r>
              <a:rPr lang="pt-BR" altLang="en-US" sz="2600" b="1" dirty="0"/>
              <a:t> acordo de chaves</a:t>
            </a:r>
          </a:p>
          <a:p>
            <a:pPr lvl="1" algn="l"/>
            <a:r>
              <a:rPr lang="pt-BR" altLang="en-US" sz="2100" dirty="0"/>
              <a:t>Tradicionais: </a:t>
            </a:r>
            <a:r>
              <a:rPr lang="pt-BR" altLang="en-US" sz="2100" b="1" dirty="0" err="1"/>
              <a:t>Diffie-Hellman</a:t>
            </a:r>
            <a:r>
              <a:rPr lang="pt-BR" altLang="en-US" sz="2100" dirty="0"/>
              <a:t> clássico (</a:t>
            </a:r>
            <a:r>
              <a:rPr lang="pt-BR" altLang="en-US" sz="2100" b="1" dirty="0"/>
              <a:t>DH</a:t>
            </a:r>
            <a:r>
              <a:rPr lang="pt-BR" altLang="en-US" sz="2100" dirty="0"/>
              <a:t>) ou com curvas elípticas (</a:t>
            </a:r>
            <a:r>
              <a:rPr lang="pt-BR" altLang="en-US" sz="2100" b="1" dirty="0"/>
              <a:t>ECDH</a:t>
            </a:r>
            <a:r>
              <a:rPr lang="pt-BR" altLang="en-US" sz="2100" dirty="0"/>
              <a:t>), baseados em fatoração (</a:t>
            </a:r>
            <a:r>
              <a:rPr lang="pt-BR" altLang="en-US" sz="2100" b="1" dirty="0"/>
              <a:t>RSA</a:t>
            </a:r>
            <a:r>
              <a:rPr lang="pt-BR" altLang="en-US" sz="2100" dirty="0"/>
              <a:t>), ou logaritmos discreto elíptico (</a:t>
            </a:r>
            <a:r>
              <a:rPr lang="pt-BR" altLang="en-US" sz="2100" b="1" dirty="0"/>
              <a:t>ECIES</a:t>
            </a:r>
            <a:r>
              <a:rPr lang="pt-BR" altLang="en-US" sz="2100" dirty="0"/>
              <a:t>)</a:t>
            </a:r>
          </a:p>
          <a:p>
            <a:pPr lvl="1" algn="l"/>
            <a:r>
              <a:rPr lang="pt-BR" altLang="en-US" sz="2100" dirty="0"/>
              <a:t>Pós-quânticos: baseados em reticulados (</a:t>
            </a:r>
            <a:r>
              <a:rPr lang="pt-BR" altLang="en-US" sz="2100" b="1" dirty="0"/>
              <a:t>CRYSTALS-KYBER</a:t>
            </a:r>
            <a:r>
              <a:rPr lang="pt-BR" altLang="en-US" sz="2100" dirty="0"/>
              <a:t>)</a:t>
            </a:r>
            <a:endParaRPr lang="pt-BR" altLang="en-US" sz="2100" b="1" dirty="0"/>
          </a:p>
          <a:p>
            <a:r>
              <a:rPr lang="pt-BR" altLang="en-US" sz="2600" b="1" dirty="0"/>
              <a:t>Assinatura digital</a:t>
            </a:r>
            <a:r>
              <a:rPr lang="pt-BR" altLang="en-US" sz="2600" dirty="0"/>
              <a:t> </a:t>
            </a:r>
          </a:p>
          <a:p>
            <a:pPr lvl="1" algn="l"/>
            <a:r>
              <a:rPr lang="pt-BR" altLang="en-US" sz="2100" dirty="0"/>
              <a:t>Tradicionais</a:t>
            </a:r>
            <a:r>
              <a:rPr lang="pt-BR" altLang="en-US" sz="2100" b="1" dirty="0"/>
              <a:t>: </a:t>
            </a:r>
            <a:r>
              <a:rPr lang="pt-BR" altLang="en-US" sz="2100" dirty="0"/>
              <a:t>baseados em fatoração</a:t>
            </a:r>
            <a:r>
              <a:rPr lang="pt-BR" altLang="en-US" sz="2100" b="1" dirty="0"/>
              <a:t> </a:t>
            </a:r>
            <a:r>
              <a:rPr lang="pt-BR" altLang="en-US" sz="2100" dirty="0"/>
              <a:t>(</a:t>
            </a:r>
            <a:r>
              <a:rPr lang="pt-BR" altLang="en-US" sz="2100" b="1" dirty="0"/>
              <a:t>RSA</a:t>
            </a:r>
            <a:r>
              <a:rPr lang="pt-BR" altLang="en-US" sz="2100" dirty="0"/>
              <a:t>), ou logaritmo discreto (</a:t>
            </a:r>
            <a:r>
              <a:rPr lang="pt-BR" altLang="en-US" sz="2100" b="1" dirty="0"/>
              <a:t>DSA</a:t>
            </a:r>
            <a:r>
              <a:rPr lang="pt-BR" altLang="en-US" sz="2100" dirty="0"/>
              <a:t>) elíptico (</a:t>
            </a:r>
            <a:r>
              <a:rPr lang="pt-BR" altLang="en-US" sz="2100" b="1" dirty="0"/>
              <a:t>ECDSA, </a:t>
            </a:r>
            <a:r>
              <a:rPr lang="pt-BR" altLang="en-US" sz="2100" b="1" dirty="0" err="1"/>
              <a:t>EdDSA</a:t>
            </a:r>
            <a:r>
              <a:rPr lang="pt-BR" altLang="en-US" sz="2100" dirty="0"/>
              <a:t>)</a:t>
            </a:r>
          </a:p>
          <a:p>
            <a:pPr lvl="1" algn="l"/>
            <a:r>
              <a:rPr lang="pt-BR" altLang="en-US" sz="2100" dirty="0"/>
              <a:t>Pós-quânticos</a:t>
            </a:r>
            <a:r>
              <a:rPr lang="pt-BR" altLang="en-US" sz="2100" b="1" dirty="0"/>
              <a:t>: </a:t>
            </a:r>
            <a:r>
              <a:rPr lang="pt-BR" altLang="en-US" sz="2100" dirty="0"/>
              <a:t>baseados em reticulados (</a:t>
            </a:r>
            <a:r>
              <a:rPr lang="pt-BR" altLang="en-US" sz="2100" b="1" dirty="0"/>
              <a:t>FALCON, </a:t>
            </a:r>
            <a:r>
              <a:rPr lang="en-US" sz="2000" b="1" dirty="0"/>
              <a:t>CRYSTALS-</a:t>
            </a:r>
            <a:r>
              <a:rPr lang="en-US" sz="2000" b="1" dirty="0" err="1"/>
              <a:t>Dilithium</a:t>
            </a:r>
            <a:r>
              <a:rPr lang="pt-BR" altLang="en-US" sz="2100" dirty="0"/>
              <a:t>), ou hash (</a:t>
            </a:r>
            <a:r>
              <a:rPr lang="pt-BR" altLang="en-US" sz="2100" b="1" dirty="0"/>
              <a:t>SPHINCS+</a:t>
            </a:r>
            <a:r>
              <a:rPr lang="pt-BR" altLang="en-US" sz="2100" dirty="0"/>
              <a:t>)</a:t>
            </a:r>
            <a:endParaRPr lang="pt-BR" altLang="en-US" sz="2100" b="1" dirty="0"/>
          </a:p>
        </p:txBody>
      </p:sp>
      <p:sp>
        <p:nvSpPr>
          <p:cNvPr id="3" name="Rectangle 2"/>
          <p:cNvSpPr/>
          <p:nvPr/>
        </p:nvSpPr>
        <p:spPr>
          <a:xfrm>
            <a:off x="611560" y="6551766"/>
            <a:ext cx="63367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PQC: https://csrc.nist.gov/Projects/post-quantum-cryptography/selected-algorithms-2022</a:t>
            </a:r>
          </a:p>
        </p:txBody>
      </p:sp>
    </p:spTree>
    <p:extLst>
      <p:ext uri="{BB962C8B-B14F-4D97-AF65-F5344CB8AC3E}">
        <p14:creationId xmlns:p14="http://schemas.microsoft.com/office/powerpoint/2010/main" val="4089218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en-US" dirty="0"/>
              <a:t>Esquemas Assimétricos: Exemplos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79282"/>
              </p:ext>
            </p:extLst>
          </p:nvPr>
        </p:nvGraphicFramePr>
        <p:xfrm>
          <a:off x="539750" y="1628775"/>
          <a:ext cx="8135938" cy="42116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7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68">
                <a:tc>
                  <a:txBody>
                    <a:bodyPr/>
                    <a:lstStyle/>
                    <a:p>
                      <a:r>
                        <a:rPr lang="en-US" sz="1800" dirty="0"/>
                        <a:t>Nome</a:t>
                      </a:r>
                    </a:p>
                  </a:txBody>
                  <a:tcPr marL="91429" marR="9142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Uso</a:t>
                      </a:r>
                      <a:endParaRPr lang="en-US" sz="1800" dirty="0"/>
                    </a:p>
                  </a:txBody>
                  <a:tcPr marL="91429" marR="9142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Chaves (128 bits)</a:t>
                      </a:r>
                    </a:p>
                  </a:txBody>
                  <a:tcPr marL="91429" marR="9142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Tamanhos</a:t>
                      </a:r>
                      <a:endParaRPr lang="en-US" sz="1800" dirty="0"/>
                    </a:p>
                  </a:txBody>
                  <a:tcPr marL="91429" marR="91429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RSA</a:t>
                      </a:r>
                    </a:p>
                  </a:txBody>
                  <a:tcPr marL="91429" marR="91429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Assinatura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ou</a:t>
                      </a:r>
                      <a:r>
                        <a:rPr lang="en-US" sz="1800" dirty="0"/>
                        <a:t> KEM</a:t>
                      </a:r>
                    </a:p>
                  </a:txBody>
                  <a:tcPr marL="91429" marR="91429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3072</a:t>
                      </a:r>
                    </a:p>
                  </a:txBody>
                  <a:tcPr marL="91429" marR="9142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3072</a:t>
                      </a:r>
                    </a:p>
                    <a:p>
                      <a:pPr algn="ctr"/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assinaturas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ou</a:t>
                      </a:r>
                      <a:r>
                        <a:rPr lang="en-US" sz="1800" dirty="0"/>
                        <a:t> dados </a:t>
                      </a:r>
                      <a:r>
                        <a:rPr lang="en-US" sz="1800" dirty="0" err="1"/>
                        <a:t>cifrados</a:t>
                      </a:r>
                      <a:r>
                        <a:rPr lang="en-US" sz="1800" dirty="0"/>
                        <a:t>*)</a:t>
                      </a:r>
                    </a:p>
                  </a:txBody>
                  <a:tcPr marL="91429" marR="91429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DH</a:t>
                      </a:r>
                    </a:p>
                  </a:txBody>
                  <a:tcPr marL="91429" marR="91429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KEM</a:t>
                      </a:r>
                    </a:p>
                  </a:txBody>
                  <a:tcPr marL="91429" marR="91429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3072</a:t>
                      </a:r>
                    </a:p>
                  </a:txBody>
                  <a:tcPr marL="91429" marR="9142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3072 </a:t>
                      </a:r>
                    </a:p>
                    <a:p>
                      <a:pPr algn="ctr"/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mensagens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trocadas</a:t>
                      </a:r>
                      <a:r>
                        <a:rPr lang="en-US" sz="1800" baseline="0" dirty="0"/>
                        <a:t>)</a:t>
                      </a:r>
                      <a:endParaRPr lang="en-US" sz="1800" dirty="0"/>
                    </a:p>
                  </a:txBody>
                  <a:tcPr marL="91429" marR="91429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DSA</a:t>
                      </a:r>
                    </a:p>
                  </a:txBody>
                  <a:tcPr marL="91429" marR="91429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Assinatura</a:t>
                      </a:r>
                      <a:endParaRPr lang="en-US" sz="1800" dirty="0"/>
                    </a:p>
                  </a:txBody>
                  <a:tcPr marL="91429" marR="91429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3072</a:t>
                      </a:r>
                    </a:p>
                  </a:txBody>
                  <a:tcPr marL="91429" marR="9142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512</a:t>
                      </a:r>
                    </a:p>
                    <a:p>
                      <a:pPr algn="ctr"/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assinaturas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91429" marR="91429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ECDSA</a:t>
                      </a:r>
                    </a:p>
                  </a:txBody>
                  <a:tcPr marL="91429" marR="91429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Assinatura</a:t>
                      </a:r>
                      <a:endParaRPr lang="en-US" sz="1800" dirty="0"/>
                    </a:p>
                  </a:txBody>
                  <a:tcPr marL="91429" marR="91429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256</a:t>
                      </a:r>
                    </a:p>
                  </a:txBody>
                  <a:tcPr marL="91429" marR="9142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512</a:t>
                      </a:r>
                    </a:p>
                    <a:p>
                      <a:pPr algn="ctr"/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assinaturas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91429" marR="91429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EdDSA</a:t>
                      </a:r>
                    </a:p>
                  </a:txBody>
                  <a:tcPr marL="91429" marR="91429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Assinatura</a:t>
                      </a:r>
                      <a:endParaRPr lang="en-US" sz="1800" dirty="0"/>
                    </a:p>
                  </a:txBody>
                  <a:tcPr marL="91429" marR="91429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256</a:t>
                      </a:r>
                    </a:p>
                  </a:txBody>
                  <a:tcPr marL="91429" marR="9142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512</a:t>
                      </a:r>
                    </a:p>
                    <a:p>
                      <a:pPr algn="ctr"/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assinaturas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91429" marR="91429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ECIES</a:t>
                      </a:r>
                    </a:p>
                  </a:txBody>
                  <a:tcPr marL="91429" marR="91429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KEM</a:t>
                      </a:r>
                    </a:p>
                  </a:txBody>
                  <a:tcPr marL="91429" marR="91429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256</a:t>
                      </a:r>
                    </a:p>
                  </a:txBody>
                  <a:tcPr marL="91429" marR="9142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256 + 64**</a:t>
                      </a:r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(dados </a:t>
                      </a:r>
                      <a:r>
                        <a:rPr lang="en-US" sz="1800" dirty="0" err="1"/>
                        <a:t>cifrados</a:t>
                      </a:r>
                      <a:r>
                        <a:rPr lang="en-US" sz="1800" dirty="0"/>
                        <a:t>*)</a:t>
                      </a:r>
                    </a:p>
                  </a:txBody>
                  <a:tcPr marL="91429" marR="91429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388" y="5934075"/>
            <a:ext cx="78581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i="1" dirty="0">
                <a:latin typeface="+mj-lt"/>
              </a:rPr>
              <a:t>* </a:t>
            </a:r>
            <a:r>
              <a:rPr lang="en-US" sz="1800" i="1" dirty="0" err="1">
                <a:latin typeface="+mj-lt"/>
              </a:rPr>
              <a:t>Tamanho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adicional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ao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da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mensagem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cifrada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em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si</a:t>
            </a:r>
            <a:r>
              <a:rPr lang="en-US" sz="1800" i="1" dirty="0">
                <a:latin typeface="+mj-lt"/>
              </a:rPr>
              <a:t>, </a:t>
            </a:r>
            <a:r>
              <a:rPr lang="en-US" sz="1800" i="1" dirty="0" err="1">
                <a:latin typeface="+mj-lt"/>
              </a:rPr>
              <a:t>usando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cifra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simétrica</a:t>
            </a:r>
            <a:endParaRPr lang="en-US" sz="1800" i="1" dirty="0">
              <a:latin typeface="+mj-lt"/>
            </a:endParaRPr>
          </a:p>
          <a:p>
            <a:pPr>
              <a:defRPr/>
            </a:pPr>
            <a:r>
              <a:rPr lang="en-US" sz="1800" i="1" dirty="0">
                <a:latin typeface="+mj-lt"/>
              </a:rPr>
              <a:t>** ECIES </a:t>
            </a:r>
            <a:r>
              <a:rPr lang="en-US" sz="1800" i="1" dirty="0" err="1">
                <a:latin typeface="+mj-lt"/>
              </a:rPr>
              <a:t>usa</a:t>
            </a:r>
            <a:r>
              <a:rPr lang="en-US" sz="1800" i="1" dirty="0">
                <a:latin typeface="+mj-lt"/>
              </a:rPr>
              <a:t> MAC </a:t>
            </a:r>
            <a:r>
              <a:rPr lang="en-US" sz="1800" i="1" dirty="0" err="1">
                <a:latin typeface="+mj-lt"/>
              </a:rPr>
              <a:t>para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calcular</a:t>
            </a:r>
            <a:r>
              <a:rPr lang="en-US" sz="1800" i="1" dirty="0">
                <a:latin typeface="+mj-lt"/>
              </a:rPr>
              <a:t> um tag de </a:t>
            </a:r>
            <a:r>
              <a:rPr lang="en-US" sz="1800" i="1" dirty="0" err="1">
                <a:latin typeface="+mj-lt"/>
              </a:rPr>
              <a:t>autenticação</a:t>
            </a:r>
            <a:r>
              <a:rPr lang="en-US" sz="1800" i="1" dirty="0">
                <a:latin typeface="+mj-lt"/>
              </a:rPr>
              <a:t> (64 bits </a:t>
            </a:r>
            <a:r>
              <a:rPr lang="en-US" sz="1800" i="1" dirty="0" err="1">
                <a:latin typeface="+mj-lt"/>
              </a:rPr>
              <a:t>ou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maior</a:t>
            </a:r>
            <a:r>
              <a:rPr lang="en-US" sz="1800" i="1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3354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Esquemas Assimétricos: Exemplos</a:t>
            </a:r>
            <a:endParaRPr lang="en-US" alt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6640" cy="18335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2000" dirty="0" err="1"/>
              <a:t>Visão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geral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assinaturas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clássicas</a:t>
            </a:r>
            <a:r>
              <a:rPr lang="en-US" altLang="en-US" sz="2000" dirty="0"/>
              <a:t> vs. </a:t>
            </a:r>
            <a:r>
              <a:rPr lang="en-US" altLang="en-US" sz="2000" dirty="0" err="1"/>
              <a:t>propostas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pós-quânticas</a:t>
            </a:r>
            <a:endParaRPr lang="en-US" altLang="en-US" sz="2000" dirty="0"/>
          </a:p>
          <a:p>
            <a:pPr lvl="1">
              <a:lnSpc>
                <a:spcPct val="80000"/>
              </a:lnSpc>
              <a:spcBef>
                <a:spcPts val="600"/>
              </a:spcBef>
            </a:pPr>
            <a:endParaRPr lang="en-US" altLang="en-US" sz="1700" dirty="0"/>
          </a:p>
          <a:p>
            <a:pPr lvl="1">
              <a:lnSpc>
                <a:spcPct val="80000"/>
              </a:lnSpc>
              <a:spcBef>
                <a:spcPts val="600"/>
              </a:spcBef>
            </a:pPr>
            <a:endParaRPr lang="en-US" altLang="en-US" sz="1700" dirty="0"/>
          </a:p>
          <a:p>
            <a:pPr lvl="1">
              <a:lnSpc>
                <a:spcPct val="80000"/>
              </a:lnSpc>
              <a:spcBef>
                <a:spcPts val="600"/>
              </a:spcBef>
            </a:pPr>
            <a:endParaRPr lang="en-US" altLang="en-US" sz="1700" dirty="0"/>
          </a:p>
        </p:txBody>
      </p:sp>
      <p:sp>
        <p:nvSpPr>
          <p:cNvPr id="81988" name="TextBox 11"/>
          <p:cNvSpPr txBox="1">
            <a:spLocks noChangeArrowheads="1"/>
          </p:cNvSpPr>
          <p:nvPr/>
        </p:nvSpPr>
        <p:spPr bwMode="auto">
          <a:xfrm>
            <a:off x="327025" y="6311176"/>
            <a:ext cx="73180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en-US" sz="1100" dirty="0">
                <a:solidFill>
                  <a:schemeClr val="accent2"/>
                </a:solidFill>
                <a:latin typeface="+mj-lt"/>
              </a:rPr>
              <a:t>Fonte: "The World of Quantum Computing" (Out/2020). Online: </a:t>
            </a:r>
            <a:r>
              <a:rPr lang="en-US" altLang="en-US" sz="1100" dirty="0">
                <a:solidFill>
                  <a:schemeClr val="accent2"/>
                </a:solidFill>
                <a:latin typeface="+mj-lt"/>
                <a:hlinkClick r:id="rId2"/>
              </a:rPr>
              <a:t>https://www.creaplus.si/resources/blog/nist-pqc-en</a:t>
            </a:r>
            <a:r>
              <a:rPr lang="en-US" altLang="en-US" sz="1100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en-US" sz="11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89" y="1910201"/>
            <a:ext cx="6408712" cy="3767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80570" y="3524513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+mj-lt"/>
              </a:rPr>
              <a:t>Assinatura (bytes)</a:t>
            </a:r>
            <a:endParaRPr lang="en-US" sz="16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1621" y="560547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+mj-lt"/>
              </a:rPr>
              <a:t>Chave Pública (bytes)</a:t>
            </a:r>
            <a:endParaRPr lang="en-US" sz="16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53688" y="5978075"/>
            <a:ext cx="57187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+mj-lt"/>
              </a:rPr>
              <a:t>Reticulados           </a:t>
            </a:r>
            <a:r>
              <a:rPr lang="pt-BR" sz="1500" b="1" dirty="0" err="1">
                <a:latin typeface="+mj-lt"/>
              </a:rPr>
              <a:t>Hash</a:t>
            </a:r>
            <a:r>
              <a:rPr lang="pt-BR" sz="1500" b="1" dirty="0">
                <a:latin typeface="+mj-lt"/>
              </a:rPr>
              <a:t>/Simétrico            Sist. Multivariados</a:t>
            </a:r>
            <a:endParaRPr lang="en-US" sz="1500" b="1" dirty="0"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24" y="5969849"/>
            <a:ext cx="360040" cy="31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031291"/>
            <a:ext cx="252983" cy="22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33" y="5991397"/>
            <a:ext cx="295845" cy="28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2151024" y="5963078"/>
            <a:ext cx="5805352" cy="3306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14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365500"/>
            <a:ext cx="7772400" cy="1287463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Distribuição de chaves públicas e Certificados digitais</a:t>
            </a:r>
          </a:p>
        </p:txBody>
      </p:sp>
      <p:pic>
        <p:nvPicPr>
          <p:cNvPr id="173059" name="Picture 2" descr="https://qph.ec.quoracdn.net/main-qimg-ffc95ae3d10f043ee1b70151872526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92150"/>
            <a:ext cx="2455862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932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7999413" y="2886075"/>
          <a:ext cx="8588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19370" imgH="1142857" progId="Paint.Picture">
                  <p:embed/>
                </p:oleObj>
              </mc:Choice>
              <mc:Fallback>
                <p:oleObj name="Bitmap Image" r:id="rId2" imgW="1219370" imgH="1142857" progId="Paint.Picture">
                  <p:embed/>
                  <p:pic>
                    <p:nvPicPr>
                      <p:cNvPr id="175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2886075"/>
                        <a:ext cx="8588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4"/>
          <p:cNvGraphicFramePr>
            <a:graphicFrameLocks noChangeAspect="1"/>
          </p:cNvGraphicFramePr>
          <p:nvPr/>
        </p:nvGraphicFramePr>
        <p:xfrm>
          <a:off x="107950" y="3041650"/>
          <a:ext cx="3617913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210638" imgH="3467584" progId="Paint.Picture">
                  <p:embed/>
                </p:oleObj>
              </mc:Choice>
              <mc:Fallback>
                <p:oleObj name="Bitmap Image" r:id="rId4" imgW="4210638" imgH="3467584" progId="Paint.Picture">
                  <p:embed/>
                  <p:pic>
                    <p:nvPicPr>
                      <p:cNvPr id="1751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041650"/>
                        <a:ext cx="3617913" cy="297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5"/>
          <p:cNvGraphicFramePr>
            <a:graphicFrameLocks noChangeAspect="1"/>
          </p:cNvGraphicFramePr>
          <p:nvPr/>
        </p:nvGraphicFramePr>
        <p:xfrm>
          <a:off x="827088" y="2968625"/>
          <a:ext cx="6667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666667" imgH="895238" progId="Paint.Picture">
                  <p:embed/>
                </p:oleObj>
              </mc:Choice>
              <mc:Fallback>
                <p:oleObj name="Bitmap Image" r:id="rId6" imgW="666667" imgH="895238" progId="Paint.Picture">
                  <p:embed/>
                  <p:pic>
                    <p:nvPicPr>
                      <p:cNvPr id="1751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68625"/>
                        <a:ext cx="6667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6"/>
          <p:cNvGraphicFramePr>
            <a:graphicFrameLocks noChangeAspect="1"/>
          </p:cNvGraphicFramePr>
          <p:nvPr/>
        </p:nvGraphicFramePr>
        <p:xfrm>
          <a:off x="6121400" y="3494088"/>
          <a:ext cx="15621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1561905" imgH="1590897" progId="Paint.Picture">
                  <p:embed/>
                </p:oleObj>
              </mc:Choice>
              <mc:Fallback>
                <p:oleObj name="Bitmap Image" r:id="rId8" imgW="1561905" imgH="1590897" progId="Paint.Picture">
                  <p:embed/>
                  <p:pic>
                    <p:nvPicPr>
                      <p:cNvPr id="1751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3494088"/>
                        <a:ext cx="15621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0" name="AutoShape 7"/>
          <p:cNvSpPr>
            <a:spLocks noChangeArrowheads="1"/>
          </p:cNvSpPr>
          <p:nvPr/>
        </p:nvSpPr>
        <p:spPr bwMode="auto">
          <a:xfrm>
            <a:off x="1765300" y="1844675"/>
            <a:ext cx="2232025" cy="1152525"/>
          </a:xfrm>
          <a:prstGeom prst="wedgeRoundRectCallout">
            <a:avLst>
              <a:gd name="adj1" fmla="val -45593"/>
              <a:gd name="adj2" fmla="val 6625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Aqui é o Bob. Anote minha chave pública...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200" u="sng">
              <a:solidFill>
                <a:schemeClr val="tx1"/>
              </a:solidFill>
            </a:endParaRPr>
          </a:p>
        </p:txBody>
      </p:sp>
      <p:sp>
        <p:nvSpPr>
          <p:cNvPr id="175111" name="AutoShape 9"/>
          <p:cNvSpPr>
            <a:spLocks noChangeArrowheads="1"/>
          </p:cNvSpPr>
          <p:nvPr/>
        </p:nvSpPr>
        <p:spPr bwMode="auto">
          <a:xfrm>
            <a:off x="5148263" y="2413000"/>
            <a:ext cx="2628900" cy="863600"/>
          </a:xfrm>
          <a:prstGeom prst="wedgeRoundRectCallout">
            <a:avLst>
              <a:gd name="adj1" fmla="val -4648"/>
              <a:gd name="adj2" fmla="val 9613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432" rIns="27432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/>
              <a:t>Oi Bob. Pode falar, estou anotando...</a:t>
            </a:r>
          </a:p>
        </p:txBody>
      </p:sp>
      <p:sp>
        <p:nvSpPr>
          <p:cNvPr id="175112" name="AutoShape 10"/>
          <p:cNvSpPr>
            <a:spLocks noChangeArrowheads="1"/>
          </p:cNvSpPr>
          <p:nvPr/>
        </p:nvSpPr>
        <p:spPr bwMode="auto">
          <a:xfrm>
            <a:off x="7777163" y="2852738"/>
            <a:ext cx="1366837" cy="1008062"/>
          </a:xfrm>
          <a:prstGeom prst="cloudCallout">
            <a:avLst>
              <a:gd name="adj1" fmla="val -72069"/>
              <a:gd name="adj2" fmla="val 5661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u="sng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5113" name="Picture 14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25825">
            <a:off x="6732588" y="4005263"/>
            <a:ext cx="9429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14" name="Title 22"/>
          <p:cNvSpPr>
            <a:spLocks noGrp="1"/>
          </p:cNvSpPr>
          <p:nvPr>
            <p:ph type="title"/>
          </p:nvPr>
        </p:nvSpPr>
        <p:spPr>
          <a:xfrm>
            <a:off x="250825" y="228600"/>
            <a:ext cx="8497888" cy="1143000"/>
          </a:xfrm>
        </p:spPr>
        <p:txBody>
          <a:bodyPr/>
          <a:lstStyle/>
          <a:p>
            <a:pPr eaLnBrk="1" hangingPunct="1"/>
            <a:r>
              <a:rPr lang="pt-BR" altLang="en-US"/>
              <a:t>Distribuição de chaves públicas</a:t>
            </a:r>
            <a:endParaRPr lang="en-US" altLang="en-US"/>
          </a:p>
        </p:txBody>
      </p:sp>
      <p:pic>
        <p:nvPicPr>
          <p:cNvPr id="12302" name="Picture 14" descr="http://upload.wikimedia.org/wikipedia/commons/1/1d/Black_Lock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07904" y="1556792"/>
            <a:ext cx="648072" cy="648072"/>
          </a:xfrm>
          <a:prstGeom prst="rect">
            <a:avLst/>
          </a:prstGeom>
          <a:noFill/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</p:pic>
      <p:pic>
        <p:nvPicPr>
          <p:cNvPr id="15" name="Picture 14" descr="http://upload.wikimedia.org/wikipedia/commons/1/1d/Black_Lock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24328" y="1988840"/>
            <a:ext cx="648072" cy="648072"/>
          </a:xfrm>
          <a:prstGeom prst="rect">
            <a:avLst/>
          </a:prstGeom>
          <a:noFill/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</p:pic>
      <p:sp>
        <p:nvSpPr>
          <p:cNvPr id="14" name="Freeform 13"/>
          <p:cNvSpPr/>
          <p:nvPr/>
        </p:nvSpPr>
        <p:spPr bwMode="auto">
          <a:xfrm>
            <a:off x="4351338" y="1487488"/>
            <a:ext cx="3184525" cy="625475"/>
          </a:xfrm>
          <a:custGeom>
            <a:avLst/>
            <a:gdLst>
              <a:gd name="connsiteX0" fmla="*/ 0 w 3184634"/>
              <a:gd name="connsiteY0" fmla="*/ 467710 h 625365"/>
              <a:gd name="connsiteX1" fmla="*/ 1734207 w 3184634"/>
              <a:gd name="connsiteY1" fmla="*/ 26276 h 625365"/>
              <a:gd name="connsiteX2" fmla="*/ 3184634 w 3184634"/>
              <a:gd name="connsiteY2" fmla="*/ 625365 h 62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634" h="625365">
                <a:moveTo>
                  <a:pt x="0" y="467710"/>
                </a:moveTo>
                <a:cubicBezTo>
                  <a:pt x="601717" y="233855"/>
                  <a:pt x="1203435" y="0"/>
                  <a:pt x="1734207" y="26276"/>
                </a:cubicBezTo>
                <a:cubicBezTo>
                  <a:pt x="2264979" y="52552"/>
                  <a:pt x="2724806" y="338958"/>
                  <a:pt x="3184634" y="625365"/>
                </a:cubicBezTo>
              </a:path>
            </a:pathLst>
          </a:custGeom>
          <a:noFill/>
          <a:ln w="285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0862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Algoritmos</a:t>
            </a:r>
            <a:r>
              <a:rPr lang="en-US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assimétricos</a:t>
            </a:r>
            <a:r>
              <a:rPr lang="en-US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n-US" altLang="en-US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Distribuição</a:t>
            </a:r>
            <a:r>
              <a:rPr lang="en-US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altLang="en-US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chaves</a:t>
            </a:r>
            <a:r>
              <a:rPr lang="en-US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en-US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Assinaturas</a:t>
            </a:r>
            <a:r>
              <a:rPr lang="en-US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Digitais</a:t>
            </a:r>
            <a:r>
              <a:rPr lang="en-US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 </a:t>
            </a:r>
            <a:r>
              <a:rPr lang="en-US" altLang="en-US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Irretratabilidade</a:t>
            </a:r>
            <a:endParaRPr lang="pt-BR" altLang="en-US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20835" name="Group 3"/>
          <p:cNvGrpSpPr>
            <a:grpSpLocks/>
          </p:cNvGrpSpPr>
          <p:nvPr/>
        </p:nvGrpSpPr>
        <p:grpSpPr bwMode="auto">
          <a:xfrm>
            <a:off x="2339975" y="639763"/>
            <a:ext cx="4319588" cy="1997075"/>
            <a:chOff x="1697038" y="44624"/>
            <a:chExt cx="5327650" cy="2462212"/>
          </a:xfrm>
        </p:grpSpPr>
        <p:pic>
          <p:nvPicPr>
            <p:cNvPr id="120836" name="Picture 6" descr="Boxcryptor: How does AES and RSA Encryption work?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313" y="44624"/>
              <a:ext cx="4927600" cy="246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37" name="Picture 8" descr="Cap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7275" y="211311"/>
              <a:ext cx="887413" cy="887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38" name="Picture 10" descr="Cover ar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038" y="1520999"/>
              <a:ext cx="692150" cy="69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4726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Line 2"/>
          <p:cNvSpPr>
            <a:spLocks noChangeShapeType="1"/>
          </p:cNvSpPr>
          <p:nvPr/>
        </p:nvSpPr>
        <p:spPr bwMode="auto">
          <a:xfrm>
            <a:off x="3132138" y="5588000"/>
            <a:ext cx="39608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472" tIns="49236" rIns="98472" bIns="49236"/>
          <a:lstStyle/>
          <a:p>
            <a:endParaRPr lang="pt-BR"/>
          </a:p>
        </p:txBody>
      </p:sp>
      <p:sp>
        <p:nvSpPr>
          <p:cNvPr id="176131" name="AutoShape 3"/>
          <p:cNvSpPr>
            <a:spLocks noChangeArrowheads="1"/>
          </p:cNvSpPr>
          <p:nvPr/>
        </p:nvSpPr>
        <p:spPr bwMode="auto">
          <a:xfrm>
            <a:off x="900113" y="5013325"/>
            <a:ext cx="2160587" cy="1438275"/>
          </a:xfrm>
          <a:prstGeom prst="wave">
            <a:avLst>
              <a:gd name="adj1" fmla="val 7718"/>
              <a:gd name="adj2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1" tIns="45715" rIns="91431" bIns="45715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6132" name="Object 6"/>
          <p:cNvGraphicFramePr>
            <a:graphicFrameLocks noChangeAspect="1"/>
          </p:cNvGraphicFramePr>
          <p:nvPr/>
        </p:nvGraphicFramePr>
        <p:xfrm>
          <a:off x="2922588" y="5445125"/>
          <a:ext cx="6477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857899" imgH="3809524" progId="PBrush">
                  <p:embed/>
                </p:oleObj>
              </mc:Choice>
              <mc:Fallback>
                <p:oleObj name="Bitmap Image" r:id="rId3" imgW="2857899" imgH="3809524" progId="PBrush">
                  <p:embed/>
                  <p:pic>
                    <p:nvPicPr>
                      <p:cNvPr id="1761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5445125"/>
                        <a:ext cx="6477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3" name="Freeform 7"/>
          <p:cNvSpPr>
            <a:spLocks/>
          </p:cNvSpPr>
          <p:nvPr/>
        </p:nvSpPr>
        <p:spPr bwMode="auto">
          <a:xfrm>
            <a:off x="2590800" y="6235700"/>
            <a:ext cx="355600" cy="71438"/>
          </a:xfrm>
          <a:custGeom>
            <a:avLst/>
            <a:gdLst>
              <a:gd name="T0" fmla="*/ 0 w 227"/>
              <a:gd name="T1" fmla="*/ 2147483646 h 45"/>
              <a:gd name="T2" fmla="*/ 2147483646 w 227"/>
              <a:gd name="T3" fmla="*/ 0 h 45"/>
              <a:gd name="T4" fmla="*/ 2147483646 w 227"/>
              <a:gd name="T5" fmla="*/ 2147483646 h 45"/>
              <a:gd name="T6" fmla="*/ 2147483646 w 227"/>
              <a:gd name="T7" fmla="*/ 0 h 45"/>
              <a:gd name="T8" fmla="*/ 2147483646 w 227"/>
              <a:gd name="T9" fmla="*/ 2147483646 h 45"/>
              <a:gd name="T10" fmla="*/ 2147483646 w 227"/>
              <a:gd name="T11" fmla="*/ 0 h 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7"/>
              <a:gd name="T19" fmla="*/ 0 h 45"/>
              <a:gd name="T20" fmla="*/ 227 w 227"/>
              <a:gd name="T21" fmla="*/ 45 h 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7" h="45">
                <a:moveTo>
                  <a:pt x="0" y="45"/>
                </a:moveTo>
                <a:cubicBezTo>
                  <a:pt x="15" y="22"/>
                  <a:pt x="31" y="0"/>
                  <a:pt x="46" y="0"/>
                </a:cubicBezTo>
                <a:cubicBezTo>
                  <a:pt x="61" y="0"/>
                  <a:pt x="76" y="45"/>
                  <a:pt x="91" y="45"/>
                </a:cubicBezTo>
                <a:cubicBezTo>
                  <a:pt x="106" y="45"/>
                  <a:pt x="121" y="0"/>
                  <a:pt x="136" y="0"/>
                </a:cubicBezTo>
                <a:cubicBezTo>
                  <a:pt x="151" y="0"/>
                  <a:pt x="167" y="45"/>
                  <a:pt x="182" y="45"/>
                </a:cubicBezTo>
                <a:cubicBezTo>
                  <a:pt x="197" y="45"/>
                  <a:pt x="212" y="22"/>
                  <a:pt x="227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8472" tIns="49236" rIns="98472" bIns="49236"/>
          <a:lstStyle/>
          <a:p>
            <a:endParaRPr lang="pt-BR"/>
          </a:p>
        </p:txBody>
      </p:sp>
      <p:graphicFrame>
        <p:nvGraphicFramePr>
          <p:cNvPr id="13315" name="Object 9"/>
          <p:cNvGraphicFramePr>
            <a:graphicFrameLocks noChangeAspect="1"/>
          </p:cNvGraphicFramePr>
          <p:nvPr/>
        </p:nvGraphicFramePr>
        <p:xfrm>
          <a:off x="973138" y="5287963"/>
          <a:ext cx="85883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1219370" imgH="1142857" progId="PBrush">
                  <p:embed/>
                </p:oleObj>
              </mc:Choice>
              <mc:Fallback>
                <p:oleObj name="Bitmap Image" r:id="rId5" imgW="1219370" imgH="1142857" progId="PBrush">
                  <p:embed/>
                  <p:pic>
                    <p:nvPicPr>
                      <p:cNvPr id="1331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5287963"/>
                        <a:ext cx="85883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5" name="Text Box 10"/>
          <p:cNvSpPr txBox="1">
            <a:spLocks noChangeArrowheads="1"/>
          </p:cNvSpPr>
          <p:nvPr/>
        </p:nvSpPr>
        <p:spPr bwMode="auto">
          <a:xfrm>
            <a:off x="1714500" y="5392738"/>
            <a:ext cx="488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pt-BR" altLang="en-US" sz="3600">
                <a:solidFill>
                  <a:schemeClr val="tx1"/>
                </a:solidFill>
                <a:latin typeface="Arial Black" panose="020B0A04020102020204" pitchFamily="34" charset="0"/>
              </a:rPr>
              <a:t>+</a:t>
            </a:r>
            <a:endParaRPr lang="en-US" altLang="en-US" sz="36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76136" name="Object 11"/>
          <p:cNvGraphicFramePr>
            <a:graphicFrameLocks noChangeAspect="1"/>
          </p:cNvGraphicFramePr>
          <p:nvPr/>
        </p:nvGraphicFramePr>
        <p:xfrm>
          <a:off x="7180263" y="4860925"/>
          <a:ext cx="12795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561905" imgH="1590897" progId="PBrush">
                  <p:embed/>
                </p:oleObj>
              </mc:Choice>
              <mc:Fallback>
                <p:oleObj name="Bitmap Image" r:id="rId7" imgW="1561905" imgH="1590897" progId="PBrush">
                  <p:embed/>
                  <p:pic>
                    <p:nvPicPr>
                      <p:cNvPr id="17613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263" y="4860925"/>
                        <a:ext cx="12795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Rectangle 12"/>
          <p:cNvSpPr>
            <a:spLocks noChangeArrowheads="1"/>
          </p:cNvSpPr>
          <p:nvPr/>
        </p:nvSpPr>
        <p:spPr bwMode="auto">
          <a:xfrm>
            <a:off x="4254500" y="5821363"/>
            <a:ext cx="348615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Alice usa K</a:t>
            </a:r>
            <a:r>
              <a:rPr lang="en-US" altLang="en-US" sz="2000" baseline="-25000">
                <a:latin typeface="Calibri" panose="020F0502020204030204" pitchFamily="34" charset="0"/>
              </a:rPr>
              <a:t>U</a:t>
            </a:r>
            <a:r>
              <a:rPr lang="en-US" altLang="en-US" sz="2000">
                <a:latin typeface="Calibri" panose="020F0502020204030204" pitchFamily="34" charset="0"/>
              </a:rPr>
              <a:t>  para verificar a atenticidade do certificado</a:t>
            </a:r>
          </a:p>
        </p:txBody>
      </p:sp>
      <p:grpSp>
        <p:nvGrpSpPr>
          <p:cNvPr id="176138" name="Group 13"/>
          <p:cNvGrpSpPr>
            <a:grpSpLocks/>
          </p:cNvGrpSpPr>
          <p:nvPr/>
        </p:nvGrpSpPr>
        <p:grpSpPr bwMode="auto">
          <a:xfrm>
            <a:off x="2011363" y="5248275"/>
            <a:ext cx="592137" cy="393700"/>
            <a:chOff x="1456" y="3550"/>
            <a:chExt cx="373" cy="248"/>
          </a:xfrm>
        </p:grpSpPr>
        <p:sp>
          <p:nvSpPr>
            <p:cNvPr id="176148" name="Rectangle 14"/>
            <p:cNvSpPr>
              <a:spLocks noChangeArrowheads="1"/>
            </p:cNvSpPr>
            <p:nvPr/>
          </p:nvSpPr>
          <p:spPr bwMode="auto">
            <a:xfrm>
              <a:off x="1456" y="3550"/>
              <a:ext cx="25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4902" tIns="42451" rIns="84902" bIns="42451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FontTx/>
                <a:buNone/>
              </a:pPr>
              <a:r>
                <a:rPr lang="pt-BR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K</a:t>
              </a:r>
              <a:r>
                <a:rPr lang="pt-BR" altLang="en-US" sz="2000" baseline="-25000">
                  <a:solidFill>
                    <a:srgbClr val="000066"/>
                  </a:solidFill>
                  <a:latin typeface="Calibri" panose="020F0502020204030204" pitchFamily="34" charset="0"/>
                </a:rPr>
                <a:t>U</a:t>
              </a:r>
            </a:p>
          </p:txBody>
        </p:sp>
        <p:sp>
          <p:nvSpPr>
            <p:cNvPr id="176149" name="Rectangle 15"/>
            <p:cNvSpPr>
              <a:spLocks noChangeArrowheads="1"/>
            </p:cNvSpPr>
            <p:nvPr/>
          </p:nvSpPr>
          <p:spPr bwMode="auto">
            <a:xfrm>
              <a:off x="1549" y="3575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4902" tIns="42451" rIns="84902" bIns="42451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FontTx/>
                <a:buNone/>
              </a:pPr>
              <a:r>
                <a:rPr lang="pt-BR" altLang="en-US" sz="2000" baseline="30000">
                  <a:solidFill>
                    <a:srgbClr val="000066"/>
                  </a:solidFill>
                  <a:latin typeface="Calibri" panose="020F0502020204030204" pitchFamily="34" charset="0"/>
                </a:rPr>
                <a:t>Bob</a:t>
              </a:r>
            </a:p>
          </p:txBody>
        </p:sp>
      </p:grpSp>
      <p:grpSp>
        <p:nvGrpSpPr>
          <p:cNvPr id="176139" name="Group 16"/>
          <p:cNvGrpSpPr>
            <a:grpSpLocks/>
          </p:cNvGrpSpPr>
          <p:nvPr/>
        </p:nvGrpSpPr>
        <p:grpSpPr bwMode="auto">
          <a:xfrm>
            <a:off x="3300413" y="5826125"/>
            <a:ext cx="512762" cy="392113"/>
            <a:chOff x="1455" y="3550"/>
            <a:chExt cx="323" cy="248"/>
          </a:xfrm>
        </p:grpSpPr>
        <p:sp>
          <p:nvSpPr>
            <p:cNvPr id="176146" name="Rectangle 17"/>
            <p:cNvSpPr>
              <a:spLocks noChangeArrowheads="1"/>
            </p:cNvSpPr>
            <p:nvPr/>
          </p:nvSpPr>
          <p:spPr bwMode="auto">
            <a:xfrm>
              <a:off x="1455" y="3550"/>
              <a:ext cx="25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4902" tIns="42451" rIns="84902" bIns="42451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FontTx/>
                <a:buNone/>
              </a:pPr>
              <a:r>
                <a:rPr lang="pt-BR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K</a:t>
              </a:r>
              <a:r>
                <a:rPr lang="pt-BR" altLang="en-US" sz="2000" baseline="-25000">
                  <a:solidFill>
                    <a:srgbClr val="000066"/>
                  </a:solidFill>
                  <a:latin typeface="Calibri" panose="020F0502020204030204" pitchFamily="34" charset="0"/>
                </a:rPr>
                <a:t>R</a:t>
              </a:r>
            </a:p>
          </p:txBody>
        </p:sp>
        <p:sp>
          <p:nvSpPr>
            <p:cNvPr id="176147" name="Rectangle 18"/>
            <p:cNvSpPr>
              <a:spLocks noChangeArrowheads="1"/>
            </p:cNvSpPr>
            <p:nvPr/>
          </p:nvSpPr>
          <p:spPr bwMode="auto">
            <a:xfrm>
              <a:off x="1550" y="3575"/>
              <a:ext cx="22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4902" tIns="42451" rIns="84902" bIns="42451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FontTx/>
                <a:buNone/>
              </a:pPr>
              <a:r>
                <a:rPr lang="pt-BR" altLang="en-US" sz="2000" baseline="30000">
                  <a:solidFill>
                    <a:srgbClr val="000066"/>
                  </a:solidFill>
                  <a:latin typeface="Calibri" panose="020F0502020204030204" pitchFamily="34" charset="0"/>
                </a:rPr>
                <a:t>AC</a:t>
              </a:r>
            </a:p>
          </p:txBody>
        </p:sp>
      </p:grpSp>
      <p:sp>
        <p:nvSpPr>
          <p:cNvPr id="176140" name="Rectangle 19"/>
          <p:cNvSpPr>
            <a:spLocks noChangeArrowheads="1"/>
          </p:cNvSpPr>
          <p:nvPr/>
        </p:nvSpPr>
        <p:spPr bwMode="auto">
          <a:xfrm>
            <a:off x="5356225" y="5859463"/>
            <a:ext cx="3746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pt-BR" altLang="en-US" sz="2000" baseline="30000">
                <a:latin typeface="Calibri" panose="020F0502020204030204" pitchFamily="34" charset="0"/>
              </a:rPr>
              <a:t>AC</a:t>
            </a:r>
          </a:p>
        </p:txBody>
      </p:sp>
      <p:sp>
        <p:nvSpPr>
          <p:cNvPr id="176141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Certificados Digitais</a:t>
            </a:r>
            <a:endParaRPr lang="en-US" altLang="en-US"/>
          </a:p>
        </p:txBody>
      </p:sp>
      <p:sp>
        <p:nvSpPr>
          <p:cNvPr id="176142" name="Content Placeholder 21"/>
          <p:cNvSpPr>
            <a:spLocks noGrp="1"/>
          </p:cNvSpPr>
          <p:nvPr>
            <p:ph idx="1"/>
          </p:nvPr>
        </p:nvSpPr>
        <p:spPr>
          <a:xfrm>
            <a:off x="395288" y="1528763"/>
            <a:ext cx="8280400" cy="3413125"/>
          </a:xfrm>
        </p:spPr>
        <p:txBody>
          <a:bodyPr/>
          <a:lstStyle/>
          <a:p>
            <a:pPr eaLnBrk="1" hangingPunct="1"/>
            <a:r>
              <a:rPr lang="pt-BR" altLang="en-US" sz="2600"/>
              <a:t>Associam uma chave pública ao seu dono.</a:t>
            </a:r>
          </a:p>
          <a:p>
            <a:pPr lvl="1" eaLnBrk="1" hangingPunct="1"/>
            <a:r>
              <a:rPr lang="pt-BR" altLang="en-US" sz="2200"/>
              <a:t>Atestado dizendo qual é a chave pública de Bob</a:t>
            </a:r>
          </a:p>
          <a:p>
            <a:pPr eaLnBrk="1" hangingPunct="1"/>
            <a:r>
              <a:rPr lang="pt-BR" altLang="en-US" sz="2600"/>
              <a:t>Modelo PKI: certificado contém </a:t>
            </a:r>
            <a:r>
              <a:rPr lang="pt-BR" altLang="en-US" sz="2600" b="1"/>
              <a:t>chave pública</a:t>
            </a:r>
            <a:r>
              <a:rPr lang="pt-BR" altLang="en-US" sz="2600"/>
              <a:t> de Bob assinada por uma Autoridade Certificadora (AC) </a:t>
            </a:r>
          </a:p>
          <a:p>
            <a:pPr lvl="1" eaLnBrk="1" hangingPunct="1"/>
            <a:r>
              <a:rPr lang="pt-BR" altLang="en-US" sz="2200" b="1"/>
              <a:t>Premissa</a:t>
            </a:r>
            <a:r>
              <a:rPr lang="pt-BR" altLang="en-US" sz="2200"/>
              <a:t>: chave pública da AC é amplamente conhecida. </a:t>
            </a:r>
          </a:p>
          <a:p>
            <a:pPr lvl="1" eaLnBrk="1" hangingPunct="1"/>
            <a:r>
              <a:rPr lang="pt-BR" altLang="en-US" sz="2200"/>
              <a:t>Na prática, </a:t>
            </a:r>
            <a:r>
              <a:rPr lang="pt-BR" altLang="en-US" sz="2200" b="1"/>
              <a:t>certificados das ACs são pré-instalados</a:t>
            </a:r>
            <a:r>
              <a:rPr lang="pt-BR" altLang="en-US" sz="2200"/>
              <a:t> em sistemas computacionais, como navegadores Web.</a:t>
            </a:r>
          </a:p>
          <a:p>
            <a:pPr lvl="2" eaLnBrk="1" hangingPunct="1"/>
            <a:r>
              <a:rPr lang="pt-BR" altLang="en-US" sz="2000"/>
              <a:t>Também podem ser instalados por usuário</a:t>
            </a:r>
          </a:p>
          <a:p>
            <a:pPr eaLnBrk="1" hangingPunct="1"/>
            <a:endParaRPr lang="en-US" altLang="en-US" sz="2600"/>
          </a:p>
        </p:txBody>
      </p:sp>
      <p:pic>
        <p:nvPicPr>
          <p:cNvPr id="176143" name="Picture 15" descr="padlock_alic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268413"/>
            <a:ext cx="108108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44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3" y="1844675"/>
            <a:ext cx="38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 descr="padlock_bob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5461000"/>
            <a:ext cx="5905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100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95"/>
          <p:cNvSpPr>
            <a:spLocks noChangeArrowheads="1"/>
          </p:cNvSpPr>
          <p:nvPr/>
        </p:nvSpPr>
        <p:spPr bwMode="auto">
          <a:xfrm>
            <a:off x="539750" y="4579791"/>
            <a:ext cx="8102600" cy="1008063"/>
          </a:xfrm>
          <a:prstGeom prst="rect">
            <a:avLst/>
          </a:prstGeom>
          <a:solidFill>
            <a:srgbClr val="E5F5FF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pt-BR" altLang="en-US" b="1"/>
              <a:t>Sub-ACs</a:t>
            </a: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179" name="Rectangle 96"/>
          <p:cNvSpPr>
            <a:spLocks noChangeArrowheads="1"/>
          </p:cNvSpPr>
          <p:nvPr/>
        </p:nvSpPr>
        <p:spPr bwMode="auto">
          <a:xfrm>
            <a:off x="539750" y="5587854"/>
            <a:ext cx="8102600" cy="904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pt-BR" altLang="en-US" b="1"/>
              <a:t>EFs</a:t>
            </a: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180" name="Rectangle 94"/>
          <p:cNvSpPr>
            <a:spLocks noChangeArrowheads="1"/>
          </p:cNvSpPr>
          <p:nvPr/>
        </p:nvSpPr>
        <p:spPr bwMode="auto">
          <a:xfrm>
            <a:off x="539750" y="3771754"/>
            <a:ext cx="8102600" cy="808037"/>
          </a:xfrm>
          <a:prstGeom prst="rect">
            <a:avLst/>
          </a:prstGeom>
          <a:solidFill>
            <a:srgbClr val="EAFFD5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pt-BR" altLang="en-US" b="1"/>
              <a:t>AC raiz</a:t>
            </a:r>
            <a:endParaRPr lang="en-US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8181" name="Group 89"/>
          <p:cNvGrpSpPr>
            <a:grpSpLocks/>
          </p:cNvGrpSpPr>
          <p:nvPr/>
        </p:nvGrpSpPr>
        <p:grpSpPr bwMode="auto">
          <a:xfrm>
            <a:off x="2225675" y="3879704"/>
            <a:ext cx="6354763" cy="2584450"/>
            <a:chOff x="1828800" y="3880698"/>
            <a:chExt cx="6354763" cy="2584520"/>
          </a:xfrm>
        </p:grpSpPr>
        <p:grpSp>
          <p:nvGrpSpPr>
            <p:cNvPr id="178187" name="Group 5"/>
            <p:cNvGrpSpPr>
              <a:grpSpLocks/>
            </p:cNvGrpSpPr>
            <p:nvPr/>
          </p:nvGrpSpPr>
          <p:grpSpPr bwMode="auto">
            <a:xfrm>
              <a:off x="4662488" y="5097463"/>
              <a:ext cx="1463675" cy="954088"/>
              <a:chOff x="2673" y="2947"/>
              <a:chExt cx="922" cy="601"/>
            </a:xfrm>
          </p:grpSpPr>
          <p:sp>
            <p:nvSpPr>
              <p:cNvPr id="178269" name="Freeform 6"/>
              <p:cNvSpPr>
                <a:spLocks/>
              </p:cNvSpPr>
              <p:nvPr/>
            </p:nvSpPr>
            <p:spPr bwMode="auto">
              <a:xfrm>
                <a:off x="2740" y="2947"/>
                <a:ext cx="855" cy="561"/>
              </a:xfrm>
              <a:custGeom>
                <a:avLst/>
                <a:gdLst>
                  <a:gd name="T0" fmla="*/ 855 w 855"/>
                  <a:gd name="T1" fmla="*/ 12 h 561"/>
                  <a:gd name="T2" fmla="*/ 849 w 855"/>
                  <a:gd name="T3" fmla="*/ 0 h 561"/>
                  <a:gd name="T4" fmla="*/ 0 w 855"/>
                  <a:gd name="T5" fmla="*/ 550 h 561"/>
                  <a:gd name="T6" fmla="*/ 7 w 855"/>
                  <a:gd name="T7" fmla="*/ 561 h 561"/>
                  <a:gd name="T8" fmla="*/ 855 w 855"/>
                  <a:gd name="T9" fmla="*/ 12 h 5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5"/>
                  <a:gd name="T16" fmla="*/ 0 h 561"/>
                  <a:gd name="T17" fmla="*/ 855 w 855"/>
                  <a:gd name="T18" fmla="*/ 561 h 5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5" h="561">
                    <a:moveTo>
                      <a:pt x="855" y="12"/>
                    </a:moveTo>
                    <a:lnTo>
                      <a:pt x="849" y="0"/>
                    </a:lnTo>
                    <a:lnTo>
                      <a:pt x="0" y="550"/>
                    </a:lnTo>
                    <a:lnTo>
                      <a:pt x="7" y="561"/>
                    </a:lnTo>
                    <a:lnTo>
                      <a:pt x="855" y="12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70" name="Freeform 7"/>
              <p:cNvSpPr>
                <a:spLocks/>
              </p:cNvSpPr>
              <p:nvPr/>
            </p:nvSpPr>
            <p:spPr bwMode="auto">
              <a:xfrm>
                <a:off x="2673" y="3463"/>
                <a:ext cx="95" cy="85"/>
              </a:xfrm>
              <a:custGeom>
                <a:avLst/>
                <a:gdLst>
                  <a:gd name="T0" fmla="*/ 49 w 95"/>
                  <a:gd name="T1" fmla="*/ 0 h 85"/>
                  <a:gd name="T2" fmla="*/ 0 w 95"/>
                  <a:gd name="T3" fmla="*/ 85 h 85"/>
                  <a:gd name="T4" fmla="*/ 95 w 95"/>
                  <a:gd name="T5" fmla="*/ 74 h 85"/>
                  <a:gd name="T6" fmla="*/ 49 w 95"/>
                  <a:gd name="T7" fmla="*/ 0 h 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85"/>
                  <a:gd name="T14" fmla="*/ 95 w 95"/>
                  <a:gd name="T15" fmla="*/ 85 h 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85">
                    <a:moveTo>
                      <a:pt x="49" y="0"/>
                    </a:moveTo>
                    <a:lnTo>
                      <a:pt x="0" y="85"/>
                    </a:lnTo>
                    <a:lnTo>
                      <a:pt x="95" y="7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8188" name="Group 8"/>
            <p:cNvGrpSpPr>
              <a:grpSpLocks/>
            </p:cNvGrpSpPr>
            <p:nvPr/>
          </p:nvGrpSpPr>
          <p:grpSpPr bwMode="auto">
            <a:xfrm>
              <a:off x="3797300" y="5097463"/>
              <a:ext cx="1550988" cy="954088"/>
              <a:chOff x="2128" y="2947"/>
              <a:chExt cx="977" cy="601"/>
            </a:xfrm>
          </p:grpSpPr>
          <p:sp>
            <p:nvSpPr>
              <p:cNvPr id="178267" name="Freeform 9"/>
              <p:cNvSpPr>
                <a:spLocks/>
              </p:cNvSpPr>
              <p:nvPr/>
            </p:nvSpPr>
            <p:spPr bwMode="auto">
              <a:xfrm>
                <a:off x="2128" y="2947"/>
                <a:ext cx="909" cy="564"/>
              </a:xfrm>
              <a:custGeom>
                <a:avLst/>
                <a:gdLst>
                  <a:gd name="T0" fmla="*/ 7 w 909"/>
                  <a:gd name="T1" fmla="*/ 0 h 564"/>
                  <a:gd name="T2" fmla="*/ 0 w 909"/>
                  <a:gd name="T3" fmla="*/ 12 h 564"/>
                  <a:gd name="T4" fmla="*/ 902 w 909"/>
                  <a:gd name="T5" fmla="*/ 564 h 564"/>
                  <a:gd name="T6" fmla="*/ 909 w 909"/>
                  <a:gd name="T7" fmla="*/ 552 h 564"/>
                  <a:gd name="T8" fmla="*/ 7 w 909"/>
                  <a:gd name="T9" fmla="*/ 0 h 5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564"/>
                  <a:gd name="T17" fmla="*/ 909 w 909"/>
                  <a:gd name="T18" fmla="*/ 564 h 5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564">
                    <a:moveTo>
                      <a:pt x="7" y="0"/>
                    </a:moveTo>
                    <a:lnTo>
                      <a:pt x="0" y="12"/>
                    </a:lnTo>
                    <a:lnTo>
                      <a:pt x="902" y="564"/>
                    </a:lnTo>
                    <a:lnTo>
                      <a:pt x="909" y="55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68" name="Freeform 10"/>
              <p:cNvSpPr>
                <a:spLocks/>
              </p:cNvSpPr>
              <p:nvPr/>
            </p:nvSpPr>
            <p:spPr bwMode="auto">
              <a:xfrm>
                <a:off x="3008" y="3467"/>
                <a:ext cx="97" cy="81"/>
              </a:xfrm>
              <a:custGeom>
                <a:avLst/>
                <a:gdLst>
                  <a:gd name="T0" fmla="*/ 0 w 97"/>
                  <a:gd name="T1" fmla="*/ 73 h 81"/>
                  <a:gd name="T2" fmla="*/ 97 w 97"/>
                  <a:gd name="T3" fmla="*/ 81 h 81"/>
                  <a:gd name="T4" fmla="*/ 46 w 97"/>
                  <a:gd name="T5" fmla="*/ 0 h 81"/>
                  <a:gd name="T6" fmla="*/ 0 w 97"/>
                  <a:gd name="T7" fmla="*/ 73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81"/>
                  <a:gd name="T14" fmla="*/ 97 w 97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81">
                    <a:moveTo>
                      <a:pt x="0" y="73"/>
                    </a:moveTo>
                    <a:lnTo>
                      <a:pt x="97" y="81"/>
                    </a:lnTo>
                    <a:lnTo>
                      <a:pt x="46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8189" name="Group 11"/>
            <p:cNvGrpSpPr>
              <a:grpSpLocks/>
            </p:cNvGrpSpPr>
            <p:nvPr/>
          </p:nvGrpSpPr>
          <p:grpSpPr bwMode="auto">
            <a:xfrm>
              <a:off x="2773363" y="3984625"/>
              <a:ext cx="523875" cy="865188"/>
              <a:chOff x="1483" y="2246"/>
              <a:chExt cx="330" cy="545"/>
            </a:xfrm>
          </p:grpSpPr>
          <p:sp>
            <p:nvSpPr>
              <p:cNvPr id="178265" name="Freeform 12"/>
              <p:cNvSpPr>
                <a:spLocks/>
              </p:cNvSpPr>
              <p:nvPr/>
            </p:nvSpPr>
            <p:spPr bwMode="auto">
              <a:xfrm>
                <a:off x="1521" y="2246"/>
                <a:ext cx="292" cy="477"/>
              </a:xfrm>
              <a:custGeom>
                <a:avLst/>
                <a:gdLst>
                  <a:gd name="T0" fmla="*/ 292 w 292"/>
                  <a:gd name="T1" fmla="*/ 9 h 477"/>
                  <a:gd name="T2" fmla="*/ 282 w 292"/>
                  <a:gd name="T3" fmla="*/ 0 h 477"/>
                  <a:gd name="T4" fmla="*/ 0 w 292"/>
                  <a:gd name="T5" fmla="*/ 468 h 477"/>
                  <a:gd name="T6" fmla="*/ 10 w 292"/>
                  <a:gd name="T7" fmla="*/ 477 h 477"/>
                  <a:gd name="T8" fmla="*/ 292 w 292"/>
                  <a:gd name="T9" fmla="*/ 9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77"/>
                  <a:gd name="T17" fmla="*/ 292 w 292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77">
                    <a:moveTo>
                      <a:pt x="292" y="9"/>
                    </a:moveTo>
                    <a:lnTo>
                      <a:pt x="282" y="0"/>
                    </a:lnTo>
                    <a:lnTo>
                      <a:pt x="0" y="468"/>
                    </a:lnTo>
                    <a:lnTo>
                      <a:pt x="10" y="477"/>
                    </a:lnTo>
                    <a:lnTo>
                      <a:pt x="292" y="9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66" name="Freeform 13"/>
              <p:cNvSpPr>
                <a:spLocks/>
              </p:cNvSpPr>
              <p:nvPr/>
            </p:nvSpPr>
            <p:spPr bwMode="auto">
              <a:xfrm>
                <a:off x="1483" y="2694"/>
                <a:ext cx="81" cy="97"/>
              </a:xfrm>
              <a:custGeom>
                <a:avLst/>
                <a:gdLst>
                  <a:gd name="T0" fmla="*/ 8 w 81"/>
                  <a:gd name="T1" fmla="*/ 0 h 97"/>
                  <a:gd name="T2" fmla="*/ 0 w 81"/>
                  <a:gd name="T3" fmla="*/ 97 h 97"/>
                  <a:gd name="T4" fmla="*/ 81 w 81"/>
                  <a:gd name="T5" fmla="*/ 45 h 97"/>
                  <a:gd name="T6" fmla="*/ 8 w 8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97"/>
                  <a:gd name="T14" fmla="*/ 81 w 8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97">
                    <a:moveTo>
                      <a:pt x="8" y="0"/>
                    </a:moveTo>
                    <a:lnTo>
                      <a:pt x="0" y="97"/>
                    </a:lnTo>
                    <a:lnTo>
                      <a:pt x="81" y="4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8190" name="Group 14"/>
            <p:cNvGrpSpPr>
              <a:grpSpLocks/>
            </p:cNvGrpSpPr>
            <p:nvPr/>
          </p:nvGrpSpPr>
          <p:grpSpPr bwMode="auto">
            <a:xfrm>
              <a:off x="3281363" y="3984625"/>
              <a:ext cx="522288" cy="865188"/>
              <a:chOff x="1803" y="2246"/>
              <a:chExt cx="329" cy="545"/>
            </a:xfrm>
          </p:grpSpPr>
          <p:sp>
            <p:nvSpPr>
              <p:cNvPr id="178263" name="Freeform 15"/>
              <p:cNvSpPr>
                <a:spLocks/>
              </p:cNvSpPr>
              <p:nvPr/>
            </p:nvSpPr>
            <p:spPr bwMode="auto">
              <a:xfrm>
                <a:off x="1803" y="2246"/>
                <a:ext cx="292" cy="477"/>
              </a:xfrm>
              <a:custGeom>
                <a:avLst/>
                <a:gdLst>
                  <a:gd name="T0" fmla="*/ 10 w 292"/>
                  <a:gd name="T1" fmla="*/ 0 h 477"/>
                  <a:gd name="T2" fmla="*/ 0 w 292"/>
                  <a:gd name="T3" fmla="*/ 9 h 477"/>
                  <a:gd name="T4" fmla="*/ 281 w 292"/>
                  <a:gd name="T5" fmla="*/ 477 h 477"/>
                  <a:gd name="T6" fmla="*/ 292 w 292"/>
                  <a:gd name="T7" fmla="*/ 468 h 477"/>
                  <a:gd name="T8" fmla="*/ 10 w 292"/>
                  <a:gd name="T9" fmla="*/ 0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77"/>
                  <a:gd name="T17" fmla="*/ 292 w 292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77">
                    <a:moveTo>
                      <a:pt x="10" y="0"/>
                    </a:moveTo>
                    <a:lnTo>
                      <a:pt x="0" y="9"/>
                    </a:lnTo>
                    <a:lnTo>
                      <a:pt x="281" y="477"/>
                    </a:lnTo>
                    <a:lnTo>
                      <a:pt x="292" y="46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64" name="Freeform 16"/>
              <p:cNvSpPr>
                <a:spLocks/>
              </p:cNvSpPr>
              <p:nvPr/>
            </p:nvSpPr>
            <p:spPr bwMode="auto">
              <a:xfrm>
                <a:off x="2050" y="2694"/>
                <a:ext cx="82" cy="97"/>
              </a:xfrm>
              <a:custGeom>
                <a:avLst/>
                <a:gdLst>
                  <a:gd name="T0" fmla="*/ 0 w 82"/>
                  <a:gd name="T1" fmla="*/ 45 h 97"/>
                  <a:gd name="T2" fmla="*/ 82 w 82"/>
                  <a:gd name="T3" fmla="*/ 97 h 97"/>
                  <a:gd name="T4" fmla="*/ 74 w 82"/>
                  <a:gd name="T5" fmla="*/ 0 h 97"/>
                  <a:gd name="T6" fmla="*/ 0 w 82"/>
                  <a:gd name="T7" fmla="*/ 45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97"/>
                  <a:gd name="T14" fmla="*/ 82 w 82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97">
                    <a:moveTo>
                      <a:pt x="0" y="45"/>
                    </a:moveTo>
                    <a:lnTo>
                      <a:pt x="82" y="97"/>
                    </a:lnTo>
                    <a:lnTo>
                      <a:pt x="7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8191" name="Group 17"/>
            <p:cNvGrpSpPr>
              <a:grpSpLocks/>
            </p:cNvGrpSpPr>
            <p:nvPr/>
          </p:nvGrpSpPr>
          <p:grpSpPr bwMode="auto">
            <a:xfrm>
              <a:off x="2171700" y="5099050"/>
              <a:ext cx="523875" cy="866775"/>
              <a:chOff x="1104" y="2948"/>
              <a:chExt cx="330" cy="546"/>
            </a:xfrm>
          </p:grpSpPr>
          <p:sp>
            <p:nvSpPr>
              <p:cNvPr id="178261" name="Freeform 18"/>
              <p:cNvSpPr>
                <a:spLocks/>
              </p:cNvSpPr>
              <p:nvPr/>
            </p:nvSpPr>
            <p:spPr bwMode="auto">
              <a:xfrm>
                <a:off x="1143" y="2948"/>
                <a:ext cx="291" cy="478"/>
              </a:xfrm>
              <a:custGeom>
                <a:avLst/>
                <a:gdLst>
                  <a:gd name="T0" fmla="*/ 291 w 291"/>
                  <a:gd name="T1" fmla="*/ 10 h 478"/>
                  <a:gd name="T2" fmla="*/ 281 w 291"/>
                  <a:gd name="T3" fmla="*/ 0 h 478"/>
                  <a:gd name="T4" fmla="*/ 0 w 291"/>
                  <a:gd name="T5" fmla="*/ 469 h 478"/>
                  <a:gd name="T6" fmla="*/ 10 w 291"/>
                  <a:gd name="T7" fmla="*/ 478 h 478"/>
                  <a:gd name="T8" fmla="*/ 291 w 291"/>
                  <a:gd name="T9" fmla="*/ 10 h 4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478"/>
                  <a:gd name="T17" fmla="*/ 291 w 291"/>
                  <a:gd name="T18" fmla="*/ 478 h 4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478">
                    <a:moveTo>
                      <a:pt x="291" y="10"/>
                    </a:moveTo>
                    <a:lnTo>
                      <a:pt x="281" y="0"/>
                    </a:lnTo>
                    <a:lnTo>
                      <a:pt x="0" y="469"/>
                    </a:lnTo>
                    <a:lnTo>
                      <a:pt x="10" y="478"/>
                    </a:lnTo>
                    <a:lnTo>
                      <a:pt x="291" y="1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62" name="Freeform 19"/>
              <p:cNvSpPr>
                <a:spLocks/>
              </p:cNvSpPr>
              <p:nvPr/>
            </p:nvSpPr>
            <p:spPr bwMode="auto">
              <a:xfrm>
                <a:off x="1104" y="3397"/>
                <a:ext cx="81" cy="97"/>
              </a:xfrm>
              <a:custGeom>
                <a:avLst/>
                <a:gdLst>
                  <a:gd name="T0" fmla="*/ 8 w 81"/>
                  <a:gd name="T1" fmla="*/ 0 h 97"/>
                  <a:gd name="T2" fmla="*/ 0 w 81"/>
                  <a:gd name="T3" fmla="*/ 97 h 97"/>
                  <a:gd name="T4" fmla="*/ 81 w 81"/>
                  <a:gd name="T5" fmla="*/ 45 h 97"/>
                  <a:gd name="T6" fmla="*/ 8 w 8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97"/>
                  <a:gd name="T14" fmla="*/ 81 w 8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97">
                    <a:moveTo>
                      <a:pt x="8" y="0"/>
                    </a:moveTo>
                    <a:lnTo>
                      <a:pt x="0" y="97"/>
                    </a:lnTo>
                    <a:lnTo>
                      <a:pt x="81" y="4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8192" name="Group 20"/>
            <p:cNvGrpSpPr>
              <a:grpSpLocks/>
            </p:cNvGrpSpPr>
            <p:nvPr/>
          </p:nvGrpSpPr>
          <p:grpSpPr bwMode="auto">
            <a:xfrm>
              <a:off x="3795713" y="5099050"/>
              <a:ext cx="608013" cy="866775"/>
              <a:chOff x="2127" y="2948"/>
              <a:chExt cx="383" cy="546"/>
            </a:xfrm>
          </p:grpSpPr>
          <p:sp>
            <p:nvSpPr>
              <p:cNvPr id="178259" name="Freeform 21"/>
              <p:cNvSpPr>
                <a:spLocks/>
              </p:cNvSpPr>
              <p:nvPr/>
            </p:nvSpPr>
            <p:spPr bwMode="auto">
              <a:xfrm>
                <a:off x="2127" y="2948"/>
                <a:ext cx="341" cy="483"/>
              </a:xfrm>
              <a:custGeom>
                <a:avLst/>
                <a:gdLst>
                  <a:gd name="T0" fmla="*/ 9 w 341"/>
                  <a:gd name="T1" fmla="*/ 0 h 483"/>
                  <a:gd name="T2" fmla="*/ 0 w 341"/>
                  <a:gd name="T3" fmla="*/ 11 h 483"/>
                  <a:gd name="T4" fmla="*/ 332 w 341"/>
                  <a:gd name="T5" fmla="*/ 483 h 483"/>
                  <a:gd name="T6" fmla="*/ 341 w 341"/>
                  <a:gd name="T7" fmla="*/ 472 h 483"/>
                  <a:gd name="T8" fmla="*/ 9 w 341"/>
                  <a:gd name="T9" fmla="*/ 0 h 4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1"/>
                  <a:gd name="T16" fmla="*/ 0 h 483"/>
                  <a:gd name="T17" fmla="*/ 341 w 341"/>
                  <a:gd name="T18" fmla="*/ 483 h 4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1" h="483">
                    <a:moveTo>
                      <a:pt x="9" y="0"/>
                    </a:moveTo>
                    <a:lnTo>
                      <a:pt x="0" y="11"/>
                    </a:lnTo>
                    <a:lnTo>
                      <a:pt x="332" y="483"/>
                    </a:lnTo>
                    <a:lnTo>
                      <a:pt x="341" y="4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60" name="Freeform 22"/>
              <p:cNvSpPr>
                <a:spLocks/>
              </p:cNvSpPr>
              <p:nvPr/>
            </p:nvSpPr>
            <p:spPr bwMode="auto">
              <a:xfrm>
                <a:off x="2425" y="3398"/>
                <a:ext cx="85" cy="96"/>
              </a:xfrm>
              <a:custGeom>
                <a:avLst/>
                <a:gdLst>
                  <a:gd name="T0" fmla="*/ 0 w 85"/>
                  <a:gd name="T1" fmla="*/ 50 h 96"/>
                  <a:gd name="T2" fmla="*/ 85 w 85"/>
                  <a:gd name="T3" fmla="*/ 96 h 96"/>
                  <a:gd name="T4" fmla="*/ 71 w 85"/>
                  <a:gd name="T5" fmla="*/ 0 h 96"/>
                  <a:gd name="T6" fmla="*/ 0 w 85"/>
                  <a:gd name="T7" fmla="*/ 5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"/>
                  <a:gd name="T13" fmla="*/ 0 h 96"/>
                  <a:gd name="T14" fmla="*/ 85 w 85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" h="96">
                    <a:moveTo>
                      <a:pt x="0" y="50"/>
                    </a:moveTo>
                    <a:lnTo>
                      <a:pt x="85" y="96"/>
                    </a:lnTo>
                    <a:lnTo>
                      <a:pt x="71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8193" name="Group 23"/>
            <p:cNvGrpSpPr>
              <a:grpSpLocks/>
            </p:cNvGrpSpPr>
            <p:nvPr/>
          </p:nvGrpSpPr>
          <p:grpSpPr bwMode="auto">
            <a:xfrm>
              <a:off x="3371850" y="5102225"/>
              <a:ext cx="439738" cy="863600"/>
              <a:chOff x="1860" y="2950"/>
              <a:chExt cx="277" cy="544"/>
            </a:xfrm>
          </p:grpSpPr>
          <p:sp>
            <p:nvSpPr>
              <p:cNvPr id="178257" name="Freeform 24"/>
              <p:cNvSpPr>
                <a:spLocks/>
              </p:cNvSpPr>
              <p:nvPr/>
            </p:nvSpPr>
            <p:spPr bwMode="auto">
              <a:xfrm>
                <a:off x="1895" y="2950"/>
                <a:ext cx="242" cy="472"/>
              </a:xfrm>
              <a:custGeom>
                <a:avLst/>
                <a:gdLst>
                  <a:gd name="T0" fmla="*/ 242 w 242"/>
                  <a:gd name="T1" fmla="*/ 6 h 472"/>
                  <a:gd name="T2" fmla="*/ 232 w 242"/>
                  <a:gd name="T3" fmla="*/ 0 h 472"/>
                  <a:gd name="T4" fmla="*/ 0 w 242"/>
                  <a:gd name="T5" fmla="*/ 465 h 472"/>
                  <a:gd name="T6" fmla="*/ 10 w 242"/>
                  <a:gd name="T7" fmla="*/ 472 h 472"/>
                  <a:gd name="T8" fmla="*/ 242 w 242"/>
                  <a:gd name="T9" fmla="*/ 6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472"/>
                  <a:gd name="T17" fmla="*/ 242 w 242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472">
                    <a:moveTo>
                      <a:pt x="242" y="6"/>
                    </a:moveTo>
                    <a:lnTo>
                      <a:pt x="232" y="0"/>
                    </a:lnTo>
                    <a:lnTo>
                      <a:pt x="0" y="465"/>
                    </a:lnTo>
                    <a:lnTo>
                      <a:pt x="10" y="472"/>
                    </a:lnTo>
                    <a:lnTo>
                      <a:pt x="242" y="6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58" name="Freeform 25"/>
              <p:cNvSpPr>
                <a:spLocks/>
              </p:cNvSpPr>
              <p:nvPr/>
            </p:nvSpPr>
            <p:spPr bwMode="auto">
              <a:xfrm>
                <a:off x="1860" y="3397"/>
                <a:ext cx="78" cy="97"/>
              </a:xfrm>
              <a:custGeom>
                <a:avLst/>
                <a:gdLst>
                  <a:gd name="T0" fmla="*/ 0 w 78"/>
                  <a:gd name="T1" fmla="*/ 0 h 97"/>
                  <a:gd name="T2" fmla="*/ 1 w 78"/>
                  <a:gd name="T3" fmla="*/ 97 h 97"/>
                  <a:gd name="T4" fmla="*/ 78 w 78"/>
                  <a:gd name="T5" fmla="*/ 38 h 97"/>
                  <a:gd name="T6" fmla="*/ 0 w 7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97"/>
                  <a:gd name="T14" fmla="*/ 78 w 7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97">
                    <a:moveTo>
                      <a:pt x="0" y="0"/>
                    </a:moveTo>
                    <a:lnTo>
                      <a:pt x="1" y="97"/>
                    </a:lnTo>
                    <a:lnTo>
                      <a:pt x="78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8194" name="Group 26"/>
            <p:cNvGrpSpPr>
              <a:grpSpLocks/>
            </p:cNvGrpSpPr>
            <p:nvPr/>
          </p:nvGrpSpPr>
          <p:grpSpPr bwMode="auto">
            <a:xfrm>
              <a:off x="3030538" y="5037138"/>
              <a:ext cx="515938" cy="139700"/>
              <a:chOff x="1645" y="2909"/>
              <a:chExt cx="325" cy="88"/>
            </a:xfrm>
          </p:grpSpPr>
          <p:sp>
            <p:nvSpPr>
              <p:cNvPr id="178254" name="Rectangle 27"/>
              <p:cNvSpPr>
                <a:spLocks noChangeArrowheads="1"/>
              </p:cNvSpPr>
              <p:nvPr/>
            </p:nvSpPr>
            <p:spPr bwMode="auto">
              <a:xfrm>
                <a:off x="1730" y="2946"/>
                <a:ext cx="155" cy="1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255" name="Freeform 28"/>
              <p:cNvSpPr>
                <a:spLocks/>
              </p:cNvSpPr>
              <p:nvPr/>
            </p:nvSpPr>
            <p:spPr bwMode="auto">
              <a:xfrm>
                <a:off x="1645" y="2909"/>
                <a:ext cx="87" cy="87"/>
              </a:xfrm>
              <a:custGeom>
                <a:avLst/>
                <a:gdLst>
                  <a:gd name="T0" fmla="*/ 87 w 87"/>
                  <a:gd name="T1" fmla="*/ 0 h 87"/>
                  <a:gd name="T2" fmla="*/ 0 w 87"/>
                  <a:gd name="T3" fmla="*/ 44 h 87"/>
                  <a:gd name="T4" fmla="*/ 87 w 87"/>
                  <a:gd name="T5" fmla="*/ 87 h 87"/>
                  <a:gd name="T6" fmla="*/ 87 w 87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87"/>
                  <a:gd name="T14" fmla="*/ 87 w 87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87">
                    <a:moveTo>
                      <a:pt x="87" y="0"/>
                    </a:moveTo>
                    <a:lnTo>
                      <a:pt x="0" y="44"/>
                    </a:lnTo>
                    <a:lnTo>
                      <a:pt x="87" y="8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56" name="Freeform 29"/>
              <p:cNvSpPr>
                <a:spLocks/>
              </p:cNvSpPr>
              <p:nvPr/>
            </p:nvSpPr>
            <p:spPr bwMode="auto">
              <a:xfrm>
                <a:off x="1883" y="2910"/>
                <a:ext cx="87" cy="87"/>
              </a:xfrm>
              <a:custGeom>
                <a:avLst/>
                <a:gdLst>
                  <a:gd name="T0" fmla="*/ 0 w 87"/>
                  <a:gd name="T1" fmla="*/ 87 h 87"/>
                  <a:gd name="T2" fmla="*/ 87 w 87"/>
                  <a:gd name="T3" fmla="*/ 43 h 87"/>
                  <a:gd name="T4" fmla="*/ 0 w 87"/>
                  <a:gd name="T5" fmla="*/ 0 h 87"/>
                  <a:gd name="T6" fmla="*/ 0 w 87"/>
                  <a:gd name="T7" fmla="*/ 87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87"/>
                  <a:gd name="T14" fmla="*/ 87 w 87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87">
                    <a:moveTo>
                      <a:pt x="0" y="87"/>
                    </a:moveTo>
                    <a:lnTo>
                      <a:pt x="87" y="43"/>
                    </a:lnTo>
                    <a:lnTo>
                      <a:pt x="0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8195" name="Oval 30"/>
            <p:cNvSpPr>
              <a:spLocks noChangeArrowheads="1"/>
            </p:cNvSpPr>
            <p:nvPr/>
          </p:nvSpPr>
          <p:spPr bwMode="auto">
            <a:xfrm>
              <a:off x="2999006" y="3880698"/>
              <a:ext cx="603250" cy="515938"/>
            </a:xfrm>
            <a:prstGeom prst="ellipse">
              <a:avLst/>
            </a:prstGeom>
            <a:solidFill>
              <a:srgbClr val="CCCCFF"/>
            </a:solidFill>
            <a:ln w="14288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196" name="Rectangle 31"/>
            <p:cNvSpPr>
              <a:spLocks noChangeArrowheads="1"/>
            </p:cNvSpPr>
            <p:nvPr/>
          </p:nvSpPr>
          <p:spPr bwMode="auto">
            <a:xfrm>
              <a:off x="3214906" y="3898355"/>
              <a:ext cx="20955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197" name="Rectangle 32"/>
            <p:cNvSpPr>
              <a:spLocks noChangeArrowheads="1"/>
            </p:cNvSpPr>
            <p:nvPr/>
          </p:nvSpPr>
          <p:spPr bwMode="auto">
            <a:xfrm>
              <a:off x="3218081" y="3914230"/>
              <a:ext cx="1698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30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pt-BR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8198" name="Oval 33"/>
            <p:cNvSpPr>
              <a:spLocks noChangeArrowheads="1"/>
            </p:cNvSpPr>
            <p:nvPr/>
          </p:nvSpPr>
          <p:spPr bwMode="auto">
            <a:xfrm>
              <a:off x="2428875" y="4849813"/>
              <a:ext cx="603250" cy="515938"/>
            </a:xfrm>
            <a:prstGeom prst="ellipse">
              <a:avLst/>
            </a:prstGeom>
            <a:solidFill>
              <a:srgbClr val="CCCCFF"/>
            </a:solidFill>
            <a:ln w="14288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199" name="Rectangle 34"/>
            <p:cNvSpPr>
              <a:spLocks noChangeArrowheads="1"/>
            </p:cNvSpPr>
            <p:nvPr/>
          </p:nvSpPr>
          <p:spPr bwMode="auto">
            <a:xfrm>
              <a:off x="2646363" y="4935538"/>
              <a:ext cx="20955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00" name="Rectangle 35"/>
            <p:cNvSpPr>
              <a:spLocks noChangeArrowheads="1"/>
            </p:cNvSpPr>
            <p:nvPr/>
          </p:nvSpPr>
          <p:spPr bwMode="auto">
            <a:xfrm>
              <a:off x="2649538" y="4951413"/>
              <a:ext cx="160338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30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pt-BR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8201" name="Oval 36"/>
            <p:cNvSpPr>
              <a:spLocks noChangeArrowheads="1"/>
            </p:cNvSpPr>
            <p:nvPr/>
          </p:nvSpPr>
          <p:spPr bwMode="auto">
            <a:xfrm>
              <a:off x="3546475" y="4849813"/>
              <a:ext cx="601663" cy="515938"/>
            </a:xfrm>
            <a:prstGeom prst="ellipse">
              <a:avLst/>
            </a:prstGeom>
            <a:solidFill>
              <a:srgbClr val="CCCCFF"/>
            </a:solidFill>
            <a:ln w="14288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02" name="Rectangle 37"/>
            <p:cNvSpPr>
              <a:spLocks noChangeArrowheads="1"/>
            </p:cNvSpPr>
            <p:nvPr/>
          </p:nvSpPr>
          <p:spPr bwMode="auto">
            <a:xfrm>
              <a:off x="3762375" y="4935538"/>
              <a:ext cx="20955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03" name="Rectangle 38"/>
            <p:cNvSpPr>
              <a:spLocks noChangeArrowheads="1"/>
            </p:cNvSpPr>
            <p:nvPr/>
          </p:nvSpPr>
          <p:spPr bwMode="auto">
            <a:xfrm>
              <a:off x="3765550" y="4951413"/>
              <a:ext cx="1571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30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pt-BR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8204" name="Oval 39"/>
            <p:cNvSpPr>
              <a:spLocks noChangeArrowheads="1"/>
            </p:cNvSpPr>
            <p:nvPr/>
          </p:nvSpPr>
          <p:spPr bwMode="auto">
            <a:xfrm>
              <a:off x="3030538" y="5949280"/>
              <a:ext cx="603250" cy="515938"/>
            </a:xfrm>
            <a:prstGeom prst="ellipse">
              <a:avLst/>
            </a:prstGeom>
            <a:solidFill>
              <a:srgbClr val="CCCCFF"/>
            </a:solidFill>
            <a:ln w="14288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05" name="Rectangle 40"/>
            <p:cNvSpPr>
              <a:spLocks noChangeArrowheads="1"/>
            </p:cNvSpPr>
            <p:nvPr/>
          </p:nvSpPr>
          <p:spPr bwMode="auto">
            <a:xfrm>
              <a:off x="3246438" y="6035005"/>
              <a:ext cx="193675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06" name="Rectangle 41"/>
            <p:cNvSpPr>
              <a:spLocks noChangeArrowheads="1"/>
            </p:cNvSpPr>
            <p:nvPr/>
          </p:nvSpPr>
          <p:spPr bwMode="auto">
            <a:xfrm>
              <a:off x="3249613" y="6049293"/>
              <a:ext cx="1444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30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E</a:t>
              </a:r>
              <a:endParaRPr lang="pt-BR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8207" name="Oval 42"/>
            <p:cNvSpPr>
              <a:spLocks noChangeArrowheads="1"/>
            </p:cNvSpPr>
            <p:nvPr/>
          </p:nvSpPr>
          <p:spPr bwMode="auto">
            <a:xfrm>
              <a:off x="4146550" y="5949280"/>
              <a:ext cx="603250" cy="515938"/>
            </a:xfrm>
            <a:prstGeom prst="ellipse">
              <a:avLst/>
            </a:prstGeom>
            <a:solidFill>
              <a:srgbClr val="CCCCFF"/>
            </a:solidFill>
            <a:ln w="14288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08" name="Rectangle 43"/>
            <p:cNvSpPr>
              <a:spLocks noChangeArrowheads="1"/>
            </p:cNvSpPr>
            <p:nvPr/>
          </p:nvSpPr>
          <p:spPr bwMode="auto">
            <a:xfrm>
              <a:off x="4362450" y="6035005"/>
              <a:ext cx="1778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09" name="Rectangle 44"/>
            <p:cNvSpPr>
              <a:spLocks noChangeArrowheads="1"/>
            </p:cNvSpPr>
            <p:nvPr/>
          </p:nvSpPr>
          <p:spPr bwMode="auto">
            <a:xfrm>
              <a:off x="4400550" y="6049293"/>
              <a:ext cx="1365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30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</a:t>
              </a:r>
              <a:endParaRPr lang="pt-BR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8210" name="Oval 45"/>
            <p:cNvSpPr>
              <a:spLocks noChangeArrowheads="1"/>
            </p:cNvSpPr>
            <p:nvPr/>
          </p:nvSpPr>
          <p:spPr bwMode="auto">
            <a:xfrm>
              <a:off x="1828800" y="5949280"/>
              <a:ext cx="603250" cy="515938"/>
            </a:xfrm>
            <a:prstGeom prst="ellipse">
              <a:avLst/>
            </a:prstGeom>
            <a:solidFill>
              <a:srgbClr val="CCCCFF"/>
            </a:solidFill>
            <a:ln w="14288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11" name="Rectangle 46"/>
            <p:cNvSpPr>
              <a:spLocks noChangeArrowheads="1"/>
            </p:cNvSpPr>
            <p:nvPr/>
          </p:nvSpPr>
          <p:spPr bwMode="auto">
            <a:xfrm>
              <a:off x="2044700" y="6035005"/>
              <a:ext cx="20955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12" name="Rectangle 47"/>
            <p:cNvSpPr>
              <a:spLocks noChangeArrowheads="1"/>
            </p:cNvSpPr>
            <p:nvPr/>
          </p:nvSpPr>
          <p:spPr bwMode="auto">
            <a:xfrm>
              <a:off x="2047875" y="6049293"/>
              <a:ext cx="18097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30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D</a:t>
              </a:r>
              <a:endParaRPr lang="pt-BR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78213" name="Group 48"/>
            <p:cNvGrpSpPr>
              <a:grpSpLocks/>
            </p:cNvGrpSpPr>
            <p:nvPr/>
          </p:nvGrpSpPr>
          <p:grpSpPr bwMode="auto">
            <a:xfrm>
              <a:off x="6207125" y="3984625"/>
              <a:ext cx="523875" cy="865188"/>
              <a:chOff x="3646" y="2246"/>
              <a:chExt cx="330" cy="545"/>
            </a:xfrm>
          </p:grpSpPr>
          <p:sp>
            <p:nvSpPr>
              <p:cNvPr id="178252" name="Freeform 49"/>
              <p:cNvSpPr>
                <a:spLocks/>
              </p:cNvSpPr>
              <p:nvPr/>
            </p:nvSpPr>
            <p:spPr bwMode="auto">
              <a:xfrm>
                <a:off x="3684" y="2246"/>
                <a:ext cx="292" cy="477"/>
              </a:xfrm>
              <a:custGeom>
                <a:avLst/>
                <a:gdLst>
                  <a:gd name="T0" fmla="*/ 292 w 292"/>
                  <a:gd name="T1" fmla="*/ 9 h 477"/>
                  <a:gd name="T2" fmla="*/ 282 w 292"/>
                  <a:gd name="T3" fmla="*/ 0 h 477"/>
                  <a:gd name="T4" fmla="*/ 0 w 292"/>
                  <a:gd name="T5" fmla="*/ 468 h 477"/>
                  <a:gd name="T6" fmla="*/ 11 w 292"/>
                  <a:gd name="T7" fmla="*/ 477 h 477"/>
                  <a:gd name="T8" fmla="*/ 292 w 292"/>
                  <a:gd name="T9" fmla="*/ 9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77"/>
                  <a:gd name="T17" fmla="*/ 292 w 292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77">
                    <a:moveTo>
                      <a:pt x="292" y="9"/>
                    </a:moveTo>
                    <a:lnTo>
                      <a:pt x="282" y="0"/>
                    </a:lnTo>
                    <a:lnTo>
                      <a:pt x="0" y="468"/>
                    </a:lnTo>
                    <a:lnTo>
                      <a:pt x="11" y="477"/>
                    </a:lnTo>
                    <a:lnTo>
                      <a:pt x="292" y="9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53" name="Freeform 50"/>
              <p:cNvSpPr>
                <a:spLocks/>
              </p:cNvSpPr>
              <p:nvPr/>
            </p:nvSpPr>
            <p:spPr bwMode="auto">
              <a:xfrm>
                <a:off x="3646" y="2694"/>
                <a:ext cx="81" cy="97"/>
              </a:xfrm>
              <a:custGeom>
                <a:avLst/>
                <a:gdLst>
                  <a:gd name="T0" fmla="*/ 8 w 81"/>
                  <a:gd name="T1" fmla="*/ 0 h 97"/>
                  <a:gd name="T2" fmla="*/ 0 w 81"/>
                  <a:gd name="T3" fmla="*/ 97 h 97"/>
                  <a:gd name="T4" fmla="*/ 81 w 81"/>
                  <a:gd name="T5" fmla="*/ 45 h 97"/>
                  <a:gd name="T6" fmla="*/ 8 w 8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97"/>
                  <a:gd name="T14" fmla="*/ 81 w 8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97">
                    <a:moveTo>
                      <a:pt x="8" y="0"/>
                    </a:moveTo>
                    <a:lnTo>
                      <a:pt x="0" y="97"/>
                    </a:lnTo>
                    <a:lnTo>
                      <a:pt x="81" y="4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8214" name="Group 51"/>
            <p:cNvGrpSpPr>
              <a:grpSpLocks/>
            </p:cNvGrpSpPr>
            <p:nvPr/>
          </p:nvGrpSpPr>
          <p:grpSpPr bwMode="auto">
            <a:xfrm>
              <a:off x="6715125" y="3984625"/>
              <a:ext cx="522288" cy="865188"/>
              <a:chOff x="3966" y="2246"/>
              <a:chExt cx="329" cy="545"/>
            </a:xfrm>
          </p:grpSpPr>
          <p:sp>
            <p:nvSpPr>
              <p:cNvPr id="178250" name="Freeform 52"/>
              <p:cNvSpPr>
                <a:spLocks/>
              </p:cNvSpPr>
              <p:nvPr/>
            </p:nvSpPr>
            <p:spPr bwMode="auto">
              <a:xfrm>
                <a:off x="3966" y="2246"/>
                <a:ext cx="292" cy="477"/>
              </a:xfrm>
              <a:custGeom>
                <a:avLst/>
                <a:gdLst>
                  <a:gd name="T0" fmla="*/ 10 w 292"/>
                  <a:gd name="T1" fmla="*/ 0 h 477"/>
                  <a:gd name="T2" fmla="*/ 0 w 292"/>
                  <a:gd name="T3" fmla="*/ 9 h 477"/>
                  <a:gd name="T4" fmla="*/ 282 w 292"/>
                  <a:gd name="T5" fmla="*/ 477 h 477"/>
                  <a:gd name="T6" fmla="*/ 292 w 292"/>
                  <a:gd name="T7" fmla="*/ 468 h 477"/>
                  <a:gd name="T8" fmla="*/ 10 w 292"/>
                  <a:gd name="T9" fmla="*/ 0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77"/>
                  <a:gd name="T17" fmla="*/ 292 w 292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77">
                    <a:moveTo>
                      <a:pt x="10" y="0"/>
                    </a:moveTo>
                    <a:lnTo>
                      <a:pt x="0" y="9"/>
                    </a:lnTo>
                    <a:lnTo>
                      <a:pt x="282" y="477"/>
                    </a:lnTo>
                    <a:lnTo>
                      <a:pt x="292" y="46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51" name="Freeform 53"/>
              <p:cNvSpPr>
                <a:spLocks/>
              </p:cNvSpPr>
              <p:nvPr/>
            </p:nvSpPr>
            <p:spPr bwMode="auto">
              <a:xfrm>
                <a:off x="4213" y="2694"/>
                <a:ext cx="82" cy="97"/>
              </a:xfrm>
              <a:custGeom>
                <a:avLst/>
                <a:gdLst>
                  <a:gd name="T0" fmla="*/ 0 w 82"/>
                  <a:gd name="T1" fmla="*/ 45 h 97"/>
                  <a:gd name="T2" fmla="*/ 82 w 82"/>
                  <a:gd name="T3" fmla="*/ 97 h 97"/>
                  <a:gd name="T4" fmla="*/ 74 w 82"/>
                  <a:gd name="T5" fmla="*/ 0 h 97"/>
                  <a:gd name="T6" fmla="*/ 0 w 82"/>
                  <a:gd name="T7" fmla="*/ 45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97"/>
                  <a:gd name="T14" fmla="*/ 82 w 82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97">
                    <a:moveTo>
                      <a:pt x="0" y="45"/>
                    </a:moveTo>
                    <a:lnTo>
                      <a:pt x="82" y="97"/>
                    </a:lnTo>
                    <a:lnTo>
                      <a:pt x="7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8215" name="Group 54"/>
            <p:cNvGrpSpPr>
              <a:grpSpLocks/>
            </p:cNvGrpSpPr>
            <p:nvPr/>
          </p:nvGrpSpPr>
          <p:grpSpPr bwMode="auto">
            <a:xfrm>
              <a:off x="5607050" y="5099050"/>
              <a:ext cx="523875" cy="866775"/>
              <a:chOff x="3268" y="2948"/>
              <a:chExt cx="330" cy="546"/>
            </a:xfrm>
          </p:grpSpPr>
          <p:sp>
            <p:nvSpPr>
              <p:cNvPr id="178248" name="Freeform 55"/>
              <p:cNvSpPr>
                <a:spLocks/>
              </p:cNvSpPr>
              <p:nvPr/>
            </p:nvSpPr>
            <p:spPr bwMode="auto">
              <a:xfrm>
                <a:off x="3306" y="2948"/>
                <a:ext cx="292" cy="478"/>
              </a:xfrm>
              <a:custGeom>
                <a:avLst/>
                <a:gdLst>
                  <a:gd name="T0" fmla="*/ 292 w 292"/>
                  <a:gd name="T1" fmla="*/ 10 h 478"/>
                  <a:gd name="T2" fmla="*/ 282 w 292"/>
                  <a:gd name="T3" fmla="*/ 0 h 478"/>
                  <a:gd name="T4" fmla="*/ 0 w 292"/>
                  <a:gd name="T5" fmla="*/ 469 h 478"/>
                  <a:gd name="T6" fmla="*/ 10 w 292"/>
                  <a:gd name="T7" fmla="*/ 478 h 478"/>
                  <a:gd name="T8" fmla="*/ 292 w 292"/>
                  <a:gd name="T9" fmla="*/ 10 h 4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78"/>
                  <a:gd name="T17" fmla="*/ 292 w 292"/>
                  <a:gd name="T18" fmla="*/ 478 h 4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78">
                    <a:moveTo>
                      <a:pt x="292" y="10"/>
                    </a:moveTo>
                    <a:lnTo>
                      <a:pt x="282" y="0"/>
                    </a:lnTo>
                    <a:lnTo>
                      <a:pt x="0" y="469"/>
                    </a:lnTo>
                    <a:lnTo>
                      <a:pt x="10" y="478"/>
                    </a:lnTo>
                    <a:lnTo>
                      <a:pt x="292" y="1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49" name="Freeform 56"/>
              <p:cNvSpPr>
                <a:spLocks/>
              </p:cNvSpPr>
              <p:nvPr/>
            </p:nvSpPr>
            <p:spPr bwMode="auto">
              <a:xfrm>
                <a:off x="3268" y="3397"/>
                <a:ext cx="81" cy="97"/>
              </a:xfrm>
              <a:custGeom>
                <a:avLst/>
                <a:gdLst>
                  <a:gd name="T0" fmla="*/ 7 w 81"/>
                  <a:gd name="T1" fmla="*/ 0 h 97"/>
                  <a:gd name="T2" fmla="*/ 0 w 81"/>
                  <a:gd name="T3" fmla="*/ 97 h 97"/>
                  <a:gd name="T4" fmla="*/ 81 w 81"/>
                  <a:gd name="T5" fmla="*/ 45 h 97"/>
                  <a:gd name="T6" fmla="*/ 7 w 8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97"/>
                  <a:gd name="T14" fmla="*/ 81 w 8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97">
                    <a:moveTo>
                      <a:pt x="7" y="0"/>
                    </a:moveTo>
                    <a:lnTo>
                      <a:pt x="0" y="97"/>
                    </a:lnTo>
                    <a:lnTo>
                      <a:pt x="81" y="4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8216" name="Group 57"/>
            <p:cNvGrpSpPr>
              <a:grpSpLocks/>
            </p:cNvGrpSpPr>
            <p:nvPr/>
          </p:nvGrpSpPr>
          <p:grpSpPr bwMode="auto">
            <a:xfrm>
              <a:off x="7231063" y="5099050"/>
              <a:ext cx="608013" cy="866775"/>
              <a:chOff x="4291" y="2948"/>
              <a:chExt cx="383" cy="546"/>
            </a:xfrm>
          </p:grpSpPr>
          <p:sp>
            <p:nvSpPr>
              <p:cNvPr id="178246" name="Freeform 58"/>
              <p:cNvSpPr>
                <a:spLocks/>
              </p:cNvSpPr>
              <p:nvPr/>
            </p:nvSpPr>
            <p:spPr bwMode="auto">
              <a:xfrm>
                <a:off x="4291" y="2948"/>
                <a:ext cx="340" cy="483"/>
              </a:xfrm>
              <a:custGeom>
                <a:avLst/>
                <a:gdLst>
                  <a:gd name="T0" fmla="*/ 9 w 340"/>
                  <a:gd name="T1" fmla="*/ 0 h 483"/>
                  <a:gd name="T2" fmla="*/ 0 w 340"/>
                  <a:gd name="T3" fmla="*/ 11 h 483"/>
                  <a:gd name="T4" fmla="*/ 331 w 340"/>
                  <a:gd name="T5" fmla="*/ 483 h 483"/>
                  <a:gd name="T6" fmla="*/ 340 w 340"/>
                  <a:gd name="T7" fmla="*/ 472 h 483"/>
                  <a:gd name="T8" fmla="*/ 9 w 340"/>
                  <a:gd name="T9" fmla="*/ 0 h 4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"/>
                  <a:gd name="T16" fmla="*/ 0 h 483"/>
                  <a:gd name="T17" fmla="*/ 340 w 340"/>
                  <a:gd name="T18" fmla="*/ 483 h 4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" h="483">
                    <a:moveTo>
                      <a:pt x="9" y="0"/>
                    </a:moveTo>
                    <a:lnTo>
                      <a:pt x="0" y="11"/>
                    </a:lnTo>
                    <a:lnTo>
                      <a:pt x="331" y="483"/>
                    </a:lnTo>
                    <a:lnTo>
                      <a:pt x="340" y="4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47" name="Freeform 59"/>
              <p:cNvSpPr>
                <a:spLocks/>
              </p:cNvSpPr>
              <p:nvPr/>
            </p:nvSpPr>
            <p:spPr bwMode="auto">
              <a:xfrm>
                <a:off x="4588" y="3398"/>
                <a:ext cx="86" cy="96"/>
              </a:xfrm>
              <a:custGeom>
                <a:avLst/>
                <a:gdLst>
                  <a:gd name="T0" fmla="*/ 0 w 86"/>
                  <a:gd name="T1" fmla="*/ 50 h 96"/>
                  <a:gd name="T2" fmla="*/ 86 w 86"/>
                  <a:gd name="T3" fmla="*/ 96 h 96"/>
                  <a:gd name="T4" fmla="*/ 71 w 86"/>
                  <a:gd name="T5" fmla="*/ 0 h 96"/>
                  <a:gd name="T6" fmla="*/ 0 w 86"/>
                  <a:gd name="T7" fmla="*/ 5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"/>
                  <a:gd name="T13" fmla="*/ 0 h 96"/>
                  <a:gd name="T14" fmla="*/ 86 w 8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" h="96">
                    <a:moveTo>
                      <a:pt x="0" y="50"/>
                    </a:moveTo>
                    <a:lnTo>
                      <a:pt x="86" y="96"/>
                    </a:lnTo>
                    <a:lnTo>
                      <a:pt x="71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8217" name="Group 60"/>
            <p:cNvGrpSpPr>
              <a:grpSpLocks/>
            </p:cNvGrpSpPr>
            <p:nvPr/>
          </p:nvGrpSpPr>
          <p:grpSpPr bwMode="auto">
            <a:xfrm>
              <a:off x="6807200" y="5102225"/>
              <a:ext cx="439738" cy="863600"/>
              <a:chOff x="4024" y="2950"/>
              <a:chExt cx="277" cy="544"/>
            </a:xfrm>
          </p:grpSpPr>
          <p:sp>
            <p:nvSpPr>
              <p:cNvPr id="178244" name="Freeform 61"/>
              <p:cNvSpPr>
                <a:spLocks/>
              </p:cNvSpPr>
              <p:nvPr/>
            </p:nvSpPr>
            <p:spPr bwMode="auto">
              <a:xfrm>
                <a:off x="4059" y="2950"/>
                <a:ext cx="242" cy="472"/>
              </a:xfrm>
              <a:custGeom>
                <a:avLst/>
                <a:gdLst>
                  <a:gd name="T0" fmla="*/ 242 w 242"/>
                  <a:gd name="T1" fmla="*/ 6 h 472"/>
                  <a:gd name="T2" fmla="*/ 232 w 242"/>
                  <a:gd name="T3" fmla="*/ 0 h 472"/>
                  <a:gd name="T4" fmla="*/ 0 w 242"/>
                  <a:gd name="T5" fmla="*/ 465 h 472"/>
                  <a:gd name="T6" fmla="*/ 10 w 242"/>
                  <a:gd name="T7" fmla="*/ 472 h 472"/>
                  <a:gd name="T8" fmla="*/ 242 w 242"/>
                  <a:gd name="T9" fmla="*/ 6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472"/>
                  <a:gd name="T17" fmla="*/ 242 w 242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472">
                    <a:moveTo>
                      <a:pt x="242" y="6"/>
                    </a:moveTo>
                    <a:lnTo>
                      <a:pt x="232" y="0"/>
                    </a:lnTo>
                    <a:lnTo>
                      <a:pt x="0" y="465"/>
                    </a:lnTo>
                    <a:lnTo>
                      <a:pt x="10" y="472"/>
                    </a:lnTo>
                    <a:lnTo>
                      <a:pt x="242" y="6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45" name="Freeform 62"/>
              <p:cNvSpPr>
                <a:spLocks/>
              </p:cNvSpPr>
              <p:nvPr/>
            </p:nvSpPr>
            <p:spPr bwMode="auto">
              <a:xfrm>
                <a:off x="4024" y="3397"/>
                <a:ext cx="77" cy="97"/>
              </a:xfrm>
              <a:custGeom>
                <a:avLst/>
                <a:gdLst>
                  <a:gd name="T0" fmla="*/ 0 w 77"/>
                  <a:gd name="T1" fmla="*/ 0 h 97"/>
                  <a:gd name="T2" fmla="*/ 1 w 77"/>
                  <a:gd name="T3" fmla="*/ 97 h 97"/>
                  <a:gd name="T4" fmla="*/ 77 w 77"/>
                  <a:gd name="T5" fmla="*/ 38 h 97"/>
                  <a:gd name="T6" fmla="*/ 0 w 77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"/>
                  <a:gd name="T13" fmla="*/ 0 h 97"/>
                  <a:gd name="T14" fmla="*/ 77 w 77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" h="97">
                    <a:moveTo>
                      <a:pt x="0" y="0"/>
                    </a:moveTo>
                    <a:lnTo>
                      <a:pt x="1" y="97"/>
                    </a:lnTo>
                    <a:lnTo>
                      <a:pt x="77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8218" name="Group 63"/>
            <p:cNvGrpSpPr>
              <a:grpSpLocks/>
            </p:cNvGrpSpPr>
            <p:nvPr/>
          </p:nvGrpSpPr>
          <p:grpSpPr bwMode="auto">
            <a:xfrm>
              <a:off x="6464300" y="5037138"/>
              <a:ext cx="515938" cy="139700"/>
              <a:chOff x="3808" y="2909"/>
              <a:chExt cx="325" cy="88"/>
            </a:xfrm>
          </p:grpSpPr>
          <p:sp>
            <p:nvSpPr>
              <p:cNvPr id="178241" name="Rectangle 64"/>
              <p:cNvSpPr>
                <a:spLocks noChangeArrowheads="1"/>
              </p:cNvSpPr>
              <p:nvPr/>
            </p:nvSpPr>
            <p:spPr bwMode="auto">
              <a:xfrm>
                <a:off x="3893" y="2946"/>
                <a:ext cx="155" cy="1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242" name="Freeform 65"/>
              <p:cNvSpPr>
                <a:spLocks/>
              </p:cNvSpPr>
              <p:nvPr/>
            </p:nvSpPr>
            <p:spPr bwMode="auto">
              <a:xfrm>
                <a:off x="3808" y="2909"/>
                <a:ext cx="87" cy="87"/>
              </a:xfrm>
              <a:custGeom>
                <a:avLst/>
                <a:gdLst>
                  <a:gd name="T0" fmla="*/ 87 w 87"/>
                  <a:gd name="T1" fmla="*/ 0 h 87"/>
                  <a:gd name="T2" fmla="*/ 0 w 87"/>
                  <a:gd name="T3" fmla="*/ 44 h 87"/>
                  <a:gd name="T4" fmla="*/ 87 w 87"/>
                  <a:gd name="T5" fmla="*/ 87 h 87"/>
                  <a:gd name="T6" fmla="*/ 87 w 87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87"/>
                  <a:gd name="T14" fmla="*/ 87 w 87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87">
                    <a:moveTo>
                      <a:pt x="87" y="0"/>
                    </a:moveTo>
                    <a:lnTo>
                      <a:pt x="0" y="44"/>
                    </a:lnTo>
                    <a:lnTo>
                      <a:pt x="87" y="8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43" name="Freeform 66"/>
              <p:cNvSpPr>
                <a:spLocks/>
              </p:cNvSpPr>
              <p:nvPr/>
            </p:nvSpPr>
            <p:spPr bwMode="auto">
              <a:xfrm>
                <a:off x="4046" y="2910"/>
                <a:ext cx="87" cy="87"/>
              </a:xfrm>
              <a:custGeom>
                <a:avLst/>
                <a:gdLst>
                  <a:gd name="T0" fmla="*/ 0 w 87"/>
                  <a:gd name="T1" fmla="*/ 87 h 87"/>
                  <a:gd name="T2" fmla="*/ 87 w 87"/>
                  <a:gd name="T3" fmla="*/ 43 h 87"/>
                  <a:gd name="T4" fmla="*/ 0 w 87"/>
                  <a:gd name="T5" fmla="*/ 0 h 87"/>
                  <a:gd name="T6" fmla="*/ 0 w 87"/>
                  <a:gd name="T7" fmla="*/ 87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87"/>
                  <a:gd name="T14" fmla="*/ 87 w 87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87">
                    <a:moveTo>
                      <a:pt x="0" y="87"/>
                    </a:moveTo>
                    <a:lnTo>
                      <a:pt x="87" y="43"/>
                    </a:lnTo>
                    <a:lnTo>
                      <a:pt x="0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8219" name="Oval 67"/>
            <p:cNvSpPr>
              <a:spLocks noChangeArrowheads="1"/>
            </p:cNvSpPr>
            <p:nvPr/>
          </p:nvSpPr>
          <p:spPr bwMode="auto">
            <a:xfrm>
              <a:off x="6432768" y="3880698"/>
              <a:ext cx="603250" cy="515938"/>
            </a:xfrm>
            <a:prstGeom prst="ellipse">
              <a:avLst/>
            </a:prstGeom>
            <a:solidFill>
              <a:srgbClr val="CCCCFF"/>
            </a:solidFill>
            <a:ln w="14288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20" name="Rectangle 68"/>
            <p:cNvSpPr>
              <a:spLocks noChangeArrowheads="1"/>
            </p:cNvSpPr>
            <p:nvPr/>
          </p:nvSpPr>
          <p:spPr bwMode="auto">
            <a:xfrm>
              <a:off x="6650256" y="3898355"/>
              <a:ext cx="2238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21" name="Rectangle 69"/>
            <p:cNvSpPr>
              <a:spLocks noChangeArrowheads="1"/>
            </p:cNvSpPr>
            <p:nvPr/>
          </p:nvSpPr>
          <p:spPr bwMode="auto">
            <a:xfrm>
              <a:off x="6653431" y="3914230"/>
              <a:ext cx="185738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30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G</a:t>
              </a:r>
              <a:endParaRPr lang="pt-BR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8222" name="Oval 70"/>
            <p:cNvSpPr>
              <a:spLocks noChangeArrowheads="1"/>
            </p:cNvSpPr>
            <p:nvPr/>
          </p:nvSpPr>
          <p:spPr bwMode="auto">
            <a:xfrm>
              <a:off x="5864225" y="4849813"/>
              <a:ext cx="603250" cy="515938"/>
            </a:xfrm>
            <a:prstGeom prst="ellipse">
              <a:avLst/>
            </a:prstGeom>
            <a:solidFill>
              <a:srgbClr val="CCCCFF"/>
            </a:solidFill>
            <a:ln w="14288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23" name="Rectangle 71"/>
            <p:cNvSpPr>
              <a:spLocks noChangeArrowheads="1"/>
            </p:cNvSpPr>
            <p:nvPr/>
          </p:nvSpPr>
          <p:spPr bwMode="auto">
            <a:xfrm>
              <a:off x="6080125" y="4935538"/>
              <a:ext cx="20955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24" name="Rectangle 72"/>
            <p:cNvSpPr>
              <a:spLocks noChangeArrowheads="1"/>
            </p:cNvSpPr>
            <p:nvPr/>
          </p:nvSpPr>
          <p:spPr bwMode="auto">
            <a:xfrm>
              <a:off x="6083300" y="4951413"/>
              <a:ext cx="18415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30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H</a:t>
              </a:r>
              <a:endParaRPr lang="pt-BR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8225" name="Oval 73"/>
            <p:cNvSpPr>
              <a:spLocks noChangeArrowheads="1"/>
            </p:cNvSpPr>
            <p:nvPr/>
          </p:nvSpPr>
          <p:spPr bwMode="auto">
            <a:xfrm>
              <a:off x="6980238" y="4849813"/>
              <a:ext cx="603250" cy="515938"/>
            </a:xfrm>
            <a:prstGeom prst="ellipse">
              <a:avLst/>
            </a:prstGeom>
            <a:solidFill>
              <a:srgbClr val="CCCCFF"/>
            </a:solidFill>
            <a:ln w="14288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26" name="Rectangle 74"/>
            <p:cNvSpPr>
              <a:spLocks noChangeArrowheads="1"/>
            </p:cNvSpPr>
            <p:nvPr/>
          </p:nvSpPr>
          <p:spPr bwMode="auto">
            <a:xfrm>
              <a:off x="7196138" y="4935538"/>
              <a:ext cx="80963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27" name="Rectangle 75"/>
            <p:cNvSpPr>
              <a:spLocks noChangeArrowheads="1"/>
            </p:cNvSpPr>
            <p:nvPr/>
          </p:nvSpPr>
          <p:spPr bwMode="auto">
            <a:xfrm>
              <a:off x="7242175" y="4951413"/>
              <a:ext cx="730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30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I</a:t>
              </a:r>
              <a:endParaRPr lang="pt-BR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8228" name="Oval 76"/>
            <p:cNvSpPr>
              <a:spLocks noChangeArrowheads="1"/>
            </p:cNvSpPr>
            <p:nvPr/>
          </p:nvSpPr>
          <p:spPr bwMode="auto">
            <a:xfrm>
              <a:off x="6464300" y="5949280"/>
              <a:ext cx="603250" cy="515938"/>
            </a:xfrm>
            <a:prstGeom prst="ellipse">
              <a:avLst/>
            </a:prstGeom>
            <a:solidFill>
              <a:srgbClr val="CCCCFF"/>
            </a:solidFill>
            <a:ln w="14288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29" name="Rectangle 77"/>
            <p:cNvSpPr>
              <a:spLocks noChangeArrowheads="1"/>
            </p:cNvSpPr>
            <p:nvPr/>
          </p:nvSpPr>
          <p:spPr bwMode="auto">
            <a:xfrm>
              <a:off x="6681788" y="6035005"/>
              <a:ext cx="20955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30" name="Rectangle 78"/>
            <p:cNvSpPr>
              <a:spLocks noChangeArrowheads="1"/>
            </p:cNvSpPr>
            <p:nvPr/>
          </p:nvSpPr>
          <p:spPr bwMode="auto">
            <a:xfrm>
              <a:off x="6684963" y="6049293"/>
              <a:ext cx="153988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30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K</a:t>
              </a:r>
              <a:endParaRPr lang="pt-BR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8231" name="Oval 79"/>
            <p:cNvSpPr>
              <a:spLocks noChangeArrowheads="1"/>
            </p:cNvSpPr>
            <p:nvPr/>
          </p:nvSpPr>
          <p:spPr bwMode="auto">
            <a:xfrm>
              <a:off x="7581900" y="5949280"/>
              <a:ext cx="601663" cy="515938"/>
            </a:xfrm>
            <a:prstGeom prst="ellipse">
              <a:avLst/>
            </a:prstGeom>
            <a:solidFill>
              <a:srgbClr val="CCCCFF"/>
            </a:solidFill>
            <a:ln w="14288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32" name="Rectangle 80"/>
            <p:cNvSpPr>
              <a:spLocks noChangeArrowheads="1"/>
            </p:cNvSpPr>
            <p:nvPr/>
          </p:nvSpPr>
          <p:spPr bwMode="auto">
            <a:xfrm>
              <a:off x="7797800" y="6035005"/>
              <a:ext cx="176213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33" name="Rectangle 81"/>
            <p:cNvSpPr>
              <a:spLocks noChangeArrowheads="1"/>
            </p:cNvSpPr>
            <p:nvPr/>
          </p:nvSpPr>
          <p:spPr bwMode="auto">
            <a:xfrm>
              <a:off x="7800975" y="6049293"/>
              <a:ext cx="1238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30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</a:t>
              </a:r>
              <a:endParaRPr lang="pt-BR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8234" name="Oval 82"/>
            <p:cNvSpPr>
              <a:spLocks noChangeArrowheads="1"/>
            </p:cNvSpPr>
            <p:nvPr/>
          </p:nvSpPr>
          <p:spPr bwMode="auto">
            <a:xfrm>
              <a:off x="5262563" y="5949280"/>
              <a:ext cx="603250" cy="515938"/>
            </a:xfrm>
            <a:prstGeom prst="ellipse">
              <a:avLst/>
            </a:prstGeom>
            <a:solidFill>
              <a:srgbClr val="CCCCFF"/>
            </a:solidFill>
            <a:ln w="14288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35" name="Rectangle 83"/>
            <p:cNvSpPr>
              <a:spLocks noChangeArrowheads="1"/>
            </p:cNvSpPr>
            <p:nvPr/>
          </p:nvSpPr>
          <p:spPr bwMode="auto">
            <a:xfrm>
              <a:off x="5480050" y="6051550"/>
              <a:ext cx="1603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36" name="Rectangle 84"/>
            <p:cNvSpPr>
              <a:spLocks noChangeArrowheads="1"/>
            </p:cNvSpPr>
            <p:nvPr/>
          </p:nvSpPr>
          <p:spPr bwMode="auto">
            <a:xfrm>
              <a:off x="5483225" y="6065838"/>
              <a:ext cx="9525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300">
                  <a:solidFill>
                    <a:srgbClr val="000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J</a:t>
              </a:r>
              <a:endParaRPr lang="pt-BR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78237" name="Group 85"/>
            <p:cNvGrpSpPr>
              <a:grpSpLocks/>
            </p:cNvGrpSpPr>
            <p:nvPr/>
          </p:nvGrpSpPr>
          <p:grpSpPr bwMode="auto">
            <a:xfrm>
              <a:off x="3600668" y="3999955"/>
              <a:ext cx="2832100" cy="139700"/>
              <a:chOff x="2024" y="2206"/>
              <a:chExt cx="1784" cy="88"/>
            </a:xfrm>
          </p:grpSpPr>
          <p:sp>
            <p:nvSpPr>
              <p:cNvPr id="178238" name="Rectangle 86"/>
              <p:cNvSpPr>
                <a:spLocks noChangeArrowheads="1"/>
              </p:cNvSpPr>
              <p:nvPr/>
            </p:nvSpPr>
            <p:spPr bwMode="auto">
              <a:xfrm>
                <a:off x="2108" y="2243"/>
                <a:ext cx="1616" cy="1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239" name="Freeform 87"/>
              <p:cNvSpPr>
                <a:spLocks/>
              </p:cNvSpPr>
              <p:nvPr/>
            </p:nvSpPr>
            <p:spPr bwMode="auto">
              <a:xfrm>
                <a:off x="2024" y="2206"/>
                <a:ext cx="86" cy="87"/>
              </a:xfrm>
              <a:custGeom>
                <a:avLst/>
                <a:gdLst>
                  <a:gd name="T0" fmla="*/ 86 w 86"/>
                  <a:gd name="T1" fmla="*/ 0 h 87"/>
                  <a:gd name="T2" fmla="*/ 0 w 86"/>
                  <a:gd name="T3" fmla="*/ 44 h 87"/>
                  <a:gd name="T4" fmla="*/ 86 w 86"/>
                  <a:gd name="T5" fmla="*/ 87 h 87"/>
                  <a:gd name="T6" fmla="*/ 86 w 86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"/>
                  <a:gd name="T13" fmla="*/ 0 h 87"/>
                  <a:gd name="T14" fmla="*/ 86 w 86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" h="87">
                    <a:moveTo>
                      <a:pt x="86" y="0"/>
                    </a:moveTo>
                    <a:lnTo>
                      <a:pt x="0" y="44"/>
                    </a:lnTo>
                    <a:lnTo>
                      <a:pt x="86" y="87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240" name="Freeform 88"/>
              <p:cNvSpPr>
                <a:spLocks/>
              </p:cNvSpPr>
              <p:nvPr/>
            </p:nvSpPr>
            <p:spPr bwMode="auto">
              <a:xfrm>
                <a:off x="3722" y="2207"/>
                <a:ext cx="86" cy="87"/>
              </a:xfrm>
              <a:custGeom>
                <a:avLst/>
                <a:gdLst>
                  <a:gd name="T0" fmla="*/ 0 w 86"/>
                  <a:gd name="T1" fmla="*/ 87 h 87"/>
                  <a:gd name="T2" fmla="*/ 86 w 86"/>
                  <a:gd name="T3" fmla="*/ 43 h 87"/>
                  <a:gd name="T4" fmla="*/ 0 w 86"/>
                  <a:gd name="T5" fmla="*/ 0 h 87"/>
                  <a:gd name="T6" fmla="*/ 0 w 86"/>
                  <a:gd name="T7" fmla="*/ 87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"/>
                  <a:gd name="T13" fmla="*/ 0 h 87"/>
                  <a:gd name="T14" fmla="*/ 86 w 86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" h="87">
                    <a:moveTo>
                      <a:pt x="0" y="87"/>
                    </a:moveTo>
                    <a:lnTo>
                      <a:pt x="86" y="43"/>
                    </a:lnTo>
                    <a:lnTo>
                      <a:pt x="0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78182" name="Rectangle 5"/>
          <p:cNvSpPr>
            <a:spLocks noChangeArrowheads="1"/>
          </p:cNvSpPr>
          <p:nvPr/>
        </p:nvSpPr>
        <p:spPr bwMode="auto">
          <a:xfrm>
            <a:off x="685800" y="1384300"/>
            <a:ext cx="7772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>
            <a:lvl1pPr marL="342900" indent="-342900"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lvl="1" algn="l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000">
              <a:solidFill>
                <a:srgbClr val="214263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8183" name="Title 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Certificados Digitais: ICP</a:t>
            </a:r>
            <a:endParaRPr lang="en-US" altLang="en-US"/>
          </a:p>
        </p:txBody>
      </p:sp>
      <p:sp>
        <p:nvSpPr>
          <p:cNvPr id="178184" name="Content Placeholder 90"/>
          <p:cNvSpPr>
            <a:spLocks noGrp="1"/>
          </p:cNvSpPr>
          <p:nvPr>
            <p:ph idx="1"/>
          </p:nvPr>
        </p:nvSpPr>
        <p:spPr>
          <a:xfrm>
            <a:off x="457200" y="1293813"/>
            <a:ext cx="8291513" cy="2478087"/>
          </a:xfrm>
        </p:spPr>
        <p:txBody>
          <a:bodyPr/>
          <a:lstStyle/>
          <a:p>
            <a:pPr eaLnBrk="1" hangingPunct="1"/>
            <a:r>
              <a:rPr lang="pt-BR" altLang="en-US" sz="2300" dirty="0"/>
              <a:t>Modelo ICP (Infraestrutura de Chaves Públicas), ou PKI (</a:t>
            </a:r>
            <a:r>
              <a:rPr lang="pt-BR" altLang="en-US" sz="2300" i="1" dirty="0" err="1"/>
              <a:t>Public</a:t>
            </a:r>
            <a:r>
              <a:rPr lang="pt-BR" altLang="en-US" sz="2300" i="1" dirty="0"/>
              <a:t> Key </a:t>
            </a:r>
            <a:r>
              <a:rPr lang="pt-BR" altLang="en-US" sz="2300" i="1" dirty="0" err="1"/>
              <a:t>Infrastructure</a:t>
            </a:r>
            <a:r>
              <a:rPr lang="pt-BR" altLang="en-US" sz="2300" dirty="0"/>
              <a:t>): </a:t>
            </a:r>
            <a:r>
              <a:rPr lang="pt-BR" altLang="en-US" sz="2300" b="1" dirty="0"/>
              <a:t>cadeias de certificação</a:t>
            </a:r>
          </a:p>
          <a:p>
            <a:pPr lvl="1" eaLnBrk="1" hangingPunct="1"/>
            <a:r>
              <a:rPr lang="pt-BR" altLang="en-US" sz="1900" dirty="0"/>
              <a:t>Usa chave no certificado da </a:t>
            </a:r>
            <a:r>
              <a:rPr lang="pt-BR" altLang="en-US" sz="1900" b="1" dirty="0"/>
              <a:t>AC raiz</a:t>
            </a:r>
            <a:r>
              <a:rPr lang="pt-BR" altLang="en-US" sz="1900" dirty="0"/>
              <a:t> (</a:t>
            </a:r>
            <a:r>
              <a:rPr lang="pt-BR" altLang="en-US" sz="1900" dirty="0" err="1"/>
              <a:t>auto-assinado</a:t>
            </a:r>
            <a:r>
              <a:rPr lang="pt-BR" altLang="en-US" sz="1900" dirty="0"/>
              <a:t>) para assinar outras chaves na cadeia, até entidades finais (</a:t>
            </a:r>
            <a:r>
              <a:rPr lang="pt-BR" altLang="en-US" sz="1900" dirty="0" err="1"/>
              <a:t>EFs</a:t>
            </a:r>
            <a:r>
              <a:rPr lang="pt-BR" altLang="en-US" sz="1900" dirty="0"/>
              <a:t>)</a:t>
            </a:r>
          </a:p>
          <a:p>
            <a:pPr lvl="2" eaLnBrk="1" hangingPunct="1"/>
            <a:r>
              <a:rPr lang="pt-BR" altLang="en-US" sz="1700" dirty="0"/>
              <a:t>Verificação: todos os certificados do caminho, até a raiz!</a:t>
            </a:r>
          </a:p>
          <a:p>
            <a:pPr lvl="1"/>
            <a:r>
              <a:rPr lang="pt-BR" altLang="en-US" sz="1900" b="1" dirty="0"/>
              <a:t>Proteção</a:t>
            </a:r>
            <a:r>
              <a:rPr lang="pt-BR" altLang="en-US" sz="1900" dirty="0"/>
              <a:t> das chaves mais críticas (mais próximas da raiz)</a:t>
            </a:r>
          </a:p>
          <a:p>
            <a:pPr lvl="1"/>
            <a:r>
              <a:rPr lang="pt-BR" altLang="en-US" sz="1900" dirty="0" err="1"/>
              <a:t>ACs</a:t>
            </a:r>
            <a:r>
              <a:rPr lang="pt-BR" altLang="en-US" sz="1900" dirty="0"/>
              <a:t> dedicadas a </a:t>
            </a:r>
            <a:r>
              <a:rPr lang="pt-BR" altLang="en-US" sz="1900" b="1" dirty="0"/>
              <a:t>vários fins</a:t>
            </a:r>
            <a:endParaRPr lang="en-US" altLang="en-US" sz="1900" b="1" dirty="0"/>
          </a:p>
        </p:txBody>
      </p:sp>
      <p:cxnSp>
        <p:nvCxnSpPr>
          <p:cNvPr id="178185" name="Curved Connector 98"/>
          <p:cNvCxnSpPr>
            <a:cxnSpLocks noChangeShapeType="1"/>
            <a:stCxn id="178195" idx="2"/>
            <a:endCxn id="178195" idx="1"/>
          </p:cNvCxnSpPr>
          <p:nvPr/>
        </p:nvCxnSpPr>
        <p:spPr bwMode="auto">
          <a:xfrm rot="10800000" flipH="1">
            <a:off x="3397250" y="3954316"/>
            <a:ext cx="87313" cy="182563"/>
          </a:xfrm>
          <a:prstGeom prst="curvedConnector4">
            <a:avLst>
              <a:gd name="adj1" fmla="val -505935"/>
              <a:gd name="adj2" fmla="val 161995"/>
            </a:avLst>
          </a:prstGeom>
          <a:noFill/>
          <a:ln w="28575" algn="ctr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186" name="Curved Connector 98"/>
          <p:cNvCxnSpPr>
            <a:cxnSpLocks noChangeShapeType="1"/>
            <a:stCxn id="178219" idx="6"/>
            <a:endCxn id="178219" idx="7"/>
          </p:cNvCxnSpPr>
          <p:nvPr/>
        </p:nvCxnSpPr>
        <p:spPr bwMode="auto">
          <a:xfrm flipH="1" flipV="1">
            <a:off x="7345363" y="3954316"/>
            <a:ext cx="88900" cy="182563"/>
          </a:xfrm>
          <a:prstGeom prst="curvedConnector4">
            <a:avLst>
              <a:gd name="adj1" fmla="val -536833"/>
              <a:gd name="adj2" fmla="val 161995"/>
            </a:avLst>
          </a:prstGeom>
          <a:noFill/>
          <a:ln w="28575" algn="ctr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07062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81"/>
          <p:cNvSpPr>
            <a:spLocks noChangeArrowheads="1"/>
          </p:cNvSpPr>
          <p:nvPr/>
        </p:nvSpPr>
        <p:spPr bwMode="auto">
          <a:xfrm>
            <a:off x="7524750" y="4941888"/>
            <a:ext cx="1439863" cy="1295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0227" name="Title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pt-BR" altLang="en-US"/>
              <a:t>Exemplo: ICP-Brasil</a:t>
            </a:r>
            <a:endParaRPr lang="en-US" altLang="en-US"/>
          </a:p>
        </p:txBody>
      </p:sp>
      <p:sp>
        <p:nvSpPr>
          <p:cNvPr id="47" name="Rounded Rectangle 46"/>
          <p:cNvSpPr/>
          <p:nvPr/>
        </p:nvSpPr>
        <p:spPr bwMode="auto">
          <a:xfrm>
            <a:off x="4211638" y="1052513"/>
            <a:ext cx="1008062" cy="431800"/>
          </a:xfrm>
          <a:prstGeom prst="roundRect">
            <a:avLst/>
          </a:prstGeom>
          <a:gradFill>
            <a:gsLst>
              <a:gs pos="87500">
                <a:srgbClr val="2121A4"/>
              </a:gs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Raiz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76200" y="1700213"/>
            <a:ext cx="1008063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CEF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1379538" y="1700213"/>
            <a:ext cx="1008062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Certisign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73513" y="1700213"/>
            <a:ext cx="1008062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RFB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5197475" y="1700213"/>
            <a:ext cx="1008063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PR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6443663" y="1700213"/>
            <a:ext cx="1008062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Serasa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7907338" y="1700213"/>
            <a:ext cx="1008062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Serpro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0235" name="TextBox 57"/>
          <p:cNvSpPr txBox="1">
            <a:spLocks noChangeArrowheads="1"/>
          </p:cNvSpPr>
          <p:nvPr/>
        </p:nvSpPr>
        <p:spPr bwMode="auto">
          <a:xfrm>
            <a:off x="7466013" y="164465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280988" y="2349500"/>
            <a:ext cx="1008062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Caixa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PF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280988" y="2852738"/>
            <a:ext cx="1008062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Caixa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PJ</a:t>
            </a:r>
          </a:p>
        </p:txBody>
      </p:sp>
      <p:sp>
        <p:nvSpPr>
          <p:cNvPr id="68" name="Rounded Rectangle 67"/>
          <p:cNvSpPr/>
          <p:nvPr/>
        </p:nvSpPr>
        <p:spPr bwMode="auto">
          <a:xfrm>
            <a:off x="1584325" y="2349500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Certisign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Múltipla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84325" y="2852738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Certisign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SPB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84325" y="3357563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Imprensa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Oficial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SP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1584325" y="3860800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 sz="1200" b="1">
                <a:latin typeface="Arial" charset="0"/>
              </a:rPr>
              <a:t>AC Petrobrás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1584325" y="4365625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Sincor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1584325" y="4868863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Prodemge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1584325" y="5373688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OAB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1584325" y="5876925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Instituto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Fenacom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2882900" y="2349500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Caixa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JUS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2882900" y="2852738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Certisign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JUS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2882900" y="3357563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AC </a:t>
            </a:r>
            <a:r>
              <a:rPr lang="en-US" sz="1200" b="1" dirty="0" err="1">
                <a:solidFill>
                  <a:schemeClr val="tx1"/>
                </a:solidFill>
              </a:rPr>
              <a:t>Serasa</a:t>
            </a:r>
            <a:r>
              <a:rPr lang="en-US" sz="1200" b="1" dirty="0">
                <a:solidFill>
                  <a:schemeClr val="tx1"/>
                </a:solidFill>
              </a:rPr>
              <a:t> JUS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2882900" y="3860800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Serpro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JUS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4178300" y="2349500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</a:rPr>
              <a:t>Imesp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RFB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4178300" y="2852738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</a:rPr>
              <a:t>Certisign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RFB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4178300" y="3357563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Serasa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RFB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4178300" y="3860800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Serpro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RFB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4178300" y="4365625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Sincor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RFB</a:t>
            </a:r>
          </a:p>
        </p:txBody>
      </p:sp>
      <p:sp>
        <p:nvSpPr>
          <p:cNvPr id="87" name="Rounded Rectangle 86"/>
          <p:cNvSpPr/>
          <p:nvPr/>
        </p:nvSpPr>
        <p:spPr bwMode="auto">
          <a:xfrm>
            <a:off x="4178300" y="4868863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Notarial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RFB</a:t>
            </a:r>
          </a:p>
        </p:txBody>
      </p:sp>
      <p:sp>
        <p:nvSpPr>
          <p:cNvPr id="88" name="Rounded Rectangle 87"/>
          <p:cNvSpPr/>
          <p:nvPr/>
        </p:nvSpPr>
        <p:spPr bwMode="auto">
          <a:xfrm>
            <a:off x="4178300" y="5373688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Prodest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RFB</a:t>
            </a:r>
          </a:p>
        </p:txBody>
      </p:sp>
      <p:sp>
        <p:nvSpPr>
          <p:cNvPr id="89" name="Rounded Rectangle 88"/>
          <p:cNvSpPr/>
          <p:nvPr/>
        </p:nvSpPr>
        <p:spPr bwMode="auto">
          <a:xfrm>
            <a:off x="4178300" y="5876925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BR RFB</a:t>
            </a:r>
          </a:p>
        </p:txBody>
      </p:sp>
      <p:sp>
        <p:nvSpPr>
          <p:cNvPr id="180258" name="TextBox 89"/>
          <p:cNvSpPr txBox="1">
            <a:spLocks noChangeArrowheads="1"/>
          </p:cNvSpPr>
          <p:nvPr/>
        </p:nvSpPr>
        <p:spPr bwMode="auto">
          <a:xfrm>
            <a:off x="4441825" y="611822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80259" name="TextBox 90"/>
          <p:cNvSpPr txBox="1">
            <a:spLocks noChangeArrowheads="1"/>
          </p:cNvSpPr>
          <p:nvPr/>
        </p:nvSpPr>
        <p:spPr bwMode="auto">
          <a:xfrm>
            <a:off x="1887538" y="614045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2" name="Rounded Rectangle 91"/>
          <p:cNvSpPr/>
          <p:nvPr/>
        </p:nvSpPr>
        <p:spPr bwMode="auto">
          <a:xfrm>
            <a:off x="6648450" y="2349500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Serasa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AC</a:t>
            </a:r>
          </a:p>
        </p:txBody>
      </p:sp>
      <p:sp>
        <p:nvSpPr>
          <p:cNvPr id="93" name="Rounded Rectangle 92"/>
          <p:cNvSpPr/>
          <p:nvPr/>
        </p:nvSpPr>
        <p:spPr bwMode="auto">
          <a:xfrm>
            <a:off x="6648450" y="2852738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Serasa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CD</a:t>
            </a:r>
          </a:p>
        </p:txBody>
      </p:sp>
      <p:sp>
        <p:nvSpPr>
          <p:cNvPr id="94" name="Rounded Rectangle 93"/>
          <p:cNvSpPr/>
          <p:nvPr/>
        </p:nvSpPr>
        <p:spPr bwMode="auto">
          <a:xfrm>
            <a:off x="6648450" y="3357563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AC </a:t>
            </a:r>
            <a:r>
              <a:rPr lang="en-US" sz="1200" b="1" dirty="0" err="1">
                <a:solidFill>
                  <a:schemeClr val="tx1"/>
                </a:solidFill>
              </a:rPr>
              <a:t>Fenacor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8112125" y="2349500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Serpro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ACF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8112125" y="2852738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P Rode RJ</a:t>
            </a: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107950" y="2139950"/>
            <a:ext cx="0" cy="936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Arrow Connector 109"/>
          <p:cNvCxnSpPr>
            <a:endCxn id="59" idx="1"/>
          </p:cNvCxnSpPr>
          <p:nvPr/>
        </p:nvCxnSpPr>
        <p:spPr bwMode="auto">
          <a:xfrm>
            <a:off x="107950" y="2565400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107950" y="3068638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1416050" y="2133600"/>
            <a:ext cx="0" cy="41751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1412875" y="2557463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1412875" y="3097213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>
            <a:off x="2724150" y="2036763"/>
            <a:ext cx="0" cy="20891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2703513" y="2557463"/>
            <a:ext cx="17303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2703513" y="3062288"/>
            <a:ext cx="17303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4032250" y="2133600"/>
            <a:ext cx="0" cy="41751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>
            <a:off x="4011613" y="2557463"/>
            <a:ext cx="17303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4011613" y="3062288"/>
            <a:ext cx="17303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6491288" y="2133600"/>
            <a:ext cx="0" cy="15113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6480175" y="2557463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>
            <a:off x="6480175" y="3062288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>
            <a:off x="7940675" y="2133600"/>
            <a:ext cx="0" cy="9350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Arrow Connector 132"/>
          <p:cNvCxnSpPr/>
          <p:nvPr/>
        </p:nvCxnSpPr>
        <p:spPr bwMode="auto">
          <a:xfrm>
            <a:off x="7940675" y="2557463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7940675" y="3062288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6" name="Straight Arrow Connector 135"/>
          <p:cNvCxnSpPr/>
          <p:nvPr/>
        </p:nvCxnSpPr>
        <p:spPr bwMode="auto">
          <a:xfrm>
            <a:off x="4019550" y="3602038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7" name="Straight Arrow Connector 136"/>
          <p:cNvCxnSpPr/>
          <p:nvPr/>
        </p:nvCxnSpPr>
        <p:spPr bwMode="auto">
          <a:xfrm>
            <a:off x="4019550" y="4106863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>
            <a:off x="4019550" y="4592638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4019550" y="5097463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4027488" y="5637213"/>
            <a:ext cx="1746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4027488" y="6142038"/>
            <a:ext cx="1746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>
            <a:off x="1398588" y="3578225"/>
            <a:ext cx="17303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1398588" y="4083050"/>
            <a:ext cx="17303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1398588" y="4568825"/>
            <a:ext cx="17303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1398588" y="5073650"/>
            <a:ext cx="17303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1406525" y="5613400"/>
            <a:ext cx="1746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>
            <a:off x="1406525" y="6118225"/>
            <a:ext cx="1746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Rounded Rectangle 52"/>
          <p:cNvSpPr/>
          <p:nvPr/>
        </p:nvSpPr>
        <p:spPr bwMode="auto">
          <a:xfrm>
            <a:off x="2676525" y="1700213"/>
            <a:ext cx="1008063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AC JUS</a:t>
            </a:r>
          </a:p>
        </p:txBody>
      </p:sp>
      <p:cxnSp>
        <p:nvCxnSpPr>
          <p:cNvPr id="155" name="Straight Arrow Connector 154"/>
          <p:cNvCxnSpPr/>
          <p:nvPr/>
        </p:nvCxnSpPr>
        <p:spPr bwMode="auto">
          <a:xfrm>
            <a:off x="2730500" y="3597275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6" name="Straight Arrow Connector 155"/>
          <p:cNvCxnSpPr/>
          <p:nvPr/>
        </p:nvCxnSpPr>
        <p:spPr bwMode="auto">
          <a:xfrm>
            <a:off x="2730500" y="4124325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9" name="Straight Arrow Connector 158"/>
          <p:cNvCxnSpPr/>
          <p:nvPr/>
        </p:nvCxnSpPr>
        <p:spPr bwMode="auto">
          <a:xfrm>
            <a:off x="6486525" y="3644900"/>
            <a:ext cx="1730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1" name="Elbow Connector 160"/>
          <p:cNvCxnSpPr>
            <a:stCxn id="47" idx="2"/>
            <a:endCxn id="50" idx="0"/>
          </p:cNvCxnSpPr>
          <p:nvPr/>
        </p:nvCxnSpPr>
        <p:spPr bwMode="auto">
          <a:xfrm rot="5400000">
            <a:off x="2540001" y="-476250"/>
            <a:ext cx="215900" cy="41370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Elbow Connector 161"/>
          <p:cNvCxnSpPr>
            <a:stCxn id="47" idx="2"/>
            <a:endCxn id="51" idx="0"/>
          </p:cNvCxnSpPr>
          <p:nvPr/>
        </p:nvCxnSpPr>
        <p:spPr bwMode="auto">
          <a:xfrm rot="5400000">
            <a:off x="3191669" y="175419"/>
            <a:ext cx="215900" cy="28336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Elbow Connector 164"/>
          <p:cNvCxnSpPr>
            <a:stCxn id="47" idx="2"/>
            <a:endCxn id="53" idx="0"/>
          </p:cNvCxnSpPr>
          <p:nvPr/>
        </p:nvCxnSpPr>
        <p:spPr bwMode="auto">
          <a:xfrm rot="5400000">
            <a:off x="3840957" y="824706"/>
            <a:ext cx="215900" cy="15351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Elbow Connector 167"/>
          <p:cNvCxnSpPr>
            <a:stCxn id="47" idx="2"/>
            <a:endCxn id="54" idx="0"/>
          </p:cNvCxnSpPr>
          <p:nvPr/>
        </p:nvCxnSpPr>
        <p:spPr bwMode="auto">
          <a:xfrm rot="5400000">
            <a:off x="4488657" y="1472406"/>
            <a:ext cx="215900" cy="2397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Elbow Connector 170"/>
          <p:cNvCxnSpPr>
            <a:stCxn id="47" idx="2"/>
            <a:endCxn id="55" idx="0"/>
          </p:cNvCxnSpPr>
          <p:nvPr/>
        </p:nvCxnSpPr>
        <p:spPr bwMode="auto">
          <a:xfrm rot="16200000" flipH="1">
            <a:off x="5101432" y="1099344"/>
            <a:ext cx="215900" cy="9858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47" idx="2"/>
            <a:endCxn id="56" idx="0"/>
          </p:cNvCxnSpPr>
          <p:nvPr/>
        </p:nvCxnSpPr>
        <p:spPr bwMode="auto">
          <a:xfrm rot="16200000" flipH="1">
            <a:off x="5724526" y="476250"/>
            <a:ext cx="215900" cy="22320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Elbow Connector 173"/>
          <p:cNvCxnSpPr>
            <a:stCxn id="47" idx="2"/>
            <a:endCxn id="57" idx="0"/>
          </p:cNvCxnSpPr>
          <p:nvPr/>
        </p:nvCxnSpPr>
        <p:spPr bwMode="auto">
          <a:xfrm rot="16200000" flipH="1">
            <a:off x="6455569" y="-254793"/>
            <a:ext cx="215900" cy="36941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0" name="Rounded Rectangle 179"/>
          <p:cNvSpPr/>
          <p:nvPr/>
        </p:nvSpPr>
        <p:spPr bwMode="auto">
          <a:xfrm>
            <a:off x="7740650" y="5084763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1o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nível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1" name="Rounded Rectangle 180"/>
          <p:cNvSpPr/>
          <p:nvPr/>
        </p:nvSpPr>
        <p:spPr bwMode="auto">
          <a:xfrm>
            <a:off x="7740650" y="5589588"/>
            <a:ext cx="1008063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8288" rIns="0" bIns="18288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2o </a:t>
            </a:r>
            <a:r>
              <a:rPr lang="en-US" sz="1200" b="1" dirty="0" err="1">
                <a:solidFill>
                  <a:schemeClr val="tx1"/>
                </a:solidFill>
              </a:rPr>
              <a:t>nível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0308" name="Picture 4" descr="http://www.communicabrasil.com.br/imagem/certisignlogonov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5084763"/>
            <a:ext cx="1087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309" name="Picture 6" descr="https://encrypted-tbn3.gstatic.com/images?q=tbn:ANd9GcTCcoejGmyCgTwI1gqOsqGcTj9nlGCWPKU6BkPLZG_O5l66wZ0KCtipHxQ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933825"/>
            <a:ext cx="10795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310" name="Picture 8" descr="https://encrypted-tbn2.gstatic.com/images?q=tbn:ANd9GcTX_Zfm-BRDj4SfQ3LEYUEwftTn8a0SNBAl9QI2330YlwQzSGoaz07ZVuU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0438"/>
            <a:ext cx="10382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311" name="Picture 12" descr="https://encrypted-tbn2.gstatic.com/images?q=tbn:ANd9GcSwY-kN_UkKisX5MTwt9DB-SeV7pqAUifEhqHv5QrZH7YQO9ADmeYUNJb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7FC"/>
              </a:clrFrom>
              <a:clrTo>
                <a:srgbClr val="FFF7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508500"/>
            <a:ext cx="360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312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349500"/>
            <a:ext cx="576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313" name="Picture 1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573463"/>
            <a:ext cx="10604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314" name="Picture 21" descr="http://profomar.files.wordpress.com/2012/07/rf2012.gif?w=60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5157788"/>
            <a:ext cx="825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606" y="6572250"/>
            <a:ext cx="5339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+mj-lt"/>
              </a:rPr>
              <a:t>https://www.gov.br/iti/pt-br/assuntos/repositorio/cadeias-da-icp-brasil</a:t>
            </a:r>
          </a:p>
        </p:txBody>
      </p:sp>
    </p:spTree>
    <p:extLst>
      <p:ext uri="{BB962C8B-B14F-4D97-AF65-F5344CB8AC3E}">
        <p14:creationId xmlns:p14="http://schemas.microsoft.com/office/powerpoint/2010/main" val="737304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Certificados ICP-Brasil: tipos</a:t>
            </a:r>
            <a:endParaRPr lang="en-US" altLang="pt-BR"/>
          </a:p>
        </p:txBody>
      </p:sp>
      <p:sp>
        <p:nvSpPr>
          <p:cNvPr id="186371" name="Content Placeholder 2"/>
          <p:cNvSpPr>
            <a:spLocks noGrp="1"/>
          </p:cNvSpPr>
          <p:nvPr>
            <p:ph idx="1"/>
          </p:nvPr>
        </p:nvSpPr>
        <p:spPr>
          <a:xfrm>
            <a:off x="685800" y="1341438"/>
            <a:ext cx="8207375" cy="4114800"/>
          </a:xfrm>
        </p:spPr>
        <p:txBody>
          <a:bodyPr/>
          <a:lstStyle/>
          <a:p>
            <a:r>
              <a:rPr lang="pt-BR" altLang="pt-BR"/>
              <a:t>Tipos principais:</a:t>
            </a:r>
          </a:p>
          <a:p>
            <a:pPr lvl="1"/>
            <a:r>
              <a:rPr lang="pt-BR" altLang="pt-BR" b="1"/>
              <a:t>A: assinatura digital</a:t>
            </a:r>
          </a:p>
          <a:p>
            <a:pPr lvl="2"/>
            <a:r>
              <a:rPr lang="pt-BR" altLang="pt-BR"/>
              <a:t>Assinatura de documentos; confirmação de identidade (SSL).</a:t>
            </a:r>
          </a:p>
          <a:p>
            <a:pPr lvl="2"/>
            <a:r>
              <a:rPr lang="pt-BR" altLang="pt-BR"/>
              <a:t>Key usage: </a:t>
            </a:r>
            <a:r>
              <a:rPr lang="pt-BR" altLang="pt-BR" i="1"/>
              <a:t>digitalSignature</a:t>
            </a:r>
            <a:r>
              <a:rPr lang="pt-BR" altLang="pt-BR"/>
              <a:t>, </a:t>
            </a:r>
            <a:r>
              <a:rPr lang="pt-BR" altLang="pt-BR" i="1"/>
              <a:t>keyEncipherment</a:t>
            </a:r>
            <a:r>
              <a:rPr lang="pt-BR" altLang="pt-BR"/>
              <a:t>, </a:t>
            </a:r>
            <a:r>
              <a:rPr lang="pt-BR" altLang="pt-BR" i="1"/>
              <a:t>nonRepudiation</a:t>
            </a:r>
            <a:endParaRPr lang="pt-BR" altLang="pt-BR"/>
          </a:p>
          <a:p>
            <a:pPr lvl="1"/>
            <a:r>
              <a:rPr lang="pt-BR" altLang="pt-BR" b="1"/>
              <a:t>S: sigilo</a:t>
            </a:r>
          </a:p>
          <a:p>
            <a:pPr lvl="2"/>
            <a:r>
              <a:rPr lang="pt-BR" altLang="pt-BR"/>
              <a:t>Cifração de documentos, bancos de dados, mensagens. </a:t>
            </a:r>
          </a:p>
          <a:p>
            <a:pPr lvl="2"/>
            <a:r>
              <a:rPr lang="pt-BR" altLang="pt-BR"/>
              <a:t>Key usage: </a:t>
            </a:r>
            <a:r>
              <a:rPr lang="en-US" altLang="pt-BR" i="1"/>
              <a:t>keyEncipherment</a:t>
            </a:r>
            <a:r>
              <a:rPr lang="en-US" altLang="pt-BR"/>
              <a:t> e </a:t>
            </a:r>
            <a:r>
              <a:rPr lang="en-US" altLang="pt-BR" i="1"/>
              <a:t>dataEncipherment</a:t>
            </a:r>
            <a:endParaRPr lang="pt-BR" altLang="pt-BR"/>
          </a:p>
          <a:p>
            <a:pPr lvl="1"/>
            <a:r>
              <a:rPr lang="pt-BR" altLang="pt-BR" b="1"/>
              <a:t>T: Carimbo de tempo</a:t>
            </a:r>
          </a:p>
          <a:p>
            <a:pPr lvl="2"/>
            <a:r>
              <a:rPr lang="pt-BR" altLang="pt-BR"/>
              <a:t>Garante temporalidade da informação assinada</a:t>
            </a:r>
          </a:p>
          <a:p>
            <a:pPr lvl="2"/>
            <a:r>
              <a:rPr lang="pt-BR" altLang="pt-BR"/>
              <a:t>Usado por Autoridade de Carimbo de Tempo (ACT)</a:t>
            </a:r>
          </a:p>
          <a:p>
            <a:pPr lvl="2"/>
            <a:r>
              <a:rPr lang="en-US" altLang="pt-BR"/>
              <a:t>(Ext.) key usage: </a:t>
            </a:r>
            <a:r>
              <a:rPr lang="en-US" altLang="pt-BR" i="1"/>
              <a:t>digitalSignature</a:t>
            </a:r>
            <a:r>
              <a:rPr lang="en-US" altLang="pt-BR"/>
              <a:t>, </a:t>
            </a:r>
            <a:r>
              <a:rPr lang="en-US" altLang="pt-BR" i="1"/>
              <a:t>nonRepudiation</a:t>
            </a:r>
            <a:r>
              <a:rPr lang="en-US" altLang="pt-BR"/>
              <a:t>, </a:t>
            </a:r>
            <a:r>
              <a:rPr lang="en-US" altLang="pt-BR" i="1" u="sng"/>
              <a:t>timeStamping</a:t>
            </a:r>
            <a:endParaRPr lang="en-US" altLang="pt-BR" b="1" i="1" u="sng"/>
          </a:p>
          <a:p>
            <a:pPr lvl="1"/>
            <a:r>
              <a:rPr lang="pt-BR" altLang="pt-BR" b="1"/>
              <a:t>Outros (uso específico)</a:t>
            </a:r>
          </a:p>
          <a:p>
            <a:pPr lvl="2"/>
            <a:r>
              <a:rPr lang="pt-BR" altLang="pt-BR"/>
              <a:t>A CF-e-SAT: assinatura de Cupom Fiscal Eletrônico</a:t>
            </a:r>
          </a:p>
          <a:p>
            <a:pPr lvl="2"/>
            <a:r>
              <a:rPr lang="pt-BR" altLang="pt-BR"/>
              <a:t>OM-BR: </a:t>
            </a:r>
            <a:r>
              <a:rPr lang="en-US" altLang="pt-BR"/>
              <a:t>equipamentos de medição</a:t>
            </a:r>
          </a:p>
          <a:p>
            <a:pPr lvl="1"/>
            <a:endParaRPr lang="en-US" altLang="pt-BR"/>
          </a:p>
        </p:txBody>
      </p:sp>
      <p:pic>
        <p:nvPicPr>
          <p:cNvPr id="1863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787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3" name="Picture 2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2997200"/>
            <a:ext cx="5016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4" name="Picture 8" descr="Cap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5048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6375" name="Group 4"/>
          <p:cNvGrpSpPr>
            <a:grpSpLocks/>
          </p:cNvGrpSpPr>
          <p:nvPr/>
        </p:nvGrpSpPr>
        <p:grpSpPr bwMode="auto">
          <a:xfrm>
            <a:off x="468313" y="4038600"/>
            <a:ext cx="352425" cy="542925"/>
            <a:chOff x="482600" y="4586196"/>
            <a:chExt cx="241300" cy="369236"/>
          </a:xfrm>
        </p:grpSpPr>
        <p:pic>
          <p:nvPicPr>
            <p:cNvPr id="186376" name="Picture 7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600" y="4586196"/>
              <a:ext cx="241300" cy="336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6377" name="Picture 4" descr="certificat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79" y="4781319"/>
              <a:ext cx="107621" cy="174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3794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Certificados ICP-Brasil: tipos</a:t>
            </a:r>
            <a:endParaRPr lang="en-US" altLang="pt-BR"/>
          </a:p>
        </p:txBody>
      </p:sp>
      <p:sp>
        <p:nvSpPr>
          <p:cNvPr id="18841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62913" cy="4114800"/>
          </a:xfrm>
        </p:spPr>
        <p:txBody>
          <a:bodyPr/>
          <a:lstStyle/>
          <a:p>
            <a:r>
              <a:rPr lang="pt-BR" altLang="pt-BR" sz="2400"/>
              <a:t>Níveis: define requisitos mínimos</a:t>
            </a:r>
          </a:p>
          <a:p>
            <a:pPr lvl="1"/>
            <a:r>
              <a:rPr lang="pt-BR" altLang="pt-BR" sz="2000" b="1"/>
              <a:t>A1/S1</a:t>
            </a:r>
            <a:r>
              <a:rPr lang="pt-BR" altLang="pt-BR" sz="2000"/>
              <a:t>: geração por software; armazenamento em </a:t>
            </a:r>
            <a:r>
              <a:rPr lang="pt-BR" altLang="pt-BR" sz="2000" b="1"/>
              <a:t>dispositivos tradicionais</a:t>
            </a:r>
            <a:r>
              <a:rPr lang="pt-BR" altLang="pt-BR" sz="2000"/>
              <a:t> (e.g., disco/pendrive) e protegido por senha/biometria. Validade: até 1 ano</a:t>
            </a:r>
          </a:p>
          <a:p>
            <a:pPr lvl="1"/>
            <a:r>
              <a:rPr lang="pt-BR" altLang="pt-BR" sz="2000" b="1"/>
              <a:t>A2/S2</a:t>
            </a:r>
            <a:r>
              <a:rPr lang="pt-BR" altLang="pt-BR" sz="2000"/>
              <a:t>: geração por software e armazenamento em </a:t>
            </a:r>
            <a:r>
              <a:rPr lang="pt-BR" altLang="pt-BR" sz="2000" b="1"/>
              <a:t>smart card ou token sem capacidade de geração</a:t>
            </a:r>
            <a:r>
              <a:rPr lang="pt-BR" altLang="pt-BR" sz="2000"/>
              <a:t> de chave e protegido por senha/biometria. Validade: até 2 anos</a:t>
            </a:r>
          </a:p>
          <a:p>
            <a:pPr lvl="1"/>
            <a:r>
              <a:rPr lang="pt-BR" altLang="pt-BR" sz="2000" b="1"/>
              <a:t>A3/S3/T3</a:t>
            </a:r>
            <a:r>
              <a:rPr lang="pt-BR" altLang="pt-BR" sz="2000"/>
              <a:t>: geração e armazenamento em </a:t>
            </a:r>
            <a:r>
              <a:rPr lang="pt-BR" altLang="pt-BR" sz="2000" b="1"/>
              <a:t>hardware criptográfico </a:t>
            </a:r>
            <a:r>
              <a:rPr lang="pt-BR" altLang="pt-BR" sz="2000"/>
              <a:t>(smart card ou token USB com capacidade de geração de chaves). Validade: até 5 anos</a:t>
            </a:r>
          </a:p>
          <a:p>
            <a:pPr lvl="1"/>
            <a:r>
              <a:rPr lang="pt-BR" altLang="pt-BR" sz="2000" b="1"/>
              <a:t>A4/S4/T4</a:t>
            </a:r>
            <a:r>
              <a:rPr lang="pt-BR" altLang="pt-BR" sz="2000"/>
              <a:t>: geração e armazenamento em </a:t>
            </a:r>
            <a:r>
              <a:rPr lang="pt-BR" altLang="pt-BR" sz="2000" b="1"/>
              <a:t>hardware criptográfico</a:t>
            </a:r>
            <a:r>
              <a:rPr lang="pt-BR" altLang="pt-BR" sz="2000"/>
              <a:t> (smart card ou token USB com capacidade de geração de chaves). Validade: até 6 anos (11 se algoritmo de curvas elípticas). </a:t>
            </a:r>
            <a:r>
              <a:rPr lang="pt-BR" altLang="pt-BR" sz="2000" b="1"/>
              <a:t>Chaves maiores</a:t>
            </a:r>
            <a:r>
              <a:rPr lang="pt-BR" altLang="pt-BR" sz="2000"/>
              <a:t>: maior nível de segurança</a:t>
            </a:r>
          </a:p>
          <a:p>
            <a:pPr lvl="1"/>
            <a:endParaRPr lang="en-US" altLang="pt-BR" sz="2000"/>
          </a:p>
          <a:p>
            <a:pPr lvl="1"/>
            <a:endParaRPr lang="en-US" altLang="pt-BR" sz="2000"/>
          </a:p>
        </p:txBody>
      </p:sp>
      <p:sp>
        <p:nvSpPr>
          <p:cNvPr id="6" name="Rectangle 5"/>
          <p:cNvSpPr/>
          <p:nvPr/>
        </p:nvSpPr>
        <p:spPr>
          <a:xfrm>
            <a:off x="827088" y="6240463"/>
            <a:ext cx="7921625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just">
              <a:spcBef>
                <a:spcPct val="20000"/>
              </a:spcBef>
              <a:defRPr/>
            </a:pPr>
            <a:r>
              <a:rPr lang="pt-BR" sz="1600" kern="0" dirty="0">
                <a:solidFill>
                  <a:srgbClr val="000099"/>
                </a:solidFill>
                <a:latin typeface="Arial"/>
              </a:rPr>
              <a:t>Fonte: </a:t>
            </a:r>
            <a:r>
              <a:rPr lang="pt-BR" sz="1600" kern="0" dirty="0">
                <a:solidFill>
                  <a:srgbClr val="000099"/>
                </a:solidFill>
                <a:latin typeface="Arial"/>
                <a:hlinkClick r:id="rId3"/>
              </a:rPr>
              <a:t>https://www.iti.gov.br/legislacao/documentos-principais</a:t>
            </a:r>
            <a:r>
              <a:rPr lang="pt-BR" sz="1600" kern="0" dirty="0">
                <a:solidFill>
                  <a:srgbClr val="000099"/>
                </a:solidFill>
                <a:latin typeface="Arial"/>
              </a:rPr>
              <a:t> (</a:t>
            </a:r>
            <a:r>
              <a:rPr lang="en-US" sz="1600" kern="0" dirty="0">
                <a:solidFill>
                  <a:srgbClr val="000099"/>
                </a:solidFill>
                <a:latin typeface="Arial"/>
              </a:rPr>
              <a:t>DOC-ICP-04 – V.7.1)</a:t>
            </a:r>
            <a:r>
              <a:rPr lang="pt-BR" sz="1600" kern="0" dirty="0">
                <a:solidFill>
                  <a:srgbClr val="000099"/>
                </a:solidFill>
                <a:latin typeface="Arial"/>
              </a:rPr>
              <a:t> </a:t>
            </a:r>
          </a:p>
        </p:txBody>
      </p:sp>
      <p:pic>
        <p:nvPicPr>
          <p:cNvPr id="1884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787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612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2800" y="1484313"/>
            <a:ext cx="2320925" cy="701675"/>
            <a:chOff x="1872" y="816"/>
            <a:chExt cx="1462" cy="442"/>
          </a:xfrm>
        </p:grpSpPr>
        <p:sp>
          <p:nvSpPr>
            <p:cNvPr id="26649" name="Text Box 3"/>
            <p:cNvSpPr txBox="1">
              <a:spLocks noChangeArrowheads="1"/>
            </p:cNvSpPr>
            <p:nvPr/>
          </p:nvSpPr>
          <p:spPr bwMode="auto">
            <a:xfrm>
              <a:off x="1872" y="816"/>
              <a:ext cx="146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4902" tIns="42451" rIns="84902" bIns="42451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000" dirty="0">
                  <a:solidFill>
                    <a:schemeClr val="tx1"/>
                  </a:solidFill>
                  <a:latin typeface="Calibri" pitchFamily="34" charset="0"/>
                </a:rPr>
                <a:t>3. RA comprova dados cadastrais</a:t>
              </a:r>
              <a:endParaRPr lang="pt-BR" altLang="en-US" sz="12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10980" name="Line 4"/>
            <p:cNvSpPr>
              <a:spLocks noChangeShapeType="1"/>
            </p:cNvSpPr>
            <p:nvPr/>
          </p:nvSpPr>
          <p:spPr bwMode="auto">
            <a:xfrm>
              <a:off x="1916" y="1248"/>
              <a:ext cx="1211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latin typeface="+mn-lt"/>
              </a:endParaRPr>
            </a:p>
          </p:txBody>
        </p:sp>
      </p:grpSp>
      <p:sp>
        <p:nvSpPr>
          <p:cNvPr id="510981" name="Oval 5"/>
          <p:cNvSpPr>
            <a:spLocks noChangeArrowheads="1"/>
          </p:cNvSpPr>
          <p:nvPr/>
        </p:nvSpPr>
        <p:spPr bwMode="auto">
          <a:xfrm>
            <a:off x="1462088" y="1331913"/>
            <a:ext cx="1790700" cy="14462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1431" tIns="45715" rIns="91431" bIns="45715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400" u="sng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468438" y="1484313"/>
            <a:ext cx="1797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dirty="0">
                <a:solidFill>
                  <a:schemeClr val="tx1"/>
                </a:solidFill>
                <a:latin typeface="Calibri" pitchFamily="34" charset="0"/>
              </a:rPr>
              <a:t>Autoridade de Registro (AR)</a:t>
            </a:r>
            <a:endParaRPr lang="pt-BR" altLang="en-US" sz="2400" u="sng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0983" name="Text Box 7"/>
          <p:cNvSpPr txBox="1">
            <a:spLocks noChangeArrowheads="1"/>
          </p:cNvSpPr>
          <p:nvPr/>
        </p:nvSpPr>
        <p:spPr bwMode="auto">
          <a:xfrm>
            <a:off x="3352800" y="5260975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chemeClr val="tx1"/>
                </a:solidFill>
                <a:latin typeface="Calibri" pitchFamily="34" charset="0"/>
              </a:rPr>
              <a:t>5. Certificado é instalado no cliente e publicado no Diretório</a:t>
            </a:r>
            <a:endParaRPr lang="pt-BR" altLang="en-US" sz="120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26630" name="Picture 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27513"/>
            <a:ext cx="1752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0986" name="Oval 10"/>
          <p:cNvSpPr>
            <a:spLocks noChangeArrowheads="1"/>
          </p:cNvSpPr>
          <p:nvPr/>
        </p:nvSpPr>
        <p:spPr bwMode="auto">
          <a:xfrm>
            <a:off x="5659438" y="1406525"/>
            <a:ext cx="1790700" cy="14493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1431" tIns="45715" rIns="91431" bIns="45715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400" u="sng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5638800" y="1571625"/>
            <a:ext cx="1797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dirty="0">
                <a:solidFill>
                  <a:schemeClr val="tx1"/>
                </a:solidFill>
                <a:latin typeface="Calibri" pitchFamily="34" charset="0"/>
              </a:rPr>
              <a:t>Autoridade Certificadora (AC)</a:t>
            </a:r>
            <a:endParaRPr lang="pt-BR" altLang="en-US" sz="2400" u="sng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38288" y="2932113"/>
            <a:ext cx="747712" cy="1393825"/>
            <a:chOff x="728" y="1728"/>
            <a:chExt cx="472" cy="879"/>
          </a:xfrm>
        </p:grpSpPr>
        <p:sp>
          <p:nvSpPr>
            <p:cNvPr id="26647" name="Line 13"/>
            <p:cNvSpPr>
              <a:spLocks noChangeShapeType="1"/>
            </p:cNvSpPr>
            <p:nvPr/>
          </p:nvSpPr>
          <p:spPr bwMode="auto">
            <a:xfrm flipV="1">
              <a:off x="1200" y="1728"/>
              <a:ext cx="0" cy="8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Text Box 14"/>
            <p:cNvSpPr txBox="1">
              <a:spLocks noChangeArrowheads="1"/>
            </p:cNvSpPr>
            <p:nvPr/>
          </p:nvSpPr>
          <p:spPr bwMode="auto">
            <a:xfrm rot="-5400000">
              <a:off x="549" y="1985"/>
              <a:ext cx="801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4902" tIns="42451" rIns="84902" bIns="42451" anchor="ctr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000">
                  <a:solidFill>
                    <a:schemeClr val="tx1"/>
                  </a:solidFill>
                  <a:latin typeface="Calibri" pitchFamily="34" charset="0"/>
                </a:rPr>
                <a:t>2. Dados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000">
                  <a:solidFill>
                    <a:schemeClr val="tx1"/>
                  </a:solidFill>
                  <a:latin typeface="Calibri" pitchFamily="34" charset="0"/>
                </a:rPr>
                <a:t> cadastrais</a:t>
              </a:r>
              <a:endParaRPr lang="pt-BR" altLang="en-US" sz="2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0991" name="Oval 15"/>
          <p:cNvSpPr>
            <a:spLocks noChangeArrowheads="1"/>
          </p:cNvSpPr>
          <p:nvPr/>
        </p:nvSpPr>
        <p:spPr bwMode="auto">
          <a:xfrm>
            <a:off x="6923088" y="4227513"/>
            <a:ext cx="1790700" cy="1447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1431" tIns="45715" rIns="91431" bIns="45715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400" u="sng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5" name="Text Box 16"/>
          <p:cNvSpPr txBox="1">
            <a:spLocks noChangeArrowheads="1"/>
          </p:cNvSpPr>
          <p:nvPr/>
        </p:nvSpPr>
        <p:spPr bwMode="auto">
          <a:xfrm>
            <a:off x="6934200" y="4775200"/>
            <a:ext cx="179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chemeClr val="tx1"/>
                </a:solidFill>
                <a:latin typeface="Calibri" pitchFamily="34" charset="0"/>
              </a:rPr>
              <a:t>Diretório</a:t>
            </a:r>
            <a:endParaRPr lang="pt-BR" altLang="en-US" sz="2400" u="sng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124200" y="2932113"/>
            <a:ext cx="4800600" cy="1903412"/>
            <a:chOff x="1728" y="1728"/>
            <a:chExt cx="3024" cy="1200"/>
          </a:xfrm>
        </p:grpSpPr>
        <p:sp>
          <p:nvSpPr>
            <p:cNvPr id="26644" name="Text Box 18"/>
            <p:cNvSpPr txBox="1">
              <a:spLocks noChangeArrowheads="1"/>
            </p:cNvSpPr>
            <p:nvPr/>
          </p:nvSpPr>
          <p:spPr bwMode="auto">
            <a:xfrm>
              <a:off x="2675" y="2095"/>
              <a:ext cx="1724" cy="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4902" tIns="42451" rIns="84902" bIns="42451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000" dirty="0">
                  <a:solidFill>
                    <a:schemeClr val="tx1"/>
                  </a:solidFill>
                  <a:latin typeface="Calibri" pitchFamily="34" charset="0"/>
                </a:rPr>
                <a:t>4. AC emite o certificado, assinando-o com sua própria chave</a:t>
              </a:r>
              <a:endParaRPr lang="pt-BR" altLang="en-US" sz="12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6645" name="Line 19"/>
            <p:cNvSpPr>
              <a:spLocks noChangeShapeType="1"/>
            </p:cNvSpPr>
            <p:nvPr/>
          </p:nvSpPr>
          <p:spPr bwMode="auto">
            <a:xfrm flipH="1">
              <a:off x="1728" y="1776"/>
              <a:ext cx="1920" cy="1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Line 20"/>
            <p:cNvSpPr>
              <a:spLocks noChangeShapeType="1"/>
            </p:cNvSpPr>
            <p:nvPr/>
          </p:nvSpPr>
          <p:spPr bwMode="auto">
            <a:xfrm>
              <a:off x="4224" y="1728"/>
              <a:ext cx="528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10997" name="Picture 2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064125"/>
            <a:ext cx="7620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0998" name="Picture 2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292725"/>
            <a:ext cx="7620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0999" name="Picture 2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21325"/>
            <a:ext cx="8382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1000" name="Text Box 24"/>
          <p:cNvSpPr txBox="1">
            <a:spLocks noChangeArrowheads="1"/>
          </p:cNvSpPr>
          <p:nvPr/>
        </p:nvSpPr>
        <p:spPr bwMode="auto">
          <a:xfrm>
            <a:off x="0" y="4848225"/>
            <a:ext cx="1600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 anchor="ctr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chemeClr val="tx1"/>
                </a:solidFill>
                <a:latin typeface="Calibri" pitchFamily="34" charset="0"/>
              </a:rPr>
              <a:t>1. As chaves são geradas</a:t>
            </a:r>
            <a:endParaRPr lang="pt-BR" altLang="en-US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41" name="Title 22"/>
          <p:cNvSpPr txBox="1">
            <a:spLocks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1550" y="1474788"/>
            <a:ext cx="1835150" cy="706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Ex.: Verisign, </a:t>
            </a:r>
            <a:r>
              <a:rPr lang="en-US" sz="2000" b="1" dirty="0" err="1">
                <a:solidFill>
                  <a:schemeClr val="accent6"/>
                </a:solidFill>
                <a:latin typeface="+mj-lt"/>
              </a:rPr>
              <a:t>Serasa</a:t>
            </a:r>
            <a:endParaRPr lang="en-US" sz="20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6643" name="Title 29"/>
          <p:cNvSpPr>
            <a:spLocks noGrp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pt-BR" altLang="en-US" dirty="0"/>
              <a:t>Processo de certificação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212992" y="2287905"/>
            <a:ext cx="23936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3C3C3C"/>
                </a:solidFill>
                <a:latin typeface="WorkSans-Italic"/>
              </a:rPr>
              <a:t>certificate signing request (CSR)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58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3" grpId="0" autoUpdateAnimBg="0"/>
      <p:bldP spid="511000" grpId="0" autoUpdateAnimBg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Usando certificados (web)</a:t>
            </a:r>
            <a:endParaRPr lang="en-US" altLang="en-US"/>
          </a:p>
        </p:txBody>
      </p:sp>
      <p:graphicFrame>
        <p:nvGraphicFramePr>
          <p:cNvPr id="40963" name="Object 6"/>
          <p:cNvGraphicFramePr>
            <a:graphicFrameLocks noChangeAspect="1"/>
          </p:cNvGraphicFramePr>
          <p:nvPr/>
        </p:nvGraphicFramePr>
        <p:xfrm>
          <a:off x="2268538" y="4797425"/>
          <a:ext cx="7905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561905" imgH="1590897" progId="PBrush">
                  <p:embed/>
                </p:oleObj>
              </mc:Choice>
              <mc:Fallback>
                <p:oleObj name="Bitmap Image" r:id="rId2" imgW="1561905" imgH="1590897" progId="PBrush">
                  <p:embed/>
                  <p:pic>
                    <p:nvPicPr>
                      <p:cNvPr id="409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97425"/>
                        <a:ext cx="7905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965" name="Straight Arrow Connector 11"/>
          <p:cNvCxnSpPr>
            <a:cxnSpLocks noChangeShapeType="1"/>
          </p:cNvCxnSpPr>
          <p:nvPr/>
        </p:nvCxnSpPr>
        <p:spPr bwMode="auto">
          <a:xfrm>
            <a:off x="3865563" y="5075238"/>
            <a:ext cx="3730625" cy="95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3924300" y="4684713"/>
            <a:ext cx="2935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pt-BR" altLang="en-US" sz="2000">
                <a:cs typeface="Arial" pitchFamily="34" charset="0"/>
              </a:rPr>
              <a:t>1. Requisita Certificado</a:t>
            </a:r>
            <a:endParaRPr lang="en-US" altLang="en-US" sz="180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cxnSp>
        <p:nvCxnSpPr>
          <p:cNvPr id="40967" name="Straight Arrow Connector 13"/>
          <p:cNvCxnSpPr>
            <a:cxnSpLocks noChangeShapeType="1"/>
          </p:cNvCxnSpPr>
          <p:nvPr/>
        </p:nvCxnSpPr>
        <p:spPr bwMode="auto">
          <a:xfrm flipV="1">
            <a:off x="3851275" y="5300663"/>
            <a:ext cx="3673475" cy="95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tangle 14"/>
          <p:cNvSpPr>
            <a:spLocks noChangeArrowheads="1"/>
          </p:cNvSpPr>
          <p:nvPr/>
        </p:nvSpPr>
        <p:spPr bwMode="auto">
          <a:xfrm>
            <a:off x="4067175" y="5272088"/>
            <a:ext cx="3025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000">
                <a:cs typeface="Arial" pitchFamily="34" charset="0"/>
              </a:rPr>
              <a:t>2. Fornece certificado assinado por AC</a:t>
            </a:r>
            <a:endParaRPr lang="en-US" altLang="en-US" sz="180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pic>
        <p:nvPicPr>
          <p:cNvPr id="4096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828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1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203450"/>
            <a:ext cx="5032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71" name="Straight Arrow Connector 17"/>
          <p:cNvCxnSpPr>
            <a:cxnSpLocks noChangeShapeType="1"/>
          </p:cNvCxnSpPr>
          <p:nvPr/>
        </p:nvCxnSpPr>
        <p:spPr bwMode="auto">
          <a:xfrm flipV="1">
            <a:off x="3708400" y="2781300"/>
            <a:ext cx="2022475" cy="18716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2" name="Rectangle 21"/>
          <p:cNvSpPr>
            <a:spLocks noChangeArrowheads="1"/>
          </p:cNvSpPr>
          <p:nvPr/>
        </p:nvSpPr>
        <p:spPr bwMode="auto">
          <a:xfrm>
            <a:off x="5148263" y="3408363"/>
            <a:ext cx="39725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pt-BR" altLang="en-US" sz="2000" dirty="0">
                <a:cs typeface="Arial" pitchFamily="34" charset="0"/>
              </a:rPr>
              <a:t>[3.1. Consulta OCSP: revogação]</a:t>
            </a:r>
            <a:endParaRPr lang="en-US" altLang="en-US" sz="1800" dirty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73" name="Rectangle 31"/>
          <p:cNvSpPr>
            <a:spLocks noChangeArrowheads="1"/>
          </p:cNvSpPr>
          <p:nvPr/>
        </p:nvSpPr>
        <p:spPr bwMode="auto">
          <a:xfrm>
            <a:off x="324693" y="3781425"/>
            <a:ext cx="29511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000" dirty="0">
                <a:cs typeface="Arial" pitchFamily="34" charset="0"/>
              </a:rPr>
              <a:t>3. Verifica validade do certificado (chave pública da AC)</a:t>
            </a:r>
            <a:endParaRPr lang="en-US" altLang="en-US" sz="1800" dirty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74" name="Rectangle 32"/>
          <p:cNvSpPr>
            <a:spLocks noChangeArrowheads="1"/>
          </p:cNvSpPr>
          <p:nvPr/>
        </p:nvSpPr>
        <p:spPr bwMode="auto">
          <a:xfrm>
            <a:off x="-80757" y="5579620"/>
            <a:ext cx="2880321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000" dirty="0">
                <a:cs typeface="Arial" pitchFamily="34" charset="0"/>
              </a:rPr>
              <a:t>4. Usa chave pública: “fecha cadeado” no navegador</a:t>
            </a:r>
            <a:endParaRPr lang="en-US" altLang="en-US" sz="1800" dirty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75" name="Rectangle 37"/>
          <p:cNvSpPr>
            <a:spLocks noChangeArrowheads="1"/>
          </p:cNvSpPr>
          <p:nvPr/>
        </p:nvSpPr>
        <p:spPr bwMode="auto">
          <a:xfrm>
            <a:off x="6732588" y="1804988"/>
            <a:ext cx="2087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000" b="1">
                <a:cs typeface="Arial" pitchFamily="34" charset="0"/>
              </a:rPr>
              <a:t>Autoridade Certificadora</a:t>
            </a:r>
            <a:endParaRPr lang="en-US" altLang="en-US" sz="2000" b="1">
              <a:latin typeface="Times New Roman" pitchFamily="18" charset="0"/>
              <a:cs typeface="Arial" pitchFamily="34" charset="0"/>
            </a:endParaRPr>
          </a:p>
        </p:txBody>
      </p:sp>
      <p:pic>
        <p:nvPicPr>
          <p:cNvPr id="40976" name="Picture 5" descr="padlock_bo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36" y="5113544"/>
            <a:ext cx="5032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7" name="AutoShape 3"/>
          <p:cNvSpPr>
            <a:spLocks noChangeArrowheads="1"/>
          </p:cNvSpPr>
          <p:nvPr/>
        </p:nvSpPr>
        <p:spPr bwMode="auto">
          <a:xfrm>
            <a:off x="6659563" y="5705269"/>
            <a:ext cx="917575" cy="504825"/>
          </a:xfrm>
          <a:prstGeom prst="wave">
            <a:avLst>
              <a:gd name="adj1" fmla="val 7718"/>
              <a:gd name="adj2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1" tIns="45715" rIns="91431" bIns="45715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979" name="Freeform 7"/>
          <p:cNvSpPr>
            <a:spLocks/>
          </p:cNvSpPr>
          <p:nvPr/>
        </p:nvSpPr>
        <p:spPr bwMode="auto">
          <a:xfrm>
            <a:off x="7431360" y="6108034"/>
            <a:ext cx="117475" cy="46037"/>
          </a:xfrm>
          <a:custGeom>
            <a:avLst/>
            <a:gdLst>
              <a:gd name="T0" fmla="*/ 0 w 227"/>
              <a:gd name="T1" fmla="*/ 2147483647 h 45"/>
              <a:gd name="T2" fmla="*/ 2147483647 w 227"/>
              <a:gd name="T3" fmla="*/ 0 h 45"/>
              <a:gd name="T4" fmla="*/ 2147483647 w 227"/>
              <a:gd name="T5" fmla="*/ 2147483647 h 45"/>
              <a:gd name="T6" fmla="*/ 2147483647 w 227"/>
              <a:gd name="T7" fmla="*/ 0 h 45"/>
              <a:gd name="T8" fmla="*/ 2147483647 w 227"/>
              <a:gd name="T9" fmla="*/ 2147483647 h 45"/>
              <a:gd name="T10" fmla="*/ 2147483647 w 227"/>
              <a:gd name="T11" fmla="*/ 0 h 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7"/>
              <a:gd name="T19" fmla="*/ 0 h 45"/>
              <a:gd name="T20" fmla="*/ 227 w 227"/>
              <a:gd name="T21" fmla="*/ 45 h 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7" h="45">
                <a:moveTo>
                  <a:pt x="0" y="45"/>
                </a:moveTo>
                <a:cubicBezTo>
                  <a:pt x="15" y="22"/>
                  <a:pt x="31" y="0"/>
                  <a:pt x="46" y="0"/>
                </a:cubicBezTo>
                <a:cubicBezTo>
                  <a:pt x="61" y="0"/>
                  <a:pt x="76" y="45"/>
                  <a:pt x="91" y="45"/>
                </a:cubicBezTo>
                <a:cubicBezTo>
                  <a:pt x="106" y="45"/>
                  <a:pt x="121" y="0"/>
                  <a:pt x="136" y="0"/>
                </a:cubicBezTo>
                <a:cubicBezTo>
                  <a:pt x="151" y="0"/>
                  <a:pt x="167" y="45"/>
                  <a:pt x="182" y="45"/>
                </a:cubicBezTo>
                <a:cubicBezTo>
                  <a:pt x="197" y="45"/>
                  <a:pt x="212" y="22"/>
                  <a:pt x="227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8472" tIns="49236" rIns="98472" bIns="49236"/>
          <a:lstStyle/>
          <a:p>
            <a:endParaRPr lang="en-US"/>
          </a:p>
        </p:txBody>
      </p:sp>
      <p:pic>
        <p:nvPicPr>
          <p:cNvPr id="40980" name="Picture 5" descr="padlock_bo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159" y="5849732"/>
            <a:ext cx="2524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81" name="Object 12"/>
          <p:cNvGraphicFramePr>
            <a:graphicFrameLocks noChangeAspect="1"/>
          </p:cNvGraphicFramePr>
          <p:nvPr/>
        </p:nvGraphicFramePr>
        <p:xfrm>
          <a:off x="7531373" y="5769896"/>
          <a:ext cx="2809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2857899" imgH="3809524" progId="PBrush">
                  <p:embed/>
                </p:oleObj>
              </mc:Choice>
              <mc:Fallback>
                <p:oleObj name="Bitmap Image" r:id="rId8" imgW="2857899" imgH="3809524" progId="PBrush">
                  <p:embed/>
                  <p:pic>
                    <p:nvPicPr>
                      <p:cNvPr id="4098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373" y="5769896"/>
                        <a:ext cx="2809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2" name="Picture 14" descr="https://encrypted-tbn2.gstatic.com/images?q=tbn:ANd9GcTf1gTh6kj2Fe5KVguPnc-fthnuWj-GjBQHm9mR2aG7NfYnHQ3sFa0Soktm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724400"/>
            <a:ext cx="7921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3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3" y="4581525"/>
            <a:ext cx="666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4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4149725"/>
            <a:ext cx="84455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5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16063"/>
            <a:ext cx="467995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6" name="Oval 29"/>
          <p:cNvSpPr>
            <a:spLocks noChangeArrowheads="1"/>
          </p:cNvSpPr>
          <p:nvPr/>
        </p:nvSpPr>
        <p:spPr bwMode="auto">
          <a:xfrm>
            <a:off x="1908175" y="1719263"/>
            <a:ext cx="360363" cy="358775"/>
          </a:xfrm>
          <a:prstGeom prst="ellips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28" y="5030309"/>
            <a:ext cx="708941" cy="3987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18" y="5846850"/>
            <a:ext cx="447501" cy="2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26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3" name="Text Box 7"/>
          <p:cNvSpPr txBox="1">
            <a:spLocks noChangeArrowheads="1"/>
          </p:cNvSpPr>
          <p:nvPr/>
        </p:nvSpPr>
        <p:spPr bwMode="auto">
          <a:xfrm>
            <a:off x="3768919" y="5663998"/>
            <a:ext cx="2949794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5" rIns="91431" bIns="45715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000" dirty="0">
                <a:solidFill>
                  <a:schemeClr val="tx1"/>
                </a:solidFill>
                <a:latin typeface="Calibri" pitchFamily="34" charset="0"/>
              </a:rPr>
              <a:t>4. Usuário obtém dados com carimbo de tempo</a:t>
            </a:r>
            <a:endParaRPr lang="pt-BR" alt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26630" name="Picture 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27513"/>
            <a:ext cx="1752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0986" name="Oval 10"/>
          <p:cNvSpPr>
            <a:spLocks noChangeArrowheads="1"/>
          </p:cNvSpPr>
          <p:nvPr/>
        </p:nvSpPr>
        <p:spPr bwMode="auto">
          <a:xfrm>
            <a:off x="5659438" y="1406525"/>
            <a:ext cx="1790700" cy="14493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1431" tIns="45715" rIns="91431" bIns="45715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400" u="sng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5638800" y="1571625"/>
            <a:ext cx="1797050" cy="10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000" dirty="0">
                <a:solidFill>
                  <a:schemeClr val="tx1"/>
                </a:solidFill>
                <a:latin typeface="Calibri" pitchFamily="34" charset="0"/>
              </a:rPr>
              <a:t>Autoridade Certificadora de Tempo(ACT)</a:t>
            </a:r>
            <a:endParaRPr lang="pt-BR" altLang="en-US" sz="2000" u="sng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41" name="Title 22"/>
          <p:cNvSpPr txBox="1">
            <a:spLocks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1550" y="1474788"/>
            <a:ext cx="183515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Ex.: </a:t>
            </a:r>
            <a:r>
              <a:rPr lang="en-US" sz="2000" b="1" dirty="0" err="1">
                <a:solidFill>
                  <a:schemeClr val="accent6"/>
                </a:solidFill>
                <a:latin typeface="+mj-lt"/>
              </a:rPr>
              <a:t>Caixa</a:t>
            </a:r>
            <a:r>
              <a:rPr lang="en-US" sz="2000" b="1" dirty="0">
                <a:solidFill>
                  <a:schemeClr val="accent6"/>
                </a:solidFill>
                <a:latin typeface="+mj-lt"/>
              </a:rPr>
              <a:t>, </a:t>
            </a:r>
            <a:r>
              <a:rPr lang="en-US" sz="2000" b="1" dirty="0" err="1">
                <a:solidFill>
                  <a:schemeClr val="accent6"/>
                </a:solidFill>
                <a:latin typeface="+mj-lt"/>
              </a:rPr>
              <a:t>Serpro</a:t>
            </a:r>
            <a:endParaRPr lang="en-US" sz="20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6643" name="Title 29"/>
          <p:cNvSpPr>
            <a:spLocks noGrp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pt-BR" altLang="en-US" sz="3800" dirty="0"/>
              <a:t>Processo de Carimbo de Tempo</a:t>
            </a:r>
            <a:endParaRPr lang="en-US" altLang="en-US" sz="3800" dirty="0"/>
          </a:p>
        </p:txBody>
      </p:sp>
      <p:sp>
        <p:nvSpPr>
          <p:cNvPr id="6" name="Rectangle 5"/>
          <p:cNvSpPr/>
          <p:nvPr/>
        </p:nvSpPr>
        <p:spPr>
          <a:xfrm>
            <a:off x="24129" y="6552242"/>
            <a:ext cx="586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https://www.gov.br/iti/pt-br/assuntos/icp-brasil/autoridades-de-carimbo-do-tempo</a:t>
            </a:r>
          </a:p>
        </p:txBody>
      </p:sp>
      <p:pic>
        <p:nvPicPr>
          <p:cNvPr id="110594" name="Picture 2" descr="File:Circle-icons-document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9" y="3025992"/>
            <a:ext cx="631042" cy="63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04796" y="1743392"/>
            <a:ext cx="1321971" cy="175008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886164" y="3645024"/>
            <a:ext cx="1149134" cy="163836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3242032" y="5683121"/>
            <a:ext cx="701226" cy="743335"/>
            <a:chOff x="5641877" y="3350703"/>
            <a:chExt cx="701226" cy="743335"/>
          </a:xfrm>
        </p:grpSpPr>
        <p:pic>
          <p:nvPicPr>
            <p:cNvPr id="49" name="Picture 2" descr="File:Circle-icons-document.svg - Wikimedia Commo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877" y="3350703"/>
              <a:ext cx="631042" cy="631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oup 49"/>
            <p:cNvGrpSpPr/>
            <p:nvPr/>
          </p:nvGrpSpPr>
          <p:grpSpPr>
            <a:xfrm>
              <a:off x="6050296" y="3637957"/>
              <a:ext cx="292807" cy="456081"/>
              <a:chOff x="3233737" y="1657350"/>
              <a:chExt cx="550950" cy="858169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233737" y="1657350"/>
                <a:ext cx="474167" cy="62772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56648" y="2047820"/>
                <a:ext cx="328039" cy="467699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3124200" y="3008250"/>
            <a:ext cx="4781551" cy="2000169"/>
            <a:chOff x="3124200" y="3008250"/>
            <a:chExt cx="4781551" cy="2000169"/>
          </a:xfrm>
        </p:grpSpPr>
        <p:sp>
          <p:nvSpPr>
            <p:cNvPr id="26644" name="Text Box 18"/>
            <p:cNvSpPr txBox="1">
              <a:spLocks noChangeArrowheads="1"/>
            </p:cNvSpPr>
            <p:nvPr/>
          </p:nvSpPr>
          <p:spPr bwMode="auto">
            <a:xfrm>
              <a:off x="5168900" y="3999611"/>
              <a:ext cx="2736851" cy="1008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4902" tIns="42451" rIns="84902" bIns="42451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000" dirty="0">
                  <a:solidFill>
                    <a:schemeClr val="tx1"/>
                  </a:solidFill>
                  <a:latin typeface="Calibri" pitchFamily="34" charset="0"/>
                </a:rPr>
                <a:t>3. ACT emite carimbo de tempo, assinando-o com sua própria chave</a:t>
              </a:r>
              <a:endParaRPr lang="pt-BR" altLang="en-US" sz="12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6645" name="Line 19"/>
            <p:cNvSpPr>
              <a:spLocks noChangeShapeType="1"/>
            </p:cNvSpPr>
            <p:nvPr/>
          </p:nvSpPr>
          <p:spPr bwMode="auto">
            <a:xfrm flipH="1">
              <a:off x="3124200" y="3008250"/>
              <a:ext cx="3048001" cy="18272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276839" y="3295724"/>
              <a:ext cx="455401" cy="709340"/>
              <a:chOff x="6276839" y="3295724"/>
              <a:chExt cx="455401" cy="709340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76839" y="3295724"/>
                <a:ext cx="391934" cy="518860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461092" y="3618477"/>
                <a:ext cx="271148" cy="386587"/>
              </a:xfrm>
              <a:prstGeom prst="rect">
                <a:avLst/>
              </a:prstGeom>
            </p:spPr>
          </p:pic>
        </p:grpSp>
      </p:grpSp>
      <p:grpSp>
        <p:nvGrpSpPr>
          <p:cNvPr id="15" name="Group 14"/>
          <p:cNvGrpSpPr/>
          <p:nvPr/>
        </p:nvGrpSpPr>
        <p:grpSpPr>
          <a:xfrm>
            <a:off x="-185770" y="3074956"/>
            <a:ext cx="3268706" cy="1270957"/>
            <a:chOff x="-185770" y="3074956"/>
            <a:chExt cx="3268706" cy="1270957"/>
          </a:xfrm>
        </p:grpSpPr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-185770" y="3638037"/>
              <a:ext cx="3268706" cy="70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000" dirty="0">
                  <a:solidFill>
                    <a:schemeClr val="tx1"/>
                  </a:solidFill>
                  <a:latin typeface="Calibri" pitchFamily="34" charset="0"/>
                </a:rPr>
                <a:t>1. Usuário calcula </a:t>
              </a:r>
              <a:r>
                <a:rPr lang="pt-BR" altLang="en-US" sz="2000" dirty="0" err="1">
                  <a:solidFill>
                    <a:schemeClr val="tx1"/>
                  </a:solidFill>
                  <a:latin typeface="Calibri" pitchFamily="34" charset="0"/>
                </a:rPr>
                <a:t>hash</a:t>
              </a:r>
              <a:r>
                <a:rPr lang="pt-BR" altLang="en-US" sz="2000" dirty="0">
                  <a:solidFill>
                    <a:schemeClr val="tx1"/>
                  </a:solidFill>
                  <a:latin typeface="Calibri" pitchFamily="34" charset="0"/>
                </a:rPr>
                <a:t> dos dados a serem carimbados</a:t>
              </a:r>
              <a:endParaRPr lang="pt-BR" altLang="en-US" sz="12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57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939" y="3249146"/>
              <a:ext cx="356698" cy="29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 bwMode="auto">
            <a:xfrm>
              <a:off x="1168410" y="3398715"/>
              <a:ext cx="45126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4" name="TextBox 13"/>
            <p:cNvSpPr txBox="1"/>
            <p:nvPr/>
          </p:nvSpPr>
          <p:spPr>
            <a:xfrm>
              <a:off x="1107030" y="3074956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latin typeface="+mj-lt"/>
                </a:rPr>
                <a:t>hash</a:t>
              </a:r>
              <a:endParaRPr lang="pt-BR" sz="1400" dirty="0"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57829" y="2209655"/>
            <a:ext cx="2779713" cy="2205230"/>
            <a:chOff x="2957829" y="2209655"/>
            <a:chExt cx="2779713" cy="2205230"/>
          </a:xfrm>
        </p:grpSpPr>
        <p:sp>
          <p:nvSpPr>
            <p:cNvPr id="510980" name="Line 4"/>
            <p:cNvSpPr>
              <a:spLocks noChangeShapeType="1"/>
            </p:cNvSpPr>
            <p:nvPr/>
          </p:nvSpPr>
          <p:spPr bwMode="auto">
            <a:xfrm flipV="1">
              <a:off x="2957829" y="2752772"/>
              <a:ext cx="2779713" cy="16621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178613" y="2452769"/>
              <a:ext cx="1850839" cy="70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000" dirty="0">
                  <a:solidFill>
                    <a:schemeClr val="tx1"/>
                  </a:solidFill>
                  <a:latin typeface="Calibri" pitchFamily="34" charset="0"/>
                </a:rPr>
                <a:t>2. Usuário envia </a:t>
              </a:r>
              <a:r>
                <a:rPr lang="pt-BR" altLang="en-US" sz="2000" dirty="0" err="1">
                  <a:solidFill>
                    <a:schemeClr val="tx1"/>
                  </a:solidFill>
                  <a:latin typeface="Calibri" pitchFamily="34" charset="0"/>
                </a:rPr>
                <a:t>hash</a:t>
              </a:r>
              <a:r>
                <a:rPr lang="pt-BR" altLang="en-US" sz="2000" dirty="0">
                  <a:solidFill>
                    <a:schemeClr val="tx1"/>
                  </a:solidFill>
                  <a:latin typeface="Calibri" pitchFamily="34" charset="0"/>
                </a:rPr>
                <a:t> a ACT</a:t>
              </a:r>
              <a:endParaRPr lang="pt-BR" altLang="en-US" sz="12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62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87" y="2209655"/>
              <a:ext cx="356698" cy="29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3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le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1143001"/>
          </a:xfrm>
        </p:spPr>
        <p:txBody>
          <a:bodyPr/>
          <a:lstStyle/>
          <a:p>
            <a:r>
              <a:rPr lang="en-US" altLang="en-US"/>
              <a:t>Exemplo: Certificado USP (X.509)</a:t>
            </a:r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1801813"/>
            <a:ext cx="551497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1492" name="Straight Arrow Connector 5"/>
          <p:cNvCxnSpPr>
            <a:cxnSpLocks noChangeShapeType="1"/>
          </p:cNvCxnSpPr>
          <p:nvPr/>
        </p:nvCxnSpPr>
        <p:spPr bwMode="auto">
          <a:xfrm flipH="1" flipV="1">
            <a:off x="5292725" y="4724400"/>
            <a:ext cx="461963" cy="4333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3556000" y="4411663"/>
            <a:ext cx="1657350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28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-26988"/>
            <a:ext cx="9144000" cy="114300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dirty="0" err="1"/>
              <a:t>Exemplo</a:t>
            </a:r>
            <a:r>
              <a:rPr lang="en-US" altLang="en-US" dirty="0"/>
              <a:t>: </a:t>
            </a:r>
            <a:r>
              <a:rPr lang="en-US" altLang="en-US" dirty="0" err="1"/>
              <a:t>Certificado</a:t>
            </a:r>
            <a:r>
              <a:rPr lang="en-US" altLang="en-US" dirty="0"/>
              <a:t> USP (X.509)</a:t>
            </a:r>
            <a:endParaRPr lang="en-US" altLang="en-US" kern="0" dirty="0"/>
          </a:p>
        </p:txBody>
      </p:sp>
      <p:sp>
        <p:nvSpPr>
          <p:cNvPr id="20" name="TextBox 19"/>
          <p:cNvSpPr txBox="1"/>
          <p:nvPr/>
        </p:nvSpPr>
        <p:spPr>
          <a:xfrm>
            <a:off x="1403350" y="3971925"/>
            <a:ext cx="6302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AC</a:t>
            </a:r>
          </a:p>
        </p:txBody>
      </p:sp>
      <p:cxnSp>
        <p:nvCxnSpPr>
          <p:cNvPr id="192516" name="Straight Arrow Connector 9"/>
          <p:cNvCxnSpPr>
            <a:cxnSpLocks noChangeShapeType="1"/>
          </p:cNvCxnSpPr>
          <p:nvPr/>
        </p:nvCxnSpPr>
        <p:spPr bwMode="auto">
          <a:xfrm flipH="1">
            <a:off x="4932363" y="2849563"/>
            <a:ext cx="863600" cy="5048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25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3983037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5"/>
          <p:cNvSpPr>
            <a:spLocks noChangeArrowheads="1"/>
          </p:cNvSpPr>
          <p:nvPr/>
        </p:nvSpPr>
        <p:spPr bwMode="auto">
          <a:xfrm>
            <a:off x="2911475" y="4202113"/>
            <a:ext cx="2247900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19" name="Rectangle 5"/>
          <p:cNvSpPr>
            <a:spLocks noChangeArrowheads="1"/>
          </p:cNvSpPr>
          <p:nvPr/>
        </p:nvSpPr>
        <p:spPr bwMode="auto">
          <a:xfrm>
            <a:off x="2909888" y="3883025"/>
            <a:ext cx="2247900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8125" y="3065463"/>
            <a:ext cx="2232025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Domínio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ao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qual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corresponde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 o </a:t>
            </a:r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certificado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92521" name="Straight Connector 27"/>
          <p:cNvCxnSpPr>
            <a:cxnSpLocks noChangeShapeType="1"/>
            <a:stCxn id="192519" idx="3"/>
            <a:endCxn id="26" idx="1"/>
          </p:cNvCxnSpPr>
          <p:nvPr/>
        </p:nvCxnSpPr>
        <p:spPr bwMode="auto">
          <a:xfrm flipV="1">
            <a:off x="5157788" y="3571875"/>
            <a:ext cx="1430337" cy="4191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522" name="Straight Connector 28"/>
          <p:cNvCxnSpPr>
            <a:cxnSpLocks noChangeShapeType="1"/>
            <a:stCxn id="20" idx="3"/>
            <a:endCxn id="192518" idx="1"/>
          </p:cNvCxnSpPr>
          <p:nvPr/>
        </p:nvCxnSpPr>
        <p:spPr bwMode="auto">
          <a:xfrm>
            <a:off x="2033588" y="4202113"/>
            <a:ext cx="877887" cy="10795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523" name="Oval 29"/>
          <p:cNvSpPr>
            <a:spLocks noChangeArrowheads="1"/>
          </p:cNvSpPr>
          <p:nvPr/>
        </p:nvSpPr>
        <p:spPr bwMode="auto">
          <a:xfrm>
            <a:off x="2938463" y="1763713"/>
            <a:ext cx="504825" cy="1809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92524" name="Straight Connector 30"/>
          <p:cNvCxnSpPr>
            <a:cxnSpLocks noChangeShapeType="1"/>
            <a:stCxn id="192523" idx="2"/>
            <a:endCxn id="32" idx="3"/>
          </p:cNvCxnSpPr>
          <p:nvPr/>
        </p:nvCxnSpPr>
        <p:spPr bwMode="auto">
          <a:xfrm flipH="1">
            <a:off x="2103438" y="1854200"/>
            <a:ext cx="835025" cy="29051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-101600" y="1790700"/>
            <a:ext cx="2205038" cy="706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Para </a:t>
            </a:r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detalhes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adicionais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43675" y="1628775"/>
            <a:ext cx="22764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Para </a:t>
            </a:r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ver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cadeia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 de </a:t>
            </a:r>
            <a:r>
              <a:rPr lang="en-US" sz="2000" b="1" dirty="0" err="1">
                <a:solidFill>
                  <a:srgbClr val="FF0000"/>
                </a:solidFill>
                <a:latin typeface="+mj-lt"/>
              </a:rPr>
              <a:t>certificados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2527" name="Oval 33"/>
          <p:cNvSpPr>
            <a:spLocks noChangeArrowheads="1"/>
          </p:cNvSpPr>
          <p:nvPr/>
        </p:nvSpPr>
        <p:spPr bwMode="auto">
          <a:xfrm>
            <a:off x="3351213" y="1758950"/>
            <a:ext cx="1058862" cy="2000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92528" name="Straight Connector 34"/>
          <p:cNvCxnSpPr>
            <a:cxnSpLocks noChangeShapeType="1"/>
            <a:stCxn id="192527" idx="6"/>
            <a:endCxn id="33" idx="1"/>
          </p:cNvCxnSpPr>
          <p:nvPr/>
        </p:nvCxnSpPr>
        <p:spPr bwMode="auto">
          <a:xfrm>
            <a:off x="4410075" y="1858963"/>
            <a:ext cx="2133600" cy="12382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3636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Content Placeholder 3"/>
          <p:cNvSpPr>
            <a:spLocks noGrp="1"/>
          </p:cNvSpPr>
          <p:nvPr>
            <p:ph idx="1"/>
          </p:nvPr>
        </p:nvSpPr>
        <p:spPr>
          <a:xfrm>
            <a:off x="457200" y="1412875"/>
            <a:ext cx="8218488" cy="4724400"/>
          </a:xfrm>
        </p:spPr>
        <p:txBody>
          <a:bodyPr/>
          <a:lstStyle/>
          <a:p>
            <a:pPr eaLnBrk="1" hangingPunct="1"/>
            <a:r>
              <a:rPr lang="pt-BR" altLang="en-US" dirty="0"/>
              <a:t>Duas chaves distintas</a:t>
            </a:r>
          </a:p>
          <a:p>
            <a:pPr lvl="1" eaLnBrk="1" hangingPunct="1"/>
            <a:r>
              <a:rPr lang="pt-BR" altLang="en-US" sz="2200" dirty="0"/>
              <a:t>Chave </a:t>
            </a:r>
            <a:r>
              <a:rPr lang="pt-BR" altLang="en-US" sz="2200" b="1" dirty="0"/>
              <a:t>pública</a:t>
            </a:r>
            <a:r>
              <a:rPr lang="pt-BR" altLang="en-US" sz="2200" dirty="0"/>
              <a:t> K</a:t>
            </a:r>
            <a:r>
              <a:rPr lang="pt-BR" altLang="en-US" sz="2200" baseline="-25000" dirty="0"/>
              <a:t>U</a:t>
            </a:r>
            <a:r>
              <a:rPr lang="pt-BR" altLang="en-US" sz="2200" dirty="0"/>
              <a:t>: divulgada abertamente</a:t>
            </a:r>
          </a:p>
          <a:p>
            <a:pPr lvl="2" eaLnBrk="1" hangingPunct="1"/>
            <a:r>
              <a:rPr lang="pt-BR" altLang="en-US" sz="2000" dirty="0"/>
              <a:t>Analogia com o mundo real: um cadeado</a:t>
            </a:r>
          </a:p>
          <a:p>
            <a:pPr lvl="1" eaLnBrk="1" hangingPunct="1"/>
            <a:r>
              <a:rPr lang="pt-BR" altLang="en-US" sz="2200" dirty="0"/>
              <a:t>Chave </a:t>
            </a:r>
            <a:r>
              <a:rPr lang="pt-BR" altLang="en-US" sz="2200" b="1" dirty="0"/>
              <a:t>privada</a:t>
            </a:r>
            <a:r>
              <a:rPr lang="pt-BR" altLang="en-US" sz="2200" dirty="0"/>
              <a:t> K</a:t>
            </a:r>
            <a:r>
              <a:rPr lang="pt-BR" altLang="en-US" sz="2200" baseline="-25000" dirty="0"/>
              <a:t>R</a:t>
            </a:r>
            <a:r>
              <a:rPr lang="pt-BR" altLang="en-US" sz="2200" dirty="0"/>
              <a:t>: conhecida apenas pelo seu dono</a:t>
            </a:r>
          </a:p>
          <a:p>
            <a:pPr lvl="2" eaLnBrk="1" hangingPunct="1"/>
            <a:r>
              <a:rPr lang="pt-BR" altLang="en-US" sz="2000" dirty="0"/>
              <a:t>Analogia com o mundo real: a chave do cadeado</a:t>
            </a:r>
          </a:p>
          <a:p>
            <a:pPr lvl="1" eaLnBrk="1" hangingPunct="1"/>
            <a:r>
              <a:rPr lang="pt-BR" altLang="en-US" sz="2200" dirty="0"/>
              <a:t>Transformações </a:t>
            </a:r>
            <a:r>
              <a:rPr lang="pt-BR" altLang="en-US" sz="2200" b="1" dirty="0"/>
              <a:t>feitas usando uma chave</a:t>
            </a:r>
            <a:r>
              <a:rPr lang="pt-BR" altLang="en-US" sz="2200" dirty="0"/>
              <a:t> somente podem ser </a:t>
            </a:r>
            <a:r>
              <a:rPr lang="pt-BR" altLang="en-US" sz="2200" b="1" dirty="0"/>
              <a:t>invertidas com a outra chave</a:t>
            </a:r>
            <a:r>
              <a:rPr lang="pt-BR" altLang="en-US" sz="2200" dirty="0"/>
              <a:t>.</a:t>
            </a:r>
          </a:p>
          <a:p>
            <a:pPr eaLnBrk="1" hangingPunct="1"/>
            <a:r>
              <a:rPr lang="pt-BR" altLang="en-US" dirty="0"/>
              <a:t>Ambas as chaves são </a:t>
            </a:r>
            <a:r>
              <a:rPr lang="pt-BR" altLang="en-US" b="1" dirty="0"/>
              <a:t>geradas pelo seu dono</a:t>
            </a:r>
          </a:p>
          <a:p>
            <a:pPr lvl="1" eaLnBrk="1" hangingPunct="1"/>
            <a:r>
              <a:rPr lang="pt-BR" altLang="en-US" sz="2200" dirty="0"/>
              <a:t>Em um algoritmo seguro, deve ser inviável calcular a chave privada a partir da chave pública.</a:t>
            </a:r>
          </a:p>
          <a:p>
            <a:pPr lvl="1" eaLnBrk="1" hangingPunct="1"/>
            <a:r>
              <a:rPr lang="pt-BR" altLang="en-US" sz="2200" dirty="0"/>
              <a:t>Para que </a:t>
            </a:r>
            <a:r>
              <a:rPr lang="pt-BR" altLang="en-US" sz="2200" b="1" dirty="0"/>
              <a:t>A</a:t>
            </a:r>
            <a:r>
              <a:rPr lang="pt-BR" altLang="en-US" sz="2200" dirty="0"/>
              <a:t>lice possa se comunicar com </a:t>
            </a:r>
            <a:r>
              <a:rPr lang="pt-BR" altLang="en-US" sz="2200" b="1" dirty="0"/>
              <a:t>B</a:t>
            </a:r>
            <a:r>
              <a:rPr lang="pt-BR" altLang="en-US" sz="2200" dirty="0"/>
              <a:t>ob, ambos devem obter, de alguma forma, a chave pública do outro.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Criptografia Assimétrica</a:t>
            </a:r>
          </a:p>
        </p:txBody>
      </p:sp>
      <p:pic>
        <p:nvPicPr>
          <p:cNvPr id="7" name="Picture 13" descr="padlock_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628775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9" name="Picture 16" descr="ANd9GcTODZhfpMCMD1AIJVUfznqqIRH96fVKsmgqamwKZUxwMlIbHaFHfw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2852738"/>
            <a:ext cx="5873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4150" name="Group 1"/>
          <p:cNvGrpSpPr>
            <a:grpSpLocks/>
          </p:cNvGrpSpPr>
          <p:nvPr/>
        </p:nvGrpSpPr>
        <p:grpSpPr bwMode="auto">
          <a:xfrm>
            <a:off x="36513" y="5026025"/>
            <a:ext cx="863600" cy="995363"/>
            <a:chOff x="-107950" y="4508500"/>
            <a:chExt cx="1150938" cy="1327150"/>
          </a:xfrm>
        </p:grpSpPr>
        <p:pic>
          <p:nvPicPr>
            <p:cNvPr id="6" name="Picture 2" descr="Resultado de imagem para processing"/>
            <p:cNvPicPr>
              <a:picLocks noChangeAspect="1" noChangeArrowheads="1"/>
            </p:cNvPicPr>
            <p:nvPr/>
          </p:nvPicPr>
          <p:blipFill>
            <a:blip r:embed="rId5">
              <a:lum bright="28000" contrast="-48000"/>
            </a:blip>
            <a:srcRect/>
            <a:stretch>
              <a:fillRect/>
            </a:stretch>
          </p:blipFill>
          <p:spPr bwMode="auto">
            <a:xfrm>
              <a:off x="-107950" y="4508500"/>
              <a:ext cx="1150938" cy="1153583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53000"/>
                </a:srgbClr>
              </a:outerShdw>
            </a:effectLst>
          </p:spPr>
        </p:pic>
        <p:grpSp>
          <p:nvGrpSpPr>
            <p:cNvPr id="134152" name="Group 8"/>
            <p:cNvGrpSpPr>
              <a:grpSpLocks/>
            </p:cNvGrpSpPr>
            <p:nvPr/>
          </p:nvGrpSpPr>
          <p:grpSpPr bwMode="auto">
            <a:xfrm>
              <a:off x="-30163" y="5187950"/>
              <a:ext cx="631826" cy="647700"/>
              <a:chOff x="0" y="5085184"/>
              <a:chExt cx="982911" cy="1008310"/>
            </a:xfrm>
          </p:grpSpPr>
          <p:pic>
            <p:nvPicPr>
              <p:cNvPr id="134153" name="Picture 13" descr="padlock_bob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5085184"/>
                <a:ext cx="865187" cy="86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154" name="Picture 16" descr="ANd9GcTODZhfpMCMD1AIJVUfznqqIRH96fVKsmgqamwKZUxwMlIbHaFHfw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5517232"/>
                <a:ext cx="587375" cy="576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196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935038"/>
          </a:xfrm>
        </p:spPr>
        <p:txBody>
          <a:bodyPr/>
          <a:lstStyle/>
          <a:p>
            <a:r>
              <a:rPr lang="en-US" altLang="en-US"/>
              <a:t>Exemplo: Certificado USP (X.509)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2950" y="2276475"/>
            <a:ext cx="2087563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FF0000"/>
                </a:solidFill>
                <a:latin typeface="+mj-lt"/>
              </a:rPr>
              <a:t>Cadeia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de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certificados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93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343025"/>
            <a:ext cx="47434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3541" name="Straight Connector 10"/>
          <p:cNvCxnSpPr>
            <a:cxnSpLocks noChangeShapeType="1"/>
            <a:stCxn id="17" idx="3"/>
          </p:cNvCxnSpPr>
          <p:nvPr/>
        </p:nvCxnSpPr>
        <p:spPr bwMode="auto">
          <a:xfrm flipV="1">
            <a:off x="1692275" y="2435225"/>
            <a:ext cx="792163" cy="1143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3542" name="Right Brace 11"/>
          <p:cNvSpPr>
            <a:spLocks/>
          </p:cNvSpPr>
          <p:nvPr/>
        </p:nvSpPr>
        <p:spPr bwMode="auto">
          <a:xfrm>
            <a:off x="4932363" y="2349500"/>
            <a:ext cx="215900" cy="758825"/>
          </a:xfrm>
          <a:prstGeom prst="rightBrace">
            <a:avLst>
              <a:gd name="adj1" fmla="val 8331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93543" name="Straight Connector 13"/>
          <p:cNvCxnSpPr>
            <a:cxnSpLocks noChangeShapeType="1"/>
            <a:stCxn id="193542" idx="1"/>
            <a:endCxn id="9" idx="1"/>
          </p:cNvCxnSpPr>
          <p:nvPr/>
        </p:nvCxnSpPr>
        <p:spPr bwMode="auto">
          <a:xfrm flipV="1">
            <a:off x="5148263" y="2692400"/>
            <a:ext cx="1944687" cy="3651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34925" y="2319338"/>
            <a:ext cx="16573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AC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raiz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2322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488" y="5683250"/>
            <a:ext cx="2833687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err="1">
                <a:solidFill>
                  <a:srgbClr val="FF0000"/>
                </a:solidFill>
                <a:latin typeface="+mj-lt"/>
              </a:rPr>
              <a:t>Chave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+mj-lt"/>
              </a:rPr>
              <a:t>pública</a:t>
            </a:r>
            <a:endParaRPr lang="en-US" sz="1600" b="1" dirty="0">
              <a:solidFill>
                <a:srgbClr val="FF0000"/>
              </a:solidFill>
              <a:latin typeface="+mj-lt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(RSA 2048 bits)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3563" y="5721350"/>
            <a:ext cx="2835275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err="1">
                <a:solidFill>
                  <a:srgbClr val="FF0000"/>
                </a:solidFill>
                <a:latin typeface="+mj-lt"/>
              </a:rPr>
              <a:t>Algoritmo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 de </a:t>
            </a:r>
            <a:r>
              <a:rPr lang="en-US" sz="1600" b="1" dirty="0" err="1">
                <a:solidFill>
                  <a:srgbClr val="FF0000"/>
                </a:solidFill>
                <a:latin typeface="+mj-lt"/>
              </a:rPr>
              <a:t>assinatura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: RSA+SHA-256</a:t>
            </a:r>
          </a:p>
        </p:txBody>
      </p:sp>
      <p:sp>
        <p:nvSpPr>
          <p:cNvPr id="194564" name="Title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930276"/>
          </a:xfrm>
        </p:spPr>
        <p:txBody>
          <a:bodyPr/>
          <a:lstStyle/>
          <a:p>
            <a:r>
              <a:rPr lang="en-US" altLang="en-US"/>
              <a:t>Exemplo: Certificado USP (X.509)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2363" y="5724525"/>
            <a:ext cx="28336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err="1">
                <a:solidFill>
                  <a:srgbClr val="FF0000"/>
                </a:solidFill>
                <a:latin typeface="+mj-lt"/>
              </a:rPr>
              <a:t>Número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 serial </a:t>
            </a:r>
          </a:p>
          <a:p>
            <a:pPr algn="ctr">
              <a:defRPr/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+mj-lt"/>
              </a:rPr>
              <a:t>útil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 para </a:t>
            </a:r>
            <a:r>
              <a:rPr lang="en-US" sz="1600" b="1" dirty="0" err="1">
                <a:solidFill>
                  <a:srgbClr val="FF0000"/>
                </a:solidFill>
                <a:latin typeface="+mj-lt"/>
              </a:rPr>
              <a:t>revogação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pic>
        <p:nvPicPr>
          <p:cNvPr id="1945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060575"/>
            <a:ext cx="2979738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060575"/>
            <a:ext cx="298132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2058988"/>
            <a:ext cx="3011488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9" name="Rectangle 10"/>
          <p:cNvSpPr>
            <a:spLocks noChangeArrowheads="1"/>
          </p:cNvSpPr>
          <p:nvPr/>
        </p:nvSpPr>
        <p:spPr bwMode="auto">
          <a:xfrm>
            <a:off x="165100" y="4041775"/>
            <a:ext cx="2663825" cy="11033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70" name="Rectangle 18"/>
          <p:cNvSpPr>
            <a:spLocks noChangeArrowheads="1"/>
          </p:cNvSpPr>
          <p:nvPr/>
        </p:nvSpPr>
        <p:spPr bwMode="auto">
          <a:xfrm>
            <a:off x="3160713" y="4021138"/>
            <a:ext cx="828675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71" name="Rectangle 18"/>
          <p:cNvSpPr>
            <a:spLocks noChangeArrowheads="1"/>
          </p:cNvSpPr>
          <p:nvPr/>
        </p:nvSpPr>
        <p:spPr bwMode="auto">
          <a:xfrm>
            <a:off x="6192838" y="4005263"/>
            <a:ext cx="1763712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97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"/>
            <a:ext cx="8134350" cy="1143000"/>
          </a:xfrm>
        </p:spPr>
        <p:txBody>
          <a:bodyPr/>
          <a:lstStyle/>
          <a:p>
            <a:pPr eaLnBrk="1" hangingPunct="1"/>
            <a:r>
              <a:rPr lang="pt-BR" altLang="en-US"/>
              <a:t>Distribuição de chaves públicas</a:t>
            </a:r>
          </a:p>
        </p:txBody>
      </p:sp>
      <p:sp>
        <p:nvSpPr>
          <p:cNvPr id="149507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9184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en-US" dirty="0"/>
              <a:t>Distribuição de certificados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dirty="0"/>
              <a:t>Por e-mail (S/MIME), páginas web, etc.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dirty="0"/>
              <a:t>Durante o estabelecimento de conexão das aplicações (ex.: HTTPS)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 dirty="0"/>
              <a:t>Confiança nas chaves públicas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dirty="0"/>
              <a:t>Certificados com chaves públicas assinadas por </a:t>
            </a:r>
            <a:r>
              <a:rPr lang="pt-BR" altLang="en-US" b="1" dirty="0"/>
              <a:t>entidade de confiança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dirty="0"/>
              <a:t>Confiança de que os certificados não foram alterados no caminho até o receptor (ex.: </a:t>
            </a:r>
            <a:r>
              <a:rPr lang="pt-BR" altLang="en-US" b="1" dirty="0"/>
              <a:t>certificados </a:t>
            </a:r>
            <a:r>
              <a:rPr lang="pt-BR" altLang="en-US" b="1" dirty="0" err="1"/>
              <a:t>auto-assinados</a:t>
            </a:r>
            <a:r>
              <a:rPr lang="pt-BR" alt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dirty="0"/>
              <a:t>“</a:t>
            </a:r>
            <a:r>
              <a:rPr lang="pt-BR" altLang="en-US" b="1" dirty="0"/>
              <a:t>Web </a:t>
            </a:r>
            <a:r>
              <a:rPr lang="pt-BR" altLang="en-US" b="1" dirty="0" err="1"/>
              <a:t>of</a:t>
            </a:r>
            <a:r>
              <a:rPr lang="pt-BR" altLang="en-US" b="1" dirty="0"/>
              <a:t> </a:t>
            </a:r>
            <a:r>
              <a:rPr lang="pt-BR" altLang="en-US" b="1" dirty="0" err="1"/>
              <a:t>trust</a:t>
            </a:r>
            <a:r>
              <a:rPr lang="pt-BR" altLang="en-US" dirty="0"/>
              <a:t>”: se A confia em B e B confia em C, então</a:t>
            </a:r>
            <a:r>
              <a:rPr lang="pt-BR" altLang="en-US" dirty="0">
                <a:sym typeface="Wingdings" panose="05000000000000000000" pitchFamily="2" charset="2"/>
              </a:rPr>
              <a:t> A pode confiar em C (ex.: PGP)</a:t>
            </a:r>
            <a:endParaRPr lang="pt-BR" altLang="en-US" dirty="0"/>
          </a:p>
        </p:txBody>
      </p:sp>
      <p:sp>
        <p:nvSpPr>
          <p:cNvPr id="149508" name="AutoShape 5" descr="https://c1-zingpopculture.eb-cdn.com.au/merchandising/images/packshots/e70509db0bef4a19a08098f6fa20cf87_Original.pn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950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3074988"/>
            <a:ext cx="5016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510" name="Picture 10" descr="https://c1-zingpopculture.eb-cdn.com.au/merchandising/images/packshots/e70509db0bef4a19a08098f6fa20cf87_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3011488"/>
            <a:ext cx="6270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11" name="AutoShape 12" descr="https://s3.amazonaws.com/nbphe-wp-production/app/uploads/2017/05/digital.png"/>
          <p:cNvSpPr>
            <a:spLocks noChangeAspect="1" noChangeArrowheads="1"/>
          </p:cNvSpPr>
          <p:nvPr/>
        </p:nvSpPr>
        <p:spPr bwMode="auto">
          <a:xfrm>
            <a:off x="76200" y="-182563"/>
            <a:ext cx="1905000" cy="164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2" name="AutoShape 14" descr="https://s3.amazonaws.com/nbphe-wp-production/app/uploads/2017/05/digital.png"/>
          <p:cNvSpPr>
            <a:spLocks noChangeAspect="1" noChangeArrowheads="1"/>
          </p:cNvSpPr>
          <p:nvPr/>
        </p:nvSpPr>
        <p:spPr bwMode="auto">
          <a:xfrm>
            <a:off x="228600" y="-30163"/>
            <a:ext cx="1905000" cy="164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3" name="AutoShape 16" descr="https://s3.amazonaws.com/nbphe-wp-production/app/uploads/2017/05/digital.png"/>
          <p:cNvSpPr>
            <a:spLocks noChangeAspect="1" noChangeArrowheads="1"/>
          </p:cNvSpPr>
          <p:nvPr/>
        </p:nvSpPr>
        <p:spPr bwMode="auto">
          <a:xfrm>
            <a:off x="168275" y="-784225"/>
            <a:ext cx="19050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4" name="AutoShape 21" descr="https://www.sellforce.org/wp-content/uploads/2017/11/complex_generation_and_distribution_of_documents_with_talend_1-768x380.jpg"/>
          <p:cNvSpPr>
            <a:spLocks noChangeAspect="1" noChangeArrowheads="1"/>
          </p:cNvSpPr>
          <p:nvPr/>
        </p:nvSpPr>
        <p:spPr bwMode="auto">
          <a:xfrm>
            <a:off x="168275" y="-1736725"/>
            <a:ext cx="73152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9515" name="Group 7"/>
          <p:cNvGrpSpPr>
            <a:grpSpLocks/>
          </p:cNvGrpSpPr>
          <p:nvPr/>
        </p:nvGrpSpPr>
        <p:grpSpPr bwMode="auto">
          <a:xfrm>
            <a:off x="7353300" y="1301750"/>
            <a:ext cx="971550" cy="971550"/>
            <a:chOff x="7253810" y="1233319"/>
            <a:chExt cx="1170781" cy="1170781"/>
          </a:xfrm>
        </p:grpSpPr>
        <p:pic>
          <p:nvPicPr>
            <p:cNvPr id="149517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3810" y="1233319"/>
              <a:ext cx="1170781" cy="117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18" name="Picture 2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009" y="1666900"/>
              <a:ext cx="256042" cy="234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9516" name="Picture 2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3173413"/>
            <a:ext cx="36988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702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2450850" y="3000475"/>
            <a:ext cx="6624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CE7"/>
              </a:buClr>
              <a:buSzPts val="2800"/>
              <a:buFont typeface="Ubuntu Medium"/>
              <a:buNone/>
            </a:pPr>
            <a:r>
              <a:rPr lang="pt-BR" dirty="0"/>
              <a:t>Criptografia assimétrica e distribuição de chaves</a:t>
            </a:r>
            <a:endParaRPr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2450850" y="1987075"/>
            <a:ext cx="66240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Ubuntu"/>
              <a:buNone/>
            </a:pPr>
            <a:r>
              <a:rPr lang="pt-BR">
                <a:solidFill>
                  <a:schemeClr val="lt1"/>
                </a:solidFill>
              </a:rPr>
              <a:t>Programação Segura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title" idx="2"/>
          </p:nvPr>
        </p:nvSpPr>
        <p:spPr>
          <a:xfrm>
            <a:off x="2297850" y="4516175"/>
            <a:ext cx="18378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edium"/>
              <a:buNone/>
            </a:pPr>
            <a:r>
              <a:rPr lang="pt-BR"/>
              <a:t>Docente: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title" idx="3"/>
          </p:nvPr>
        </p:nvSpPr>
        <p:spPr>
          <a:xfrm>
            <a:off x="4135650" y="4516175"/>
            <a:ext cx="24468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Light"/>
              <a:buNone/>
            </a:pPr>
            <a:r>
              <a:rPr lang="pt-BR" dirty="0"/>
              <a:t>Eduardo Lopes Cominetti [Poli/USP]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4"/>
          </p:nvPr>
        </p:nvSpPr>
        <p:spPr>
          <a:xfrm>
            <a:off x="6257925" y="5744700"/>
            <a:ext cx="2671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buntu Medium"/>
              <a:buNone/>
            </a:pPr>
            <a:r>
              <a:rPr lang="pt-BR" dirty="0">
                <a:solidFill>
                  <a:schemeClr val="dk1"/>
                </a:solidFill>
              </a:rPr>
              <a:t>Ago/2022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buntu Medium"/>
              <a:buNone/>
            </a:pPr>
            <a:r>
              <a:rPr lang="pt-BR" dirty="0">
                <a:solidFill>
                  <a:schemeClr val="dk1"/>
                </a:solidFill>
              </a:rPr>
              <a:t>Rev. Out/2022</a:t>
            </a:r>
            <a:endParaRPr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title" idx="5"/>
          </p:nvPr>
        </p:nvSpPr>
        <p:spPr>
          <a:xfrm>
            <a:off x="6582425" y="4516175"/>
            <a:ext cx="23472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Ubuntu Light"/>
              <a:buNone/>
            </a:pPr>
            <a:r>
              <a:rPr lang="pt-BR" dirty="0"/>
              <a:t>ecominetti@larc.usp.br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8682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78688" cy="4114800"/>
          </a:xfrm>
        </p:spPr>
        <p:txBody>
          <a:bodyPr/>
          <a:lstStyle/>
          <a:p>
            <a:r>
              <a:rPr lang="en-US" altLang="en-US" sz="1600" dirty="0"/>
              <a:t>W. Stallings, L. Brown “Computer Security Principles and Practice – 2nd/3rd/4th edition”. Prentice-Hall, ISBN: 0-13-277506-9. 2011/2015/2018.</a:t>
            </a:r>
          </a:p>
          <a:p>
            <a:pPr lvl="1"/>
            <a:r>
              <a:rPr lang="pt-BR" altLang="en-US" sz="1400" dirty="0"/>
              <a:t>Em português: </a:t>
            </a:r>
            <a:r>
              <a:rPr lang="en-US" altLang="en-US" sz="1400" dirty="0"/>
              <a:t>W. Stallings, L. Brown. </a:t>
            </a:r>
            <a:r>
              <a:rPr lang="pt-BR" altLang="en-US" sz="1400" dirty="0"/>
              <a:t>“Segurança de Computadores - Princípios e Práticas” (2ª Ed), </a:t>
            </a:r>
            <a:r>
              <a:rPr lang="pt-BR" altLang="en-US" sz="1400" dirty="0" err="1"/>
              <a:t>Elsevier</a:t>
            </a:r>
            <a:r>
              <a:rPr lang="pt-BR" altLang="en-US" sz="1400" dirty="0"/>
              <a:t>, 2014 </a:t>
            </a:r>
            <a:endParaRPr lang="en-US" altLang="en-US" sz="1400" dirty="0"/>
          </a:p>
          <a:p>
            <a:r>
              <a:rPr lang="pt-BR" altLang="en-US" sz="1600" dirty="0"/>
              <a:t>W. </a:t>
            </a:r>
            <a:r>
              <a:rPr lang="pt-BR" altLang="en-US" sz="1600" dirty="0" err="1"/>
              <a:t>Stallings</a:t>
            </a:r>
            <a:r>
              <a:rPr lang="pt-BR" altLang="en-US" sz="1600" dirty="0"/>
              <a:t>: “</a:t>
            </a:r>
            <a:r>
              <a:rPr lang="pt-BR" altLang="en-US" sz="1600" dirty="0" err="1"/>
              <a:t>Cryptography</a:t>
            </a:r>
            <a:r>
              <a:rPr lang="pt-BR" altLang="en-US" sz="1600" dirty="0"/>
              <a:t> </a:t>
            </a:r>
            <a:r>
              <a:rPr lang="pt-BR" altLang="en-US" sz="1600" dirty="0" err="1"/>
              <a:t>and</a:t>
            </a:r>
            <a:r>
              <a:rPr lang="pt-BR" altLang="en-US" sz="1600" dirty="0"/>
              <a:t> Network Security” (6th/7th Ed.), Prentice-Hall 2013/2016.</a:t>
            </a:r>
          </a:p>
          <a:p>
            <a:pPr lvl="1"/>
            <a:r>
              <a:rPr lang="pt-BR" altLang="en-US" sz="1400" dirty="0"/>
              <a:t>Em português: W. </a:t>
            </a:r>
            <a:r>
              <a:rPr lang="pt-BR" altLang="en-US" sz="1400" dirty="0" err="1"/>
              <a:t>Stallings</a:t>
            </a:r>
            <a:r>
              <a:rPr lang="pt-BR" altLang="en-US" sz="1400" dirty="0"/>
              <a:t>: “Criptografia e Segurança de Redes” (6ª Ed.), Pearson-Prentice-Hall (2014).</a:t>
            </a:r>
          </a:p>
          <a:p>
            <a:r>
              <a:rPr lang="pt-BR" altLang="en-US" sz="1600" dirty="0"/>
              <a:t>S. </a:t>
            </a:r>
            <a:r>
              <a:rPr lang="pt-BR" altLang="en-US" sz="1600" dirty="0" err="1"/>
              <a:t>Wykes</a:t>
            </a:r>
            <a:r>
              <a:rPr lang="pt-BR" altLang="en-US" sz="1600" dirty="0"/>
              <a:t>. Criptografia Essencial: A Jornada do Criptógrafo, 1a ed. </a:t>
            </a:r>
            <a:r>
              <a:rPr lang="pt-BR" altLang="en-US" sz="1600" dirty="0" err="1"/>
              <a:t>Elsevier</a:t>
            </a:r>
            <a:r>
              <a:rPr lang="pt-BR" altLang="en-US" sz="1600" dirty="0"/>
              <a:t>, 2016.</a:t>
            </a:r>
          </a:p>
          <a:p>
            <a:r>
              <a:rPr lang="en-US" sz="1600" dirty="0"/>
              <a:t>A. Narayanan, J. </a:t>
            </a:r>
            <a:r>
              <a:rPr lang="en-US" sz="1600" dirty="0" err="1"/>
              <a:t>Bonneau</a:t>
            </a:r>
            <a:r>
              <a:rPr lang="en-US" sz="1600" dirty="0"/>
              <a:t>, E. </a:t>
            </a:r>
            <a:r>
              <a:rPr lang="en-US" sz="1600" dirty="0" err="1"/>
              <a:t>Felten</a:t>
            </a:r>
            <a:r>
              <a:rPr lang="en-US" sz="1600" dirty="0"/>
              <a:t>. "Bitcoin and Cryptocurrency Technologies: A Comprehensive Introduction". Princeton University Press, 2016. ISBN: 0691171696. Available: </a:t>
            </a:r>
            <a:r>
              <a:rPr lang="en-US" sz="1600" dirty="0">
                <a:hlinkClick r:id="rId2"/>
              </a:rPr>
              <a:t>https://d28rh4a8wq0iu5.cloudfront.net/bitcointech/readings/princeton_bitcoin_book.pdf?a=1</a:t>
            </a:r>
            <a:endParaRPr lang="en-US" sz="1600" dirty="0"/>
          </a:p>
          <a:p>
            <a:r>
              <a:rPr lang="pt-BR" altLang="en-US" sz="1600" dirty="0"/>
              <a:t>C. Adams, P. Cain, D. </a:t>
            </a:r>
            <a:r>
              <a:rPr lang="pt-BR" altLang="en-US" sz="1600" dirty="0" err="1"/>
              <a:t>Pinkas</a:t>
            </a:r>
            <a:r>
              <a:rPr lang="pt-BR" altLang="en-US" sz="1600" dirty="0"/>
              <a:t>, R. </a:t>
            </a:r>
            <a:r>
              <a:rPr lang="pt-BR" altLang="en-US" sz="1600" dirty="0" err="1"/>
              <a:t>Zuccherato</a:t>
            </a:r>
            <a:r>
              <a:rPr lang="pt-BR" altLang="en-US" sz="1600" dirty="0"/>
              <a:t>. RFC 3161: Internet X.509 </a:t>
            </a:r>
            <a:r>
              <a:rPr lang="pt-BR" altLang="en-US" sz="1600" dirty="0" err="1"/>
              <a:t>Public</a:t>
            </a:r>
            <a:r>
              <a:rPr lang="pt-BR" altLang="en-US" sz="1600" dirty="0"/>
              <a:t> Key </a:t>
            </a:r>
            <a:r>
              <a:rPr lang="pt-BR" altLang="en-US" sz="1600" dirty="0" err="1"/>
              <a:t>Infrastructure</a:t>
            </a:r>
            <a:r>
              <a:rPr lang="pt-BR" altLang="en-US" sz="1600" dirty="0"/>
              <a:t> - Time-</a:t>
            </a:r>
            <a:r>
              <a:rPr lang="pt-BR" altLang="en-US" sz="1600" dirty="0" err="1"/>
              <a:t>Stamp</a:t>
            </a:r>
            <a:r>
              <a:rPr lang="pt-BR" altLang="en-US" sz="1600" dirty="0"/>
              <a:t> </a:t>
            </a:r>
            <a:r>
              <a:rPr lang="pt-BR" altLang="en-US" sz="1600" dirty="0" err="1"/>
              <a:t>Protocol</a:t>
            </a:r>
            <a:r>
              <a:rPr lang="pt-BR" altLang="en-US" sz="1600" dirty="0"/>
              <a:t> (TSP). Internet </a:t>
            </a:r>
            <a:r>
              <a:rPr lang="pt-BR" altLang="en-US" sz="1600" dirty="0" err="1"/>
              <a:t>Engineering</a:t>
            </a:r>
            <a:r>
              <a:rPr lang="pt-BR" altLang="en-US" sz="1600" dirty="0"/>
              <a:t> </a:t>
            </a:r>
            <a:r>
              <a:rPr lang="pt-BR" altLang="en-US" sz="1600" dirty="0" err="1"/>
              <a:t>Task</a:t>
            </a:r>
            <a:r>
              <a:rPr lang="pt-BR" altLang="en-US" sz="1600" dirty="0"/>
              <a:t> Force, August 2001. URL: https://datatracker.ietf.org/doc/html/rfc3161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8671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Criptografia Assimétrica</a:t>
            </a:r>
          </a:p>
        </p:txBody>
      </p:sp>
      <p:sp>
        <p:nvSpPr>
          <p:cNvPr id="136195" name="Line 37"/>
          <p:cNvSpPr>
            <a:spLocks noChangeShapeType="1"/>
          </p:cNvSpPr>
          <p:nvPr/>
        </p:nvSpPr>
        <p:spPr bwMode="auto">
          <a:xfrm>
            <a:off x="3995738" y="331628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36196" name="Group 121"/>
          <p:cNvGrpSpPr>
            <a:grpSpLocks/>
          </p:cNvGrpSpPr>
          <p:nvPr/>
        </p:nvGrpSpPr>
        <p:grpSpPr bwMode="auto">
          <a:xfrm>
            <a:off x="971550" y="1838325"/>
            <a:ext cx="3095625" cy="1681163"/>
            <a:chOff x="971550" y="1868488"/>
            <a:chExt cx="3095625" cy="1681850"/>
          </a:xfrm>
        </p:grpSpPr>
        <p:pic>
          <p:nvPicPr>
            <p:cNvPr id="136209" name="Picture 2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525" y="2519363"/>
              <a:ext cx="5016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210" name="Rounded Rectangle 54"/>
            <p:cNvSpPr>
              <a:spLocks noChangeArrowheads="1"/>
            </p:cNvSpPr>
            <p:nvPr/>
          </p:nvSpPr>
          <p:spPr bwMode="auto">
            <a:xfrm>
              <a:off x="1907704" y="3118290"/>
              <a:ext cx="1080120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83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rPr>
                <a:t>A</a:t>
              </a:r>
            </a:p>
          </p:txBody>
        </p:sp>
        <p:cxnSp>
          <p:nvCxnSpPr>
            <p:cNvPr id="136211" name="AutoShape 6"/>
            <p:cNvCxnSpPr>
              <a:cxnSpLocks noChangeShapeType="1"/>
              <a:stCxn id="136215" idx="3"/>
              <a:endCxn id="136210" idx="1"/>
            </p:cNvCxnSpPr>
            <p:nvPr/>
          </p:nvCxnSpPr>
          <p:spPr bwMode="auto">
            <a:xfrm flipV="1">
              <a:off x="1400175" y="3334314"/>
              <a:ext cx="507529" cy="798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212" name="AutoShape 7"/>
            <p:cNvCxnSpPr>
              <a:cxnSpLocks noChangeShapeType="1"/>
              <a:stCxn id="136210" idx="3"/>
              <a:endCxn id="136216" idx="1"/>
            </p:cNvCxnSpPr>
            <p:nvPr/>
          </p:nvCxnSpPr>
          <p:spPr bwMode="auto">
            <a:xfrm>
              <a:off x="2987824" y="3334314"/>
              <a:ext cx="482451" cy="102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213" name="AutoShape 8"/>
            <p:cNvCxnSpPr>
              <a:cxnSpLocks noChangeShapeType="1"/>
              <a:stCxn id="136214" idx="2"/>
              <a:endCxn id="136210" idx="0"/>
            </p:cNvCxnSpPr>
            <p:nvPr/>
          </p:nvCxnSpPr>
          <p:spPr bwMode="auto">
            <a:xfrm>
              <a:off x="2432050" y="2786063"/>
              <a:ext cx="15714" cy="332227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214" name="Rectangle 9"/>
            <p:cNvSpPr>
              <a:spLocks noChangeArrowheads="1"/>
            </p:cNvSpPr>
            <p:nvPr/>
          </p:nvSpPr>
          <p:spPr bwMode="auto">
            <a:xfrm>
              <a:off x="1895475" y="2252663"/>
              <a:ext cx="1073150" cy="533400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  <a:latin typeface="Verdana" panose="020B0604030504040204" pitchFamily="34" charset="0"/>
                </a:rPr>
                <a:t>U</a:t>
              </a:r>
              <a:endParaRPr lang="pt-BR" altLang="en-US" sz="240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36215" name="Rectangle 10"/>
            <p:cNvSpPr>
              <a:spLocks noChangeArrowheads="1"/>
            </p:cNvSpPr>
            <p:nvPr/>
          </p:nvSpPr>
          <p:spPr bwMode="auto">
            <a:xfrm>
              <a:off x="971550" y="3123974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M</a:t>
              </a:r>
            </a:p>
          </p:txBody>
        </p:sp>
        <p:sp>
          <p:nvSpPr>
            <p:cNvPr id="136216" name="Rectangle 11"/>
            <p:cNvSpPr>
              <a:spLocks noChangeArrowheads="1"/>
            </p:cNvSpPr>
            <p:nvPr/>
          </p:nvSpPr>
          <p:spPr bwMode="auto">
            <a:xfrm>
              <a:off x="3470275" y="3124201"/>
              <a:ext cx="428625" cy="422275"/>
            </a:xfrm>
            <a:prstGeom prst="rect">
              <a:avLst/>
            </a:prstGeom>
            <a:solidFill>
              <a:srgbClr val="C0AC84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AC84"/>
              </a:extrusionClr>
              <a:contourClr>
                <a:srgbClr val="C0AC84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C</a:t>
              </a:r>
            </a:p>
          </p:txBody>
        </p:sp>
        <p:pic>
          <p:nvPicPr>
            <p:cNvPr id="136217" name="Picture 13" descr="padlock_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038" y="1868488"/>
              <a:ext cx="479425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6197" name="Group 117"/>
          <p:cNvGrpSpPr>
            <a:grpSpLocks/>
          </p:cNvGrpSpPr>
          <p:nvPr/>
        </p:nvGrpSpPr>
        <p:grpSpPr bwMode="auto">
          <a:xfrm>
            <a:off x="4918075" y="1838325"/>
            <a:ext cx="2959100" cy="1924050"/>
            <a:chOff x="4918075" y="1868488"/>
            <a:chExt cx="2959100" cy="1923991"/>
          </a:xfrm>
        </p:grpSpPr>
        <p:grpSp>
          <p:nvGrpSpPr>
            <p:cNvPr id="136198" name="Group 115"/>
            <p:cNvGrpSpPr>
              <a:grpSpLocks/>
            </p:cNvGrpSpPr>
            <p:nvPr/>
          </p:nvGrpSpPr>
          <p:grpSpPr bwMode="auto">
            <a:xfrm>
              <a:off x="4918075" y="1868488"/>
              <a:ext cx="2959100" cy="1685476"/>
              <a:chOff x="4918075" y="1868488"/>
              <a:chExt cx="2959100" cy="1685476"/>
            </a:xfrm>
          </p:grpSpPr>
          <p:cxnSp>
            <p:nvCxnSpPr>
              <p:cNvPr id="136200" name="AutoShape 14"/>
              <p:cNvCxnSpPr>
                <a:cxnSpLocks noChangeShapeType="1"/>
                <a:stCxn id="136203" idx="3"/>
                <a:endCxn id="136207" idx="1"/>
              </p:cNvCxnSpPr>
              <p:nvPr/>
            </p:nvCxnSpPr>
            <p:spPr bwMode="auto">
              <a:xfrm>
                <a:off x="5346700" y="3336926"/>
                <a:ext cx="529064" cy="1014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201" name="AutoShape 15"/>
              <p:cNvCxnSpPr>
                <a:cxnSpLocks noChangeShapeType="1"/>
                <a:stCxn id="136207" idx="3"/>
                <a:endCxn id="136204" idx="1"/>
              </p:cNvCxnSpPr>
              <p:nvPr/>
            </p:nvCxnSpPr>
            <p:spPr bwMode="auto">
              <a:xfrm>
                <a:off x="6955884" y="3337940"/>
                <a:ext cx="492666" cy="2162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6202" name="Rectangle 17"/>
              <p:cNvSpPr>
                <a:spLocks noChangeArrowheads="1"/>
              </p:cNvSpPr>
              <p:nvPr/>
            </p:nvSpPr>
            <p:spPr bwMode="auto">
              <a:xfrm>
                <a:off x="5880100" y="2252663"/>
                <a:ext cx="1073150" cy="533400"/>
              </a:xfrm>
              <a:prstGeom prst="rect">
                <a:avLst/>
              </a:prstGeom>
              <a:solidFill>
                <a:srgbClr val="FF481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4810"/>
                </a:extrusionClr>
                <a:contourClr>
                  <a:srgbClr val="FF4810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K</a:t>
                </a:r>
                <a:r>
                  <a:rPr lang="pt-BR" altLang="en-US" sz="2400" baseline="-25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R</a:t>
                </a:r>
                <a:endPara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36203" name="Rectangle 18"/>
              <p:cNvSpPr>
                <a:spLocks noChangeArrowheads="1"/>
              </p:cNvSpPr>
              <p:nvPr/>
            </p:nvSpPr>
            <p:spPr bwMode="auto">
              <a:xfrm>
                <a:off x="4918075" y="3125788"/>
                <a:ext cx="428625" cy="422275"/>
              </a:xfrm>
              <a:prstGeom prst="rect">
                <a:avLst/>
              </a:prstGeom>
              <a:solidFill>
                <a:srgbClr val="C0AC84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AC84"/>
                </a:extrusionClr>
                <a:contourClr>
                  <a:srgbClr val="C0AC84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136204" name="Rectangle 19"/>
              <p:cNvSpPr>
                <a:spLocks noChangeArrowheads="1"/>
              </p:cNvSpPr>
              <p:nvPr/>
            </p:nvSpPr>
            <p:spPr bwMode="auto">
              <a:xfrm>
                <a:off x="7448550" y="3128964"/>
                <a:ext cx="428625" cy="422275"/>
              </a:xfrm>
              <a:prstGeom prst="rect">
                <a:avLst/>
              </a:prstGeom>
              <a:solidFill>
                <a:srgbClr val="99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FF99"/>
                </a:extrusionClr>
                <a:contourClr>
                  <a:srgbClr val="99FF99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M</a:t>
                </a:r>
              </a:p>
            </p:txBody>
          </p:sp>
          <p:pic>
            <p:nvPicPr>
              <p:cNvPr id="136205" name="Picture 26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7925" y="2508250"/>
                <a:ext cx="501650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6206" name="Picture 16" descr="ANd9GcTODZhfpMCMD1AIJVUfznqqIRH96fVKsmgqamwKZUxwMlIbHaFHfw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0688" y="1868488"/>
                <a:ext cx="428625" cy="420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207" name="Rounded Rectangle 59"/>
              <p:cNvSpPr>
                <a:spLocks noChangeArrowheads="1"/>
              </p:cNvSpPr>
              <p:nvPr/>
            </p:nvSpPr>
            <p:spPr bwMode="auto">
              <a:xfrm>
                <a:off x="5875764" y="3121916"/>
                <a:ext cx="1080120" cy="432048"/>
              </a:xfrm>
              <a:prstGeom prst="roundRect">
                <a:avLst>
                  <a:gd name="adj" fmla="val 50000"/>
                </a:avLst>
              </a:prstGeom>
              <a:solidFill>
                <a:srgbClr val="FFCC66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368300" prstMaterial="legacyMatte">
                <a:bevelT w="13500" h="13500" prst="angle"/>
                <a:bevelB w="13500" h="13500" prst="angle"/>
                <a:extrusionClr>
                  <a:srgbClr val="FFCC66"/>
                </a:extrusionClr>
                <a:contourClr>
                  <a:srgbClr val="FFCC66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 b="1" i="1">
                    <a:solidFill>
                      <a:srgbClr val="000066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altLang="en-US" sz="2400" b="1" i="1" baseline="30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–</a:t>
                </a:r>
                <a:r>
                  <a:rPr lang="pt-BR" altLang="en-US" sz="2400" b="1" i="1" baseline="30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cxnSp>
            <p:nvCxnSpPr>
              <p:cNvPr id="136208" name="AutoShape 16"/>
              <p:cNvCxnSpPr>
                <a:cxnSpLocks noChangeShapeType="1"/>
                <a:stCxn id="136202" idx="2"/>
                <a:endCxn id="136207" idx="0"/>
              </p:cNvCxnSpPr>
              <p:nvPr/>
            </p:nvCxnSpPr>
            <p:spPr bwMode="auto">
              <a:xfrm flipH="1">
                <a:off x="6415824" y="2786063"/>
                <a:ext cx="851" cy="335853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36199" name="Picture 2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0" y="3414486"/>
              <a:ext cx="447562" cy="377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827088" y="1343025"/>
            <a:ext cx="7772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8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99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99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en-US" sz="2600" kern="0" dirty="0"/>
              <a:t>Usar chave pública do destinatário: qual serviço?</a:t>
            </a:r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750953"/>
              </p:ext>
            </p:extLst>
          </p:nvPr>
        </p:nvGraphicFramePr>
        <p:xfrm>
          <a:off x="161484" y="2015227"/>
          <a:ext cx="831850" cy="84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562040" imgH="1590840" progId="Paint.Picture">
                  <p:embed/>
                </p:oleObj>
              </mc:Choice>
              <mc:Fallback>
                <p:oleObj name="Bitmap Image" r:id="rId7" imgW="1562040" imgH="1590840" progId="Paint.Picture">
                  <p:embed/>
                  <p:pic>
                    <p:nvPicPr>
                      <p:cNvPr id="1751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84" y="2015227"/>
                        <a:ext cx="831850" cy="84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846210"/>
              </p:ext>
            </p:extLst>
          </p:nvPr>
        </p:nvGraphicFramePr>
        <p:xfrm>
          <a:off x="8131176" y="2015227"/>
          <a:ext cx="8588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1219370" imgH="1142857" progId="Paint.Picture">
                  <p:embed/>
                </p:oleObj>
              </mc:Choice>
              <mc:Fallback>
                <p:oleObj name="Bitmap Image" r:id="rId9" imgW="1219370" imgH="1142857" progId="Paint.Picture">
                  <p:embed/>
                  <p:pic>
                    <p:nvPicPr>
                      <p:cNvPr id="175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176" y="2015227"/>
                        <a:ext cx="8588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0997" y="286615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Alice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98933" y="282004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63482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3025"/>
            <a:ext cx="7772400" cy="2400300"/>
          </a:xfrm>
        </p:spPr>
        <p:txBody>
          <a:bodyPr/>
          <a:lstStyle/>
          <a:p>
            <a:pPr eaLnBrk="1" hangingPunct="1"/>
            <a:r>
              <a:rPr lang="pt-BR" altLang="en-US" sz="2600" dirty="0"/>
              <a:t>Cifração: confidencialidade</a:t>
            </a: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Criptografia Assimétrica</a:t>
            </a:r>
          </a:p>
        </p:txBody>
      </p:sp>
      <p:sp>
        <p:nvSpPr>
          <p:cNvPr id="138244" name="Line 37"/>
          <p:cNvSpPr>
            <a:spLocks noChangeShapeType="1"/>
          </p:cNvSpPr>
          <p:nvPr/>
        </p:nvSpPr>
        <p:spPr bwMode="auto">
          <a:xfrm>
            <a:off x="3995738" y="331628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38245" name="Group 121"/>
          <p:cNvGrpSpPr>
            <a:grpSpLocks/>
          </p:cNvGrpSpPr>
          <p:nvPr/>
        </p:nvGrpSpPr>
        <p:grpSpPr bwMode="auto">
          <a:xfrm>
            <a:off x="971550" y="1838325"/>
            <a:ext cx="3095625" cy="1681163"/>
            <a:chOff x="971550" y="1868488"/>
            <a:chExt cx="3095625" cy="1681850"/>
          </a:xfrm>
        </p:grpSpPr>
        <p:pic>
          <p:nvPicPr>
            <p:cNvPr id="138258" name="Picture 2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525" y="2519363"/>
              <a:ext cx="5016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259" name="Rounded Rectangle 54"/>
            <p:cNvSpPr>
              <a:spLocks noChangeArrowheads="1"/>
            </p:cNvSpPr>
            <p:nvPr/>
          </p:nvSpPr>
          <p:spPr bwMode="auto">
            <a:xfrm>
              <a:off x="1907704" y="3118290"/>
              <a:ext cx="1080120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83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rPr>
                <a:t>A</a:t>
              </a:r>
            </a:p>
          </p:txBody>
        </p:sp>
        <p:cxnSp>
          <p:nvCxnSpPr>
            <p:cNvPr id="138260" name="AutoShape 6"/>
            <p:cNvCxnSpPr>
              <a:cxnSpLocks noChangeShapeType="1"/>
              <a:stCxn id="138264" idx="3"/>
              <a:endCxn id="138259" idx="1"/>
            </p:cNvCxnSpPr>
            <p:nvPr/>
          </p:nvCxnSpPr>
          <p:spPr bwMode="auto">
            <a:xfrm flipV="1">
              <a:off x="1400175" y="3334314"/>
              <a:ext cx="507529" cy="798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261" name="AutoShape 7"/>
            <p:cNvCxnSpPr>
              <a:cxnSpLocks noChangeShapeType="1"/>
              <a:stCxn id="138259" idx="3"/>
              <a:endCxn id="138265" idx="1"/>
            </p:cNvCxnSpPr>
            <p:nvPr/>
          </p:nvCxnSpPr>
          <p:spPr bwMode="auto">
            <a:xfrm>
              <a:off x="2987824" y="3334314"/>
              <a:ext cx="482451" cy="102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262" name="AutoShape 8"/>
            <p:cNvCxnSpPr>
              <a:cxnSpLocks noChangeShapeType="1"/>
              <a:stCxn id="138263" idx="2"/>
              <a:endCxn id="138259" idx="0"/>
            </p:cNvCxnSpPr>
            <p:nvPr/>
          </p:nvCxnSpPr>
          <p:spPr bwMode="auto">
            <a:xfrm>
              <a:off x="2432050" y="2786063"/>
              <a:ext cx="15714" cy="332227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263" name="Rectangle 9"/>
            <p:cNvSpPr>
              <a:spLocks noChangeArrowheads="1"/>
            </p:cNvSpPr>
            <p:nvPr/>
          </p:nvSpPr>
          <p:spPr bwMode="auto">
            <a:xfrm>
              <a:off x="1895475" y="2252663"/>
              <a:ext cx="1073150" cy="533400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  <a:latin typeface="Verdana" panose="020B0604030504040204" pitchFamily="34" charset="0"/>
                </a:rPr>
                <a:t>U</a:t>
              </a:r>
              <a:endParaRPr lang="pt-BR" altLang="en-US" sz="240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38264" name="Rectangle 10"/>
            <p:cNvSpPr>
              <a:spLocks noChangeArrowheads="1"/>
            </p:cNvSpPr>
            <p:nvPr/>
          </p:nvSpPr>
          <p:spPr bwMode="auto">
            <a:xfrm>
              <a:off x="971550" y="3123974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M</a:t>
              </a:r>
            </a:p>
          </p:txBody>
        </p:sp>
        <p:sp>
          <p:nvSpPr>
            <p:cNvPr id="138265" name="Rectangle 11"/>
            <p:cNvSpPr>
              <a:spLocks noChangeArrowheads="1"/>
            </p:cNvSpPr>
            <p:nvPr/>
          </p:nvSpPr>
          <p:spPr bwMode="auto">
            <a:xfrm>
              <a:off x="3470275" y="3124201"/>
              <a:ext cx="428625" cy="422275"/>
            </a:xfrm>
            <a:prstGeom prst="rect">
              <a:avLst/>
            </a:prstGeom>
            <a:solidFill>
              <a:srgbClr val="C0AC84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AC84"/>
              </a:extrusionClr>
              <a:contourClr>
                <a:srgbClr val="C0AC84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C</a:t>
              </a:r>
            </a:p>
          </p:txBody>
        </p:sp>
        <p:pic>
          <p:nvPicPr>
            <p:cNvPr id="138266" name="Picture 13" descr="padlock_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038" y="1868488"/>
              <a:ext cx="479425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246" name="Group 117"/>
          <p:cNvGrpSpPr>
            <a:grpSpLocks/>
          </p:cNvGrpSpPr>
          <p:nvPr/>
        </p:nvGrpSpPr>
        <p:grpSpPr bwMode="auto">
          <a:xfrm>
            <a:off x="4918075" y="1838325"/>
            <a:ext cx="2959100" cy="1924050"/>
            <a:chOff x="4918075" y="1868488"/>
            <a:chExt cx="2959100" cy="1923991"/>
          </a:xfrm>
        </p:grpSpPr>
        <p:grpSp>
          <p:nvGrpSpPr>
            <p:cNvPr id="138247" name="Group 115"/>
            <p:cNvGrpSpPr>
              <a:grpSpLocks/>
            </p:cNvGrpSpPr>
            <p:nvPr/>
          </p:nvGrpSpPr>
          <p:grpSpPr bwMode="auto">
            <a:xfrm>
              <a:off x="4918075" y="1868488"/>
              <a:ext cx="2959100" cy="1685476"/>
              <a:chOff x="4918075" y="1868488"/>
              <a:chExt cx="2959100" cy="1685476"/>
            </a:xfrm>
          </p:grpSpPr>
          <p:cxnSp>
            <p:nvCxnSpPr>
              <p:cNvPr id="138249" name="AutoShape 14"/>
              <p:cNvCxnSpPr>
                <a:cxnSpLocks noChangeShapeType="1"/>
                <a:stCxn id="138252" idx="3"/>
                <a:endCxn id="138256" idx="1"/>
              </p:cNvCxnSpPr>
              <p:nvPr/>
            </p:nvCxnSpPr>
            <p:spPr bwMode="auto">
              <a:xfrm>
                <a:off x="5346700" y="3336926"/>
                <a:ext cx="529064" cy="1014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250" name="AutoShape 15"/>
              <p:cNvCxnSpPr>
                <a:cxnSpLocks noChangeShapeType="1"/>
                <a:stCxn id="138256" idx="3"/>
                <a:endCxn id="138253" idx="1"/>
              </p:cNvCxnSpPr>
              <p:nvPr/>
            </p:nvCxnSpPr>
            <p:spPr bwMode="auto">
              <a:xfrm>
                <a:off x="6955884" y="3337940"/>
                <a:ext cx="492666" cy="2162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8251" name="Rectangle 17"/>
              <p:cNvSpPr>
                <a:spLocks noChangeArrowheads="1"/>
              </p:cNvSpPr>
              <p:nvPr/>
            </p:nvSpPr>
            <p:spPr bwMode="auto">
              <a:xfrm>
                <a:off x="5880100" y="2252663"/>
                <a:ext cx="1073150" cy="533400"/>
              </a:xfrm>
              <a:prstGeom prst="rect">
                <a:avLst/>
              </a:prstGeom>
              <a:solidFill>
                <a:srgbClr val="FF481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4810"/>
                </a:extrusionClr>
                <a:contourClr>
                  <a:srgbClr val="FF4810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K</a:t>
                </a:r>
                <a:r>
                  <a:rPr lang="pt-BR" altLang="en-US" sz="2400" baseline="-25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R</a:t>
                </a:r>
                <a:endPara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38252" name="Rectangle 18"/>
              <p:cNvSpPr>
                <a:spLocks noChangeArrowheads="1"/>
              </p:cNvSpPr>
              <p:nvPr/>
            </p:nvSpPr>
            <p:spPr bwMode="auto">
              <a:xfrm>
                <a:off x="4918075" y="3125788"/>
                <a:ext cx="428625" cy="422275"/>
              </a:xfrm>
              <a:prstGeom prst="rect">
                <a:avLst/>
              </a:prstGeom>
              <a:solidFill>
                <a:srgbClr val="C0AC84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AC84"/>
                </a:extrusionClr>
                <a:contourClr>
                  <a:srgbClr val="C0AC84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138253" name="Rectangle 19"/>
              <p:cNvSpPr>
                <a:spLocks noChangeArrowheads="1"/>
              </p:cNvSpPr>
              <p:nvPr/>
            </p:nvSpPr>
            <p:spPr bwMode="auto">
              <a:xfrm>
                <a:off x="7448550" y="3128964"/>
                <a:ext cx="428625" cy="422275"/>
              </a:xfrm>
              <a:prstGeom prst="rect">
                <a:avLst/>
              </a:prstGeom>
              <a:solidFill>
                <a:srgbClr val="99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FF99"/>
                </a:extrusionClr>
                <a:contourClr>
                  <a:srgbClr val="99FF99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M</a:t>
                </a:r>
              </a:p>
            </p:txBody>
          </p:sp>
          <p:pic>
            <p:nvPicPr>
              <p:cNvPr id="138254" name="Picture 26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7925" y="2508250"/>
                <a:ext cx="501650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8255" name="Picture 16" descr="ANd9GcTODZhfpMCMD1AIJVUfznqqIRH96fVKsmgqamwKZUxwMlIbHaFHfw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0688" y="1868488"/>
                <a:ext cx="428625" cy="420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8256" name="Rounded Rectangle 59"/>
              <p:cNvSpPr>
                <a:spLocks noChangeArrowheads="1"/>
              </p:cNvSpPr>
              <p:nvPr/>
            </p:nvSpPr>
            <p:spPr bwMode="auto">
              <a:xfrm>
                <a:off x="5875764" y="3121916"/>
                <a:ext cx="1080120" cy="432048"/>
              </a:xfrm>
              <a:prstGeom prst="roundRect">
                <a:avLst>
                  <a:gd name="adj" fmla="val 50000"/>
                </a:avLst>
              </a:prstGeom>
              <a:solidFill>
                <a:srgbClr val="FFCC66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368300" prstMaterial="legacyMatte">
                <a:bevelT w="13500" h="13500" prst="angle"/>
                <a:bevelB w="13500" h="13500" prst="angle"/>
                <a:extrusionClr>
                  <a:srgbClr val="FFCC66"/>
                </a:extrusionClr>
                <a:contourClr>
                  <a:srgbClr val="FFCC66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 b="1" i="1">
                    <a:solidFill>
                      <a:srgbClr val="000066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altLang="en-US" sz="2400" b="1" i="1" baseline="30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–</a:t>
                </a:r>
                <a:r>
                  <a:rPr lang="pt-BR" altLang="en-US" sz="2400" b="1" i="1" baseline="30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cxnSp>
            <p:nvCxnSpPr>
              <p:cNvPr id="138257" name="AutoShape 16"/>
              <p:cNvCxnSpPr>
                <a:cxnSpLocks noChangeShapeType="1"/>
                <a:stCxn id="138251" idx="2"/>
                <a:endCxn id="138256" idx="0"/>
              </p:cNvCxnSpPr>
              <p:nvPr/>
            </p:nvCxnSpPr>
            <p:spPr bwMode="auto">
              <a:xfrm flipH="1">
                <a:off x="6415824" y="2786063"/>
                <a:ext cx="851" cy="335853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38248" name="Picture 2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0" y="3414486"/>
              <a:ext cx="447562" cy="377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60364"/>
              </p:ext>
            </p:extLst>
          </p:nvPr>
        </p:nvGraphicFramePr>
        <p:xfrm>
          <a:off x="161484" y="2015227"/>
          <a:ext cx="831850" cy="84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562040" imgH="1590840" progId="Paint.Picture">
                  <p:embed/>
                </p:oleObj>
              </mc:Choice>
              <mc:Fallback>
                <p:oleObj name="Bitmap Image" r:id="rId7" imgW="1562040" imgH="1590840" progId="Paint.Picture">
                  <p:embed/>
                  <p:pic>
                    <p:nvPicPr>
                      <p:cNvPr id="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84" y="2015227"/>
                        <a:ext cx="831850" cy="84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737444"/>
              </p:ext>
            </p:extLst>
          </p:nvPr>
        </p:nvGraphicFramePr>
        <p:xfrm>
          <a:off x="8131176" y="2015227"/>
          <a:ext cx="8588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1219370" imgH="1142857" progId="Paint.Picture">
                  <p:embed/>
                </p:oleObj>
              </mc:Choice>
              <mc:Fallback>
                <p:oleObj name="Bitmap Image" r:id="rId9" imgW="1219370" imgH="1142857" progId="Paint.Picture">
                  <p:embed/>
                  <p:pic>
                    <p:nvPicPr>
                      <p:cNvPr id="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176" y="2015227"/>
                        <a:ext cx="8588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10997" y="286615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Alice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98933" y="282004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49355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3025"/>
            <a:ext cx="7772400" cy="2400300"/>
          </a:xfrm>
        </p:spPr>
        <p:txBody>
          <a:bodyPr/>
          <a:lstStyle/>
          <a:p>
            <a:pPr eaLnBrk="1" hangingPunct="1"/>
            <a:r>
              <a:rPr lang="pt-BR" altLang="en-US" sz="2600" dirty="0"/>
              <a:t>Cifração: confidencialidade</a:t>
            </a: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Criptografia Assimétrica</a:t>
            </a:r>
          </a:p>
        </p:txBody>
      </p:sp>
      <p:sp>
        <p:nvSpPr>
          <p:cNvPr id="140292" name="Line 37"/>
          <p:cNvSpPr>
            <a:spLocks noChangeShapeType="1"/>
          </p:cNvSpPr>
          <p:nvPr/>
        </p:nvSpPr>
        <p:spPr bwMode="auto">
          <a:xfrm>
            <a:off x="3995738" y="331628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40293" name="Group 121"/>
          <p:cNvGrpSpPr>
            <a:grpSpLocks/>
          </p:cNvGrpSpPr>
          <p:nvPr/>
        </p:nvGrpSpPr>
        <p:grpSpPr bwMode="auto">
          <a:xfrm>
            <a:off x="971550" y="1838325"/>
            <a:ext cx="3095625" cy="1681163"/>
            <a:chOff x="971550" y="1868488"/>
            <a:chExt cx="3095625" cy="1681850"/>
          </a:xfrm>
        </p:grpSpPr>
        <p:pic>
          <p:nvPicPr>
            <p:cNvPr id="140332" name="Picture 2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525" y="2519363"/>
              <a:ext cx="5016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333" name="Rounded Rectangle 54"/>
            <p:cNvSpPr>
              <a:spLocks noChangeArrowheads="1"/>
            </p:cNvSpPr>
            <p:nvPr/>
          </p:nvSpPr>
          <p:spPr bwMode="auto">
            <a:xfrm>
              <a:off x="1907704" y="3118290"/>
              <a:ext cx="1080120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83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rPr>
                <a:t>A</a:t>
              </a:r>
            </a:p>
          </p:txBody>
        </p:sp>
        <p:cxnSp>
          <p:nvCxnSpPr>
            <p:cNvPr id="140334" name="AutoShape 6"/>
            <p:cNvCxnSpPr>
              <a:cxnSpLocks noChangeShapeType="1"/>
              <a:stCxn id="140338" idx="3"/>
              <a:endCxn id="140333" idx="1"/>
            </p:cNvCxnSpPr>
            <p:nvPr/>
          </p:nvCxnSpPr>
          <p:spPr bwMode="auto">
            <a:xfrm flipV="1">
              <a:off x="1400175" y="3334314"/>
              <a:ext cx="507529" cy="798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5" name="AutoShape 7"/>
            <p:cNvCxnSpPr>
              <a:cxnSpLocks noChangeShapeType="1"/>
              <a:stCxn id="140333" idx="3"/>
              <a:endCxn id="140339" idx="1"/>
            </p:cNvCxnSpPr>
            <p:nvPr/>
          </p:nvCxnSpPr>
          <p:spPr bwMode="auto">
            <a:xfrm>
              <a:off x="2987824" y="3334314"/>
              <a:ext cx="482451" cy="102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6" name="AutoShape 8"/>
            <p:cNvCxnSpPr>
              <a:cxnSpLocks noChangeShapeType="1"/>
              <a:stCxn id="140337" idx="2"/>
              <a:endCxn id="140333" idx="0"/>
            </p:cNvCxnSpPr>
            <p:nvPr/>
          </p:nvCxnSpPr>
          <p:spPr bwMode="auto">
            <a:xfrm>
              <a:off x="2432050" y="2786063"/>
              <a:ext cx="15714" cy="332227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337" name="Rectangle 9"/>
            <p:cNvSpPr>
              <a:spLocks noChangeArrowheads="1"/>
            </p:cNvSpPr>
            <p:nvPr/>
          </p:nvSpPr>
          <p:spPr bwMode="auto">
            <a:xfrm>
              <a:off x="1895475" y="2252663"/>
              <a:ext cx="1073150" cy="533400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  <a:latin typeface="Verdana" panose="020B0604030504040204" pitchFamily="34" charset="0"/>
                </a:rPr>
                <a:t>U</a:t>
              </a:r>
              <a:endParaRPr lang="pt-BR" altLang="en-US" sz="240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40338" name="Rectangle 10"/>
            <p:cNvSpPr>
              <a:spLocks noChangeArrowheads="1"/>
            </p:cNvSpPr>
            <p:nvPr/>
          </p:nvSpPr>
          <p:spPr bwMode="auto">
            <a:xfrm>
              <a:off x="971550" y="3123974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M</a:t>
              </a:r>
            </a:p>
          </p:txBody>
        </p:sp>
        <p:sp>
          <p:nvSpPr>
            <p:cNvPr id="140339" name="Rectangle 11"/>
            <p:cNvSpPr>
              <a:spLocks noChangeArrowheads="1"/>
            </p:cNvSpPr>
            <p:nvPr/>
          </p:nvSpPr>
          <p:spPr bwMode="auto">
            <a:xfrm>
              <a:off x="3470275" y="3124201"/>
              <a:ext cx="428625" cy="422275"/>
            </a:xfrm>
            <a:prstGeom prst="rect">
              <a:avLst/>
            </a:prstGeom>
            <a:solidFill>
              <a:srgbClr val="C0AC84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AC84"/>
              </a:extrusionClr>
              <a:contourClr>
                <a:srgbClr val="C0AC84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C</a:t>
              </a:r>
            </a:p>
          </p:txBody>
        </p:sp>
        <p:pic>
          <p:nvPicPr>
            <p:cNvPr id="140340" name="Picture 13" descr="padlock_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038" y="1868488"/>
              <a:ext cx="479425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0294" name="Line 37"/>
          <p:cNvSpPr>
            <a:spLocks noChangeShapeType="1"/>
          </p:cNvSpPr>
          <p:nvPr/>
        </p:nvSpPr>
        <p:spPr bwMode="auto">
          <a:xfrm>
            <a:off x="4003675" y="6089650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40295" name="Group 122"/>
          <p:cNvGrpSpPr>
            <a:grpSpLocks/>
          </p:cNvGrpSpPr>
          <p:nvPr/>
        </p:nvGrpSpPr>
        <p:grpSpPr bwMode="auto">
          <a:xfrm>
            <a:off x="979488" y="4641850"/>
            <a:ext cx="3182937" cy="1652588"/>
            <a:chOff x="978743" y="4581128"/>
            <a:chExt cx="3183631" cy="1652558"/>
          </a:xfrm>
        </p:grpSpPr>
        <p:grpSp>
          <p:nvGrpSpPr>
            <p:cNvPr id="140320" name="Group 118"/>
            <p:cNvGrpSpPr>
              <a:grpSpLocks/>
            </p:cNvGrpSpPr>
            <p:nvPr/>
          </p:nvGrpSpPr>
          <p:grpSpPr bwMode="auto">
            <a:xfrm>
              <a:off x="978743" y="4581128"/>
              <a:ext cx="2927350" cy="1652558"/>
              <a:chOff x="978743" y="4581128"/>
              <a:chExt cx="2927350" cy="1652558"/>
            </a:xfrm>
          </p:grpSpPr>
          <p:sp>
            <p:nvSpPr>
              <p:cNvPr id="140324" name="Rounded Rectangle 88"/>
              <p:cNvSpPr>
                <a:spLocks noChangeArrowheads="1"/>
              </p:cNvSpPr>
              <p:nvPr/>
            </p:nvSpPr>
            <p:spPr bwMode="auto">
              <a:xfrm>
                <a:off x="1914897" y="5801638"/>
                <a:ext cx="1080120" cy="432048"/>
              </a:xfrm>
              <a:prstGeom prst="roundRect">
                <a:avLst>
                  <a:gd name="adj" fmla="val 50000"/>
                </a:avLst>
              </a:prstGeom>
              <a:solidFill>
                <a:srgbClr val="FFCC66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368300" prstMaterial="legacyMatte">
                <a:bevelT w="13500" h="13500" prst="angle"/>
                <a:bevelB w="13500" h="13500" prst="angle"/>
                <a:extrusionClr>
                  <a:srgbClr val="FFCC66"/>
                </a:extrusionClr>
                <a:contourClr>
                  <a:srgbClr val="FFCC66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i="1">
                    <a:solidFill>
                      <a:srgbClr val="000066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altLang="en-US" sz="2400" b="1" i="1" baseline="30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–</a:t>
                </a:r>
                <a:r>
                  <a:rPr lang="pt-BR" altLang="en-US" sz="2400" b="1" i="1" baseline="30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1</a:t>
                </a:r>
                <a:endPara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endParaRPr>
              </a:p>
            </p:txBody>
          </p:sp>
          <p:cxnSp>
            <p:nvCxnSpPr>
              <p:cNvPr id="140325" name="AutoShape 6"/>
              <p:cNvCxnSpPr>
                <a:cxnSpLocks noChangeShapeType="1"/>
                <a:stCxn id="140329" idx="3"/>
                <a:endCxn id="140324" idx="1"/>
              </p:cNvCxnSpPr>
              <p:nvPr/>
            </p:nvCxnSpPr>
            <p:spPr bwMode="auto">
              <a:xfrm flipV="1">
                <a:off x="1407368" y="6017662"/>
                <a:ext cx="507529" cy="798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326" name="AutoShape 7"/>
              <p:cNvCxnSpPr>
                <a:cxnSpLocks noChangeShapeType="1"/>
                <a:stCxn id="140324" idx="3"/>
                <a:endCxn id="140330" idx="1"/>
              </p:cNvCxnSpPr>
              <p:nvPr/>
            </p:nvCxnSpPr>
            <p:spPr bwMode="auto">
              <a:xfrm>
                <a:off x="2995017" y="6017662"/>
                <a:ext cx="482451" cy="1025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327" name="AutoShape 8"/>
              <p:cNvCxnSpPr>
                <a:cxnSpLocks noChangeShapeType="1"/>
                <a:stCxn id="140328" idx="2"/>
                <a:endCxn id="140324" idx="0"/>
              </p:cNvCxnSpPr>
              <p:nvPr/>
            </p:nvCxnSpPr>
            <p:spPr bwMode="auto">
              <a:xfrm>
                <a:off x="2439243" y="5469411"/>
                <a:ext cx="15714" cy="332227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0328" name="Rectangle 9"/>
              <p:cNvSpPr>
                <a:spLocks noChangeArrowheads="1"/>
              </p:cNvSpPr>
              <p:nvPr/>
            </p:nvSpPr>
            <p:spPr bwMode="auto">
              <a:xfrm>
                <a:off x="1902668" y="4936011"/>
                <a:ext cx="1073150" cy="533400"/>
              </a:xfrm>
              <a:prstGeom prst="rect">
                <a:avLst/>
              </a:prstGeom>
              <a:solidFill>
                <a:srgbClr val="FF481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4810"/>
                </a:extrusionClr>
                <a:contourClr>
                  <a:srgbClr val="FF4810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K</a:t>
                </a:r>
                <a:r>
                  <a:rPr lang="pt-BR" altLang="en-US" sz="2400" baseline="-25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R</a:t>
                </a:r>
              </a:p>
            </p:txBody>
          </p:sp>
          <p:sp>
            <p:nvSpPr>
              <p:cNvPr id="140329" name="Rectangle 10"/>
              <p:cNvSpPr>
                <a:spLocks noChangeArrowheads="1"/>
              </p:cNvSpPr>
              <p:nvPr/>
            </p:nvSpPr>
            <p:spPr bwMode="auto">
              <a:xfrm>
                <a:off x="978743" y="5807322"/>
                <a:ext cx="428625" cy="422275"/>
              </a:xfrm>
              <a:prstGeom prst="rect">
                <a:avLst/>
              </a:prstGeom>
              <a:solidFill>
                <a:srgbClr val="99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FF99"/>
                </a:extrusionClr>
                <a:contourClr>
                  <a:srgbClr val="99FF99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M</a:t>
                </a:r>
              </a:p>
            </p:txBody>
          </p:sp>
          <p:sp>
            <p:nvSpPr>
              <p:cNvPr id="140330" name="Rectangle 11"/>
              <p:cNvSpPr>
                <a:spLocks noChangeArrowheads="1"/>
              </p:cNvSpPr>
              <p:nvPr/>
            </p:nvSpPr>
            <p:spPr bwMode="auto">
              <a:xfrm>
                <a:off x="3477468" y="5807549"/>
                <a:ext cx="428625" cy="422275"/>
              </a:xfrm>
              <a:prstGeom prst="rect">
                <a:avLst/>
              </a:prstGeom>
              <a:solidFill>
                <a:srgbClr val="86B5BE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86B5BE"/>
                </a:extrusionClr>
                <a:contourClr>
                  <a:srgbClr val="86B5BE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S</a:t>
                </a:r>
              </a:p>
            </p:txBody>
          </p:sp>
          <p:pic>
            <p:nvPicPr>
              <p:cNvPr id="140331" name="Picture 16" descr="ANd9GcTODZhfpMCMD1AIJVUfznqqIRH96fVKsmgqamwKZUxwMlIbHaFHfw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2492" y="4581128"/>
                <a:ext cx="428625" cy="420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0321" name="Group 40"/>
            <p:cNvGrpSpPr>
              <a:grpSpLocks/>
            </p:cNvGrpSpPr>
            <p:nvPr/>
          </p:nvGrpSpPr>
          <p:grpSpPr bwMode="auto">
            <a:xfrm>
              <a:off x="3665486" y="5099698"/>
              <a:ext cx="496888" cy="509588"/>
              <a:chOff x="258763" y="3397251"/>
              <a:chExt cx="808037" cy="863600"/>
            </a:xfrm>
          </p:grpSpPr>
          <p:graphicFrame>
            <p:nvGraphicFramePr>
              <p:cNvPr id="140322" name="Object 12"/>
              <p:cNvGraphicFramePr>
                <a:graphicFrameLocks noChangeAspect="1"/>
              </p:cNvGraphicFramePr>
              <p:nvPr/>
            </p:nvGraphicFramePr>
            <p:xfrm>
              <a:off x="419101" y="3397251"/>
              <a:ext cx="647699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6" imgW="2857899" imgH="3809524" progId="Paint.Picture">
                      <p:embed/>
                    </p:oleObj>
                  </mc:Choice>
                  <mc:Fallback>
                    <p:oleObj name="Bitmap Image" r:id="rId6" imgW="2857899" imgH="3809524" progId="Paint.Picture">
                      <p:embed/>
                      <p:pic>
                        <p:nvPicPr>
                          <p:cNvPr id="14032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101" y="3397251"/>
                            <a:ext cx="647699" cy="863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323" name="Freeform 22"/>
              <p:cNvSpPr>
                <a:spLocks/>
              </p:cNvSpPr>
              <p:nvPr/>
            </p:nvSpPr>
            <p:spPr bwMode="auto">
              <a:xfrm>
                <a:off x="258763" y="4119562"/>
                <a:ext cx="203200" cy="85725"/>
              </a:xfrm>
              <a:custGeom>
                <a:avLst/>
                <a:gdLst>
                  <a:gd name="T0" fmla="*/ 0 w 227"/>
                  <a:gd name="T1" fmla="*/ 2147483646 h 45"/>
                  <a:gd name="T2" fmla="*/ 2147483646 w 227"/>
                  <a:gd name="T3" fmla="*/ 0 h 45"/>
                  <a:gd name="T4" fmla="*/ 2147483646 w 227"/>
                  <a:gd name="T5" fmla="*/ 2147483646 h 45"/>
                  <a:gd name="T6" fmla="*/ 2147483646 w 227"/>
                  <a:gd name="T7" fmla="*/ 0 h 45"/>
                  <a:gd name="T8" fmla="*/ 2147483646 w 227"/>
                  <a:gd name="T9" fmla="*/ 2147483646 h 45"/>
                  <a:gd name="T10" fmla="*/ 2147483646 w 227"/>
                  <a:gd name="T11" fmla="*/ 0 h 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7"/>
                  <a:gd name="T19" fmla="*/ 0 h 45"/>
                  <a:gd name="T20" fmla="*/ 227 w 227"/>
                  <a:gd name="T21" fmla="*/ 45 h 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7" h="45">
                    <a:moveTo>
                      <a:pt x="0" y="45"/>
                    </a:moveTo>
                    <a:cubicBezTo>
                      <a:pt x="15" y="22"/>
                      <a:pt x="31" y="0"/>
                      <a:pt x="46" y="0"/>
                    </a:cubicBezTo>
                    <a:cubicBezTo>
                      <a:pt x="61" y="0"/>
                      <a:pt x="76" y="45"/>
                      <a:pt x="91" y="45"/>
                    </a:cubicBezTo>
                    <a:cubicBezTo>
                      <a:pt x="106" y="45"/>
                      <a:pt x="121" y="0"/>
                      <a:pt x="136" y="0"/>
                    </a:cubicBezTo>
                    <a:cubicBezTo>
                      <a:pt x="151" y="0"/>
                      <a:pt x="167" y="45"/>
                      <a:pt x="182" y="45"/>
                    </a:cubicBezTo>
                    <a:cubicBezTo>
                      <a:pt x="197" y="45"/>
                      <a:pt x="212" y="22"/>
                      <a:pt x="227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40296" name="Group 120"/>
          <p:cNvGrpSpPr>
            <a:grpSpLocks/>
          </p:cNvGrpSpPr>
          <p:nvPr/>
        </p:nvGrpSpPr>
        <p:grpSpPr bwMode="auto">
          <a:xfrm>
            <a:off x="4926013" y="4568825"/>
            <a:ext cx="2959100" cy="1728788"/>
            <a:chOff x="4925268" y="4509120"/>
            <a:chExt cx="2959100" cy="1728192"/>
          </a:xfrm>
        </p:grpSpPr>
        <p:cxnSp>
          <p:nvCxnSpPr>
            <p:cNvPr id="140309" name="AutoShape 14"/>
            <p:cNvCxnSpPr>
              <a:cxnSpLocks noChangeShapeType="1"/>
              <a:stCxn id="140312" idx="3"/>
              <a:endCxn id="140314" idx="1"/>
            </p:cNvCxnSpPr>
            <p:nvPr/>
          </p:nvCxnSpPr>
          <p:spPr bwMode="auto">
            <a:xfrm>
              <a:off x="5353893" y="6020274"/>
              <a:ext cx="529064" cy="1014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0" name="AutoShape 15"/>
            <p:cNvCxnSpPr>
              <a:cxnSpLocks noChangeShapeType="1"/>
              <a:stCxn id="140314" idx="3"/>
              <a:endCxn id="140313" idx="1"/>
            </p:cNvCxnSpPr>
            <p:nvPr/>
          </p:nvCxnSpPr>
          <p:spPr bwMode="auto">
            <a:xfrm>
              <a:off x="6963077" y="6021288"/>
              <a:ext cx="492666" cy="2162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311" name="Rectangle 17"/>
            <p:cNvSpPr>
              <a:spLocks noChangeArrowheads="1"/>
            </p:cNvSpPr>
            <p:nvPr/>
          </p:nvSpPr>
          <p:spPr bwMode="auto">
            <a:xfrm>
              <a:off x="5887293" y="4936011"/>
              <a:ext cx="1073150" cy="533400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  <a:latin typeface="Verdana" panose="020B0604030504040204" pitchFamily="34" charset="0"/>
                </a:rPr>
                <a:t>U</a:t>
              </a:r>
              <a:endParaRPr lang="pt-BR" altLang="en-US" sz="240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40312" name="Rectangle 18"/>
            <p:cNvSpPr>
              <a:spLocks noChangeArrowheads="1"/>
            </p:cNvSpPr>
            <p:nvPr/>
          </p:nvSpPr>
          <p:spPr bwMode="auto">
            <a:xfrm>
              <a:off x="4925268" y="5809136"/>
              <a:ext cx="428625" cy="422275"/>
            </a:xfrm>
            <a:prstGeom prst="rect">
              <a:avLst/>
            </a:prstGeom>
            <a:solidFill>
              <a:srgbClr val="86B5BE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6B5BE"/>
              </a:extrusionClr>
              <a:contourClr>
                <a:srgbClr val="86B5BE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S</a:t>
              </a:r>
            </a:p>
          </p:txBody>
        </p:sp>
        <p:sp>
          <p:nvSpPr>
            <p:cNvPr id="140313" name="Rectangle 19"/>
            <p:cNvSpPr>
              <a:spLocks noChangeArrowheads="1"/>
            </p:cNvSpPr>
            <p:nvPr/>
          </p:nvSpPr>
          <p:spPr bwMode="auto">
            <a:xfrm>
              <a:off x="7455743" y="5812312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M</a:t>
              </a:r>
            </a:p>
          </p:txBody>
        </p:sp>
        <p:sp>
          <p:nvSpPr>
            <p:cNvPr id="140314" name="Rounded Rectangle 105"/>
            <p:cNvSpPr>
              <a:spLocks noChangeArrowheads="1"/>
            </p:cNvSpPr>
            <p:nvPr/>
          </p:nvSpPr>
          <p:spPr bwMode="auto">
            <a:xfrm>
              <a:off x="5882957" y="5805264"/>
              <a:ext cx="1080120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83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 b="1" i="1">
                  <a:solidFill>
                    <a:srgbClr val="000066"/>
                  </a:solidFill>
                  <a:latin typeface="Verdana" panose="020B0604030504040204" pitchFamily="34" charset="0"/>
                </a:rPr>
                <a:t>A</a:t>
              </a:r>
              <a:endParaRPr lang="pt-BR" altLang="en-US" sz="2400" b="1" i="1" baseline="3000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40315" name="AutoShape 16"/>
            <p:cNvCxnSpPr>
              <a:cxnSpLocks noChangeShapeType="1"/>
              <a:stCxn id="140311" idx="2"/>
              <a:endCxn id="140314" idx="0"/>
            </p:cNvCxnSpPr>
            <p:nvPr/>
          </p:nvCxnSpPr>
          <p:spPr bwMode="auto">
            <a:xfrm flipH="1">
              <a:off x="6423017" y="5469411"/>
              <a:ext cx="851" cy="33585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40316" name="Picture 13" descr="padlock_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09120"/>
              <a:ext cx="479425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0317" name="Group 43"/>
            <p:cNvGrpSpPr>
              <a:grpSpLocks/>
            </p:cNvGrpSpPr>
            <p:nvPr/>
          </p:nvGrpSpPr>
          <p:grpSpPr bwMode="auto">
            <a:xfrm>
              <a:off x="4971999" y="5091761"/>
              <a:ext cx="496887" cy="509587"/>
              <a:chOff x="258763" y="3397251"/>
              <a:chExt cx="808037" cy="863600"/>
            </a:xfrm>
          </p:grpSpPr>
          <p:graphicFrame>
            <p:nvGraphicFramePr>
              <p:cNvPr id="140318" name="Object 12"/>
              <p:cNvGraphicFramePr>
                <a:graphicFrameLocks noChangeAspect="1"/>
              </p:cNvGraphicFramePr>
              <p:nvPr/>
            </p:nvGraphicFramePr>
            <p:xfrm>
              <a:off x="419101" y="3397251"/>
              <a:ext cx="647699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8" imgW="2857899" imgH="3809524" progId="Paint.Picture">
                      <p:embed/>
                    </p:oleObj>
                  </mc:Choice>
                  <mc:Fallback>
                    <p:oleObj name="Bitmap Image" r:id="rId8" imgW="2857899" imgH="3809524" progId="Paint.Picture">
                      <p:embed/>
                      <p:pic>
                        <p:nvPicPr>
                          <p:cNvPr id="140318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101" y="3397251"/>
                            <a:ext cx="647699" cy="863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319" name="Freeform 22"/>
              <p:cNvSpPr>
                <a:spLocks/>
              </p:cNvSpPr>
              <p:nvPr/>
            </p:nvSpPr>
            <p:spPr bwMode="auto">
              <a:xfrm>
                <a:off x="258763" y="4119562"/>
                <a:ext cx="203200" cy="85725"/>
              </a:xfrm>
              <a:custGeom>
                <a:avLst/>
                <a:gdLst>
                  <a:gd name="T0" fmla="*/ 0 w 227"/>
                  <a:gd name="T1" fmla="*/ 2147483646 h 45"/>
                  <a:gd name="T2" fmla="*/ 2147483646 w 227"/>
                  <a:gd name="T3" fmla="*/ 0 h 45"/>
                  <a:gd name="T4" fmla="*/ 2147483646 w 227"/>
                  <a:gd name="T5" fmla="*/ 2147483646 h 45"/>
                  <a:gd name="T6" fmla="*/ 2147483646 w 227"/>
                  <a:gd name="T7" fmla="*/ 0 h 45"/>
                  <a:gd name="T8" fmla="*/ 2147483646 w 227"/>
                  <a:gd name="T9" fmla="*/ 2147483646 h 45"/>
                  <a:gd name="T10" fmla="*/ 2147483646 w 227"/>
                  <a:gd name="T11" fmla="*/ 0 h 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7"/>
                  <a:gd name="T19" fmla="*/ 0 h 45"/>
                  <a:gd name="T20" fmla="*/ 227 w 227"/>
                  <a:gd name="T21" fmla="*/ 45 h 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7" h="45">
                    <a:moveTo>
                      <a:pt x="0" y="45"/>
                    </a:moveTo>
                    <a:cubicBezTo>
                      <a:pt x="15" y="22"/>
                      <a:pt x="31" y="0"/>
                      <a:pt x="46" y="0"/>
                    </a:cubicBezTo>
                    <a:cubicBezTo>
                      <a:pt x="61" y="0"/>
                      <a:pt x="76" y="45"/>
                      <a:pt x="91" y="45"/>
                    </a:cubicBezTo>
                    <a:cubicBezTo>
                      <a:pt x="106" y="45"/>
                      <a:pt x="121" y="0"/>
                      <a:pt x="136" y="0"/>
                    </a:cubicBezTo>
                    <a:cubicBezTo>
                      <a:pt x="151" y="0"/>
                      <a:pt x="167" y="45"/>
                      <a:pt x="182" y="45"/>
                    </a:cubicBezTo>
                    <a:cubicBezTo>
                      <a:pt x="197" y="45"/>
                      <a:pt x="212" y="22"/>
                      <a:pt x="227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40297" name="Group 117"/>
          <p:cNvGrpSpPr>
            <a:grpSpLocks/>
          </p:cNvGrpSpPr>
          <p:nvPr/>
        </p:nvGrpSpPr>
        <p:grpSpPr bwMode="auto">
          <a:xfrm>
            <a:off x="4918075" y="1838325"/>
            <a:ext cx="2959100" cy="1924050"/>
            <a:chOff x="4918075" y="1868488"/>
            <a:chExt cx="2959100" cy="1923991"/>
          </a:xfrm>
        </p:grpSpPr>
        <p:grpSp>
          <p:nvGrpSpPr>
            <p:cNvPr id="140298" name="Group 115"/>
            <p:cNvGrpSpPr>
              <a:grpSpLocks/>
            </p:cNvGrpSpPr>
            <p:nvPr/>
          </p:nvGrpSpPr>
          <p:grpSpPr bwMode="auto">
            <a:xfrm>
              <a:off x="4918075" y="1868488"/>
              <a:ext cx="2959100" cy="1685476"/>
              <a:chOff x="4918075" y="1868488"/>
              <a:chExt cx="2959100" cy="1685476"/>
            </a:xfrm>
          </p:grpSpPr>
          <p:cxnSp>
            <p:nvCxnSpPr>
              <p:cNvPr id="140300" name="AutoShape 14"/>
              <p:cNvCxnSpPr>
                <a:cxnSpLocks noChangeShapeType="1"/>
                <a:stCxn id="140303" idx="3"/>
                <a:endCxn id="140307" idx="1"/>
              </p:cNvCxnSpPr>
              <p:nvPr/>
            </p:nvCxnSpPr>
            <p:spPr bwMode="auto">
              <a:xfrm>
                <a:off x="5346700" y="3336926"/>
                <a:ext cx="529064" cy="1014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301" name="AutoShape 15"/>
              <p:cNvCxnSpPr>
                <a:cxnSpLocks noChangeShapeType="1"/>
                <a:stCxn id="140307" idx="3"/>
                <a:endCxn id="140304" idx="1"/>
              </p:cNvCxnSpPr>
              <p:nvPr/>
            </p:nvCxnSpPr>
            <p:spPr bwMode="auto">
              <a:xfrm>
                <a:off x="6955884" y="3337940"/>
                <a:ext cx="492666" cy="2162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0302" name="Rectangle 17"/>
              <p:cNvSpPr>
                <a:spLocks noChangeArrowheads="1"/>
              </p:cNvSpPr>
              <p:nvPr/>
            </p:nvSpPr>
            <p:spPr bwMode="auto">
              <a:xfrm>
                <a:off x="5880100" y="2252663"/>
                <a:ext cx="1073150" cy="533400"/>
              </a:xfrm>
              <a:prstGeom prst="rect">
                <a:avLst/>
              </a:prstGeom>
              <a:solidFill>
                <a:srgbClr val="FF481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4810"/>
                </a:extrusionClr>
                <a:contourClr>
                  <a:srgbClr val="FF4810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K</a:t>
                </a:r>
                <a:r>
                  <a:rPr lang="pt-BR" altLang="en-US" sz="2400" baseline="-25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R</a:t>
                </a:r>
                <a:endPara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40303" name="Rectangle 18"/>
              <p:cNvSpPr>
                <a:spLocks noChangeArrowheads="1"/>
              </p:cNvSpPr>
              <p:nvPr/>
            </p:nvSpPr>
            <p:spPr bwMode="auto">
              <a:xfrm>
                <a:off x="4918075" y="3125788"/>
                <a:ext cx="428625" cy="422275"/>
              </a:xfrm>
              <a:prstGeom prst="rect">
                <a:avLst/>
              </a:prstGeom>
              <a:solidFill>
                <a:srgbClr val="C0AC84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AC84"/>
                </a:extrusionClr>
                <a:contourClr>
                  <a:srgbClr val="C0AC84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140304" name="Rectangle 19"/>
              <p:cNvSpPr>
                <a:spLocks noChangeArrowheads="1"/>
              </p:cNvSpPr>
              <p:nvPr/>
            </p:nvSpPr>
            <p:spPr bwMode="auto">
              <a:xfrm>
                <a:off x="7448550" y="3128964"/>
                <a:ext cx="428625" cy="422275"/>
              </a:xfrm>
              <a:prstGeom prst="rect">
                <a:avLst/>
              </a:prstGeom>
              <a:solidFill>
                <a:srgbClr val="99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FF99"/>
                </a:extrusionClr>
                <a:contourClr>
                  <a:srgbClr val="99FF99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M</a:t>
                </a:r>
              </a:p>
            </p:txBody>
          </p:sp>
          <p:pic>
            <p:nvPicPr>
              <p:cNvPr id="140305" name="Picture 26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7925" y="2508250"/>
                <a:ext cx="501650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0306" name="Picture 16" descr="ANd9GcTODZhfpMCMD1AIJVUfznqqIRH96fVKsmgqamwKZUxwMlIbHaFHfw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0688" y="1868488"/>
                <a:ext cx="428625" cy="420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0307" name="Rounded Rectangle 59"/>
              <p:cNvSpPr>
                <a:spLocks noChangeArrowheads="1"/>
              </p:cNvSpPr>
              <p:nvPr/>
            </p:nvSpPr>
            <p:spPr bwMode="auto">
              <a:xfrm>
                <a:off x="5875764" y="3121916"/>
                <a:ext cx="1080120" cy="432048"/>
              </a:xfrm>
              <a:prstGeom prst="roundRect">
                <a:avLst>
                  <a:gd name="adj" fmla="val 50000"/>
                </a:avLst>
              </a:prstGeom>
              <a:solidFill>
                <a:srgbClr val="FFCC66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368300" prstMaterial="legacyMatte">
                <a:bevelT w="13500" h="13500" prst="angle"/>
                <a:bevelB w="13500" h="13500" prst="angle"/>
                <a:extrusionClr>
                  <a:srgbClr val="FFCC66"/>
                </a:extrusionClr>
                <a:contourClr>
                  <a:srgbClr val="FFCC66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 b="1" i="1">
                    <a:solidFill>
                      <a:srgbClr val="000066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altLang="en-US" sz="2400" b="1" i="1" baseline="30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–</a:t>
                </a:r>
                <a:r>
                  <a:rPr lang="pt-BR" altLang="en-US" sz="2400" b="1" i="1" baseline="30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cxnSp>
            <p:nvCxnSpPr>
              <p:cNvPr id="140308" name="AutoShape 16"/>
              <p:cNvCxnSpPr>
                <a:cxnSpLocks noChangeShapeType="1"/>
                <a:stCxn id="140302" idx="2"/>
                <a:endCxn id="140307" idx="0"/>
              </p:cNvCxnSpPr>
              <p:nvPr/>
            </p:nvCxnSpPr>
            <p:spPr bwMode="auto">
              <a:xfrm flipH="1">
                <a:off x="6415824" y="2786063"/>
                <a:ext cx="851" cy="335853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40299" name="Picture 27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0" y="3414486"/>
              <a:ext cx="447562" cy="377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827088" y="3776663"/>
            <a:ext cx="8137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2600" dirty="0"/>
              <a:t>Remetente usa sua chave privada: qual serviço?</a:t>
            </a:r>
          </a:p>
        </p:txBody>
      </p:sp>
      <p:graphicFrame>
        <p:nvGraphicFramePr>
          <p:cNvPr id="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60364"/>
              </p:ext>
            </p:extLst>
          </p:nvPr>
        </p:nvGraphicFramePr>
        <p:xfrm>
          <a:off x="161484" y="2015227"/>
          <a:ext cx="831850" cy="84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1562040" imgH="1590840" progId="Paint.Picture">
                  <p:embed/>
                </p:oleObj>
              </mc:Choice>
              <mc:Fallback>
                <p:oleObj name="Bitmap Image" r:id="rId10" imgW="1562040" imgH="1590840" progId="Paint.Picture">
                  <p:embed/>
                  <p:pic>
                    <p:nvPicPr>
                      <p:cNvPr id="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84" y="2015227"/>
                        <a:ext cx="831850" cy="84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737444"/>
              </p:ext>
            </p:extLst>
          </p:nvPr>
        </p:nvGraphicFramePr>
        <p:xfrm>
          <a:off x="8131176" y="2015227"/>
          <a:ext cx="8588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2" imgW="1219370" imgH="1142857" progId="Paint.Picture">
                  <p:embed/>
                </p:oleObj>
              </mc:Choice>
              <mc:Fallback>
                <p:oleObj name="Bitmap Image" r:id="rId12" imgW="1219370" imgH="1142857" progId="Paint.Picture">
                  <p:embed/>
                  <p:pic>
                    <p:nvPicPr>
                      <p:cNvPr id="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176" y="2015227"/>
                        <a:ext cx="8588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10997" y="286615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Alice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98933" y="282004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Bob</a:t>
            </a:r>
          </a:p>
        </p:txBody>
      </p:sp>
      <p:graphicFrame>
        <p:nvGraphicFramePr>
          <p:cNvPr id="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718362"/>
              </p:ext>
            </p:extLst>
          </p:nvPr>
        </p:nvGraphicFramePr>
        <p:xfrm>
          <a:off x="126723" y="4767564"/>
          <a:ext cx="831850" cy="84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4" imgW="1562040" imgH="1590840" progId="Paint.Picture">
                  <p:embed/>
                </p:oleObj>
              </mc:Choice>
              <mc:Fallback>
                <p:oleObj name="Bitmap Image" r:id="rId14" imgW="1562040" imgH="1590840" progId="Paint.Picture">
                  <p:embed/>
                  <p:pic>
                    <p:nvPicPr>
                      <p:cNvPr id="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23" y="4767564"/>
                        <a:ext cx="831850" cy="84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110444"/>
              </p:ext>
            </p:extLst>
          </p:nvPr>
        </p:nvGraphicFramePr>
        <p:xfrm>
          <a:off x="8096415" y="4767564"/>
          <a:ext cx="8588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2" imgW="1219370" imgH="1142857" progId="Paint.Picture">
                  <p:embed/>
                </p:oleObj>
              </mc:Choice>
              <mc:Fallback>
                <p:oleObj name="Bitmap Image" r:id="rId12" imgW="1219370" imgH="1142857" progId="Paint.Picture">
                  <p:embed/>
                  <p:pic>
                    <p:nvPicPr>
                      <p:cNvPr id="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415" y="4767564"/>
                        <a:ext cx="8588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76236" y="561849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Alice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64172" y="557237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197953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3025"/>
            <a:ext cx="7772400" cy="2400300"/>
          </a:xfrm>
        </p:spPr>
        <p:txBody>
          <a:bodyPr/>
          <a:lstStyle/>
          <a:p>
            <a:pPr eaLnBrk="1" hangingPunct="1"/>
            <a:r>
              <a:rPr lang="pt-BR" altLang="en-US" sz="2600" dirty="0"/>
              <a:t>Cifração: confidencialidade</a:t>
            </a: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Criptografia Assimétrica</a:t>
            </a:r>
          </a:p>
        </p:txBody>
      </p:sp>
      <p:sp>
        <p:nvSpPr>
          <p:cNvPr id="142340" name="Rectangle 36"/>
          <p:cNvSpPr>
            <a:spLocks noChangeArrowheads="1"/>
          </p:cNvSpPr>
          <p:nvPr/>
        </p:nvSpPr>
        <p:spPr bwMode="auto">
          <a:xfrm>
            <a:off x="827088" y="3776663"/>
            <a:ext cx="8137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2600" dirty="0"/>
              <a:t>Assinatura digital: integridade, autenticidade e irretratabilidade</a:t>
            </a:r>
          </a:p>
        </p:txBody>
      </p:sp>
      <p:sp>
        <p:nvSpPr>
          <p:cNvPr id="142341" name="Line 37"/>
          <p:cNvSpPr>
            <a:spLocks noChangeShapeType="1"/>
          </p:cNvSpPr>
          <p:nvPr/>
        </p:nvSpPr>
        <p:spPr bwMode="auto">
          <a:xfrm>
            <a:off x="3995738" y="331628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42342" name="Group 121"/>
          <p:cNvGrpSpPr>
            <a:grpSpLocks/>
          </p:cNvGrpSpPr>
          <p:nvPr/>
        </p:nvGrpSpPr>
        <p:grpSpPr bwMode="auto">
          <a:xfrm>
            <a:off x="971550" y="1838325"/>
            <a:ext cx="3095625" cy="1681163"/>
            <a:chOff x="971550" y="1868488"/>
            <a:chExt cx="3095625" cy="1681850"/>
          </a:xfrm>
        </p:grpSpPr>
        <p:pic>
          <p:nvPicPr>
            <p:cNvPr id="142381" name="Picture 2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525" y="2519363"/>
              <a:ext cx="5016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2382" name="Rounded Rectangle 54"/>
            <p:cNvSpPr>
              <a:spLocks noChangeArrowheads="1"/>
            </p:cNvSpPr>
            <p:nvPr/>
          </p:nvSpPr>
          <p:spPr bwMode="auto">
            <a:xfrm>
              <a:off x="1907704" y="3118290"/>
              <a:ext cx="1080120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83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rPr>
                <a:t>A</a:t>
              </a:r>
            </a:p>
          </p:txBody>
        </p:sp>
        <p:cxnSp>
          <p:nvCxnSpPr>
            <p:cNvPr id="142383" name="AutoShape 6"/>
            <p:cNvCxnSpPr>
              <a:cxnSpLocks noChangeShapeType="1"/>
              <a:stCxn id="142387" idx="3"/>
              <a:endCxn id="142382" idx="1"/>
            </p:cNvCxnSpPr>
            <p:nvPr/>
          </p:nvCxnSpPr>
          <p:spPr bwMode="auto">
            <a:xfrm flipV="1">
              <a:off x="1400175" y="3334314"/>
              <a:ext cx="507529" cy="798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384" name="AutoShape 7"/>
            <p:cNvCxnSpPr>
              <a:cxnSpLocks noChangeShapeType="1"/>
              <a:stCxn id="142382" idx="3"/>
              <a:endCxn id="142388" idx="1"/>
            </p:cNvCxnSpPr>
            <p:nvPr/>
          </p:nvCxnSpPr>
          <p:spPr bwMode="auto">
            <a:xfrm>
              <a:off x="2987824" y="3334314"/>
              <a:ext cx="482451" cy="102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385" name="AutoShape 8"/>
            <p:cNvCxnSpPr>
              <a:cxnSpLocks noChangeShapeType="1"/>
              <a:stCxn id="142386" idx="2"/>
              <a:endCxn id="142382" idx="0"/>
            </p:cNvCxnSpPr>
            <p:nvPr/>
          </p:nvCxnSpPr>
          <p:spPr bwMode="auto">
            <a:xfrm>
              <a:off x="2432050" y="2786063"/>
              <a:ext cx="15714" cy="332227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386" name="Rectangle 9"/>
            <p:cNvSpPr>
              <a:spLocks noChangeArrowheads="1"/>
            </p:cNvSpPr>
            <p:nvPr/>
          </p:nvSpPr>
          <p:spPr bwMode="auto">
            <a:xfrm>
              <a:off x="1895475" y="2252663"/>
              <a:ext cx="1073150" cy="533400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  <a:latin typeface="Verdana" panose="020B0604030504040204" pitchFamily="34" charset="0"/>
                </a:rPr>
                <a:t>U</a:t>
              </a:r>
              <a:endParaRPr lang="pt-BR" altLang="en-US" sz="240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42387" name="Rectangle 10"/>
            <p:cNvSpPr>
              <a:spLocks noChangeArrowheads="1"/>
            </p:cNvSpPr>
            <p:nvPr/>
          </p:nvSpPr>
          <p:spPr bwMode="auto">
            <a:xfrm>
              <a:off x="971550" y="3123974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M</a:t>
              </a:r>
            </a:p>
          </p:txBody>
        </p:sp>
        <p:sp>
          <p:nvSpPr>
            <p:cNvPr id="142388" name="Rectangle 11"/>
            <p:cNvSpPr>
              <a:spLocks noChangeArrowheads="1"/>
            </p:cNvSpPr>
            <p:nvPr/>
          </p:nvSpPr>
          <p:spPr bwMode="auto">
            <a:xfrm>
              <a:off x="3470275" y="3124201"/>
              <a:ext cx="428625" cy="422275"/>
            </a:xfrm>
            <a:prstGeom prst="rect">
              <a:avLst/>
            </a:prstGeom>
            <a:solidFill>
              <a:srgbClr val="C0AC84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AC84"/>
              </a:extrusionClr>
              <a:contourClr>
                <a:srgbClr val="C0AC84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C</a:t>
              </a:r>
            </a:p>
          </p:txBody>
        </p:sp>
        <p:pic>
          <p:nvPicPr>
            <p:cNvPr id="142389" name="Picture 13" descr="padlock_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038" y="1868488"/>
              <a:ext cx="479425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2343" name="Line 37"/>
          <p:cNvSpPr>
            <a:spLocks noChangeShapeType="1"/>
          </p:cNvSpPr>
          <p:nvPr/>
        </p:nvSpPr>
        <p:spPr bwMode="auto">
          <a:xfrm>
            <a:off x="4003675" y="6089650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42344" name="Group 122"/>
          <p:cNvGrpSpPr>
            <a:grpSpLocks/>
          </p:cNvGrpSpPr>
          <p:nvPr/>
        </p:nvGrpSpPr>
        <p:grpSpPr bwMode="auto">
          <a:xfrm>
            <a:off x="979488" y="4641850"/>
            <a:ext cx="3182937" cy="1652588"/>
            <a:chOff x="978743" y="4581128"/>
            <a:chExt cx="3183631" cy="1652558"/>
          </a:xfrm>
        </p:grpSpPr>
        <p:grpSp>
          <p:nvGrpSpPr>
            <p:cNvPr id="142369" name="Group 118"/>
            <p:cNvGrpSpPr>
              <a:grpSpLocks/>
            </p:cNvGrpSpPr>
            <p:nvPr/>
          </p:nvGrpSpPr>
          <p:grpSpPr bwMode="auto">
            <a:xfrm>
              <a:off x="978743" y="4581128"/>
              <a:ext cx="2927350" cy="1652558"/>
              <a:chOff x="978743" y="4581128"/>
              <a:chExt cx="2927350" cy="1652558"/>
            </a:xfrm>
          </p:grpSpPr>
          <p:sp>
            <p:nvSpPr>
              <p:cNvPr id="142373" name="Rounded Rectangle 88"/>
              <p:cNvSpPr>
                <a:spLocks noChangeArrowheads="1"/>
              </p:cNvSpPr>
              <p:nvPr/>
            </p:nvSpPr>
            <p:spPr bwMode="auto">
              <a:xfrm>
                <a:off x="1914897" y="5801638"/>
                <a:ext cx="1080120" cy="432048"/>
              </a:xfrm>
              <a:prstGeom prst="roundRect">
                <a:avLst>
                  <a:gd name="adj" fmla="val 50000"/>
                </a:avLst>
              </a:prstGeom>
              <a:solidFill>
                <a:srgbClr val="FFCC66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368300" prstMaterial="legacyMatte">
                <a:bevelT w="13500" h="13500" prst="angle"/>
                <a:bevelB w="13500" h="13500" prst="angle"/>
                <a:extrusionClr>
                  <a:srgbClr val="FFCC66"/>
                </a:extrusionClr>
                <a:contourClr>
                  <a:srgbClr val="FFCC66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i="1">
                    <a:solidFill>
                      <a:srgbClr val="000066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altLang="en-US" sz="2400" b="1" i="1" baseline="30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–</a:t>
                </a:r>
                <a:r>
                  <a:rPr lang="pt-BR" altLang="en-US" sz="2400" b="1" i="1" baseline="30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1</a:t>
                </a:r>
                <a:endPara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endParaRPr>
              </a:p>
            </p:txBody>
          </p:sp>
          <p:cxnSp>
            <p:nvCxnSpPr>
              <p:cNvPr id="142374" name="AutoShape 6"/>
              <p:cNvCxnSpPr>
                <a:cxnSpLocks noChangeShapeType="1"/>
                <a:stCxn id="142378" idx="3"/>
                <a:endCxn id="142373" idx="1"/>
              </p:cNvCxnSpPr>
              <p:nvPr/>
            </p:nvCxnSpPr>
            <p:spPr bwMode="auto">
              <a:xfrm flipV="1">
                <a:off x="1407368" y="6017662"/>
                <a:ext cx="507529" cy="798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2375" name="AutoShape 7"/>
              <p:cNvCxnSpPr>
                <a:cxnSpLocks noChangeShapeType="1"/>
                <a:stCxn id="142373" idx="3"/>
                <a:endCxn id="142379" idx="1"/>
              </p:cNvCxnSpPr>
              <p:nvPr/>
            </p:nvCxnSpPr>
            <p:spPr bwMode="auto">
              <a:xfrm>
                <a:off x="2995017" y="6017662"/>
                <a:ext cx="482451" cy="1025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2376" name="AutoShape 8"/>
              <p:cNvCxnSpPr>
                <a:cxnSpLocks noChangeShapeType="1"/>
                <a:stCxn id="142377" idx="2"/>
                <a:endCxn id="142373" idx="0"/>
              </p:cNvCxnSpPr>
              <p:nvPr/>
            </p:nvCxnSpPr>
            <p:spPr bwMode="auto">
              <a:xfrm>
                <a:off x="2439243" y="5469411"/>
                <a:ext cx="15714" cy="332227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2377" name="Rectangle 9"/>
              <p:cNvSpPr>
                <a:spLocks noChangeArrowheads="1"/>
              </p:cNvSpPr>
              <p:nvPr/>
            </p:nvSpPr>
            <p:spPr bwMode="auto">
              <a:xfrm>
                <a:off x="1902668" y="4936011"/>
                <a:ext cx="1073150" cy="533400"/>
              </a:xfrm>
              <a:prstGeom prst="rect">
                <a:avLst/>
              </a:prstGeom>
              <a:solidFill>
                <a:srgbClr val="FF481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4810"/>
                </a:extrusionClr>
                <a:contourClr>
                  <a:srgbClr val="FF4810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K</a:t>
                </a:r>
                <a:r>
                  <a:rPr lang="pt-BR" altLang="en-US" sz="2400" baseline="-25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R</a:t>
                </a:r>
              </a:p>
            </p:txBody>
          </p:sp>
          <p:sp>
            <p:nvSpPr>
              <p:cNvPr id="142378" name="Rectangle 10"/>
              <p:cNvSpPr>
                <a:spLocks noChangeArrowheads="1"/>
              </p:cNvSpPr>
              <p:nvPr/>
            </p:nvSpPr>
            <p:spPr bwMode="auto">
              <a:xfrm>
                <a:off x="978743" y="5807322"/>
                <a:ext cx="428625" cy="422275"/>
              </a:xfrm>
              <a:prstGeom prst="rect">
                <a:avLst/>
              </a:prstGeom>
              <a:solidFill>
                <a:srgbClr val="99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FF99"/>
                </a:extrusionClr>
                <a:contourClr>
                  <a:srgbClr val="99FF99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M</a:t>
                </a:r>
              </a:p>
            </p:txBody>
          </p:sp>
          <p:sp>
            <p:nvSpPr>
              <p:cNvPr id="142379" name="Rectangle 11"/>
              <p:cNvSpPr>
                <a:spLocks noChangeArrowheads="1"/>
              </p:cNvSpPr>
              <p:nvPr/>
            </p:nvSpPr>
            <p:spPr bwMode="auto">
              <a:xfrm>
                <a:off x="3477468" y="5807549"/>
                <a:ext cx="428625" cy="422275"/>
              </a:xfrm>
              <a:prstGeom prst="rect">
                <a:avLst/>
              </a:prstGeom>
              <a:solidFill>
                <a:srgbClr val="86B5BE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86B5BE"/>
                </a:extrusionClr>
                <a:contourClr>
                  <a:srgbClr val="86B5BE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S</a:t>
                </a:r>
              </a:p>
            </p:txBody>
          </p:sp>
          <p:pic>
            <p:nvPicPr>
              <p:cNvPr id="142380" name="Picture 16" descr="ANd9GcTODZhfpMCMD1AIJVUfznqqIRH96fVKsmgqamwKZUxwMlIbHaFHfw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2492" y="4581128"/>
                <a:ext cx="428625" cy="420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2370" name="Group 40"/>
            <p:cNvGrpSpPr>
              <a:grpSpLocks/>
            </p:cNvGrpSpPr>
            <p:nvPr/>
          </p:nvGrpSpPr>
          <p:grpSpPr bwMode="auto">
            <a:xfrm>
              <a:off x="3665486" y="5099698"/>
              <a:ext cx="496888" cy="509588"/>
              <a:chOff x="258763" y="3397251"/>
              <a:chExt cx="808037" cy="863600"/>
            </a:xfrm>
          </p:grpSpPr>
          <p:graphicFrame>
            <p:nvGraphicFramePr>
              <p:cNvPr id="142371" name="Object 12"/>
              <p:cNvGraphicFramePr>
                <a:graphicFrameLocks noChangeAspect="1"/>
              </p:cNvGraphicFramePr>
              <p:nvPr/>
            </p:nvGraphicFramePr>
            <p:xfrm>
              <a:off x="419101" y="3397251"/>
              <a:ext cx="647699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6" imgW="2857899" imgH="3809524" progId="Paint.Picture">
                      <p:embed/>
                    </p:oleObj>
                  </mc:Choice>
                  <mc:Fallback>
                    <p:oleObj name="Bitmap Image" r:id="rId6" imgW="2857899" imgH="3809524" progId="Paint.Picture">
                      <p:embed/>
                      <p:pic>
                        <p:nvPicPr>
                          <p:cNvPr id="14237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101" y="3397251"/>
                            <a:ext cx="647699" cy="863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2372" name="Freeform 22"/>
              <p:cNvSpPr>
                <a:spLocks/>
              </p:cNvSpPr>
              <p:nvPr/>
            </p:nvSpPr>
            <p:spPr bwMode="auto">
              <a:xfrm>
                <a:off x="258763" y="4119562"/>
                <a:ext cx="203200" cy="85725"/>
              </a:xfrm>
              <a:custGeom>
                <a:avLst/>
                <a:gdLst>
                  <a:gd name="T0" fmla="*/ 0 w 227"/>
                  <a:gd name="T1" fmla="*/ 2147483646 h 45"/>
                  <a:gd name="T2" fmla="*/ 2147483646 w 227"/>
                  <a:gd name="T3" fmla="*/ 0 h 45"/>
                  <a:gd name="T4" fmla="*/ 2147483646 w 227"/>
                  <a:gd name="T5" fmla="*/ 2147483646 h 45"/>
                  <a:gd name="T6" fmla="*/ 2147483646 w 227"/>
                  <a:gd name="T7" fmla="*/ 0 h 45"/>
                  <a:gd name="T8" fmla="*/ 2147483646 w 227"/>
                  <a:gd name="T9" fmla="*/ 2147483646 h 45"/>
                  <a:gd name="T10" fmla="*/ 2147483646 w 227"/>
                  <a:gd name="T11" fmla="*/ 0 h 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7"/>
                  <a:gd name="T19" fmla="*/ 0 h 45"/>
                  <a:gd name="T20" fmla="*/ 227 w 227"/>
                  <a:gd name="T21" fmla="*/ 45 h 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7" h="45">
                    <a:moveTo>
                      <a:pt x="0" y="45"/>
                    </a:moveTo>
                    <a:cubicBezTo>
                      <a:pt x="15" y="22"/>
                      <a:pt x="31" y="0"/>
                      <a:pt x="46" y="0"/>
                    </a:cubicBezTo>
                    <a:cubicBezTo>
                      <a:pt x="61" y="0"/>
                      <a:pt x="76" y="45"/>
                      <a:pt x="91" y="45"/>
                    </a:cubicBezTo>
                    <a:cubicBezTo>
                      <a:pt x="106" y="45"/>
                      <a:pt x="121" y="0"/>
                      <a:pt x="136" y="0"/>
                    </a:cubicBezTo>
                    <a:cubicBezTo>
                      <a:pt x="151" y="0"/>
                      <a:pt x="167" y="45"/>
                      <a:pt x="182" y="45"/>
                    </a:cubicBezTo>
                    <a:cubicBezTo>
                      <a:pt x="197" y="45"/>
                      <a:pt x="212" y="22"/>
                      <a:pt x="227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42345" name="Group 120"/>
          <p:cNvGrpSpPr>
            <a:grpSpLocks/>
          </p:cNvGrpSpPr>
          <p:nvPr/>
        </p:nvGrpSpPr>
        <p:grpSpPr bwMode="auto">
          <a:xfrm>
            <a:off x="4926013" y="4568825"/>
            <a:ext cx="2959100" cy="1728788"/>
            <a:chOff x="4925268" y="4509120"/>
            <a:chExt cx="2959100" cy="1728192"/>
          </a:xfrm>
        </p:grpSpPr>
        <p:cxnSp>
          <p:nvCxnSpPr>
            <p:cNvPr id="142358" name="AutoShape 14"/>
            <p:cNvCxnSpPr>
              <a:cxnSpLocks noChangeShapeType="1"/>
              <a:stCxn id="142361" idx="3"/>
              <a:endCxn id="142363" idx="1"/>
            </p:cNvCxnSpPr>
            <p:nvPr/>
          </p:nvCxnSpPr>
          <p:spPr bwMode="auto">
            <a:xfrm>
              <a:off x="5353893" y="6020274"/>
              <a:ext cx="529064" cy="1014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359" name="AutoShape 15"/>
            <p:cNvCxnSpPr>
              <a:cxnSpLocks noChangeShapeType="1"/>
              <a:stCxn id="142363" idx="3"/>
              <a:endCxn id="142362" idx="1"/>
            </p:cNvCxnSpPr>
            <p:nvPr/>
          </p:nvCxnSpPr>
          <p:spPr bwMode="auto">
            <a:xfrm>
              <a:off x="6963077" y="6021288"/>
              <a:ext cx="492666" cy="2162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360" name="Rectangle 17"/>
            <p:cNvSpPr>
              <a:spLocks noChangeArrowheads="1"/>
            </p:cNvSpPr>
            <p:nvPr/>
          </p:nvSpPr>
          <p:spPr bwMode="auto">
            <a:xfrm>
              <a:off x="5887293" y="4936011"/>
              <a:ext cx="1073150" cy="533400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  <a:latin typeface="Verdana" panose="020B0604030504040204" pitchFamily="34" charset="0"/>
                </a:rPr>
                <a:t>U</a:t>
              </a:r>
              <a:endParaRPr lang="pt-BR" altLang="en-US" sz="240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42361" name="Rectangle 18"/>
            <p:cNvSpPr>
              <a:spLocks noChangeArrowheads="1"/>
            </p:cNvSpPr>
            <p:nvPr/>
          </p:nvSpPr>
          <p:spPr bwMode="auto">
            <a:xfrm>
              <a:off x="4925268" y="5809136"/>
              <a:ext cx="428625" cy="422275"/>
            </a:xfrm>
            <a:prstGeom prst="rect">
              <a:avLst/>
            </a:prstGeom>
            <a:solidFill>
              <a:srgbClr val="86B5BE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6B5BE"/>
              </a:extrusionClr>
              <a:contourClr>
                <a:srgbClr val="86B5BE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S</a:t>
              </a:r>
            </a:p>
          </p:txBody>
        </p:sp>
        <p:sp>
          <p:nvSpPr>
            <p:cNvPr id="142362" name="Rectangle 19"/>
            <p:cNvSpPr>
              <a:spLocks noChangeArrowheads="1"/>
            </p:cNvSpPr>
            <p:nvPr/>
          </p:nvSpPr>
          <p:spPr bwMode="auto">
            <a:xfrm>
              <a:off x="7455743" y="5812312"/>
              <a:ext cx="428625" cy="422275"/>
            </a:xfrm>
            <a:prstGeom prst="rect">
              <a:avLst/>
            </a:prstGeom>
            <a:solidFill>
              <a:srgbClr val="99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rPr>
                <a:t>M</a:t>
              </a:r>
            </a:p>
          </p:txBody>
        </p:sp>
        <p:sp>
          <p:nvSpPr>
            <p:cNvPr id="142363" name="Rounded Rectangle 105"/>
            <p:cNvSpPr>
              <a:spLocks noChangeArrowheads="1"/>
            </p:cNvSpPr>
            <p:nvPr/>
          </p:nvSpPr>
          <p:spPr bwMode="auto">
            <a:xfrm>
              <a:off x="5882957" y="5805264"/>
              <a:ext cx="1080120" cy="432048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83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 b="1" i="1">
                  <a:solidFill>
                    <a:srgbClr val="000066"/>
                  </a:solidFill>
                  <a:latin typeface="Verdana" panose="020B0604030504040204" pitchFamily="34" charset="0"/>
                </a:rPr>
                <a:t>A</a:t>
              </a:r>
              <a:endParaRPr lang="pt-BR" altLang="en-US" sz="2400" b="1" i="1" baseline="3000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42364" name="AutoShape 16"/>
            <p:cNvCxnSpPr>
              <a:cxnSpLocks noChangeShapeType="1"/>
              <a:stCxn id="142360" idx="2"/>
              <a:endCxn id="142363" idx="0"/>
            </p:cNvCxnSpPr>
            <p:nvPr/>
          </p:nvCxnSpPr>
          <p:spPr bwMode="auto">
            <a:xfrm flipH="1">
              <a:off x="6423017" y="5469411"/>
              <a:ext cx="851" cy="335853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42365" name="Picture 13" descr="padlock_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09120"/>
              <a:ext cx="479425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2366" name="Group 43"/>
            <p:cNvGrpSpPr>
              <a:grpSpLocks/>
            </p:cNvGrpSpPr>
            <p:nvPr/>
          </p:nvGrpSpPr>
          <p:grpSpPr bwMode="auto">
            <a:xfrm>
              <a:off x="4971999" y="5091761"/>
              <a:ext cx="496887" cy="509587"/>
              <a:chOff x="258763" y="3397251"/>
              <a:chExt cx="808037" cy="863600"/>
            </a:xfrm>
          </p:grpSpPr>
          <p:graphicFrame>
            <p:nvGraphicFramePr>
              <p:cNvPr id="142367" name="Object 12"/>
              <p:cNvGraphicFramePr>
                <a:graphicFrameLocks noChangeAspect="1"/>
              </p:cNvGraphicFramePr>
              <p:nvPr/>
            </p:nvGraphicFramePr>
            <p:xfrm>
              <a:off x="419101" y="3397251"/>
              <a:ext cx="647699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8" imgW="2857899" imgH="3809524" progId="Paint.Picture">
                      <p:embed/>
                    </p:oleObj>
                  </mc:Choice>
                  <mc:Fallback>
                    <p:oleObj name="Bitmap Image" r:id="rId8" imgW="2857899" imgH="3809524" progId="Paint.Picture">
                      <p:embed/>
                      <p:pic>
                        <p:nvPicPr>
                          <p:cNvPr id="142367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101" y="3397251"/>
                            <a:ext cx="647699" cy="863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2368" name="Freeform 22"/>
              <p:cNvSpPr>
                <a:spLocks/>
              </p:cNvSpPr>
              <p:nvPr/>
            </p:nvSpPr>
            <p:spPr bwMode="auto">
              <a:xfrm>
                <a:off x="258763" y="4119562"/>
                <a:ext cx="203200" cy="85725"/>
              </a:xfrm>
              <a:custGeom>
                <a:avLst/>
                <a:gdLst>
                  <a:gd name="T0" fmla="*/ 0 w 227"/>
                  <a:gd name="T1" fmla="*/ 2147483646 h 45"/>
                  <a:gd name="T2" fmla="*/ 2147483646 w 227"/>
                  <a:gd name="T3" fmla="*/ 0 h 45"/>
                  <a:gd name="T4" fmla="*/ 2147483646 w 227"/>
                  <a:gd name="T5" fmla="*/ 2147483646 h 45"/>
                  <a:gd name="T6" fmla="*/ 2147483646 w 227"/>
                  <a:gd name="T7" fmla="*/ 0 h 45"/>
                  <a:gd name="T8" fmla="*/ 2147483646 w 227"/>
                  <a:gd name="T9" fmla="*/ 2147483646 h 45"/>
                  <a:gd name="T10" fmla="*/ 2147483646 w 227"/>
                  <a:gd name="T11" fmla="*/ 0 h 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7"/>
                  <a:gd name="T19" fmla="*/ 0 h 45"/>
                  <a:gd name="T20" fmla="*/ 227 w 227"/>
                  <a:gd name="T21" fmla="*/ 45 h 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7" h="45">
                    <a:moveTo>
                      <a:pt x="0" y="45"/>
                    </a:moveTo>
                    <a:cubicBezTo>
                      <a:pt x="15" y="22"/>
                      <a:pt x="31" y="0"/>
                      <a:pt x="46" y="0"/>
                    </a:cubicBezTo>
                    <a:cubicBezTo>
                      <a:pt x="61" y="0"/>
                      <a:pt x="76" y="45"/>
                      <a:pt x="91" y="45"/>
                    </a:cubicBezTo>
                    <a:cubicBezTo>
                      <a:pt x="106" y="45"/>
                      <a:pt x="121" y="0"/>
                      <a:pt x="136" y="0"/>
                    </a:cubicBezTo>
                    <a:cubicBezTo>
                      <a:pt x="151" y="0"/>
                      <a:pt x="167" y="45"/>
                      <a:pt x="182" y="45"/>
                    </a:cubicBezTo>
                    <a:cubicBezTo>
                      <a:pt x="197" y="45"/>
                      <a:pt x="212" y="22"/>
                      <a:pt x="227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42346" name="Group 117"/>
          <p:cNvGrpSpPr>
            <a:grpSpLocks/>
          </p:cNvGrpSpPr>
          <p:nvPr/>
        </p:nvGrpSpPr>
        <p:grpSpPr bwMode="auto">
          <a:xfrm>
            <a:off x="4918075" y="1838325"/>
            <a:ext cx="2959100" cy="1924050"/>
            <a:chOff x="4918075" y="1868488"/>
            <a:chExt cx="2959100" cy="1923991"/>
          </a:xfrm>
        </p:grpSpPr>
        <p:grpSp>
          <p:nvGrpSpPr>
            <p:cNvPr id="142347" name="Group 115"/>
            <p:cNvGrpSpPr>
              <a:grpSpLocks/>
            </p:cNvGrpSpPr>
            <p:nvPr/>
          </p:nvGrpSpPr>
          <p:grpSpPr bwMode="auto">
            <a:xfrm>
              <a:off x="4918075" y="1868488"/>
              <a:ext cx="2959100" cy="1685476"/>
              <a:chOff x="4918075" y="1868488"/>
              <a:chExt cx="2959100" cy="1685476"/>
            </a:xfrm>
          </p:grpSpPr>
          <p:cxnSp>
            <p:nvCxnSpPr>
              <p:cNvPr id="142349" name="AutoShape 14"/>
              <p:cNvCxnSpPr>
                <a:cxnSpLocks noChangeShapeType="1"/>
                <a:stCxn id="142352" idx="3"/>
                <a:endCxn id="142356" idx="1"/>
              </p:cNvCxnSpPr>
              <p:nvPr/>
            </p:nvCxnSpPr>
            <p:spPr bwMode="auto">
              <a:xfrm>
                <a:off x="5346700" y="3336926"/>
                <a:ext cx="529064" cy="1014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2350" name="AutoShape 15"/>
              <p:cNvCxnSpPr>
                <a:cxnSpLocks noChangeShapeType="1"/>
                <a:stCxn id="142356" idx="3"/>
                <a:endCxn id="142353" idx="1"/>
              </p:cNvCxnSpPr>
              <p:nvPr/>
            </p:nvCxnSpPr>
            <p:spPr bwMode="auto">
              <a:xfrm>
                <a:off x="6955884" y="3337940"/>
                <a:ext cx="492666" cy="2162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2351" name="Rectangle 17"/>
              <p:cNvSpPr>
                <a:spLocks noChangeArrowheads="1"/>
              </p:cNvSpPr>
              <p:nvPr/>
            </p:nvSpPr>
            <p:spPr bwMode="auto">
              <a:xfrm>
                <a:off x="5880100" y="2252663"/>
                <a:ext cx="1073150" cy="533400"/>
              </a:xfrm>
              <a:prstGeom prst="rect">
                <a:avLst/>
              </a:prstGeom>
              <a:solidFill>
                <a:srgbClr val="FF481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4810"/>
                </a:extrusionClr>
                <a:contourClr>
                  <a:srgbClr val="FF4810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K</a:t>
                </a:r>
                <a:r>
                  <a:rPr lang="pt-BR" altLang="en-US" sz="2400" baseline="-25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R</a:t>
                </a:r>
                <a:endParaRPr lang="pt-BR" altLang="en-US" sz="2400">
                  <a:solidFill>
                    <a:srgbClr val="000066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42352" name="Rectangle 18"/>
              <p:cNvSpPr>
                <a:spLocks noChangeArrowheads="1"/>
              </p:cNvSpPr>
              <p:nvPr/>
            </p:nvSpPr>
            <p:spPr bwMode="auto">
              <a:xfrm>
                <a:off x="4918075" y="3125788"/>
                <a:ext cx="428625" cy="422275"/>
              </a:xfrm>
              <a:prstGeom prst="rect">
                <a:avLst/>
              </a:prstGeom>
              <a:solidFill>
                <a:srgbClr val="C0AC84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AC84"/>
                </a:extrusionClr>
                <a:contourClr>
                  <a:srgbClr val="C0AC84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142353" name="Rectangle 19"/>
              <p:cNvSpPr>
                <a:spLocks noChangeArrowheads="1"/>
              </p:cNvSpPr>
              <p:nvPr/>
            </p:nvSpPr>
            <p:spPr bwMode="auto">
              <a:xfrm>
                <a:off x="7448550" y="3128964"/>
                <a:ext cx="428625" cy="422275"/>
              </a:xfrm>
              <a:prstGeom prst="rect">
                <a:avLst/>
              </a:prstGeom>
              <a:solidFill>
                <a:srgbClr val="99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FF99"/>
                </a:extrusionClr>
                <a:contourClr>
                  <a:srgbClr val="99FF99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M</a:t>
                </a:r>
              </a:p>
            </p:txBody>
          </p:sp>
          <p:pic>
            <p:nvPicPr>
              <p:cNvPr id="142354" name="Picture 26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7925" y="2508250"/>
                <a:ext cx="501650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355" name="Picture 16" descr="ANd9GcTODZhfpMCMD1AIJVUfznqqIRH96fVKsmgqamwKZUxwMlIbHaFHfw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0688" y="1868488"/>
                <a:ext cx="428625" cy="420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356" name="Rounded Rectangle 59"/>
              <p:cNvSpPr>
                <a:spLocks noChangeArrowheads="1"/>
              </p:cNvSpPr>
              <p:nvPr/>
            </p:nvSpPr>
            <p:spPr bwMode="auto">
              <a:xfrm>
                <a:off x="5875764" y="3121916"/>
                <a:ext cx="1080120" cy="432048"/>
              </a:xfrm>
              <a:prstGeom prst="roundRect">
                <a:avLst>
                  <a:gd name="adj" fmla="val 50000"/>
                </a:avLst>
              </a:prstGeom>
              <a:solidFill>
                <a:srgbClr val="FFCC66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368300" prstMaterial="legacyMatte">
                <a:bevelT w="13500" h="13500" prst="angle"/>
                <a:bevelB w="13500" h="13500" prst="angle"/>
                <a:extrusionClr>
                  <a:srgbClr val="FFCC66"/>
                </a:extrusionClr>
                <a:contourClr>
                  <a:srgbClr val="FFCC66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 b="1" i="1">
                    <a:solidFill>
                      <a:srgbClr val="000066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altLang="en-US" sz="2400" b="1" i="1" baseline="30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–</a:t>
                </a:r>
                <a:r>
                  <a:rPr lang="pt-BR" altLang="en-US" sz="2400" b="1" i="1" baseline="30000">
                    <a:solidFill>
                      <a:srgbClr val="000066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cxnSp>
            <p:nvCxnSpPr>
              <p:cNvPr id="142357" name="AutoShape 16"/>
              <p:cNvCxnSpPr>
                <a:cxnSpLocks noChangeShapeType="1"/>
                <a:stCxn id="142351" idx="2"/>
                <a:endCxn id="142356" idx="0"/>
              </p:cNvCxnSpPr>
              <p:nvPr/>
            </p:nvCxnSpPr>
            <p:spPr bwMode="auto">
              <a:xfrm flipH="1">
                <a:off x="6415824" y="2786063"/>
                <a:ext cx="851" cy="335853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42348" name="Picture 27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0" y="3414486"/>
              <a:ext cx="447562" cy="377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60364"/>
              </p:ext>
            </p:extLst>
          </p:nvPr>
        </p:nvGraphicFramePr>
        <p:xfrm>
          <a:off x="161484" y="2015227"/>
          <a:ext cx="831850" cy="84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1562040" imgH="1590840" progId="Paint.Picture">
                  <p:embed/>
                </p:oleObj>
              </mc:Choice>
              <mc:Fallback>
                <p:oleObj name="Bitmap Image" r:id="rId10" imgW="1562040" imgH="1590840" progId="Paint.Picture">
                  <p:embed/>
                  <p:pic>
                    <p:nvPicPr>
                      <p:cNvPr id="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84" y="2015227"/>
                        <a:ext cx="831850" cy="84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737444"/>
              </p:ext>
            </p:extLst>
          </p:nvPr>
        </p:nvGraphicFramePr>
        <p:xfrm>
          <a:off x="8131176" y="2015227"/>
          <a:ext cx="8588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2" imgW="1219370" imgH="1142857" progId="Paint.Picture">
                  <p:embed/>
                </p:oleObj>
              </mc:Choice>
              <mc:Fallback>
                <p:oleObj name="Bitmap Image" r:id="rId12" imgW="1219370" imgH="1142857" progId="Paint.Picture">
                  <p:embed/>
                  <p:pic>
                    <p:nvPicPr>
                      <p:cNvPr id="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176" y="2015227"/>
                        <a:ext cx="8588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10997" y="286615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Alice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98933" y="282004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Bob</a:t>
            </a:r>
          </a:p>
        </p:txBody>
      </p:sp>
      <p:graphicFrame>
        <p:nvGraphicFramePr>
          <p:cNvPr id="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165406"/>
              </p:ext>
            </p:extLst>
          </p:nvPr>
        </p:nvGraphicFramePr>
        <p:xfrm>
          <a:off x="126723" y="4767564"/>
          <a:ext cx="831850" cy="84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4" imgW="1562040" imgH="1590840" progId="Paint.Picture">
                  <p:embed/>
                </p:oleObj>
              </mc:Choice>
              <mc:Fallback>
                <p:oleObj name="Bitmap Image" r:id="rId14" imgW="1562040" imgH="1590840" progId="Paint.Picture">
                  <p:embed/>
                  <p:pic>
                    <p:nvPicPr>
                      <p:cNvPr id="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23" y="4767564"/>
                        <a:ext cx="831850" cy="84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147067"/>
              </p:ext>
            </p:extLst>
          </p:nvPr>
        </p:nvGraphicFramePr>
        <p:xfrm>
          <a:off x="8096415" y="4767564"/>
          <a:ext cx="8588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2" imgW="1219370" imgH="1142857" progId="Paint.Picture">
                  <p:embed/>
                </p:oleObj>
              </mc:Choice>
              <mc:Fallback>
                <p:oleObj name="Bitmap Image" r:id="rId12" imgW="1219370" imgH="1142857" progId="Paint.Picture">
                  <p:embed/>
                  <p:pic>
                    <p:nvPicPr>
                      <p:cNvPr id="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415" y="4767564"/>
                        <a:ext cx="8588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76236" y="561849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Alice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64172" y="557237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126979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781300" y="3970338"/>
            <a:ext cx="1143000" cy="1627187"/>
            <a:chOff x="-1342337" y="4356096"/>
            <a:chExt cx="1142607" cy="1627393"/>
          </a:xfrm>
        </p:grpSpPr>
        <p:sp>
          <p:nvSpPr>
            <p:cNvPr id="144430" name="Rounded Rectangle 54"/>
            <p:cNvSpPr>
              <a:spLocks noChangeArrowheads="1"/>
            </p:cNvSpPr>
            <p:nvPr/>
          </p:nvSpPr>
          <p:spPr bwMode="auto">
            <a:xfrm>
              <a:off x="-1342337" y="5551618"/>
              <a:ext cx="933412" cy="431871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83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rPr>
                <a:t>A</a:t>
              </a:r>
            </a:p>
          </p:txBody>
        </p:sp>
        <p:cxnSp>
          <p:nvCxnSpPr>
            <p:cNvPr id="144431" name="AutoShape 7"/>
            <p:cNvCxnSpPr>
              <a:cxnSpLocks noChangeShapeType="1"/>
              <a:stCxn id="144432" idx="2"/>
              <a:endCxn id="144430" idx="0"/>
            </p:cNvCxnSpPr>
            <p:nvPr/>
          </p:nvCxnSpPr>
          <p:spPr bwMode="auto">
            <a:xfrm flipH="1">
              <a:off x="-875631" y="5180143"/>
              <a:ext cx="6525" cy="37147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432" name="Rectangle 8"/>
            <p:cNvSpPr>
              <a:spLocks noChangeArrowheads="1"/>
            </p:cNvSpPr>
            <p:nvPr/>
          </p:nvSpPr>
          <p:spPr bwMode="auto">
            <a:xfrm>
              <a:off x="-1319956" y="4646743"/>
              <a:ext cx="901700" cy="533400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U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44433" name="Text Box 9"/>
            <p:cNvSpPr txBox="1">
              <a:spLocks noChangeArrowheads="1"/>
            </p:cNvSpPr>
            <p:nvPr/>
          </p:nvSpPr>
          <p:spPr bwMode="auto">
            <a:xfrm>
              <a:off x="-1215181" y="4594355"/>
              <a:ext cx="735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dest</a:t>
              </a:r>
            </a:p>
          </p:txBody>
        </p:sp>
        <p:pic>
          <p:nvPicPr>
            <p:cNvPr id="78" name="Picture 13" descr="padlock_bob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-580796" y="4356096"/>
              <a:ext cx="381066" cy="3821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539750" y="5173663"/>
            <a:ext cx="428625" cy="422275"/>
          </a:xfrm>
          <a:prstGeom prst="rect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66"/>
                </a:solidFill>
              </a:rPr>
              <a:t>M</a:t>
            </a:r>
          </a:p>
        </p:txBody>
      </p:sp>
      <p:cxnSp>
        <p:nvCxnSpPr>
          <p:cNvPr id="343044" name="AutoShape 4"/>
          <p:cNvCxnSpPr>
            <a:cxnSpLocks noChangeShapeType="1"/>
            <a:stCxn id="343043" idx="3"/>
            <a:endCxn id="144427" idx="1"/>
          </p:cNvCxnSpPr>
          <p:nvPr/>
        </p:nvCxnSpPr>
        <p:spPr bwMode="auto">
          <a:xfrm flipV="1">
            <a:off x="968375" y="5383213"/>
            <a:ext cx="473075" cy="1587"/>
          </a:xfrm>
          <a:prstGeom prst="straightConnector1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441450" y="3933825"/>
            <a:ext cx="1076325" cy="1665288"/>
            <a:chOff x="1441024" y="3933825"/>
            <a:chExt cx="1077288" cy="1665322"/>
          </a:xfrm>
        </p:grpSpPr>
        <p:grpSp>
          <p:nvGrpSpPr>
            <p:cNvPr id="144424" name="Group 28"/>
            <p:cNvGrpSpPr>
              <a:grpSpLocks/>
            </p:cNvGrpSpPr>
            <p:nvPr/>
          </p:nvGrpSpPr>
          <p:grpSpPr bwMode="auto">
            <a:xfrm>
              <a:off x="1441024" y="4008126"/>
              <a:ext cx="1077288" cy="1591021"/>
              <a:chOff x="1441024" y="4008126"/>
              <a:chExt cx="1077288" cy="1591021"/>
            </a:xfrm>
          </p:grpSpPr>
          <p:sp>
            <p:nvSpPr>
              <p:cNvPr id="144426" name="Rectangle 13"/>
              <p:cNvSpPr>
                <a:spLocks noChangeArrowheads="1"/>
              </p:cNvSpPr>
              <p:nvPr/>
            </p:nvSpPr>
            <p:spPr bwMode="auto">
              <a:xfrm>
                <a:off x="1454150" y="4273550"/>
                <a:ext cx="914400" cy="533400"/>
              </a:xfrm>
              <a:prstGeom prst="rect">
                <a:avLst/>
              </a:prstGeom>
              <a:solidFill>
                <a:srgbClr val="FF481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4810"/>
                </a:extrusionClr>
                <a:contourClr>
                  <a:srgbClr val="FF4810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</a:rPr>
                  <a:t>K</a:t>
                </a:r>
                <a:r>
                  <a:rPr lang="pt-BR" altLang="en-US" sz="2400" baseline="-25000">
                    <a:solidFill>
                      <a:srgbClr val="000066"/>
                    </a:solidFill>
                  </a:rPr>
                  <a:t>R        </a:t>
                </a:r>
                <a:endParaRPr lang="pt-BR" altLang="en-US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4427" name="Rounded Rectangle 54"/>
              <p:cNvSpPr>
                <a:spLocks noChangeArrowheads="1"/>
              </p:cNvSpPr>
              <p:nvPr/>
            </p:nvSpPr>
            <p:spPr bwMode="auto">
              <a:xfrm>
                <a:off x="1441024" y="5167276"/>
                <a:ext cx="933412" cy="431871"/>
              </a:xfrm>
              <a:prstGeom prst="roundRect">
                <a:avLst>
                  <a:gd name="adj" fmla="val 50000"/>
                </a:avLst>
              </a:prstGeom>
              <a:solidFill>
                <a:srgbClr val="FFCC66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368300" prstMaterial="legacyMatte">
                <a:bevelT w="13500" h="13500" prst="angle"/>
                <a:bevelB w="13500" h="13500" prst="angle"/>
                <a:extrusionClr>
                  <a:srgbClr val="FFCC66"/>
                </a:extrusionClr>
                <a:contourClr>
                  <a:srgbClr val="FFCC66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i="1">
                    <a:solidFill>
                      <a:srgbClr val="000066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altLang="en-US" sz="2400" baseline="30000">
                    <a:solidFill>
                      <a:srgbClr val="000066"/>
                    </a:solidFill>
                  </a:rPr>
                  <a:t>–</a:t>
                </a:r>
                <a:r>
                  <a:rPr lang="pt-BR" altLang="en-US" sz="2400" baseline="30000">
                    <a:solidFill>
                      <a:srgbClr val="000066"/>
                    </a:solidFill>
                  </a:rPr>
                  <a:t>1</a:t>
                </a:r>
                <a:endPara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endParaRPr>
              </a:p>
            </p:txBody>
          </p:sp>
          <p:pic>
            <p:nvPicPr>
              <p:cNvPr id="144428" name="Picture 16" descr="ANd9GcTODZhfpMCMD1AIJVUfznqqIRH96fVKsmgqamwKZUxwMlIbHaFHfw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559" y="4008126"/>
                <a:ext cx="287753" cy="282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4429" name="AutoShape 12"/>
              <p:cNvCxnSpPr>
                <a:cxnSpLocks noChangeShapeType="1"/>
                <a:stCxn id="144426" idx="2"/>
                <a:endCxn id="144427" idx="0"/>
              </p:cNvCxnSpPr>
              <p:nvPr/>
            </p:nvCxnSpPr>
            <p:spPr bwMode="auto">
              <a:xfrm flipH="1">
                <a:off x="1907730" y="4806950"/>
                <a:ext cx="3620" cy="360326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4425" name="Text Box 14"/>
            <p:cNvSpPr txBox="1">
              <a:spLocks noChangeArrowheads="1"/>
            </p:cNvSpPr>
            <p:nvPr/>
          </p:nvSpPr>
          <p:spPr bwMode="auto">
            <a:xfrm>
              <a:off x="1627188" y="3933825"/>
              <a:ext cx="609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rem</a:t>
              </a:r>
            </a:p>
          </p:txBody>
        </p:sp>
      </p:grpSp>
      <p:sp>
        <p:nvSpPr>
          <p:cNvPr id="343066" name="Rectangle 26"/>
          <p:cNvSpPr>
            <a:spLocks noChangeArrowheads="1"/>
          </p:cNvSpPr>
          <p:nvPr/>
        </p:nvSpPr>
        <p:spPr bwMode="auto">
          <a:xfrm>
            <a:off x="7969250" y="5167313"/>
            <a:ext cx="428625" cy="422275"/>
          </a:xfrm>
          <a:prstGeom prst="rect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343067" name="Rectangle 27"/>
          <p:cNvSpPr>
            <a:spLocks noChangeArrowheads="1"/>
          </p:cNvSpPr>
          <p:nvPr/>
        </p:nvSpPr>
        <p:spPr bwMode="auto">
          <a:xfrm>
            <a:off x="4121150" y="4830763"/>
            <a:ext cx="914400" cy="1066800"/>
          </a:xfrm>
          <a:prstGeom prst="rect">
            <a:avLst/>
          </a:prstGeom>
          <a:noFill/>
          <a:ln w="25400">
            <a:solidFill>
              <a:srgbClr val="0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spcBef>
                <a:spcPct val="30000"/>
              </a:spcBef>
              <a:buChar char="•"/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714750" y="5170488"/>
            <a:ext cx="1016000" cy="422275"/>
            <a:chOff x="2624" y="3148"/>
            <a:chExt cx="640" cy="266"/>
          </a:xfrm>
        </p:grpSpPr>
        <p:sp>
          <p:nvSpPr>
            <p:cNvPr id="144422" name="Rectangle 32"/>
            <p:cNvSpPr>
              <a:spLocks noChangeArrowheads="1"/>
            </p:cNvSpPr>
            <p:nvPr/>
          </p:nvSpPr>
          <p:spPr bwMode="auto">
            <a:xfrm>
              <a:off x="2994" y="3148"/>
              <a:ext cx="270" cy="266"/>
            </a:xfrm>
            <a:prstGeom prst="rect">
              <a:avLst/>
            </a:prstGeom>
            <a:solidFill>
              <a:srgbClr val="C0AC84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AC84"/>
              </a:extrusionClr>
              <a:contourClr>
                <a:srgbClr val="C0AC84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C</a:t>
              </a:r>
            </a:p>
          </p:txBody>
        </p:sp>
        <p:cxnSp>
          <p:nvCxnSpPr>
            <p:cNvPr id="144423" name="AutoShape 33"/>
            <p:cNvCxnSpPr>
              <a:cxnSpLocks noChangeShapeType="1"/>
              <a:stCxn id="144430" idx="3"/>
              <a:endCxn id="144422" idx="1"/>
            </p:cNvCxnSpPr>
            <p:nvPr/>
          </p:nvCxnSpPr>
          <p:spPr bwMode="auto">
            <a:xfrm flipV="1">
              <a:off x="2624" y="3281"/>
              <a:ext cx="370" cy="0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43074" name="AutoShape 34"/>
          <p:cNvCxnSpPr>
            <a:cxnSpLocks noChangeShapeType="1"/>
            <a:stCxn id="144422" idx="3"/>
            <a:endCxn id="144412" idx="1"/>
          </p:cNvCxnSpPr>
          <p:nvPr/>
        </p:nvCxnSpPr>
        <p:spPr bwMode="auto">
          <a:xfrm>
            <a:off x="4730750" y="5381625"/>
            <a:ext cx="598488" cy="1588"/>
          </a:xfrm>
          <a:prstGeom prst="straightConnector1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1908175" y="5597525"/>
            <a:ext cx="5227638" cy="833438"/>
            <a:chOff x="1202" y="3526"/>
            <a:chExt cx="3293" cy="525"/>
          </a:xfrm>
        </p:grpSpPr>
        <p:sp>
          <p:nvSpPr>
            <p:cNvPr id="144415" name="Text Box 37"/>
            <p:cNvSpPr txBox="1">
              <a:spLocks noChangeArrowheads="1"/>
            </p:cNvSpPr>
            <p:nvPr/>
          </p:nvSpPr>
          <p:spPr bwMode="auto">
            <a:xfrm>
              <a:off x="1371" y="3763"/>
              <a:ext cx="30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Apenas o algoritmo assimétrico!</a:t>
              </a:r>
              <a:endParaRPr lang="en-US" altLang="en-US" sz="2400">
                <a:solidFill>
                  <a:srgbClr val="000066"/>
                </a:solidFill>
              </a:endParaRPr>
            </a:p>
          </p:txBody>
        </p:sp>
        <p:cxnSp>
          <p:nvCxnSpPr>
            <p:cNvPr id="144416" name="AutoShape 38"/>
            <p:cNvCxnSpPr>
              <a:cxnSpLocks noChangeShapeType="1"/>
              <a:stCxn id="144415" idx="1"/>
              <a:endCxn id="144427" idx="2"/>
            </p:cNvCxnSpPr>
            <p:nvPr/>
          </p:nvCxnSpPr>
          <p:spPr bwMode="auto">
            <a:xfrm rot="10800000">
              <a:off x="1202" y="3527"/>
              <a:ext cx="169" cy="380"/>
            </a:xfrm>
            <a:prstGeom prst="curvedConnector2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17" name="AutoShape 39"/>
            <p:cNvCxnSpPr>
              <a:cxnSpLocks noChangeShapeType="1"/>
              <a:stCxn id="144415" idx="3"/>
              <a:endCxn id="144404" idx="2"/>
            </p:cNvCxnSpPr>
            <p:nvPr/>
          </p:nvCxnSpPr>
          <p:spPr bwMode="auto">
            <a:xfrm flipV="1">
              <a:off x="4380" y="3527"/>
              <a:ext cx="115" cy="380"/>
            </a:xfrm>
            <a:prstGeom prst="curvedConnector2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18" name="AutoShape 40"/>
            <p:cNvCxnSpPr>
              <a:cxnSpLocks noChangeShapeType="1"/>
              <a:stCxn id="144419" idx="2"/>
              <a:endCxn id="144430" idx="2"/>
            </p:cNvCxnSpPr>
            <p:nvPr/>
          </p:nvCxnSpPr>
          <p:spPr bwMode="auto">
            <a:xfrm rot="10800000">
              <a:off x="2046" y="3526"/>
              <a:ext cx="70" cy="309"/>
            </a:xfrm>
            <a:prstGeom prst="curvedConnector2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419" name="Oval 41"/>
            <p:cNvSpPr>
              <a:spLocks noChangeArrowheads="1"/>
            </p:cNvSpPr>
            <p:nvPr/>
          </p:nvSpPr>
          <p:spPr bwMode="auto">
            <a:xfrm>
              <a:off x="2116" y="3715"/>
              <a:ext cx="240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4420" name="AutoShape 42"/>
            <p:cNvCxnSpPr>
              <a:cxnSpLocks noChangeShapeType="1"/>
              <a:stCxn id="144421" idx="6"/>
              <a:endCxn id="144412" idx="2"/>
            </p:cNvCxnSpPr>
            <p:nvPr/>
          </p:nvCxnSpPr>
          <p:spPr bwMode="auto">
            <a:xfrm flipV="1">
              <a:off x="3556" y="3527"/>
              <a:ext cx="95" cy="308"/>
            </a:xfrm>
            <a:prstGeom prst="curvedConnector2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421" name="Oval 43"/>
            <p:cNvSpPr>
              <a:spLocks noChangeArrowheads="1"/>
            </p:cNvSpPr>
            <p:nvPr/>
          </p:nvSpPr>
          <p:spPr bwMode="auto">
            <a:xfrm>
              <a:off x="3316" y="3715"/>
              <a:ext cx="240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4395" name="Rectangle 4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en-US"/>
              <a:t>Envelope criptográfico assimétrico</a:t>
            </a:r>
            <a:endParaRPr lang="en-US" altLang="en-US"/>
          </a:p>
        </p:txBody>
      </p:sp>
      <p:sp>
        <p:nvSpPr>
          <p:cNvPr id="144396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539750" y="1524000"/>
            <a:ext cx="8353425" cy="1905000"/>
          </a:xfrm>
        </p:spPr>
        <p:txBody>
          <a:bodyPr/>
          <a:lstStyle/>
          <a:p>
            <a:pPr eaLnBrk="1" hangingPunct="1"/>
            <a:r>
              <a:rPr lang="pt-BR" altLang="en-US"/>
              <a:t>É possível obter confidencialidade, integridade, autenticidade e irretratabilidade aplicando-se apenas criptografia assimétrica sobre o conteúdo completo da mensagem. 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cxnSp>
        <p:nvCxnSpPr>
          <p:cNvPr id="343068" name="AutoShape 28"/>
          <p:cNvCxnSpPr>
            <a:cxnSpLocks noChangeShapeType="1"/>
            <a:stCxn id="144427" idx="3"/>
            <a:endCxn id="144430" idx="1"/>
          </p:cNvCxnSpPr>
          <p:nvPr/>
        </p:nvCxnSpPr>
        <p:spPr bwMode="auto">
          <a:xfrm flipV="1">
            <a:off x="2374900" y="5381625"/>
            <a:ext cx="406400" cy="1588"/>
          </a:xfrm>
          <a:prstGeom prst="straightConnector1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5329238" y="4006850"/>
            <a:ext cx="1077912" cy="1592263"/>
            <a:chOff x="1441024" y="4008126"/>
            <a:chExt cx="1077288" cy="1591021"/>
          </a:xfrm>
        </p:grpSpPr>
        <p:grpSp>
          <p:nvGrpSpPr>
            <p:cNvPr id="144409" name="Group 90"/>
            <p:cNvGrpSpPr>
              <a:grpSpLocks/>
            </p:cNvGrpSpPr>
            <p:nvPr/>
          </p:nvGrpSpPr>
          <p:grpSpPr bwMode="auto">
            <a:xfrm>
              <a:off x="1441024" y="4008126"/>
              <a:ext cx="1077288" cy="1591021"/>
              <a:chOff x="1441024" y="4008126"/>
              <a:chExt cx="1077288" cy="1591021"/>
            </a:xfrm>
          </p:grpSpPr>
          <p:sp>
            <p:nvSpPr>
              <p:cNvPr id="144411" name="Rectangle 13"/>
              <p:cNvSpPr>
                <a:spLocks noChangeArrowheads="1"/>
              </p:cNvSpPr>
              <p:nvPr/>
            </p:nvSpPr>
            <p:spPr bwMode="auto">
              <a:xfrm>
                <a:off x="1454150" y="4273550"/>
                <a:ext cx="914400" cy="533400"/>
              </a:xfrm>
              <a:prstGeom prst="rect">
                <a:avLst/>
              </a:prstGeom>
              <a:solidFill>
                <a:srgbClr val="FF481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4810"/>
                </a:extrusionClr>
                <a:contourClr>
                  <a:srgbClr val="FF4810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>
                    <a:solidFill>
                      <a:srgbClr val="000066"/>
                    </a:solidFill>
                  </a:rPr>
                  <a:t>K</a:t>
                </a:r>
                <a:r>
                  <a:rPr lang="pt-BR" altLang="en-US" sz="2400" baseline="-25000">
                    <a:solidFill>
                      <a:srgbClr val="000066"/>
                    </a:solidFill>
                  </a:rPr>
                  <a:t>R        </a:t>
                </a:r>
                <a:endParaRPr lang="pt-BR" altLang="en-US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4412" name="Rounded Rectangle 54"/>
              <p:cNvSpPr>
                <a:spLocks noChangeArrowheads="1"/>
              </p:cNvSpPr>
              <p:nvPr/>
            </p:nvSpPr>
            <p:spPr bwMode="auto">
              <a:xfrm>
                <a:off x="1441024" y="5167276"/>
                <a:ext cx="933412" cy="431871"/>
              </a:xfrm>
              <a:prstGeom prst="roundRect">
                <a:avLst>
                  <a:gd name="adj" fmla="val 50000"/>
                </a:avLst>
              </a:prstGeom>
              <a:solidFill>
                <a:srgbClr val="FFCC66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368300" prstMaterial="legacyMatte">
                <a:bevelT w="13500" h="13500" prst="angle"/>
                <a:bevelB w="13500" h="13500" prst="angle"/>
                <a:extrusionClr>
                  <a:srgbClr val="FFCC66"/>
                </a:extrusionClr>
                <a:contourClr>
                  <a:srgbClr val="FFCC66"/>
                </a:contourClr>
              </a:sp3d>
            </p:spPr>
            <p:txBody>
              <a:bodyPr wrap="none" anchor="ctr">
                <a:flatTx/>
              </a:bodyPr>
              <a:lstStyle>
                <a:lvl1pPr algn="just">
                  <a:spcBef>
                    <a:spcPct val="30000"/>
                  </a:spcBef>
                  <a:buChar char="•"/>
                  <a:defRPr sz="28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i="1">
                    <a:solidFill>
                      <a:srgbClr val="000066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altLang="en-US" sz="2400" baseline="30000">
                    <a:solidFill>
                      <a:srgbClr val="000066"/>
                    </a:solidFill>
                  </a:rPr>
                  <a:t>–</a:t>
                </a:r>
                <a:r>
                  <a:rPr lang="pt-BR" altLang="en-US" sz="2400" baseline="30000">
                    <a:solidFill>
                      <a:srgbClr val="000066"/>
                    </a:solidFill>
                  </a:rPr>
                  <a:t>1</a:t>
                </a:r>
                <a:endPara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endParaRPr>
              </a:p>
            </p:txBody>
          </p:sp>
          <p:pic>
            <p:nvPicPr>
              <p:cNvPr id="95" name="Picture 16" descr="ANd9GcTODZhfpMCMD1AIJVUfznqqIRH96fVKsmgqamwKZUxwMlIbHaFHfw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FFFF66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2230559" y="4008126"/>
                <a:ext cx="287753" cy="28243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4414" name="AutoShape 12"/>
              <p:cNvCxnSpPr>
                <a:cxnSpLocks noChangeShapeType="1"/>
                <a:stCxn id="144411" idx="2"/>
                <a:endCxn id="144412" idx="0"/>
              </p:cNvCxnSpPr>
              <p:nvPr/>
            </p:nvCxnSpPr>
            <p:spPr bwMode="auto">
              <a:xfrm flipH="1">
                <a:off x="1907730" y="4806950"/>
                <a:ext cx="3620" cy="360326"/>
              </a:xfrm>
              <a:prstGeom prst="straightConnector1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4410" name="Text Box 14"/>
            <p:cNvSpPr txBox="1">
              <a:spLocks noChangeArrowheads="1"/>
            </p:cNvSpPr>
            <p:nvPr/>
          </p:nvSpPr>
          <p:spPr bwMode="auto">
            <a:xfrm>
              <a:off x="1578524" y="4220410"/>
              <a:ext cx="7901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dest</a:t>
              </a:r>
            </a:p>
          </p:txBody>
        </p:sp>
      </p:grpSp>
      <p:cxnSp>
        <p:nvCxnSpPr>
          <p:cNvPr id="343075" name="AutoShape 35"/>
          <p:cNvCxnSpPr>
            <a:cxnSpLocks noChangeShapeType="1"/>
            <a:stCxn id="144412" idx="3"/>
            <a:endCxn id="144404" idx="1"/>
          </p:cNvCxnSpPr>
          <p:nvPr/>
        </p:nvCxnSpPr>
        <p:spPr bwMode="auto">
          <a:xfrm>
            <a:off x="6262688" y="5383213"/>
            <a:ext cx="406400" cy="0"/>
          </a:xfrm>
          <a:prstGeom prst="straightConnector1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3069" name="AutoShape 29"/>
          <p:cNvCxnSpPr>
            <a:cxnSpLocks noChangeShapeType="1"/>
            <a:stCxn id="144432" idx="0"/>
            <a:endCxn id="144411" idx="0"/>
          </p:cNvCxnSpPr>
          <p:nvPr/>
        </p:nvCxnSpPr>
        <p:spPr bwMode="auto">
          <a:xfrm rot="16200000" flipH="1">
            <a:off x="4520407" y="2994818"/>
            <a:ext cx="12700" cy="2544763"/>
          </a:xfrm>
          <a:prstGeom prst="curvedConnector3">
            <a:avLst>
              <a:gd name="adj1" fmla="val -5349852"/>
            </a:avLst>
          </a:prstGeom>
          <a:noFill/>
          <a:ln w="25400">
            <a:solidFill>
              <a:srgbClr val="00008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103"/>
          <p:cNvGrpSpPr>
            <a:grpSpLocks/>
          </p:cNvGrpSpPr>
          <p:nvPr/>
        </p:nvGrpSpPr>
        <p:grpSpPr bwMode="auto">
          <a:xfrm>
            <a:off x="6669088" y="3971925"/>
            <a:ext cx="1143000" cy="1627188"/>
            <a:chOff x="-1342337" y="4356096"/>
            <a:chExt cx="1142607" cy="1627393"/>
          </a:xfrm>
        </p:grpSpPr>
        <p:sp>
          <p:nvSpPr>
            <p:cNvPr id="144404" name="Rounded Rectangle 54"/>
            <p:cNvSpPr>
              <a:spLocks noChangeArrowheads="1"/>
            </p:cNvSpPr>
            <p:nvPr/>
          </p:nvSpPr>
          <p:spPr bwMode="auto">
            <a:xfrm>
              <a:off x="-1342337" y="5551618"/>
              <a:ext cx="933412" cy="431871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8300" prstMaterial="legacyMatte">
              <a:bevelT w="13500" h="13500" prst="angle"/>
              <a:bevelB w="13500" h="13500" prst="angle"/>
              <a:extrusionClr>
                <a:srgbClr val="FFCC66"/>
              </a:extrusionClr>
              <a:contourClr>
                <a:srgbClr val="FFCC66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i="1">
                  <a:solidFill>
                    <a:srgbClr val="000066"/>
                  </a:solidFill>
                  <a:latin typeface="Verdana" panose="020B0604030504040204" pitchFamily="34" charset="0"/>
                </a:rPr>
                <a:t>A</a:t>
              </a:r>
            </a:p>
          </p:txBody>
        </p:sp>
        <p:cxnSp>
          <p:nvCxnSpPr>
            <p:cNvPr id="144405" name="AutoShape 7"/>
            <p:cNvCxnSpPr>
              <a:cxnSpLocks noChangeShapeType="1"/>
              <a:stCxn id="144406" idx="2"/>
              <a:endCxn id="144404" idx="0"/>
            </p:cNvCxnSpPr>
            <p:nvPr/>
          </p:nvCxnSpPr>
          <p:spPr bwMode="auto">
            <a:xfrm flipH="1">
              <a:off x="-875631" y="5180143"/>
              <a:ext cx="6525" cy="371475"/>
            </a:xfrm>
            <a:prstGeom prst="straightConnector1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406" name="Rectangle 8"/>
            <p:cNvSpPr>
              <a:spLocks noChangeArrowheads="1"/>
            </p:cNvSpPr>
            <p:nvPr/>
          </p:nvSpPr>
          <p:spPr bwMode="auto">
            <a:xfrm>
              <a:off x="-1319956" y="4646743"/>
              <a:ext cx="901700" cy="533400"/>
            </a:xfrm>
            <a:prstGeom prst="rect">
              <a:avLst/>
            </a:prstGeom>
            <a:solidFill>
              <a:srgbClr val="00B7E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B7EF"/>
              </a:extrusionClr>
              <a:contourClr>
                <a:srgbClr val="00B7EF"/>
              </a:contourClr>
            </a:sp3d>
          </p:spPr>
          <p:txBody>
            <a:bodyPr wrap="none" anchor="ctr">
              <a:flatTx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400">
                  <a:solidFill>
                    <a:srgbClr val="000066"/>
                  </a:solidFill>
                </a:rPr>
                <a:t>K</a:t>
              </a:r>
              <a:r>
                <a:rPr lang="pt-BR" altLang="en-US" sz="2400" baseline="-25000">
                  <a:solidFill>
                    <a:srgbClr val="000066"/>
                  </a:solidFill>
                </a:rPr>
                <a:t>U        </a:t>
              </a:r>
              <a:endParaRPr lang="pt-BR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144407" name="Text Box 9"/>
            <p:cNvSpPr txBox="1">
              <a:spLocks noChangeArrowheads="1"/>
            </p:cNvSpPr>
            <p:nvPr/>
          </p:nvSpPr>
          <p:spPr bwMode="auto">
            <a:xfrm>
              <a:off x="-1215181" y="4594355"/>
              <a:ext cx="735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30000"/>
                </a:spcBef>
                <a:buChar char="•"/>
                <a:defRPr sz="28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4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  <a:buFontTx/>
                <a:buNone/>
              </a:pPr>
              <a:r>
                <a:rPr lang="pt-BR" altLang="en-US" sz="1800">
                  <a:solidFill>
                    <a:srgbClr val="000066"/>
                  </a:solidFill>
                </a:rPr>
                <a:t> rem</a:t>
              </a:r>
            </a:p>
          </p:txBody>
        </p:sp>
        <p:pic>
          <p:nvPicPr>
            <p:cNvPr id="144408" name="Picture 13" descr="padlock_bob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0796" y="4356096"/>
              <a:ext cx="381066" cy="382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43060" name="AutoShape 20"/>
          <p:cNvCxnSpPr>
            <a:cxnSpLocks noChangeShapeType="1"/>
            <a:stCxn id="144404" idx="3"/>
            <a:endCxn id="343066" idx="1"/>
          </p:cNvCxnSpPr>
          <p:nvPr/>
        </p:nvCxnSpPr>
        <p:spPr bwMode="auto">
          <a:xfrm flipV="1">
            <a:off x="7602538" y="5378450"/>
            <a:ext cx="366712" cy="4763"/>
          </a:xfrm>
          <a:prstGeom prst="straightConnector1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3070" name="AutoShape 30"/>
          <p:cNvCxnSpPr>
            <a:cxnSpLocks noChangeShapeType="1"/>
            <a:stCxn id="144426" idx="0"/>
            <a:endCxn id="144406" idx="0"/>
          </p:cNvCxnSpPr>
          <p:nvPr/>
        </p:nvCxnSpPr>
        <p:spPr bwMode="auto">
          <a:xfrm rot="5400000" flipH="1" flipV="1">
            <a:off x="4521994" y="1651794"/>
            <a:ext cx="11112" cy="5232400"/>
          </a:xfrm>
          <a:prstGeom prst="curvedConnector3">
            <a:avLst>
              <a:gd name="adj1" fmla="val 7461032"/>
            </a:avLst>
          </a:prstGeom>
          <a:noFill/>
          <a:ln w="25400">
            <a:solidFill>
              <a:srgbClr val="00008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4460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animBg="1" autoUpdateAnimBg="0"/>
      <p:bldP spid="343066" grpId="0" animBg="1" autoUpdateAnimBg="0"/>
      <p:bldP spid="343067" grpId="0" animBg="1"/>
    </p:bldLst>
  </p:timing>
</p:sld>
</file>

<file path=ppt/theme/theme1.xml><?xml version="1.0" encoding="utf-8"?>
<a:theme xmlns:a="http://schemas.openxmlformats.org/drawingml/2006/main" name="1.Introducao">
  <a:themeElements>
    <a:clrScheme name="1.Introduc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.Introduca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1.Introduc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.Introduc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.Introduc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.Introduc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.Introduc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.Introduc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.Introduc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.Introduc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.Introduc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.Introduc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.Introduc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.Introduc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6507</TotalTime>
  <Words>3218</Words>
  <Application>Microsoft Office PowerPoint</Application>
  <PresentationFormat>On-screen Show (4:3)</PresentationFormat>
  <Paragraphs>632</Paragraphs>
  <Slides>44</Slides>
  <Notes>30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Arial Black</vt:lpstr>
      <vt:lpstr>Calibri</vt:lpstr>
      <vt:lpstr>Monotype Corsiva</vt:lpstr>
      <vt:lpstr>Times New Roman</vt:lpstr>
      <vt:lpstr>Ubuntu</vt:lpstr>
      <vt:lpstr>Ubuntu Light</vt:lpstr>
      <vt:lpstr>Ubuntu Medium</vt:lpstr>
      <vt:lpstr>Verdana</vt:lpstr>
      <vt:lpstr>Wingdings</vt:lpstr>
      <vt:lpstr>WorkSans-Italic</vt:lpstr>
      <vt:lpstr>1.Introducao</vt:lpstr>
      <vt:lpstr>Bitmap Image</vt:lpstr>
      <vt:lpstr>Programação Segura</vt:lpstr>
      <vt:lpstr>Objetivos</vt:lpstr>
      <vt:lpstr>Algoritmos assimétricos: Distribuição de chaves, Assinaturas Digitais e Irretratabilidade</vt:lpstr>
      <vt:lpstr>Criptografia Assimétrica</vt:lpstr>
      <vt:lpstr>Criptografia Assimétrica</vt:lpstr>
      <vt:lpstr>Criptografia Assimétrica</vt:lpstr>
      <vt:lpstr>Criptografia Assimétrica</vt:lpstr>
      <vt:lpstr>Criptografia Assimétrica</vt:lpstr>
      <vt:lpstr>Envelope criptográfico assimétrico</vt:lpstr>
      <vt:lpstr>Criptografia assimétrica + simétrica</vt:lpstr>
      <vt:lpstr>Transmissão de chave simétrica</vt:lpstr>
      <vt:lpstr>Transmissão de chave simétrica</vt:lpstr>
      <vt:lpstr>Transmissão de chave simétrica</vt:lpstr>
      <vt:lpstr>Transmissão de chave simétrica</vt:lpstr>
      <vt:lpstr>Envelope criptográfico</vt:lpstr>
      <vt:lpstr>Envelope criptográfico</vt:lpstr>
      <vt:lpstr>Envelope criptográfico</vt:lpstr>
      <vt:lpstr>Envelope criptográfico</vt:lpstr>
      <vt:lpstr>Envelope criptográfico</vt:lpstr>
      <vt:lpstr>Envelope criptográfico</vt:lpstr>
      <vt:lpstr>Envelope criptográfico</vt:lpstr>
      <vt:lpstr>Funções de hash e assinaturas</vt:lpstr>
      <vt:lpstr>Funções de hash e assinaturas</vt:lpstr>
      <vt:lpstr>Funções de hash e assinaturas</vt:lpstr>
      <vt:lpstr>Esquemas Assimétricos: Exemplos</vt:lpstr>
      <vt:lpstr>Esquemas Assimétricos: Exemplos</vt:lpstr>
      <vt:lpstr>Esquemas Assimétricos: Exemplos</vt:lpstr>
      <vt:lpstr>Distribuição de chaves públicas e Certificados digitais</vt:lpstr>
      <vt:lpstr>Distribuição de chaves públicas</vt:lpstr>
      <vt:lpstr>Certificados Digitais</vt:lpstr>
      <vt:lpstr>Certificados Digitais: ICP</vt:lpstr>
      <vt:lpstr>Exemplo: ICP-Brasil</vt:lpstr>
      <vt:lpstr>Certificados ICP-Brasil: tipos</vt:lpstr>
      <vt:lpstr>Certificados ICP-Brasil: tipos</vt:lpstr>
      <vt:lpstr>Processo de certificação</vt:lpstr>
      <vt:lpstr>Usando certificados (web)</vt:lpstr>
      <vt:lpstr>Processo de Carimbo de Tempo</vt:lpstr>
      <vt:lpstr>Exemplo: Certificado USP (X.509)</vt:lpstr>
      <vt:lpstr>PowerPoint Presentation</vt:lpstr>
      <vt:lpstr>Exemplo: Certificado USP (X.509)</vt:lpstr>
      <vt:lpstr>Exemplo: Certificado USP (X.509)</vt:lpstr>
      <vt:lpstr>Distribuição de chaves públicas</vt:lpstr>
      <vt:lpstr>Programação Segura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em Redes I</dc:title>
  <dc:subject>Cifras Simétricas</dc:subject>
  <dc:creator>Marcos Simplicio</dc:creator>
  <cp:keywords>segurança, gerenciamento</cp:keywords>
  <cp:lastModifiedBy>Eduardo Lopes Cominetti</cp:lastModifiedBy>
  <cp:revision>808</cp:revision>
  <cp:lastPrinted>2015-09-11T16:06:00Z</cp:lastPrinted>
  <dcterms:created xsi:type="dcterms:W3CDTF">2002-05-26T13:17:00Z</dcterms:created>
  <dcterms:modified xsi:type="dcterms:W3CDTF">2022-11-07T20:02:06Z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1046-11.2.0.8970</vt:lpwstr>
  </property>
</Properties>
</file>