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5" r:id="rId13"/>
    <p:sldId id="268" r:id="rId14"/>
    <p:sldId id="269" r:id="rId15"/>
    <p:sldId id="270" r:id="rId16"/>
    <p:sldId id="273" r:id="rId17"/>
    <p:sldId id="271" r:id="rId18"/>
    <p:sldId id="272" r:id="rId19"/>
    <p:sldId id="274" r:id="rId20"/>
    <p:sldId id="275" r:id="rId21"/>
    <p:sldId id="276" r:id="rId22"/>
    <p:sldId id="277" r:id="rId23"/>
    <p:sldId id="279" r:id="rId24"/>
    <p:sldId id="280" r:id="rId25"/>
    <p:sldId id="291" r:id="rId26"/>
    <p:sldId id="292" r:id="rId27"/>
    <p:sldId id="293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94" r:id="rId36"/>
    <p:sldId id="288" r:id="rId37"/>
    <p:sldId id="289" r:id="rId38"/>
    <p:sldId id="290" r:id="rId39"/>
    <p:sldId id="278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FD48"/>
    <a:srgbClr val="FFFFFF"/>
    <a:srgbClr val="0099FF"/>
    <a:srgbClr val="00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546" y="2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E88177-B012-4F4E-8716-E53701DAED10}" type="datetimeFigureOut">
              <a:rPr lang="en-US" smtClean="0"/>
              <a:pPr/>
              <a:t>3/21/2014</a:t>
            </a:fld>
            <a:endParaRPr lang="en-US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030686-CC01-41E4-866F-05AFAF26B2E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Kod vie</a:t>
            </a:r>
            <a:r>
              <a:rPr lang="en-US" baseline="0" smtClean="0"/>
              <a:t> modifikovat kod -&gt; virusy, stabilita.</a:t>
            </a:r>
          </a:p>
          <a:p>
            <a:r>
              <a:rPr lang="en-US" baseline="0" smtClean="0"/>
              <a:t>To ze je 8 bitovy neznamena ze nevie pracovat s 16bitovymi alebo 32bitovymi cislami, len ich musi emulovat -&gt; pomaly</a:t>
            </a:r>
            <a:endParaRPr lang="en-US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030686-CC01-41E4-866F-05AFAF26B2E6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…dopisat. Output</a:t>
            </a:r>
            <a:r>
              <a:rPr lang="en-US" baseline="0" smtClean="0"/>
              <a:t> impedance of real voltage source</a:t>
            </a:r>
            <a:endParaRPr lang="en-US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030686-CC01-41E4-866F-05AFAF26B2E6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030686-CC01-41E4-866F-05AFAF26B2E6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Tristate – current</a:t>
            </a:r>
            <a:r>
              <a:rPr lang="en-US" baseline="0" smtClean="0"/>
              <a:t> limitation -&gt; transistor &amp; relay</a:t>
            </a:r>
            <a:endParaRPr lang="en-US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030686-CC01-41E4-866F-05AFAF26B2E6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Tranzistor NPN, relatko</a:t>
            </a:r>
            <a:endParaRPr lang="en-US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030686-CC01-41E4-866F-05AFAF26B2E6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Vyhodit</a:t>
            </a:r>
            <a:r>
              <a:rPr lang="en-US" baseline="0" smtClean="0"/>
              <a:t> do digitalnej casti</a:t>
            </a:r>
            <a:endParaRPr lang="en-US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030686-CC01-41E4-866F-05AFAF26B2E6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1. Navrhnut</a:t>
            </a:r>
            <a:r>
              <a:rPr lang="en-US" baseline="0" smtClean="0"/>
              <a:t> schemu, 2. Ulozit, 3. Napisat program, 4. Napalit a testovat</a:t>
            </a:r>
            <a:endParaRPr lang="en-US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030686-CC01-41E4-866F-05AFAF26B2E6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Pripravit prirovnanie s vodou</a:t>
            </a:r>
            <a:endParaRPr lang="en-US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030686-CC01-41E4-866F-05AFAF26B2E6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Pridat vysvetlenie odporu</a:t>
            </a:r>
            <a:endParaRPr lang="en-US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030686-CC01-41E4-866F-05AFAF26B2E6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Otocit</a:t>
            </a:r>
            <a:r>
              <a:rPr lang="en-US" baseline="0" smtClean="0"/>
              <a:t> polarity! Z plusu do minusu</a:t>
            </a:r>
            <a:endParaRPr lang="en-US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030686-CC01-41E4-866F-05AFAF26B2E6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Switch</a:t>
            </a:r>
            <a:r>
              <a:rPr lang="en-US" baseline="0" smtClean="0"/>
              <a:t> piezo junction</a:t>
            </a:r>
            <a:endParaRPr lang="en-US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030686-CC01-41E4-866F-05AFAF26B2E6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Makky zdroj, filament = rezistor, zvysujeme napatie -&gt;</a:t>
            </a:r>
            <a:r>
              <a:rPr lang="en-US" baseline="0" smtClean="0"/>
              <a:t> zvysi sa aj prud</a:t>
            </a:r>
            <a:endParaRPr lang="en-US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030686-CC01-41E4-866F-05AFAF26B2E6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Dosadit=substitute</a:t>
            </a:r>
            <a:endParaRPr lang="en-US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030686-CC01-41E4-866F-05AFAF26B2E6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Kliknite sem a upravte štýl predlohy podnadpisov.</a:t>
            </a:r>
            <a:endParaRPr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90AF7-C2BB-40AD-93CA-9C71E08E5958}" type="datetimeFigureOut">
              <a:rPr lang="en-US" smtClean="0"/>
              <a:pPr/>
              <a:t>3/21/2014</a:t>
            </a:fld>
            <a:endParaRPr lang="en-US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78FF4-1B9C-4ABD-833F-7504285727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90AF7-C2BB-40AD-93CA-9C71E08E5958}" type="datetimeFigureOut">
              <a:rPr lang="en-US" smtClean="0"/>
              <a:pPr/>
              <a:t>3/21/2014</a:t>
            </a:fld>
            <a:endParaRPr lang="en-US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78FF4-1B9C-4ABD-833F-7504285727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90AF7-C2BB-40AD-93CA-9C71E08E5958}" type="datetimeFigureOut">
              <a:rPr lang="en-US" smtClean="0"/>
              <a:pPr/>
              <a:t>3/21/2014</a:t>
            </a:fld>
            <a:endParaRPr lang="en-US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78FF4-1B9C-4ABD-833F-7504285727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90AF7-C2BB-40AD-93CA-9C71E08E5958}" type="datetimeFigureOut">
              <a:rPr lang="en-US" smtClean="0"/>
              <a:pPr/>
              <a:t>3/21/2014</a:t>
            </a:fld>
            <a:endParaRPr lang="en-US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78FF4-1B9C-4ABD-833F-7504285727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90AF7-C2BB-40AD-93CA-9C71E08E5958}" type="datetimeFigureOut">
              <a:rPr lang="en-US" smtClean="0"/>
              <a:pPr/>
              <a:t>3/21/2014</a:t>
            </a:fld>
            <a:endParaRPr lang="en-US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78FF4-1B9C-4ABD-833F-7504285727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90AF7-C2BB-40AD-93CA-9C71E08E5958}" type="datetimeFigureOut">
              <a:rPr lang="en-US" smtClean="0"/>
              <a:pPr/>
              <a:t>3/21/2014</a:t>
            </a:fld>
            <a:endParaRPr lang="en-US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78FF4-1B9C-4ABD-833F-7504285727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90AF7-C2BB-40AD-93CA-9C71E08E5958}" type="datetimeFigureOut">
              <a:rPr lang="en-US" smtClean="0"/>
              <a:pPr/>
              <a:t>3/21/2014</a:t>
            </a:fld>
            <a:endParaRPr lang="en-US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78FF4-1B9C-4ABD-833F-7504285727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90AF7-C2BB-40AD-93CA-9C71E08E5958}" type="datetimeFigureOut">
              <a:rPr lang="en-US" smtClean="0"/>
              <a:pPr/>
              <a:t>3/21/2014</a:t>
            </a:fld>
            <a:endParaRPr lang="en-US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78FF4-1B9C-4ABD-833F-7504285727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90AF7-C2BB-40AD-93CA-9C71E08E5958}" type="datetimeFigureOut">
              <a:rPr lang="en-US" smtClean="0"/>
              <a:pPr/>
              <a:t>3/21/2014</a:t>
            </a:fld>
            <a:endParaRPr lang="en-US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78FF4-1B9C-4ABD-833F-7504285727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90AF7-C2BB-40AD-93CA-9C71E08E5958}" type="datetimeFigureOut">
              <a:rPr lang="en-US" smtClean="0"/>
              <a:pPr/>
              <a:t>3/21/2014</a:t>
            </a:fld>
            <a:endParaRPr lang="en-US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78FF4-1B9C-4ABD-833F-7504285727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90AF7-C2BB-40AD-93CA-9C71E08E5958}" type="datetimeFigureOut">
              <a:rPr lang="en-US" smtClean="0"/>
              <a:pPr/>
              <a:t>3/21/2014</a:t>
            </a:fld>
            <a:endParaRPr lang="en-US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78FF4-1B9C-4ABD-833F-7504285727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690AF7-C2BB-40AD-93CA-9C71E08E5958}" type="datetimeFigureOut">
              <a:rPr lang="en-US" smtClean="0"/>
              <a:pPr/>
              <a:t>3/21/2014</a:t>
            </a:fld>
            <a:endParaRPr lang="en-US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C78FF4-1B9C-4ABD-833F-75042857271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jpeg"/><Relationship Id="rId5" Type="http://schemas.openxmlformats.org/officeDocument/2006/relationships/image" Target="../media/image43.jpeg"/><Relationship Id="rId4" Type="http://schemas.openxmlformats.org/officeDocument/2006/relationships/image" Target="../media/image42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gif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jpeg"/><Relationship Id="rId4" Type="http://schemas.openxmlformats.org/officeDocument/2006/relationships/image" Target="../media/image5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e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8.jpeg"/><Relationship Id="rId4" Type="http://schemas.openxmlformats.org/officeDocument/2006/relationships/image" Target="../media/image57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1.png"/><Relationship Id="rId4" Type="http://schemas.openxmlformats.org/officeDocument/2006/relationships/image" Target="../media/image60.gi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7" Type="http://schemas.openxmlformats.org/officeDocument/2006/relationships/image" Target="../media/image14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computersoftaos.com/wp-content/uploads/2012/11/MaxPN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8936" y="1714488"/>
            <a:ext cx="4251343" cy="3129986"/>
          </a:xfrm>
          <a:prstGeom prst="rect">
            <a:avLst/>
          </a:prstGeom>
          <a:noFill/>
        </p:spPr>
      </p:pic>
      <p:pic>
        <p:nvPicPr>
          <p:cNvPr id="1028" name="Picture 4" descr="http://3.bp.blogspot.com/-QVJeafM7pAw/UfFCxWBaCxI/AAAAAAAAAEI/smGygTpHZfI/s1600/picaxe_40x2_microcontroller__40_pin__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18158" y="1571612"/>
            <a:ext cx="3282932" cy="3282933"/>
          </a:xfrm>
          <a:prstGeom prst="rect">
            <a:avLst/>
          </a:prstGeom>
          <a:noFill/>
        </p:spPr>
      </p:pic>
      <p:sp>
        <p:nvSpPr>
          <p:cNvPr id="6" name="BlokTextu 5"/>
          <p:cNvSpPr txBox="1"/>
          <p:nvPr/>
        </p:nvSpPr>
        <p:spPr>
          <a:xfrm>
            <a:off x="1789134" y="4857760"/>
            <a:ext cx="1127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Computer</a:t>
            </a:r>
            <a:endParaRPr lang="en-US"/>
          </a:p>
        </p:txBody>
      </p:sp>
      <p:sp>
        <p:nvSpPr>
          <p:cNvPr id="7" name="BlokTextu 6"/>
          <p:cNvSpPr txBox="1"/>
          <p:nvPr/>
        </p:nvSpPr>
        <p:spPr>
          <a:xfrm>
            <a:off x="5932538" y="4786322"/>
            <a:ext cx="1644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Microcontroller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Blinking led with PIC</a:t>
            </a:r>
            <a:endParaRPr lang="en-US"/>
          </a:p>
        </p:txBody>
      </p:sp>
      <p:pic>
        <p:nvPicPr>
          <p:cNvPr id="25602" name="Picture 2" descr="DSC_4398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206" y="1643050"/>
            <a:ext cx="5715000" cy="4286250"/>
          </a:xfrm>
          <a:prstGeom prst="rect">
            <a:avLst/>
          </a:prstGeom>
          <a:noFill/>
        </p:spPr>
      </p:pic>
      <p:sp>
        <p:nvSpPr>
          <p:cNvPr id="5" name="Obdĺžnik 4"/>
          <p:cNvSpPr/>
          <p:nvPr/>
        </p:nvSpPr>
        <p:spPr>
          <a:xfrm>
            <a:off x="785786" y="6286520"/>
            <a:ext cx="69294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mtClean="0"/>
              <a:t>http://makezine.com/2010/10/13/make-it-last-build-series-hello-wor/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 descr="breadboard.jpg"/>
          <p:cNvPicPr>
            <a:picLocks noChangeAspect="1" noChangeArrowheads="1"/>
          </p:cNvPicPr>
          <p:nvPr/>
        </p:nvPicPr>
        <p:blipFill>
          <a:blip r:embed="rId2"/>
          <a:srcRect b="11250"/>
          <a:stretch>
            <a:fillRect/>
          </a:stretch>
        </p:blipFill>
        <p:spPr bwMode="auto">
          <a:xfrm>
            <a:off x="2143108" y="1357338"/>
            <a:ext cx="4486275" cy="5072058"/>
          </a:xfrm>
          <a:prstGeom prst="rect">
            <a:avLst/>
          </a:prstGeom>
          <a:noFill/>
        </p:spPr>
      </p:pic>
      <p:sp>
        <p:nvSpPr>
          <p:cNvPr id="5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Breadboard connections</a:t>
            </a: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 descr="http://www.electronics-lab.com/blog/wp-content/uploads/2010/10/hello_world_final.jpg"/>
          <p:cNvPicPr>
            <a:picLocks noChangeAspect="1" noChangeArrowheads="1"/>
          </p:cNvPicPr>
          <p:nvPr/>
        </p:nvPicPr>
        <p:blipFill>
          <a:blip r:embed="rId3"/>
          <a:srcRect t="25000" r="49038" b="25000"/>
          <a:stretch>
            <a:fillRect/>
          </a:stretch>
        </p:blipFill>
        <p:spPr bwMode="auto">
          <a:xfrm rot="10800000">
            <a:off x="5643569" y="1063458"/>
            <a:ext cx="3214711" cy="2365542"/>
          </a:xfrm>
          <a:prstGeom prst="rect">
            <a:avLst/>
          </a:prstGeom>
          <a:noFill/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Attaching programmer to our circuit</a:t>
            </a:r>
            <a:endParaRPr lang="en-US"/>
          </a:p>
        </p:txBody>
      </p:sp>
      <p:pic>
        <p:nvPicPr>
          <p:cNvPr id="24580" name="Picture 4" descr="DSC_4423.JPG"/>
          <p:cNvPicPr>
            <a:picLocks noChangeAspect="1" noChangeArrowheads="1"/>
          </p:cNvPicPr>
          <p:nvPr/>
        </p:nvPicPr>
        <p:blipFill>
          <a:blip r:embed="rId4"/>
          <a:srcRect l="8750" t="20677"/>
          <a:stretch>
            <a:fillRect/>
          </a:stretch>
        </p:blipFill>
        <p:spPr bwMode="auto">
          <a:xfrm>
            <a:off x="3643306" y="3500438"/>
            <a:ext cx="5214934" cy="3014658"/>
          </a:xfrm>
          <a:prstGeom prst="rect">
            <a:avLst/>
          </a:prstGeom>
          <a:noFill/>
        </p:spPr>
      </p:pic>
      <p:pic>
        <p:nvPicPr>
          <p:cNvPr id="24581" name="Picture 5"/>
          <p:cNvPicPr>
            <a:picLocks noChangeAspect="1" noChangeArrowheads="1"/>
          </p:cNvPicPr>
          <p:nvPr/>
        </p:nvPicPr>
        <p:blipFill>
          <a:blip r:embed="rId5"/>
          <a:srcRect r="14772"/>
          <a:stretch>
            <a:fillRect/>
          </a:stretch>
        </p:blipFill>
        <p:spPr bwMode="auto">
          <a:xfrm>
            <a:off x="214282" y="4000504"/>
            <a:ext cx="3214710" cy="258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584" name="Picture 8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85720" y="1285860"/>
            <a:ext cx="5257800" cy="219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 bit of physics</a:t>
            </a:r>
            <a:endParaRPr lang="en-US"/>
          </a:p>
        </p:txBody>
      </p:sp>
      <p:pic>
        <p:nvPicPr>
          <p:cNvPr id="14338" name="Picture 2" descr="http://www.hydrogenappliances.com/ohms_law/volt_amp_ohms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5984" y="1285860"/>
            <a:ext cx="4286250" cy="478155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Measuring voltage (V)</a:t>
            </a:r>
            <a:endParaRPr lang="en-US"/>
          </a:p>
        </p:txBody>
      </p:sp>
      <p:pic>
        <p:nvPicPr>
          <p:cNvPr id="27650" name="Picture 2" descr="Multimeter voltage measurement in parallel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71670" y="1643050"/>
            <a:ext cx="4524375" cy="4029075"/>
          </a:xfrm>
          <a:prstGeom prst="rect">
            <a:avLst/>
          </a:prstGeom>
          <a:noFill/>
        </p:spPr>
      </p:pic>
      <p:sp>
        <p:nvSpPr>
          <p:cNvPr id="5" name="Zástupný symbol obsahu 2"/>
          <p:cNvSpPr>
            <a:spLocks noGrp="1"/>
          </p:cNvSpPr>
          <p:nvPr>
            <p:ph idx="1"/>
          </p:nvPr>
        </p:nvSpPr>
        <p:spPr>
          <a:xfrm>
            <a:off x="457200" y="5857892"/>
            <a:ext cx="8229600" cy="785818"/>
          </a:xfrm>
        </p:spPr>
        <p:txBody>
          <a:bodyPr>
            <a:normAutofit fontScale="85000" lnSpcReduction="20000"/>
          </a:bodyPr>
          <a:lstStyle/>
          <a:p>
            <a:r>
              <a:rPr lang="en-US" smtClean="0"/>
              <a:t>Voltmeter has infinite input resistance, thus does not affect the circuit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Measuring current (I)</a:t>
            </a:r>
            <a:endParaRPr lang="en-US"/>
          </a:p>
        </p:txBody>
      </p:sp>
      <p:pic>
        <p:nvPicPr>
          <p:cNvPr id="29698" name="Picture 2" descr="Multimeter current measurement in serie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00232" y="1643050"/>
            <a:ext cx="4524375" cy="4295775"/>
          </a:xfrm>
          <a:prstGeom prst="rect">
            <a:avLst/>
          </a:prstGeom>
          <a:noFill/>
        </p:spPr>
      </p:pic>
      <p:sp>
        <p:nvSpPr>
          <p:cNvPr id="5" name="Zástupný symbol obsahu 2"/>
          <p:cNvSpPr>
            <a:spLocks noGrp="1"/>
          </p:cNvSpPr>
          <p:nvPr>
            <p:ph idx="1"/>
          </p:nvPr>
        </p:nvSpPr>
        <p:spPr>
          <a:xfrm>
            <a:off x="457200" y="5857892"/>
            <a:ext cx="8229600" cy="785818"/>
          </a:xfrm>
        </p:spPr>
        <p:txBody>
          <a:bodyPr>
            <a:normAutofit fontScale="85000" lnSpcReduction="20000"/>
          </a:bodyPr>
          <a:lstStyle/>
          <a:p>
            <a:r>
              <a:rPr lang="en-US" smtClean="0"/>
              <a:t>Ampermeter has zero input resistance, thus behaving as if the probe terminals were tied together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Ohms law</a:t>
            </a:r>
            <a:endParaRPr lang="en-US"/>
          </a:p>
        </p:txBody>
      </p:sp>
      <p:sp>
        <p:nvSpPr>
          <p:cNvPr id="4" name="BlokTextu 3"/>
          <p:cNvSpPr txBox="1"/>
          <p:nvPr/>
        </p:nvSpPr>
        <p:spPr>
          <a:xfrm>
            <a:off x="2786050" y="2571744"/>
            <a:ext cx="335758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smtClean="0"/>
              <a:t>V=I*R</a:t>
            </a:r>
            <a:endParaRPr lang="en-US" sz="9600"/>
          </a:p>
        </p:txBody>
      </p:sp>
      <p:sp>
        <p:nvSpPr>
          <p:cNvPr id="5" name="BlokTextu 4"/>
          <p:cNvSpPr txBox="1"/>
          <p:nvPr/>
        </p:nvSpPr>
        <p:spPr>
          <a:xfrm>
            <a:off x="2928926" y="4640057"/>
            <a:ext cx="30314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Voltage = Current * Resistance</a:t>
            </a:r>
          </a:p>
          <a:p>
            <a:pPr algn="ctr"/>
            <a:r>
              <a:rPr lang="en-US" smtClean="0"/>
              <a:t>[V] = [I] * [</a:t>
            </a:r>
            <a:r>
              <a:rPr lang="el-GR" smtClean="0"/>
              <a:t>Ω</a:t>
            </a:r>
            <a:r>
              <a:rPr lang="en-US" smtClean="0"/>
              <a:t>]</a:t>
            </a:r>
          </a:p>
          <a:p>
            <a:pPr algn="ctr"/>
            <a:r>
              <a:rPr lang="en-US" smtClean="0"/>
              <a:t>Volts = Ampers * Ohms</a:t>
            </a:r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Series and parallel circuit</a:t>
            </a:r>
            <a:endParaRPr lang="en-US"/>
          </a:p>
        </p:txBody>
      </p:sp>
      <p:sp>
        <p:nvSpPr>
          <p:cNvPr id="4" name="Obdĺžnik 3"/>
          <p:cNvSpPr/>
          <p:nvPr/>
        </p:nvSpPr>
        <p:spPr>
          <a:xfrm>
            <a:off x="500034" y="6357958"/>
            <a:ext cx="82153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mtClean="0"/>
              <a:t>http://www.sciencebuddies.org/science-fair-projects/multimeters-tutorial.shtml</a:t>
            </a:r>
            <a:endParaRPr lang="en-US"/>
          </a:p>
        </p:txBody>
      </p:sp>
      <p:pic>
        <p:nvPicPr>
          <p:cNvPr id="30722" name="Picture 2" descr="Parallel and series circuit with lightbulbs and batter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19208" y="1714488"/>
            <a:ext cx="6381750" cy="33909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Kirchhoffs voltage law</a:t>
            </a:r>
            <a:endParaRPr lang="en-US"/>
          </a:p>
        </p:txBody>
      </p:sp>
      <p:grpSp>
        <p:nvGrpSpPr>
          <p:cNvPr id="28" name="Skupina 27"/>
          <p:cNvGrpSpPr/>
          <p:nvPr/>
        </p:nvGrpSpPr>
        <p:grpSpPr>
          <a:xfrm>
            <a:off x="3294228" y="1071546"/>
            <a:ext cx="5206862" cy="3857652"/>
            <a:chOff x="4786314" y="1714488"/>
            <a:chExt cx="3349474" cy="3083976"/>
          </a:xfrm>
        </p:grpSpPr>
        <p:pic>
          <p:nvPicPr>
            <p:cNvPr id="31746" name="Picture 2" descr="http://electronicspani.com/wp-content/uploads/2013/06/resistors_in_series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4786314" y="2428868"/>
              <a:ext cx="3349474" cy="1785950"/>
            </a:xfrm>
            <a:prstGeom prst="rect">
              <a:avLst/>
            </a:prstGeom>
            <a:noFill/>
          </p:spPr>
        </p:pic>
        <p:cxnSp>
          <p:nvCxnSpPr>
            <p:cNvPr id="7" name="Rovná spojovacia šípka 6"/>
            <p:cNvCxnSpPr/>
            <p:nvPr/>
          </p:nvCxnSpPr>
          <p:spPr>
            <a:xfrm rot="10800000">
              <a:off x="6215074" y="4286256"/>
              <a:ext cx="42862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" name="Rovná spojovacia šípka 9"/>
            <p:cNvCxnSpPr/>
            <p:nvPr/>
          </p:nvCxnSpPr>
          <p:spPr>
            <a:xfrm>
              <a:off x="7124785" y="3998915"/>
              <a:ext cx="50006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BlokTextu 11"/>
            <p:cNvSpPr txBox="1"/>
            <p:nvPr/>
          </p:nvSpPr>
          <p:spPr>
            <a:xfrm>
              <a:off x="6143636" y="4429132"/>
              <a:ext cx="5715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>
                  <a:solidFill>
                    <a:srgbClr val="C00000"/>
                  </a:solidFill>
                </a:rPr>
                <a:t>Ub</a:t>
              </a:r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13" name="BlokTextu 12"/>
            <p:cNvSpPr txBox="1"/>
            <p:nvPr/>
          </p:nvSpPr>
          <p:spPr>
            <a:xfrm>
              <a:off x="7124785" y="4113136"/>
              <a:ext cx="5715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I</a:t>
              </a:r>
            </a:p>
          </p:txBody>
        </p:sp>
        <p:cxnSp>
          <p:nvCxnSpPr>
            <p:cNvPr id="14" name="Rovná spojovacia šípka 13"/>
            <p:cNvCxnSpPr/>
            <p:nvPr/>
          </p:nvCxnSpPr>
          <p:spPr>
            <a:xfrm rot="10800000">
              <a:off x="5000628" y="2214554"/>
              <a:ext cx="42862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5" name="Rovná spojovacia šípka 14"/>
            <p:cNvCxnSpPr/>
            <p:nvPr/>
          </p:nvCxnSpPr>
          <p:spPr>
            <a:xfrm rot="10800000">
              <a:off x="5786446" y="2214554"/>
              <a:ext cx="42862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6" name="Rovná spojovacia šípka 15"/>
            <p:cNvCxnSpPr/>
            <p:nvPr/>
          </p:nvCxnSpPr>
          <p:spPr>
            <a:xfrm rot="10800000">
              <a:off x="6643702" y="2214554"/>
              <a:ext cx="42862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7" name="Rovná spojovacia šípka 16"/>
            <p:cNvCxnSpPr/>
            <p:nvPr/>
          </p:nvCxnSpPr>
          <p:spPr>
            <a:xfrm rot="10800000">
              <a:off x="7500958" y="2214554"/>
              <a:ext cx="42862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18" name="BlokTextu 17"/>
            <p:cNvSpPr txBox="1"/>
            <p:nvPr/>
          </p:nvSpPr>
          <p:spPr>
            <a:xfrm>
              <a:off x="4929190" y="1714488"/>
              <a:ext cx="5715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>
                  <a:solidFill>
                    <a:schemeClr val="accent1"/>
                  </a:solidFill>
                </a:rPr>
                <a:t>U</a:t>
              </a:r>
              <a:r>
                <a:rPr lang="en-US" sz="1400" smtClean="0">
                  <a:solidFill>
                    <a:schemeClr val="accent1"/>
                  </a:solidFill>
                </a:rPr>
                <a:t>r1</a:t>
              </a:r>
              <a:endParaRPr lang="en-US" sz="1400">
                <a:solidFill>
                  <a:schemeClr val="accent1"/>
                </a:solidFill>
              </a:endParaRPr>
            </a:p>
          </p:txBody>
        </p:sp>
        <p:sp>
          <p:nvSpPr>
            <p:cNvPr id="19" name="BlokTextu 18"/>
            <p:cNvSpPr txBox="1"/>
            <p:nvPr/>
          </p:nvSpPr>
          <p:spPr>
            <a:xfrm>
              <a:off x="5786446" y="1714488"/>
              <a:ext cx="5715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>
                  <a:solidFill>
                    <a:schemeClr val="accent1"/>
                  </a:solidFill>
                </a:rPr>
                <a:t>U</a:t>
              </a:r>
              <a:r>
                <a:rPr lang="en-US" sz="1400" smtClean="0">
                  <a:solidFill>
                    <a:schemeClr val="accent1"/>
                  </a:solidFill>
                </a:rPr>
                <a:t>r2</a:t>
              </a:r>
              <a:endParaRPr lang="en-US" sz="1400">
                <a:solidFill>
                  <a:schemeClr val="accent1"/>
                </a:solidFill>
              </a:endParaRPr>
            </a:p>
          </p:txBody>
        </p:sp>
        <p:sp>
          <p:nvSpPr>
            <p:cNvPr id="20" name="BlokTextu 19"/>
            <p:cNvSpPr txBox="1"/>
            <p:nvPr/>
          </p:nvSpPr>
          <p:spPr>
            <a:xfrm>
              <a:off x="6572264" y="1714488"/>
              <a:ext cx="5715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>
                  <a:solidFill>
                    <a:schemeClr val="accent1"/>
                  </a:solidFill>
                </a:rPr>
                <a:t>U</a:t>
              </a:r>
              <a:r>
                <a:rPr lang="en-US" sz="1400" smtClean="0">
                  <a:solidFill>
                    <a:schemeClr val="accent1"/>
                  </a:solidFill>
                </a:rPr>
                <a:t>r3</a:t>
              </a:r>
              <a:endParaRPr lang="en-US" sz="1400">
                <a:solidFill>
                  <a:schemeClr val="accent1"/>
                </a:solidFill>
              </a:endParaRPr>
            </a:p>
          </p:txBody>
        </p:sp>
        <p:sp>
          <p:nvSpPr>
            <p:cNvPr id="21" name="BlokTextu 20"/>
            <p:cNvSpPr txBox="1"/>
            <p:nvPr/>
          </p:nvSpPr>
          <p:spPr>
            <a:xfrm>
              <a:off x="7500958" y="1714488"/>
              <a:ext cx="5715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>
                  <a:solidFill>
                    <a:schemeClr val="accent1"/>
                  </a:solidFill>
                </a:rPr>
                <a:t>U</a:t>
              </a:r>
              <a:r>
                <a:rPr lang="en-US" sz="1400" smtClean="0">
                  <a:solidFill>
                    <a:schemeClr val="accent1"/>
                  </a:solidFill>
                </a:rPr>
                <a:t>r4</a:t>
              </a:r>
              <a:endParaRPr lang="en-US" sz="1400">
                <a:solidFill>
                  <a:schemeClr val="accent1"/>
                </a:solidFill>
              </a:endParaRPr>
            </a:p>
          </p:txBody>
        </p:sp>
        <p:sp>
          <p:nvSpPr>
            <p:cNvPr id="22" name="Oblúk 21"/>
            <p:cNvSpPr/>
            <p:nvPr/>
          </p:nvSpPr>
          <p:spPr>
            <a:xfrm>
              <a:off x="5643570" y="2857496"/>
              <a:ext cx="1928826" cy="857256"/>
            </a:xfrm>
            <a:prstGeom prst="arc">
              <a:avLst>
                <a:gd name="adj1" fmla="val 20738182"/>
                <a:gd name="adj2" fmla="val 18833100"/>
              </a:avLst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Rovná spojnica 23"/>
            <p:cNvCxnSpPr/>
            <p:nvPr/>
          </p:nvCxnSpPr>
          <p:spPr>
            <a:xfrm rot="16200000" flipH="1">
              <a:off x="7307664" y="3101208"/>
              <a:ext cx="214314" cy="71438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5" name="Rovná spojnica 24"/>
            <p:cNvCxnSpPr/>
            <p:nvPr/>
          </p:nvCxnSpPr>
          <p:spPr>
            <a:xfrm>
              <a:off x="7358082" y="3000372"/>
              <a:ext cx="285752" cy="71438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30" name="BlokTextu 29"/>
          <p:cNvSpPr txBox="1"/>
          <p:nvPr/>
        </p:nvSpPr>
        <p:spPr>
          <a:xfrm>
            <a:off x="428596" y="1714488"/>
            <a:ext cx="278608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mtClean="0"/>
              <a:t> Value of </a:t>
            </a:r>
            <a:r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current</a:t>
            </a:r>
            <a:r>
              <a:rPr lang="en-US" smtClean="0"/>
              <a:t> is the same in any point of the closed loop</a:t>
            </a:r>
          </a:p>
          <a:p>
            <a:pPr>
              <a:buFont typeface="Arial" pitchFamily="34" charset="0"/>
              <a:buChar char="•"/>
            </a:pPr>
            <a:r>
              <a:rPr lang="en-US"/>
              <a:t> </a:t>
            </a:r>
            <a:r>
              <a:rPr lang="en-US" smtClean="0"/>
              <a:t>Current  direction (I) is from positive terminal of voltage source to negative</a:t>
            </a:r>
          </a:p>
          <a:p>
            <a:pPr>
              <a:buFont typeface="Arial" pitchFamily="34" charset="0"/>
              <a:buChar char="•"/>
            </a:pPr>
            <a:r>
              <a:rPr lang="en-US" smtClean="0"/>
              <a:t> Voltage drop on resistor is calculated from Ohms law: Ur = R*I</a:t>
            </a:r>
          </a:p>
          <a:p>
            <a:pPr>
              <a:buFont typeface="Arial" pitchFamily="34" charset="0"/>
              <a:buChar char="•"/>
            </a:pPr>
            <a:r>
              <a:rPr lang="en-US" smtClean="0"/>
              <a:t> Direction of voltage drop on resistor  matches the direction of current</a:t>
            </a:r>
          </a:p>
          <a:p>
            <a:pPr>
              <a:buFont typeface="Arial" pitchFamily="34" charset="0"/>
              <a:buChar char="•"/>
            </a:pPr>
            <a:r>
              <a:rPr lang="en-US" smtClean="0"/>
              <a:t> In the equation put the voltages with matching direction with positive sign, opposite voltages with negative sign</a:t>
            </a:r>
            <a:endParaRPr lang="en-US"/>
          </a:p>
        </p:txBody>
      </p:sp>
      <p:sp>
        <p:nvSpPr>
          <p:cNvPr id="31" name="Obdĺžnik 30"/>
          <p:cNvSpPr/>
          <p:nvPr/>
        </p:nvSpPr>
        <p:spPr>
          <a:xfrm>
            <a:off x="3929058" y="4786322"/>
            <a:ext cx="4572000" cy="181588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US" sz="2800" smtClean="0"/>
              <a:t>The directed sum of the electrical potential differences (voltages) around any closed network is zero</a:t>
            </a:r>
            <a:endParaRPr lang="en-US" sz="28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Kirchhoffs voltage law</a:t>
            </a:r>
            <a:endParaRPr lang="en-US"/>
          </a:p>
        </p:txBody>
      </p:sp>
      <p:grpSp>
        <p:nvGrpSpPr>
          <p:cNvPr id="3" name="Skupina 27"/>
          <p:cNvGrpSpPr/>
          <p:nvPr/>
        </p:nvGrpSpPr>
        <p:grpSpPr>
          <a:xfrm>
            <a:off x="5643570" y="2285992"/>
            <a:ext cx="2857520" cy="2714644"/>
            <a:chOff x="4786314" y="1714488"/>
            <a:chExt cx="3349474" cy="3083976"/>
          </a:xfrm>
        </p:grpSpPr>
        <p:pic>
          <p:nvPicPr>
            <p:cNvPr id="31746" name="Picture 2" descr="http://electronicspani.com/wp-content/uploads/2013/06/resistors_in_series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4786314" y="2428868"/>
              <a:ext cx="3349474" cy="1785950"/>
            </a:xfrm>
            <a:prstGeom prst="rect">
              <a:avLst/>
            </a:prstGeom>
            <a:noFill/>
          </p:spPr>
        </p:pic>
        <p:cxnSp>
          <p:nvCxnSpPr>
            <p:cNvPr id="7" name="Rovná spojovacia šípka 6"/>
            <p:cNvCxnSpPr/>
            <p:nvPr/>
          </p:nvCxnSpPr>
          <p:spPr>
            <a:xfrm rot="10800000">
              <a:off x="6215074" y="4286256"/>
              <a:ext cx="42862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" name="Rovná spojovacia šípka 9"/>
            <p:cNvCxnSpPr/>
            <p:nvPr/>
          </p:nvCxnSpPr>
          <p:spPr>
            <a:xfrm>
              <a:off x="7124785" y="3998915"/>
              <a:ext cx="50006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BlokTextu 11"/>
            <p:cNvSpPr txBox="1"/>
            <p:nvPr/>
          </p:nvSpPr>
          <p:spPr>
            <a:xfrm>
              <a:off x="6143636" y="4429132"/>
              <a:ext cx="5715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>
                  <a:solidFill>
                    <a:srgbClr val="C00000"/>
                  </a:solidFill>
                </a:rPr>
                <a:t>Ub</a:t>
              </a:r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13" name="BlokTextu 12"/>
            <p:cNvSpPr txBox="1"/>
            <p:nvPr/>
          </p:nvSpPr>
          <p:spPr>
            <a:xfrm>
              <a:off x="7124785" y="4113136"/>
              <a:ext cx="5715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I</a:t>
              </a:r>
            </a:p>
          </p:txBody>
        </p:sp>
        <p:cxnSp>
          <p:nvCxnSpPr>
            <p:cNvPr id="14" name="Rovná spojovacia šípka 13"/>
            <p:cNvCxnSpPr/>
            <p:nvPr/>
          </p:nvCxnSpPr>
          <p:spPr>
            <a:xfrm rot="10800000">
              <a:off x="5000628" y="2214554"/>
              <a:ext cx="42862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5" name="Rovná spojovacia šípka 14"/>
            <p:cNvCxnSpPr/>
            <p:nvPr/>
          </p:nvCxnSpPr>
          <p:spPr>
            <a:xfrm rot="10800000">
              <a:off x="5786446" y="2214554"/>
              <a:ext cx="42862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6" name="Rovná spojovacia šípka 15"/>
            <p:cNvCxnSpPr/>
            <p:nvPr/>
          </p:nvCxnSpPr>
          <p:spPr>
            <a:xfrm rot="10800000">
              <a:off x="6643702" y="2214554"/>
              <a:ext cx="42862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7" name="Rovná spojovacia šípka 16"/>
            <p:cNvCxnSpPr/>
            <p:nvPr/>
          </p:nvCxnSpPr>
          <p:spPr>
            <a:xfrm rot="10800000">
              <a:off x="7500958" y="2214554"/>
              <a:ext cx="42862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18" name="BlokTextu 17"/>
            <p:cNvSpPr txBox="1"/>
            <p:nvPr/>
          </p:nvSpPr>
          <p:spPr>
            <a:xfrm>
              <a:off x="4929190" y="1714488"/>
              <a:ext cx="5715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>
                  <a:solidFill>
                    <a:schemeClr val="accent1"/>
                  </a:solidFill>
                </a:rPr>
                <a:t>U</a:t>
              </a:r>
              <a:r>
                <a:rPr lang="en-US" sz="1400" smtClean="0">
                  <a:solidFill>
                    <a:schemeClr val="accent1"/>
                  </a:solidFill>
                </a:rPr>
                <a:t>r1</a:t>
              </a:r>
              <a:endParaRPr lang="en-US" sz="1400">
                <a:solidFill>
                  <a:schemeClr val="accent1"/>
                </a:solidFill>
              </a:endParaRPr>
            </a:p>
          </p:txBody>
        </p:sp>
        <p:sp>
          <p:nvSpPr>
            <p:cNvPr id="19" name="BlokTextu 18"/>
            <p:cNvSpPr txBox="1"/>
            <p:nvPr/>
          </p:nvSpPr>
          <p:spPr>
            <a:xfrm>
              <a:off x="5786446" y="1714488"/>
              <a:ext cx="5715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>
                  <a:solidFill>
                    <a:schemeClr val="accent1"/>
                  </a:solidFill>
                </a:rPr>
                <a:t>U</a:t>
              </a:r>
              <a:r>
                <a:rPr lang="en-US" sz="1400" smtClean="0">
                  <a:solidFill>
                    <a:schemeClr val="accent1"/>
                  </a:solidFill>
                </a:rPr>
                <a:t>r2</a:t>
              </a:r>
              <a:endParaRPr lang="en-US" sz="1400">
                <a:solidFill>
                  <a:schemeClr val="accent1"/>
                </a:solidFill>
              </a:endParaRPr>
            </a:p>
          </p:txBody>
        </p:sp>
        <p:sp>
          <p:nvSpPr>
            <p:cNvPr id="20" name="BlokTextu 19"/>
            <p:cNvSpPr txBox="1"/>
            <p:nvPr/>
          </p:nvSpPr>
          <p:spPr>
            <a:xfrm>
              <a:off x="6572264" y="1714488"/>
              <a:ext cx="5715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>
                  <a:solidFill>
                    <a:schemeClr val="accent1"/>
                  </a:solidFill>
                </a:rPr>
                <a:t>U</a:t>
              </a:r>
              <a:r>
                <a:rPr lang="en-US" sz="1400" smtClean="0">
                  <a:solidFill>
                    <a:schemeClr val="accent1"/>
                  </a:solidFill>
                </a:rPr>
                <a:t>r3</a:t>
              </a:r>
              <a:endParaRPr lang="en-US" sz="1400">
                <a:solidFill>
                  <a:schemeClr val="accent1"/>
                </a:solidFill>
              </a:endParaRPr>
            </a:p>
          </p:txBody>
        </p:sp>
        <p:sp>
          <p:nvSpPr>
            <p:cNvPr id="21" name="BlokTextu 20"/>
            <p:cNvSpPr txBox="1"/>
            <p:nvPr/>
          </p:nvSpPr>
          <p:spPr>
            <a:xfrm>
              <a:off x="7500958" y="1714488"/>
              <a:ext cx="5715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>
                  <a:solidFill>
                    <a:schemeClr val="accent1"/>
                  </a:solidFill>
                </a:rPr>
                <a:t>U</a:t>
              </a:r>
              <a:r>
                <a:rPr lang="en-US" sz="1400" smtClean="0">
                  <a:solidFill>
                    <a:schemeClr val="accent1"/>
                  </a:solidFill>
                </a:rPr>
                <a:t>r4</a:t>
              </a:r>
              <a:endParaRPr lang="en-US" sz="1400">
                <a:solidFill>
                  <a:schemeClr val="accent1"/>
                </a:solidFill>
              </a:endParaRPr>
            </a:p>
          </p:txBody>
        </p:sp>
        <p:sp>
          <p:nvSpPr>
            <p:cNvPr id="22" name="Oblúk 21"/>
            <p:cNvSpPr/>
            <p:nvPr/>
          </p:nvSpPr>
          <p:spPr>
            <a:xfrm>
              <a:off x="5643570" y="2857496"/>
              <a:ext cx="1928826" cy="857256"/>
            </a:xfrm>
            <a:prstGeom prst="arc">
              <a:avLst>
                <a:gd name="adj1" fmla="val 20738182"/>
                <a:gd name="adj2" fmla="val 18833100"/>
              </a:avLst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Rovná spojnica 23"/>
            <p:cNvCxnSpPr/>
            <p:nvPr/>
          </p:nvCxnSpPr>
          <p:spPr>
            <a:xfrm rot="16200000" flipH="1">
              <a:off x="7307664" y="3101208"/>
              <a:ext cx="214314" cy="71438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5" name="Rovná spojnica 24"/>
            <p:cNvCxnSpPr/>
            <p:nvPr/>
          </p:nvCxnSpPr>
          <p:spPr>
            <a:xfrm>
              <a:off x="7358082" y="3000372"/>
              <a:ext cx="285752" cy="71438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28" name="BlokTextu 27"/>
          <p:cNvSpPr txBox="1"/>
          <p:nvPr/>
        </p:nvSpPr>
        <p:spPr>
          <a:xfrm>
            <a:off x="1857356" y="1272589"/>
            <a:ext cx="52838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smtClean="0">
                <a:solidFill>
                  <a:schemeClr val="accent1"/>
                </a:solidFill>
              </a:rPr>
              <a:t>Ur4</a:t>
            </a:r>
            <a:r>
              <a:rPr lang="en-US" sz="3200" smtClean="0"/>
              <a:t> + </a:t>
            </a:r>
            <a:r>
              <a:rPr lang="en-US" sz="3200" smtClean="0">
                <a:solidFill>
                  <a:schemeClr val="accent1"/>
                </a:solidFill>
              </a:rPr>
              <a:t>Ur3</a:t>
            </a:r>
            <a:r>
              <a:rPr lang="en-US" sz="3200" smtClean="0"/>
              <a:t> + </a:t>
            </a:r>
            <a:r>
              <a:rPr lang="en-US" sz="3200" smtClean="0">
                <a:solidFill>
                  <a:schemeClr val="accent1"/>
                </a:solidFill>
              </a:rPr>
              <a:t>Ur2</a:t>
            </a:r>
            <a:r>
              <a:rPr lang="en-US" sz="3200" smtClean="0"/>
              <a:t> + </a:t>
            </a:r>
            <a:r>
              <a:rPr lang="en-US" sz="3200" smtClean="0">
                <a:solidFill>
                  <a:schemeClr val="accent1"/>
                </a:solidFill>
              </a:rPr>
              <a:t>Ur1</a:t>
            </a:r>
            <a:r>
              <a:rPr lang="en-US" sz="3200" smtClean="0"/>
              <a:t> </a:t>
            </a:r>
            <a:r>
              <a:rPr lang="en-US" sz="3200" smtClean="0">
                <a:solidFill>
                  <a:schemeClr val="accent2"/>
                </a:solidFill>
              </a:rPr>
              <a:t>– Ub</a:t>
            </a:r>
            <a:r>
              <a:rPr lang="en-US" sz="3200" smtClean="0"/>
              <a:t> = 0</a:t>
            </a:r>
            <a:endParaRPr lang="en-US" sz="3200"/>
          </a:p>
        </p:txBody>
      </p:sp>
      <p:sp>
        <p:nvSpPr>
          <p:cNvPr id="29" name="BlokTextu 28"/>
          <p:cNvSpPr txBox="1"/>
          <p:nvPr/>
        </p:nvSpPr>
        <p:spPr>
          <a:xfrm>
            <a:off x="785786" y="1928802"/>
            <a:ext cx="12715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Ur1 = R1 * I</a:t>
            </a:r>
          </a:p>
          <a:p>
            <a:r>
              <a:rPr lang="en-US" smtClean="0"/>
              <a:t>Ur2 = R2 * I</a:t>
            </a:r>
          </a:p>
          <a:p>
            <a:r>
              <a:rPr lang="en-US" smtClean="0"/>
              <a:t>Ur3 = R3 * I</a:t>
            </a:r>
          </a:p>
          <a:p>
            <a:r>
              <a:rPr lang="en-US" smtClean="0"/>
              <a:t>Ur4 = R4 * I</a:t>
            </a:r>
            <a:endParaRPr lang="en-US"/>
          </a:p>
        </p:txBody>
      </p:sp>
      <p:sp>
        <p:nvSpPr>
          <p:cNvPr id="32" name="BlokTextu 31"/>
          <p:cNvSpPr txBox="1"/>
          <p:nvPr/>
        </p:nvSpPr>
        <p:spPr>
          <a:xfrm>
            <a:off x="714348" y="3500438"/>
            <a:ext cx="45127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smtClean="0">
                <a:solidFill>
                  <a:schemeClr val="accent2"/>
                </a:solidFill>
              </a:rPr>
              <a:t>Ub</a:t>
            </a:r>
            <a:r>
              <a:rPr lang="en-US" sz="3200" smtClean="0">
                <a:solidFill>
                  <a:schemeClr val="accent1"/>
                </a:solidFill>
              </a:rPr>
              <a:t> </a:t>
            </a:r>
            <a:r>
              <a:rPr lang="en-US" sz="3200" smtClean="0"/>
              <a:t>= (</a:t>
            </a:r>
            <a:r>
              <a:rPr lang="en-US" sz="3200" smtClean="0">
                <a:solidFill>
                  <a:schemeClr val="accent1"/>
                </a:solidFill>
              </a:rPr>
              <a:t>R1</a:t>
            </a:r>
            <a:r>
              <a:rPr lang="en-US" sz="3200" smtClean="0"/>
              <a:t> + </a:t>
            </a:r>
            <a:r>
              <a:rPr lang="en-US" sz="3200" smtClean="0">
                <a:solidFill>
                  <a:schemeClr val="accent1"/>
                </a:solidFill>
              </a:rPr>
              <a:t>R</a:t>
            </a:r>
            <a:r>
              <a:rPr lang="en-US" sz="3200">
                <a:solidFill>
                  <a:schemeClr val="accent1"/>
                </a:solidFill>
              </a:rPr>
              <a:t>2</a:t>
            </a:r>
            <a:r>
              <a:rPr lang="en-US" sz="3200" smtClean="0"/>
              <a:t> + </a:t>
            </a:r>
            <a:r>
              <a:rPr lang="en-US" sz="3200" smtClean="0">
                <a:solidFill>
                  <a:schemeClr val="accent1"/>
                </a:solidFill>
              </a:rPr>
              <a:t>R</a:t>
            </a:r>
            <a:r>
              <a:rPr lang="en-US" sz="3200">
                <a:solidFill>
                  <a:schemeClr val="accent1"/>
                </a:solidFill>
              </a:rPr>
              <a:t>3</a:t>
            </a:r>
            <a:r>
              <a:rPr lang="en-US" sz="3200" smtClean="0"/>
              <a:t> + </a:t>
            </a:r>
            <a:r>
              <a:rPr lang="en-US" sz="3200" smtClean="0">
                <a:solidFill>
                  <a:schemeClr val="accent1"/>
                </a:solidFill>
              </a:rPr>
              <a:t>R4</a:t>
            </a:r>
            <a:r>
              <a:rPr lang="en-US" sz="3200" smtClean="0"/>
              <a:t>)*I</a:t>
            </a:r>
            <a:endParaRPr lang="en-US" sz="3200"/>
          </a:p>
        </p:txBody>
      </p:sp>
      <p:sp>
        <p:nvSpPr>
          <p:cNvPr id="33" name="Ľavá zložená zátvorka 32"/>
          <p:cNvSpPr/>
          <p:nvPr/>
        </p:nvSpPr>
        <p:spPr>
          <a:xfrm rot="16200000">
            <a:off x="3036083" y="2893215"/>
            <a:ext cx="428628" cy="2786082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BlokTextu 33"/>
          <p:cNvSpPr txBox="1"/>
          <p:nvPr/>
        </p:nvSpPr>
        <p:spPr>
          <a:xfrm>
            <a:off x="2928926" y="4500570"/>
            <a:ext cx="5854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smtClean="0">
                <a:solidFill>
                  <a:schemeClr val="accent4"/>
                </a:solidFill>
              </a:rPr>
              <a:t>Rx</a:t>
            </a:r>
            <a:endParaRPr lang="en-US" sz="3200">
              <a:solidFill>
                <a:schemeClr val="accent4"/>
              </a:solidFill>
            </a:endParaRPr>
          </a:p>
        </p:txBody>
      </p:sp>
      <p:sp>
        <p:nvSpPr>
          <p:cNvPr id="36" name="BlokTextu 35"/>
          <p:cNvSpPr txBox="1"/>
          <p:nvPr/>
        </p:nvSpPr>
        <p:spPr>
          <a:xfrm>
            <a:off x="1714480" y="5214950"/>
            <a:ext cx="6346224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mtClean="0"/>
              <a:t>Multiple resistors connected in series are acting as single resistor, </a:t>
            </a:r>
          </a:p>
          <a:p>
            <a:pPr algn="ctr"/>
            <a:r>
              <a:rPr lang="en-US"/>
              <a:t>i</a:t>
            </a:r>
            <a:r>
              <a:rPr lang="en-US" smtClean="0"/>
              <a:t>ts value is calculated as sum of the partial resistors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computersoftaos.com/wp-content/uploads/2012/11/MaxPNG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88936" y="285728"/>
            <a:ext cx="4251343" cy="3129986"/>
          </a:xfrm>
          <a:prstGeom prst="rect">
            <a:avLst/>
          </a:prstGeom>
          <a:noFill/>
        </p:spPr>
      </p:pic>
      <p:pic>
        <p:nvPicPr>
          <p:cNvPr id="1028" name="Picture 4" descr="http://3.bp.blogspot.com/-QVJeafM7pAw/UfFCxWBaCxI/AAAAAAAAAEI/smGygTpHZfI/s1600/picaxe_40x2_microcontroller__40_pin__.jpg"/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5218158" y="142852"/>
            <a:ext cx="3282932" cy="3282933"/>
          </a:xfrm>
          <a:prstGeom prst="rect">
            <a:avLst/>
          </a:prstGeom>
          <a:noFill/>
        </p:spPr>
      </p:pic>
      <p:sp>
        <p:nvSpPr>
          <p:cNvPr id="4098" name="AutoShape 2" descr="data:image/jpeg;base64,/9j/4AAQSkZJRgABAQAAAQABAAD/2wCEAAkGBhQSERUUEhQVFRQVGBUUFBgWFxQXFxUVFRcXGBQUFRUYGyYfFxojGhQVHy8hIycpLCwsFR4xNTAqNSYrLCkBCQoKDgwOGQ8PGiwkHCUsKiwpLCwuLDUsKikqLCksLCksKSopKSwsLCkqKSwsKSwsLCwsKSwsLCwsKSwpLCksKf/AABEIAOEA4QMBIgACEQEDEQH/xAAcAAEAAgMBAQEAAAAAAAAAAAAABQYDBAcCAQj/xABIEAACAQIDBAcFAwoEAwkAAAABAgADEQQSIQUGMUETIlFhcYGhBzJykbEUI4JCUmKSorLB0eHwFRYzQ1PC8Rc0RFRjc4Sj0v/EABcBAQEBAQAAAAAAAAAAAAAAAAABAgP/xAAmEQEBAAICAQMDBQEAAAAAAAAAAQIRITESA0FREzKhYXGx0fAi/9oADAMBAAIRAxEAPwDuMREBERAREQEREBERAREQEREBERAREQEREBERAREQEREBERAREQEREBERAREQEjN5Nq/Z8O9T8q2VPibQfLj5STnNfajtm7rRU6ILt8bDT5L+8YZyvCMw+9m0UpGsCzUQbZnCsONuJ63HS/C8kNk+1Ou7BTQSoeeTMtgOLMesAo5ngJRqWLrOgoKzshNxTBJBbjoo+cntmbi4k9bOKVxY2LFrHiDk0t3XjVT9l7re0alSIFdGS5YAo1OoDlNidCCBfhcazfwm/WCqcK6jue6erACc8x/s/wAQ7FzWWozakvnDE95N5EYncnFp/tZu9Crel7+kSccrdu5YfGJUF0dXH6LBvpM0/OlXDVqJ6y1KZ7wy+pE3cHvljKfuYipYcixYfJriXSeVd+icbwntYxae+KdTxWx/ZIk1hfbMv+7h2HaUYH0IH1kXydKiU7Ce1bAv7zvT+ND9UzSdwe9GFq6U8RSY9mdQ36pN/SF3EpE+Az7CkREBERAREQEREBERAREQEREBERAwY7FrSpvUb3UBY+XL+E4PtnHNWrMzaliWPiTy+k6T7TNs5KS0QdX67fCvujzbX8Mo+5WzOmxQZhdKX3rd5B6i+bW8gZYxeauu626ooKoI+9YDpDzF9Sg7AOfaR4WtWKcIuVdJ52bTvdz4D+Mw4qpdjI20Hpte4Y+c+dK/OxmwTPJgYumvow09Jo4vYmFrC1SjTa+uqAG44G41vqfnJBhPDUxArOI9m+Ef3DUp/BVJH6tTMJEYr2Wt/t1ye6pTB/aQj6S8NSExNTI4E/OXZpzOpuNi6LhhSo1wL9XObG4IBKtl4XvxkXvI2MqH72hWRRZvdaoM2VVZzUGYm+Uc7DlOtviKg538bGa9TaBHvIp8LiTU3tNcacUwe8Faifuq9SmRyV2U/IES67A3/wAaKZZ8YpABIVxRdgEK5y4Yq1spOUKSWI4SzYuth6mlWlf4lVx6iQuJ3X2bU4KqH9EvT9FNos30kxkZMP7c6qsQ9GnVUEgMuakWF9DlJexI5Sx7I9suHrNlNGur2JsoWpoBdjoQbAd0o9b2b0W1pYhx3Eo48OAMwJubiqAIpPSdSQxDoNSoIF8ynTXhe0l64NXbr2G9oOBc26dUawNqoekbHUe+AOEm8NjqdQXpujjtRlYehn5ox27eLBLOjOe0MH4cOd59wmMSglnpVBV0PXFgWVtFVgVZFy3va5Jtw5ruQ3X6difmrZu/OORgKeKqKCbAO5ZFuefSXAAlu/7WcVQUFqlGsSBYFF61iQ5DUnACgjTMATfhFuuCV2eJyzZntwD6VMK2gzMabg2A4nKwHb2zouxNrpiqCVqYIVwbBrBhYkEEAkcRLtZdt6IiFIiICIiAiJW9/dtfZ8IwBs9TqL2gW65+WniwhLdKZ7S6a/aSc1yVW4vfKRoF7uZt3yX3H2X0WGUkdesc5+HhTHyJb8YnP9jYVsViUp3NmbrHsQau36oM7RgKQvcCyrbKOzko8gPSOmcZ7t1zkQAf2ZHMZnxVW5muYbeTPJE+xA8GeS09MZ4IgfDMbCezPBMDCyTUrpN1zNWqIEZXpCRmJwgPKTVZJoVkgQNXZ44i48JiR6qe7Vced5K1VmhVEDNh94nX/UAqDvUA/MTextejVpZgBlJylW1sfPiP5yt4yrkW5kfitpZKTWOmXPbvuMv0MDS3i2OKRzpopPDsvw8v5iQoMsW8uKDYIP8AnBcvjcH+Ble2YysyZzZbjMbE6c9F17tO2XbFjawmCYlSVbLe1yDYkC9r9tp3j2e4wiitK2iD5kklj8yZynCYgYiqrC9hdje97k8LliWAARQTrYTse5Wz8lPMeJnPG23dak0s94i0+zakREBERATivtQ3h6XFGmp6tL7sfEP9Q/PT8E6rvPtgYXC1KvMCyd7tovqb+AM/OvXr1gq3ZnYKvazMbD5kyxjLvTonsz2ZZHrni56Kn8Is1RvnlHk06QnVUDzPif6SM2LstaNOnSXVaShb/nEas34mJP4pvVqn9YajwzTGRPrGeZFJ8JmrtXadPD0XrVTZKalmPPuAHMkkADtIldpVGNBsfjrgIpr0sPc5KKqM1MuP9ysdNW90kBQDAnn2tTvUVGFV6dg9OmUaopPAFSwy+ZHAzSqbSxJ9zB276uIpJ6UxUlK2ZvRVoYahVFCi+L2hWNlVRSz01JVXcrxYu98x5PcyybI3zNTEPhsTQbD1kpmq3XSomQWJOZeGhvA2WxuP5YXDH/5T39aFphbbuLT/AFNn1CO2jXo1f2TkJmnuPvv9u6YPkVkYsiqHB6Hk7sbrfUDQjgdJZKONSpfo3R7ccjK1vHKTaBD4XfLDVH6NnajV/wCHiEai/lm0byJkpUEiMftLCYmrVwdZRUNJM9QMhKKpCm4fk3XXhY66SB2bimwOMp4Uu1XC4gE4VmN2pMP9vNzXgB8S8NYFrqLNKus36omlWgRmISRtfjJXFSKxRspMCq7xYu5sOWkgmrmoRTH5TAeQ0v8AU+c3trvxPM8Pp/M+U8bqYUNVaofdpj+/QSK9b44wBaWHXhTFz4kWA+QP60isKmgmLGYg1qzOfyiT5ch8rSTwGGJINjYfXkPnLbqbc8vhddzNnXI04kD5cfU+k7js3D5KajunPPZ/snVf0QPnzPzvOmqJnGajfT7ERNBERAREwY7GLSpvUc2VFLN4KLmBy72x7wXZMMp0QZ3+Nh1R5Lc/jkH7LdjZ8Q1dh1aI6v8A7r3C/Jc7eIWVva+PbE16lV+LsznuueA8Bp5Cdg3L2J9nwtOmRZ2+9qfG4BsfhUKPwmVzx5u1gTqr4/QTEWirU/vu5TAXkdHsmDPGaerwKZ7W83+H3AuorUTUA5pduPdnyekl9t4GntLBFKdQrTrhHR1F9AwYXGl9RYjTUd0lsXhUqo1OooZHBVlPAg8ROdPu1tDZjs2z2+0YcnMaD6sPw3GY/pIQTzBgT9Lc9v8AEaWIJT7Ph6Ao4dBmzKQuW7C1uDObg8llYx+xsWtLaeKei3TVyKNNQQ7LhywzsuQm/UCrpr1CZvYX2wU1OTF4etQccQBm/ZbKw+RkzQ9pOz3/APEBfjSqv1W3rApe361tmbPoUiaVGqxp13qKyDMpGYVANchqNVbvyX5TY2Zsh0xlGvSTB06dAMcS2ErZlaiVY3emxzcFbtvx5Xltxm+OzqqFamIw7qeKv1gfFSJCHePY1BKi0+jAqKUqClSqXZWFiubKNNe2B49nRzJisfWIX7RVbrMQAqLcm5OgF2I/BNdcV/iW06L0QThsHdjUsQHqGxAW/eqeSk8xJaluVhcRQwtxW6GnTvSps2W4qHPnqZdS5uOBEsOFwaUkCUkVEXQKoAA7YHxzNSsJuVBNOtwgRuKMiNpLcWHEyXr8Zp5B16jcEB9BA5vvA1nIHBdPM/2fnNq3QbPJ4NVNh22bj+yD85q18IatZV5u1z4HX6T7vpigaq0l92kLW/SNifTLJBDYNOc6DuzdqOUe6WGlua2P1tKLh6egE7DuTgVQ06bDgAT8Tan628pnKS2Ss473te9ztn5KQJGpljmOhTAAAmSbaIiICIiAnPva9t3o8OuHU9aqczfAp0Hm1v1TOgEz8877bc+14yo4PVvkp/Aui/PVvxQxneNPW4+x/tGKQMLov3tT4EI6p+Jiq+ZnalOhPM6fPif77ZS/Zxsfo8Map96uQR3UqZIX9Zsx8llwxLWHgLefP++6WrjNRr1a2s8dJNctGbWRpj2xtunhqRqVSbXCqFGZndvdRFHvMez+U0cNvS+dFq4LE0VchVchHUFjYdIKbE0/MWHOR2Kbp9rUabe5hKLYi3bVqt0aH8K6+JkvvLtw4XDl1XPUZkpUU4Z6tQ5UBty4k9wMCZvPhlN2hiMZg+gqVMSK/SVqVGpS6GminpSQTRZesMtrjNe4GvZNz/MuIqVa64XDJVp0KnRFmr9GXqBQXCAoRoTbUwJ/F4RKoy1EVx2OqsPkwMhMRuFgHOuFpD4QyfuETzV35oLmIWu9OmStSrTovUooy+8DUHvZeZUETe2jtE5KJoNTJrOioWBZWRlLs2jKQBTVnv3W53gRJ9m2z/8Ay/8A9lb/APc2KG5OBT3cLS/EC/75M+7K3laq6I1FgXLkOLhDSVFZKoLDXNnUZRfLmFzqL7+0dp06PR9I1ulqLSSwJJd75RYA9h15QM54aWFuXLutMbGYBtegXamK1IupsyZ0zA9hW9/SZ3MDAxmtiJtGald4EdXawJkdt58mGVOdU6/AvWY/ujzMkqouyr33PgJW96Mbmqv+bTHRDxGtQ/PSFQ+ylAqVKze7TU/S59LSmtUNWqWPFmJ82PD1lp27V6HBKn5VY5j4DU/8okXuhg81YMdcgL2uAWYaIqhlYMxYjS2sluptEzgN3cuJRSwKrcuCVzAoAWuqki19Ab6zqu5GBzVC58ZRtn61HW98oFIe/bQ3qEK4BS736tgBadd3SwGSiO0zn6e7zTUnSeAn2InUIiICIiBVvaPt37NgnANnq/dL22I658lv5kTiexNnnEV0pLxqMFB/NB95vJQT5Sze1XbvT4w01PUodQfHxqH52X8EkPZdsbWpiG/J+5p/EbGqR4DKv4zLHH7snQsHh1UKqCyoAqjsVAAo9BNbaD8pIoMqFu3h4D+z6SGrVLkmR2azTys+sJjOkDR2nu8ld1q56tKsgyCrRfI+Um+RtCGW/IiYdobtu9GmqYio1WjWXEU6le1TrqLBGVQvUsTw1HGSwbwnsNAg32XiqlRcRiDSdsOrthqNEOENYqQru9U6nkBwF737fWC2ZVwuynRAWxPRVajW1LYioGZrEcSCbDtyiT4aexA59sc0DhqeGobTemzoKRoVEpOVeoLOgQorqczN+V585etnbOWjQp0V1Wmi0xfmFXLc+OvzmxYXvbXt/rBMDGMMoIYKAQuQEckuDlHYOqNO4SDp7QqVdotSRj0OHpA1RYWatWN0BNr9VBfTmZP2kFgtk1MNSxBQpVxFapUrXe9NCzaIptmIVVA/peBpb2NQJWl9mpYjFVb9EjohsOdWo1rrTXt58B3bm7mwhhKApBsxuWY8Bna18i/kqLWA/nPWwdhdAGeo3S4irY1qpHE8kQfk014Ad3yk2gYXmlVm3VkbtDEZVJ8hA1GxfRrUrHggNvEe6PM2+cp5pFyiHUk3bvJ6zk+gktt3GjJTpDmc7+C6geZ+kjqWI6NKtY/kKQO9uPqSBIqr74YzpMSVHCmAg8Rq3qbfhlh3bwpo4YuQevd9Q9mWn1aYKllWopqNe4uRlGkqGz8O1Wr2szW5asx7+0mXvbNMIi0adrlggsKd+p1QWUZirFi7XDWIF7Tn6t40kSO42zi5U/nNfyGg/ifOdswlLKoHYJRNwNlga20UADwHCdAE3jNTQ+xETQREQEi95tsjC4WrWPFV6g7XOiD5keQMlJyn2ybf6yYZTov3j/E2iA+C3P4xDOV1HN7tUqXsWZm82Zjp5kn1neNg7F+z0aVAcUWzHtc61G/WJ8gJyb2b4YVMcmYaUw1W3LMtgnyZgfwzq+1NpNRQuo4e8fzV5t4CWphNRs7VxYJyLwGki3kVW3kpA2BueZ757pbWVucjbecTCVvC4kHmJ8NUcoHwmfVaeWaFMDYV5kR5gVpkRoGcGJ4n28D0TPB1n28+MYGN54JntjMNQwMNV5Vt4toWYL5n6yxYuqACTynNNvbSu7H5f342HnA1q20C9Vm/CPAf1n3evEdHh6dEHVuu/lw/aN/wzX2DhTUrKOIHWPl/WaW8OI6XFtY3CkIPBdPrm+cCW3HwF6mbmi3UdW5duqtlZWz2uSQBewk8q9Li7DVKKhF1cgfkqBn1AsGNuWae9hUDQwhaxGYdIdKmXXqUQy3UcczB1J4SR3G2bnYEj3znPhwX0A+c4fdmvUdQ3YwPR0R3yamPD08qgTJO6EREBERAw43FrSpvUc2VFLMe5Rczjm8WIRsJUq1grtVJq2zCwrVdKQSoiE/d0wS1N2HEaS9b/VXqilgqJAqYgksTwWlT6xLdxIH6pnDMZVqrmouWAR2vTJOVanuscvAHS15mzdZ3yk9y9srhsZTqObIbo57Fce95MFPlO3dElVCDZkdSDzBVxY6jiCDxn5zBkrsvfrF4IWpMHpfmVBmA7cuoK+Rm6krJvDuVWwVVgnSFLnKyX4cswE0sLvDiKXCqD3VFH8gfWW7B+3JTpiML4mm4P7LgfvSTTfbY2JH3g6Mn/iUiP2kzD1mW1Ww2/wDWX36KN8DEehzSToe0ij+WlVD4Bh6G/pJddztl4n/u9dL/APp1VJ/VveRO2vZiaKM4xChFFyanADxgSOG3zwr8KyA/pHIf2rSSpbQVtQwPeDcek4TisQpJ0B7CAR/EW+RmKliMpujMp7jb+X1gfoAY+Z02gJw/A7y4lSAKzEdjdb1IP1k3T31qqLlVbwuD6X+kDrtPHg85lXECcoXf1RbOGW/ZY/38pJYTfek3CqPPqn5GUdI6Xwnxn75TKO8/ZYjxm1T3lHOBZmMwVHtIult5W5zM2NBgR+8uMyUSZyqvXzHxN/If1P7MvO/+MtSAB1PKUCghYqo4sQo+n1uZFWLZdT7PhKtfgzaJ4+6vqbyC3d2e1aqqqCSzACwudeduemvlJXfOt0aUsOvAAM30X6MZu7k7OHWc5eqAozdGVzVNAWDG4AGY5gDa0mV1Np2mtuFSEppazEAWC6IBkW12Z06oYlCdCeEv+4WzbDNbwnP8P99iiRcqtkW5B7hqAL9UDW35U7Lu9gujpKO6Y9KcbWpURETqhERAREQOXe0CljKGMOJoM1iioCuS6ge8mVr3Fxm4c5zzaWMqVcR09W4qXVicircraxItlvoOVj2TvO8WxOnW0puK3IqDhrOfhd7lOFYx22sPXWpmpEMwrlS1KlUYNUylDnXIc5YHrEWUaAc5R6lEjiCJ0mvu5UTinpNV8GR71MHxEmPnj+pZL7ub1MMp4ia77OXlpOjVdl0G96nbw0mlV3Vot7rlfEf9Jr6nzKz432UM4E9o8SL2mu+JqhcrZiNCLlzlI7BfL6S6YndJ11VlYTZ2Dh6VMMuJpo13pEE02fQEhwXVwyrY3soJa1uEl9XDXCyX3c2InzLOpf5bwNUAAgG1MHLUAYk1SrHo6yjrsCpChrKNSTz0MV7NVtdKltL9ZGCi1U03PSJmXImhLmwN9Lx9TFdOd2nvpm4XNuw6/WWjEez/ABAvky1LanIysRep0a3W4YFm4La/dxkPjNgVqRIemy2LDUEaqcrcRyOhm5ZehpHFseP9+XD0m3sjDNWqhEplzZjYcbKCxOluQmm9AjiDN/d7blTB11rUrZgGWxFwVdSpBHZr2jhKJs7OZOKVE8jPa12HB7+MnsH7XVbSth1PaUb/AJXA/eklT3o2XXHXXoz+nTP7y3HrIKxS2lUHK/gf4TcXecjTUeMsCbtYCvrQrL+B1PpNTGbhOP8ATq37mECH/wAMfF1XWo1ilNmQDXMbaa8ABxkZupgg2JBb3aQufHgJaESvQcOyrcLlJuAPEyr4vaiItRabZnqEl2XhrxVD6X4DXnpCo7amM+0Yp35FrL8I0X0F/OX7ZlqGEBBsbF7huD1BZbOi3VlpgkozW6wlK3d2d0tZAbAEgE6gBRqxJAJAtfWxtLtvBULtTpHMM5zHN0lwnIEtYMAigBgo96cvVvUSJXcTZmZlJHE5z58B8rCdfopYASn7ibOsuciXOdZNTQREShERAREQE+FZ9iBjfDqeIE1K+xabcVE34gV3E7m0m4C0icVuCPyTLxEDmGJ3Kqrw1kRit2XHFPr/AAnZSsxvhlPECSyXtZdOFYjYfxD1ml/hdVDem9uHAsh0OYcOwi/jO719iUm4qJGYncyk3AWnP6WPsb+XG6mPxY0a9QdfVglQjpGDOwNiwYlR1r37CJ7/AM1MAwanluKgsrVEXrsrKvRtmXIrC+UAZidb636XitwfzTIfF7k1ByuPnMX0fi/78LuKfidp4WtnLJYnpiC1JC13yspz0ipLlgQCRlQHgeJ18Tu5gqpbIVBvVtlqgDSmHTSuqkIpzAte7HgLcJzF7n296l8gR9JFV91wOBdfUSeGePX8nFRuK9nirc03a19M9J726IVEF0zjO2oCDWwubcJFvuNWv1AtQ3sOiqI9zk6Q2sbkBeJ4A6Xk4uya1M3pvYi5FiyHUWJ07iRxnv7biltnXpAMmjKlQWpghFOhOUBjpePPOdz8f0eKn4jY9VLZgy6KQWUjRhdTcjmOEzYfaWJp6CpUsOQqOB8r2l22dtipdfuz1TTPVd1N0uGfK+ZS5U5bkWUAWA0tm6GkQOkoHQUhrSBFlc3XpKRBC5DdmILMRy4TU9aVLjYoGLxtar7+ZviZ39GOX0nnDYA8/wCsup2Phm4NlNh7r2OlWzN0dUDVlIyoG0tqe2ExuG6Oq6fmsRqVJsDpfKSL27DOuOUyYu4ld0aADNZrPbKoBcPlP+o62IBsoOjHW83tlp02JdwAADkUAZQL2JstzbTKLXlcpU7WYg5bFr2NiF42PPXSdB9n+ySSlxr7zfE2p+tvKZuP/a43h0zYeE6Oko7pIzzTWwnqdFIiICIiAiIgIiICIiAiIgIiICIiAnwrPsQMT4VTxAmnX2FSbiokjECt4ncuk3AWkRitwfzTL3EDl2J3MqrwF5o1Nm105N9frOvFZifCqeIElxl7iy2ON1gT76A+ImpUwFFuKZfCdjr7BpNxUSLxO5VJuGk5/Sx9uC3fbkuJ2fcooJKAjQ3sq3zEDsuQJ1PcfZ+VMx4madTcKxuDLds3B9GgXsmscfEbcRE2hERAREQEREBERAREQEREBERAREQEREBERAREQEREBERAREQEREBERAREQEREBERAREQEREBERAREQEREBERAREQEREBERAREQEREBERAREQERED/2Q=="/>
          <p:cNvSpPr>
            <a:spLocks noChangeAspect="1" noChangeArrowheads="1"/>
          </p:cNvSpPr>
          <p:nvPr/>
        </p:nvSpPr>
        <p:spPr bwMode="auto">
          <a:xfrm>
            <a:off x="155575" y="-2354263"/>
            <a:ext cx="4905375" cy="490537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00" name="AutoShape 4" descr="data:image/jpeg;base64,/9j/4AAQSkZJRgABAQAAAQABAAD/2wCEAAkGBhQSERUUEhQVFRQVGBUUFBgWFxQXFxUVFRcXGBQUFRUYGyYfFxojGhQVHy8hIycpLCwsFR4xNTAqNSYrLCkBCQoKDgwOGQ8PGiwkHCUsKiwpLCwuLDUsKikqLCksLCksKSopKSwsLCkqKSwsKSwsLCwsKSwsLCwsKSwpLCksKf/AABEIAOEA4QMBIgACEQEDEQH/xAAcAAEAAgMBAQEAAAAAAAAAAAAABQYDBAcCAQj/xABIEAACAQIDBAcFAwoEAwkAAAABAgADEQQSIQUGMUETIlFhcYGhBzJykbEUI4JCUmKSorLB0eHwFRYzQ1PC8Rc0RFRjc4Sj0v/EABcBAQEBAQAAAAAAAAAAAAAAAAABAgP/xAAmEQEBAAICAQMDBQEAAAAAAAAAAQIRITESA0FREzKhYXGx0fAi/9oADAMBAAIRAxEAPwDuMREBERAREQEREBERAREQEREBERAREQEREBERAREQEREBERAREQEREBERAREQEjN5Nq/Z8O9T8q2VPibQfLj5STnNfajtm7rRU6ILt8bDT5L+8YZyvCMw+9m0UpGsCzUQbZnCsONuJ63HS/C8kNk+1Ou7BTQSoeeTMtgOLMesAo5ngJRqWLrOgoKzshNxTBJBbjoo+cntmbi4k9bOKVxY2LFrHiDk0t3XjVT9l7re0alSIFdGS5YAo1OoDlNidCCBfhcazfwm/WCqcK6jue6erACc8x/s/wAQ7FzWWozakvnDE95N5EYncnFp/tZu9Crel7+kSccrdu5YfGJUF0dXH6LBvpM0/OlXDVqJ6y1KZ7wy+pE3cHvljKfuYipYcixYfJriXSeVd+icbwntYxae+KdTxWx/ZIk1hfbMv+7h2HaUYH0IH1kXydKiU7Ce1bAv7zvT+ND9UzSdwe9GFq6U8RSY9mdQ36pN/SF3EpE+Az7CkREBERAREQEREBERAREQEREBERAwY7FrSpvUb3UBY+XL+E4PtnHNWrMzaliWPiTy+k6T7TNs5KS0QdX67fCvujzbX8Mo+5WzOmxQZhdKX3rd5B6i+bW8gZYxeauu626ooKoI+9YDpDzF9Sg7AOfaR4WtWKcIuVdJ52bTvdz4D+Mw4qpdjI20Hpte4Y+c+dK/OxmwTPJgYumvow09Jo4vYmFrC1SjTa+uqAG44G41vqfnJBhPDUxArOI9m+Ef3DUp/BVJH6tTMJEYr2Wt/t1ye6pTB/aQj6S8NSExNTI4E/OXZpzOpuNi6LhhSo1wL9XObG4IBKtl4XvxkXvI2MqH72hWRRZvdaoM2VVZzUGYm+Uc7DlOtviKg538bGa9TaBHvIp8LiTU3tNcacUwe8Faifuq9SmRyV2U/IES67A3/wAaKZZ8YpABIVxRdgEK5y4Yq1spOUKSWI4SzYuth6mlWlf4lVx6iQuJ3X2bU4KqH9EvT9FNos30kxkZMP7c6qsQ9GnVUEgMuakWF9DlJexI5Sx7I9suHrNlNGur2JsoWpoBdjoQbAd0o9b2b0W1pYhx3Eo48OAMwJubiqAIpPSdSQxDoNSoIF8ynTXhe0l64NXbr2G9oOBc26dUawNqoekbHUe+AOEm8NjqdQXpujjtRlYehn5ox27eLBLOjOe0MH4cOd59wmMSglnpVBV0PXFgWVtFVgVZFy3va5Jtw5ruQ3X6difmrZu/OORgKeKqKCbAO5ZFuefSXAAlu/7WcVQUFqlGsSBYFF61iQ5DUnACgjTMATfhFuuCV2eJyzZntwD6VMK2gzMabg2A4nKwHb2zouxNrpiqCVqYIVwbBrBhYkEEAkcRLtZdt6IiFIiICIiAiJW9/dtfZ8IwBs9TqL2gW65+WniwhLdKZ7S6a/aSc1yVW4vfKRoF7uZt3yX3H2X0WGUkdesc5+HhTHyJb8YnP9jYVsViUp3NmbrHsQau36oM7RgKQvcCyrbKOzko8gPSOmcZ7t1zkQAf2ZHMZnxVW5muYbeTPJE+xA8GeS09MZ4IgfDMbCezPBMDCyTUrpN1zNWqIEZXpCRmJwgPKTVZJoVkgQNXZ44i48JiR6qe7Vced5K1VmhVEDNh94nX/UAqDvUA/MTextejVpZgBlJylW1sfPiP5yt4yrkW5kfitpZKTWOmXPbvuMv0MDS3i2OKRzpopPDsvw8v5iQoMsW8uKDYIP8AnBcvjcH+Ble2YysyZzZbjMbE6c9F17tO2XbFjawmCYlSVbLe1yDYkC9r9tp3j2e4wiitK2iD5kklj8yZynCYgYiqrC9hdje97k8LliWAARQTrYTse5Wz8lPMeJnPG23dak0s94i0+zakREBERATivtQ3h6XFGmp6tL7sfEP9Q/PT8E6rvPtgYXC1KvMCyd7tovqb+AM/OvXr1gq3ZnYKvazMbD5kyxjLvTonsz2ZZHrni56Kn8Is1RvnlHk06QnVUDzPif6SM2LstaNOnSXVaShb/nEas34mJP4pvVqn9YajwzTGRPrGeZFJ8JmrtXadPD0XrVTZKalmPPuAHMkkADtIldpVGNBsfjrgIpr0sPc5KKqM1MuP9ysdNW90kBQDAnn2tTvUVGFV6dg9OmUaopPAFSwy+ZHAzSqbSxJ9zB276uIpJ6UxUlK2ZvRVoYahVFCi+L2hWNlVRSz01JVXcrxYu98x5PcyybI3zNTEPhsTQbD1kpmq3XSomQWJOZeGhvA2WxuP5YXDH/5T39aFphbbuLT/AFNn1CO2jXo1f2TkJmnuPvv9u6YPkVkYsiqHB6Hk7sbrfUDQjgdJZKONSpfo3R7ccjK1vHKTaBD4XfLDVH6NnajV/wCHiEai/lm0byJkpUEiMftLCYmrVwdZRUNJM9QMhKKpCm4fk3XXhY66SB2bimwOMp4Uu1XC4gE4VmN2pMP9vNzXgB8S8NYFrqLNKus36omlWgRmISRtfjJXFSKxRspMCq7xYu5sOWkgmrmoRTH5TAeQ0v8AU+c3trvxPM8Pp/M+U8bqYUNVaofdpj+/QSK9b44wBaWHXhTFz4kWA+QP60isKmgmLGYg1qzOfyiT5ch8rSTwGGJINjYfXkPnLbqbc8vhddzNnXI04kD5cfU+k7js3D5KajunPPZ/snVf0QPnzPzvOmqJnGajfT7ERNBERAREwY7GLSpvUc2VFLN4KLmBy72x7wXZMMp0QZ3+Nh1R5Lc/jkH7LdjZ8Q1dh1aI6v8A7r3C/Jc7eIWVva+PbE16lV+LsznuueA8Bp5Cdg3L2J9nwtOmRZ2+9qfG4BsfhUKPwmVzx5u1gTqr4/QTEWirU/vu5TAXkdHsmDPGaerwKZ7W83+H3AuorUTUA5pduPdnyekl9t4GntLBFKdQrTrhHR1F9AwYXGl9RYjTUd0lsXhUqo1OooZHBVlPAg8ROdPu1tDZjs2z2+0YcnMaD6sPw3GY/pIQTzBgT9Lc9v8AEaWIJT7Ph6Ao4dBmzKQuW7C1uDObg8llYx+xsWtLaeKei3TVyKNNQQ7LhywzsuQm/UCrpr1CZvYX2wU1OTF4etQccQBm/ZbKw+RkzQ9pOz3/APEBfjSqv1W3rApe361tmbPoUiaVGqxp13qKyDMpGYVANchqNVbvyX5TY2Zsh0xlGvSTB06dAMcS2ErZlaiVY3emxzcFbtvx5Xltxm+OzqqFamIw7qeKv1gfFSJCHePY1BKi0+jAqKUqClSqXZWFiubKNNe2B49nRzJisfWIX7RVbrMQAqLcm5OgF2I/BNdcV/iW06L0QThsHdjUsQHqGxAW/eqeSk8xJaluVhcRQwtxW6GnTvSps2W4qHPnqZdS5uOBEsOFwaUkCUkVEXQKoAA7YHxzNSsJuVBNOtwgRuKMiNpLcWHEyXr8Zp5B16jcEB9BA5vvA1nIHBdPM/2fnNq3QbPJ4NVNh22bj+yD85q18IatZV5u1z4HX6T7vpigaq0l92kLW/SNifTLJBDYNOc6DuzdqOUe6WGlua2P1tKLh6egE7DuTgVQ06bDgAT8Tan628pnKS2Ss473te9ztn5KQJGpljmOhTAAAmSbaIiICIiAnPva9t3o8OuHU9aqczfAp0Hm1v1TOgEz8877bc+14yo4PVvkp/Aui/PVvxQxneNPW4+x/tGKQMLov3tT4EI6p+Jiq+ZnalOhPM6fPif77ZS/Zxsfo8Map96uQR3UqZIX9Zsx8llwxLWHgLefP++6WrjNRr1a2s8dJNctGbWRpj2xtunhqRqVSbXCqFGZndvdRFHvMez+U0cNvS+dFq4LE0VchVchHUFjYdIKbE0/MWHOR2Kbp9rUabe5hKLYi3bVqt0aH8K6+JkvvLtw4XDl1XPUZkpUU4Z6tQ5UBty4k9wMCZvPhlN2hiMZg+gqVMSK/SVqVGpS6GminpSQTRZesMtrjNe4GvZNz/MuIqVa64XDJVp0KnRFmr9GXqBQXCAoRoTbUwJ/F4RKoy1EVx2OqsPkwMhMRuFgHOuFpD4QyfuETzV35oLmIWu9OmStSrTovUooy+8DUHvZeZUETe2jtE5KJoNTJrOioWBZWRlLs2jKQBTVnv3W53gRJ9m2z/8Ay/8A9lb/APc2KG5OBT3cLS/EC/75M+7K3laq6I1FgXLkOLhDSVFZKoLDXNnUZRfLmFzqL7+0dp06PR9I1ulqLSSwJJd75RYA9h15QM54aWFuXLutMbGYBtegXamK1IupsyZ0zA9hW9/SZ3MDAxmtiJtGald4EdXawJkdt58mGVOdU6/AvWY/ujzMkqouyr33PgJW96Mbmqv+bTHRDxGtQ/PSFQ+ylAqVKze7TU/S59LSmtUNWqWPFmJ82PD1lp27V6HBKn5VY5j4DU/8okXuhg81YMdcgL2uAWYaIqhlYMxYjS2sluptEzgN3cuJRSwKrcuCVzAoAWuqki19Ab6zqu5GBzVC58ZRtn61HW98oFIe/bQ3qEK4BS736tgBadd3SwGSiO0zn6e7zTUnSeAn2InUIiICIiBVvaPt37NgnANnq/dL22I658lv5kTiexNnnEV0pLxqMFB/NB95vJQT5Sze1XbvT4w01PUodQfHxqH52X8EkPZdsbWpiG/J+5p/EbGqR4DKv4zLHH7snQsHh1UKqCyoAqjsVAAo9BNbaD8pIoMqFu3h4D+z6SGrVLkmR2azTys+sJjOkDR2nu8ld1q56tKsgyCrRfI+Um+RtCGW/IiYdobtu9GmqYio1WjWXEU6le1TrqLBGVQvUsTw1HGSwbwnsNAg32XiqlRcRiDSdsOrthqNEOENYqQru9U6nkBwF737fWC2ZVwuynRAWxPRVajW1LYioGZrEcSCbDtyiT4aexA59sc0DhqeGobTemzoKRoVEpOVeoLOgQorqczN+V585etnbOWjQp0V1Wmi0xfmFXLc+OvzmxYXvbXt/rBMDGMMoIYKAQuQEckuDlHYOqNO4SDp7QqVdotSRj0OHpA1RYWatWN0BNr9VBfTmZP2kFgtk1MNSxBQpVxFapUrXe9NCzaIptmIVVA/peBpb2NQJWl9mpYjFVb9EjohsOdWo1rrTXt58B3bm7mwhhKApBsxuWY8Bna18i/kqLWA/nPWwdhdAGeo3S4irY1qpHE8kQfk014Ad3yk2gYXmlVm3VkbtDEZVJ8hA1GxfRrUrHggNvEe6PM2+cp5pFyiHUk3bvJ6zk+gktt3GjJTpDmc7+C6geZ+kjqWI6NKtY/kKQO9uPqSBIqr74YzpMSVHCmAg8Rq3qbfhlh3bwpo4YuQevd9Q9mWn1aYKllWopqNe4uRlGkqGz8O1Wr2szW5asx7+0mXvbNMIi0adrlggsKd+p1QWUZirFi7XDWIF7Tn6t40kSO42zi5U/nNfyGg/ifOdswlLKoHYJRNwNlga20UADwHCdAE3jNTQ+xETQREQEi95tsjC4WrWPFV6g7XOiD5keQMlJyn2ybf6yYZTov3j/E2iA+C3P4xDOV1HN7tUqXsWZm82Zjp5kn1neNg7F+z0aVAcUWzHtc61G/WJ8gJyb2b4YVMcmYaUw1W3LMtgnyZgfwzq+1NpNRQuo4e8fzV5t4CWphNRs7VxYJyLwGki3kVW3kpA2BueZ757pbWVucjbecTCVvC4kHmJ8NUcoHwmfVaeWaFMDYV5kR5gVpkRoGcGJ4n28D0TPB1n28+MYGN54JntjMNQwMNV5Vt4toWYL5n6yxYuqACTynNNvbSu7H5f342HnA1q20C9Vm/CPAf1n3evEdHh6dEHVuu/lw/aN/wzX2DhTUrKOIHWPl/WaW8OI6XFtY3CkIPBdPrm+cCW3HwF6mbmi3UdW5duqtlZWz2uSQBewk8q9Li7DVKKhF1cgfkqBn1AsGNuWae9hUDQwhaxGYdIdKmXXqUQy3UcczB1J4SR3G2bnYEj3znPhwX0A+c4fdmvUdQ3YwPR0R3yamPD08qgTJO6EREBERAw43FrSpvUc2VFLMe5Rczjm8WIRsJUq1grtVJq2zCwrVdKQSoiE/d0wS1N2HEaS9b/VXqilgqJAqYgksTwWlT6xLdxIH6pnDMZVqrmouWAR2vTJOVanuscvAHS15mzdZ3yk9y9srhsZTqObIbo57Fce95MFPlO3dElVCDZkdSDzBVxY6jiCDxn5zBkrsvfrF4IWpMHpfmVBmA7cuoK+Rm6krJvDuVWwVVgnSFLnKyX4cswE0sLvDiKXCqD3VFH8gfWW7B+3JTpiML4mm4P7LgfvSTTfbY2JH3g6Mn/iUiP2kzD1mW1Ww2/wDWX36KN8DEehzSToe0ij+WlVD4Bh6G/pJddztl4n/u9dL/APp1VJ/VveRO2vZiaKM4xChFFyanADxgSOG3zwr8KyA/pHIf2rSSpbQVtQwPeDcek4TisQpJ0B7CAR/EW+RmKliMpujMp7jb+X1gfoAY+Z02gJw/A7y4lSAKzEdjdb1IP1k3T31qqLlVbwuD6X+kDrtPHg85lXECcoXf1RbOGW/ZY/38pJYTfek3CqPPqn5GUdI6Xwnxn75TKO8/ZYjxm1T3lHOBZmMwVHtIult5W5zM2NBgR+8uMyUSZyqvXzHxN/If1P7MvO/+MtSAB1PKUCghYqo4sQo+n1uZFWLZdT7PhKtfgzaJ4+6vqbyC3d2e1aqqqCSzACwudeduemvlJXfOt0aUsOvAAM30X6MZu7k7OHWc5eqAozdGVzVNAWDG4AGY5gDa0mV1Np2mtuFSEppazEAWC6IBkW12Z06oYlCdCeEv+4WzbDNbwnP8P99iiRcqtkW5B7hqAL9UDW35U7Lu9gujpKO6Y9KcbWpURETqhERAREQOXe0CljKGMOJoM1iioCuS6ge8mVr3Fxm4c5zzaWMqVcR09W4qXVicircraxItlvoOVj2TvO8WxOnW0puK3IqDhrOfhd7lOFYx22sPXWpmpEMwrlS1KlUYNUylDnXIc5YHrEWUaAc5R6lEjiCJ0mvu5UTinpNV8GR71MHxEmPnj+pZL7ub1MMp4ia77OXlpOjVdl0G96nbw0mlV3Vot7rlfEf9Jr6nzKz432UM4E9o8SL2mu+JqhcrZiNCLlzlI7BfL6S6YndJ11VlYTZ2Dh6VMMuJpo13pEE02fQEhwXVwyrY3soJa1uEl9XDXCyX3c2InzLOpf5bwNUAAgG1MHLUAYk1SrHo6yjrsCpChrKNSTz0MV7NVtdKltL9ZGCi1U03PSJmXImhLmwN9Lx9TFdOd2nvpm4XNuw6/WWjEez/ABAvky1LanIysRep0a3W4YFm4La/dxkPjNgVqRIemy2LDUEaqcrcRyOhm5ZehpHFseP9+XD0m3sjDNWqhEplzZjYcbKCxOluQmm9AjiDN/d7blTB11rUrZgGWxFwVdSpBHZr2jhKJs7OZOKVE8jPa12HB7+MnsH7XVbSth1PaUb/AJXA/eklT3o2XXHXXoz+nTP7y3HrIKxS2lUHK/gf4TcXecjTUeMsCbtYCvrQrL+B1PpNTGbhOP8ATq37mECH/wAMfF1XWo1ilNmQDXMbaa8ABxkZupgg2JBb3aQufHgJaESvQcOyrcLlJuAPEyr4vaiItRabZnqEl2XhrxVD6X4DXnpCo7amM+0Yp35FrL8I0X0F/OX7ZlqGEBBsbF7huD1BZbOi3VlpgkozW6wlK3d2d0tZAbAEgE6gBRqxJAJAtfWxtLtvBULtTpHMM5zHN0lwnIEtYMAigBgo96cvVvUSJXcTZmZlJHE5z58B8rCdfopYASn7ibOsuciXOdZNTQREShERAREQE+FZ9iBjfDqeIE1K+xabcVE34gV3E7m0m4C0icVuCPyTLxEDmGJ3Kqrw1kRit2XHFPr/AAnZSsxvhlPECSyXtZdOFYjYfxD1ml/hdVDem9uHAsh0OYcOwi/jO719iUm4qJGYncyk3AWnP6WPsb+XG6mPxY0a9QdfVglQjpGDOwNiwYlR1r37CJ7/AM1MAwanluKgsrVEXrsrKvRtmXIrC+UAZidb636XitwfzTIfF7k1ByuPnMX0fi/78LuKfidp4WtnLJYnpiC1JC13yspz0ipLlgQCRlQHgeJ18Tu5gqpbIVBvVtlqgDSmHTSuqkIpzAte7HgLcJzF7n296l8gR9JFV91wOBdfUSeGePX8nFRuK9nirc03a19M9J726IVEF0zjO2oCDWwubcJFvuNWv1AtQ3sOiqI9zk6Q2sbkBeJ4A6Xk4uya1M3pvYi5FiyHUWJ07iRxnv7biltnXpAMmjKlQWpghFOhOUBjpePPOdz8f0eKn4jY9VLZgy6KQWUjRhdTcjmOEzYfaWJp6CpUsOQqOB8r2l22dtipdfuz1TTPVd1N0uGfK+ZS5U5bkWUAWA0tm6GkQOkoHQUhrSBFlc3XpKRBC5DdmILMRy4TU9aVLjYoGLxtar7+ZviZ39GOX0nnDYA8/wCsup2Phm4NlNh7r2OlWzN0dUDVlIyoG0tqe2ExuG6Oq6fmsRqVJsDpfKSL27DOuOUyYu4ld0aADNZrPbKoBcPlP+o62IBsoOjHW83tlp02JdwAADkUAZQL2JstzbTKLXlcpU7WYg5bFr2NiF42PPXSdB9n+ySSlxr7zfE2p+tvKZuP/a43h0zYeE6Oko7pIzzTWwnqdFIiICIiAiIgIiICIiAiIgIiICIiAnwrPsQMT4VTxAmnX2FSbiokjECt4ncuk3AWkRitwfzTL3EDl2J3MqrwF5o1Nm105N9frOvFZifCqeIElxl7iy2ON1gT76A+ImpUwFFuKZfCdjr7BpNxUSLxO5VJuGk5/Sx9uC3fbkuJ2fcooJKAjQ3sq3zEDsuQJ1PcfZ+VMx4madTcKxuDLds3B9GgXsmscfEbcRE2hERAREQEREBERAREQEREBERAREQEREBERAREQEREBERAREQEREBERAREQEREBERAREQEREBERAREQEREBERAREQEREBERAREQEREBERAREQERED/2Q=="/>
          <p:cNvSpPr>
            <a:spLocks noChangeAspect="1" noChangeArrowheads="1"/>
          </p:cNvSpPr>
          <p:nvPr/>
        </p:nvSpPr>
        <p:spPr bwMode="auto">
          <a:xfrm>
            <a:off x="155575" y="-2354263"/>
            <a:ext cx="4905375" cy="490537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102" name="Picture 6" descr="http://www.techspot.com/images/products/processors/intel/org/1225467676_1909656426_o.jpg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42844" y="1429464"/>
            <a:ext cx="2000264" cy="1499470"/>
          </a:xfrm>
          <a:prstGeom prst="rect">
            <a:avLst/>
          </a:prstGeom>
          <a:noFill/>
        </p:spPr>
      </p:pic>
      <p:pic>
        <p:nvPicPr>
          <p:cNvPr id="4104" name="Picture 8" descr="http://cdn.eteknix.com/wp-content/uploads/2011/11/RAM.jpg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42844" y="3003450"/>
            <a:ext cx="2143140" cy="1639996"/>
          </a:xfrm>
          <a:prstGeom prst="rect">
            <a:avLst/>
          </a:prstGeom>
          <a:noFill/>
        </p:spPr>
      </p:pic>
      <p:pic>
        <p:nvPicPr>
          <p:cNvPr id="4106" name="Picture 10" descr="Western Digital Caviar Green HDD Picture #5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357158" y="4403970"/>
            <a:ext cx="2097913" cy="209686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BlokTextu 10"/>
          <p:cNvSpPr txBox="1"/>
          <p:nvPr/>
        </p:nvSpPr>
        <p:spPr>
          <a:xfrm>
            <a:off x="2357422" y="2000240"/>
            <a:ext cx="16657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CPU</a:t>
            </a:r>
          </a:p>
          <a:p>
            <a:r>
              <a:rPr lang="en-US" smtClean="0"/>
              <a:t>4 cores @ 2GHz</a:t>
            </a:r>
            <a:endParaRPr lang="en-US"/>
          </a:p>
        </p:txBody>
      </p:sp>
      <p:sp>
        <p:nvSpPr>
          <p:cNvPr id="12" name="BlokTextu 11"/>
          <p:cNvSpPr txBox="1"/>
          <p:nvPr/>
        </p:nvSpPr>
        <p:spPr>
          <a:xfrm>
            <a:off x="2357422" y="3500438"/>
            <a:ext cx="6399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RAM</a:t>
            </a:r>
          </a:p>
          <a:p>
            <a:r>
              <a:rPr lang="en-US" smtClean="0"/>
              <a:t>8GB</a:t>
            </a:r>
            <a:endParaRPr lang="en-US"/>
          </a:p>
        </p:txBody>
      </p:sp>
      <p:sp>
        <p:nvSpPr>
          <p:cNvPr id="13" name="BlokTextu 12"/>
          <p:cNvSpPr txBox="1"/>
          <p:nvPr/>
        </p:nvSpPr>
        <p:spPr>
          <a:xfrm>
            <a:off x="2357422" y="4929198"/>
            <a:ext cx="6142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HDD</a:t>
            </a:r>
          </a:p>
          <a:p>
            <a:r>
              <a:rPr lang="en-US" smtClean="0"/>
              <a:t>1TB</a:t>
            </a:r>
            <a:endParaRPr lang="en-US"/>
          </a:p>
        </p:txBody>
      </p:sp>
      <p:sp>
        <p:nvSpPr>
          <p:cNvPr id="14" name="BlokTextu 13"/>
          <p:cNvSpPr txBox="1"/>
          <p:nvPr/>
        </p:nvSpPr>
        <p:spPr>
          <a:xfrm>
            <a:off x="5715008" y="3500438"/>
            <a:ext cx="12112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RAM</a:t>
            </a:r>
          </a:p>
          <a:p>
            <a:r>
              <a:rPr lang="en-US" smtClean="0"/>
              <a:t>2048 bytes</a:t>
            </a:r>
            <a:endParaRPr lang="en-US"/>
          </a:p>
        </p:txBody>
      </p:sp>
      <p:sp>
        <p:nvSpPr>
          <p:cNvPr id="15" name="BlokTextu 14"/>
          <p:cNvSpPr txBox="1"/>
          <p:nvPr/>
        </p:nvSpPr>
        <p:spPr>
          <a:xfrm>
            <a:off x="5715008" y="2071678"/>
            <a:ext cx="18646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CPU</a:t>
            </a:r>
          </a:p>
          <a:p>
            <a:r>
              <a:rPr lang="en-US" smtClean="0"/>
              <a:t>48 MHz (12 MIPS)</a:t>
            </a:r>
            <a:endParaRPr lang="en-US"/>
          </a:p>
        </p:txBody>
      </p:sp>
      <p:sp>
        <p:nvSpPr>
          <p:cNvPr id="16" name="BlokTextu 15"/>
          <p:cNvSpPr txBox="1"/>
          <p:nvPr/>
        </p:nvSpPr>
        <p:spPr>
          <a:xfrm>
            <a:off x="5786446" y="4929198"/>
            <a:ext cx="7713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FLASH</a:t>
            </a:r>
          </a:p>
          <a:p>
            <a:r>
              <a:rPr lang="en-US" smtClean="0"/>
              <a:t>32kB</a:t>
            </a:r>
            <a:endParaRPr lang="en-US"/>
          </a:p>
        </p:txBody>
      </p:sp>
      <p:sp>
        <p:nvSpPr>
          <p:cNvPr id="4108" name="AutoShape 12" descr="http://upload.wikimedia.org/wikipedia/commons/6/64/Intel_8742_153056995.jpg"/>
          <p:cNvSpPr>
            <a:spLocks noChangeAspect="1" noChangeArrowheads="1"/>
          </p:cNvSpPr>
          <p:nvPr/>
        </p:nvSpPr>
        <p:spPr bwMode="auto">
          <a:xfrm>
            <a:off x="155575" y="-2354263"/>
            <a:ext cx="6353175" cy="490537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Kirchoffs current law</a:t>
            </a:r>
            <a:endParaRPr lang="en-US"/>
          </a:p>
        </p:txBody>
      </p:sp>
      <p:pic>
        <p:nvPicPr>
          <p:cNvPr id="32770" name="Picture 2" descr="http://sub.allaboutcircuits.com/images/00120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1537" y="1428736"/>
            <a:ext cx="7086645" cy="2214578"/>
          </a:xfrm>
          <a:prstGeom prst="rect">
            <a:avLst/>
          </a:prstGeom>
          <a:noFill/>
        </p:spPr>
      </p:pic>
      <p:sp>
        <p:nvSpPr>
          <p:cNvPr id="5" name="Ovál 4"/>
          <p:cNvSpPr/>
          <p:nvPr/>
        </p:nvSpPr>
        <p:spPr>
          <a:xfrm>
            <a:off x="3143240" y="1357298"/>
            <a:ext cx="3214710" cy="714380"/>
          </a:xfrm>
          <a:prstGeom prst="ellipse">
            <a:avLst/>
          </a:prstGeom>
          <a:solidFill>
            <a:srgbClr val="0099FF">
              <a:alpha val="41961"/>
            </a:srgb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bdĺžnik 5"/>
          <p:cNvSpPr/>
          <p:nvPr/>
        </p:nvSpPr>
        <p:spPr>
          <a:xfrm>
            <a:off x="3929058" y="4786322"/>
            <a:ext cx="4572000" cy="138499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US" sz="2800" smtClean="0"/>
              <a:t>The algebraic sum of all currents entering and exiting a node must equal zero</a:t>
            </a:r>
            <a:endParaRPr lang="en-US" sz="2800"/>
          </a:p>
        </p:txBody>
      </p:sp>
      <p:sp>
        <p:nvSpPr>
          <p:cNvPr id="7" name="BlokTextu 6"/>
          <p:cNvSpPr txBox="1"/>
          <p:nvPr/>
        </p:nvSpPr>
        <p:spPr>
          <a:xfrm>
            <a:off x="2857488" y="3786190"/>
            <a:ext cx="35180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smtClean="0"/>
              <a:t>I</a:t>
            </a:r>
            <a:r>
              <a:rPr lang="en-US" sz="2000" smtClean="0"/>
              <a:t>r1</a:t>
            </a:r>
            <a:r>
              <a:rPr lang="en-US" sz="3200" smtClean="0"/>
              <a:t> + I</a:t>
            </a:r>
            <a:r>
              <a:rPr lang="en-US" sz="2000" smtClean="0"/>
              <a:t>r2</a:t>
            </a:r>
            <a:r>
              <a:rPr lang="en-US" sz="3200" smtClean="0"/>
              <a:t> + I</a:t>
            </a:r>
            <a:r>
              <a:rPr lang="en-US" sz="2000" smtClean="0"/>
              <a:t>r3</a:t>
            </a:r>
            <a:r>
              <a:rPr lang="en-US" sz="3200" smtClean="0"/>
              <a:t> – I</a:t>
            </a:r>
            <a:r>
              <a:rPr lang="en-US" sz="2000" smtClean="0"/>
              <a:t>total</a:t>
            </a:r>
            <a:r>
              <a:rPr lang="en-US" sz="3200" smtClean="0"/>
              <a:t> = 0</a:t>
            </a:r>
            <a:endParaRPr lang="en-US" sz="3200"/>
          </a:p>
        </p:txBody>
      </p:sp>
      <p:sp>
        <p:nvSpPr>
          <p:cNvPr id="8" name="BlokTextu 7"/>
          <p:cNvSpPr txBox="1"/>
          <p:nvPr/>
        </p:nvSpPr>
        <p:spPr>
          <a:xfrm>
            <a:off x="642910" y="5286388"/>
            <a:ext cx="2857520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mtClean="0"/>
              <a:t>Voltage on parallel branches is always the same</a:t>
            </a:r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Connection of resistors</a:t>
            </a:r>
            <a:endParaRPr lang="en-US"/>
          </a:p>
        </p:txBody>
      </p:sp>
      <p:pic>
        <p:nvPicPr>
          <p:cNvPr id="35842" name="Picture 2" descr="File:Resistors in series.sv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71670" y="1214422"/>
            <a:ext cx="4731083" cy="1285884"/>
          </a:xfrm>
          <a:prstGeom prst="rect">
            <a:avLst/>
          </a:prstGeom>
          <a:noFill/>
        </p:spPr>
      </p:pic>
      <p:pic>
        <p:nvPicPr>
          <p:cNvPr id="35844" name="Picture 4" descr="R_{{\mathrm  {total}}}=R_{1}+R_{2}+\cdots +R_{n}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28926" y="2357430"/>
            <a:ext cx="2797988" cy="214314"/>
          </a:xfrm>
          <a:prstGeom prst="rect">
            <a:avLst/>
          </a:prstGeom>
          <a:noFill/>
        </p:spPr>
      </p:pic>
      <p:pic>
        <p:nvPicPr>
          <p:cNvPr id="35846" name="Picture 6" descr="File:Resistors in parallel.sv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643174" y="3000372"/>
            <a:ext cx="3523062" cy="2071702"/>
          </a:xfrm>
          <a:prstGeom prst="rect">
            <a:avLst/>
          </a:prstGeom>
          <a:noFill/>
        </p:spPr>
      </p:pic>
      <p:pic>
        <p:nvPicPr>
          <p:cNvPr id="35848" name="Picture 8" descr="{\frac  {1}{R_{{\mathrm  {total}}}}}={\frac  {1}{R_{1}}}+{\frac  {1}{R_{2}}}+\cdots +{\frac  {1}{R_{n}}}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214678" y="4857760"/>
            <a:ext cx="2362200" cy="428626"/>
          </a:xfrm>
          <a:prstGeom prst="rect">
            <a:avLst/>
          </a:prstGeom>
          <a:noFill/>
        </p:spPr>
      </p:pic>
      <p:pic>
        <p:nvPicPr>
          <p:cNvPr id="35850" name="Picture 10" descr="R_{{\mathrm  {total}}}={\frac  {R_{1}R_{2}}{R_{1}+R_{2}}}.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428992" y="5436018"/>
            <a:ext cx="1857389" cy="56474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Power</a:t>
            </a:r>
            <a:endParaRPr lang="en-US"/>
          </a:p>
        </p:txBody>
      </p:sp>
      <p:pic>
        <p:nvPicPr>
          <p:cNvPr id="36866" name="Picture 2" descr="http://sub.allaboutcircuits.com/images/0003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00326" y="1500174"/>
            <a:ext cx="4000500" cy="2495551"/>
          </a:xfrm>
          <a:prstGeom prst="rect">
            <a:avLst/>
          </a:prstGeom>
          <a:noFill/>
        </p:spPr>
      </p:pic>
      <p:sp>
        <p:nvSpPr>
          <p:cNvPr id="5" name="BlokTextu 4"/>
          <p:cNvSpPr txBox="1"/>
          <p:nvPr/>
        </p:nvSpPr>
        <p:spPr>
          <a:xfrm>
            <a:off x="3071802" y="3929066"/>
            <a:ext cx="335758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smtClean="0"/>
              <a:t>P=U*I</a:t>
            </a:r>
            <a:endParaRPr lang="en-US" sz="9600"/>
          </a:p>
        </p:txBody>
      </p:sp>
      <p:sp>
        <p:nvSpPr>
          <p:cNvPr id="6" name="BlokTextu 5"/>
          <p:cNvSpPr txBox="1"/>
          <p:nvPr/>
        </p:nvSpPr>
        <p:spPr>
          <a:xfrm>
            <a:off x="3214678" y="5500702"/>
            <a:ext cx="26389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Power = Voltage * Current</a:t>
            </a:r>
          </a:p>
          <a:p>
            <a:pPr algn="ctr"/>
            <a:r>
              <a:rPr lang="en-US" smtClean="0"/>
              <a:t>[W] = [V] * [</a:t>
            </a:r>
            <a:r>
              <a:rPr lang="en-US"/>
              <a:t>I</a:t>
            </a:r>
            <a:r>
              <a:rPr lang="en-US" smtClean="0"/>
              <a:t>]</a:t>
            </a:r>
          </a:p>
          <a:p>
            <a:pPr algn="ctr"/>
            <a:r>
              <a:rPr lang="en-US" smtClean="0"/>
              <a:t>Watts = Voltes * Ampers</a:t>
            </a:r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Basic schematic symbols</a:t>
            </a:r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3108" y="1571612"/>
            <a:ext cx="5148572" cy="4422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Values</a:t>
            </a:r>
            <a:endParaRPr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Resistors [</a:t>
            </a:r>
            <a:r>
              <a:rPr lang="el-GR" smtClean="0"/>
              <a:t>Ω</a:t>
            </a:r>
            <a:r>
              <a:rPr lang="en-US" smtClean="0"/>
              <a:t>, Ohms]</a:t>
            </a:r>
          </a:p>
          <a:p>
            <a:pPr lvl="1"/>
            <a:r>
              <a:rPr lang="en-US" smtClean="0"/>
              <a:t>“0” = 0</a:t>
            </a:r>
            <a:r>
              <a:rPr lang="el-GR" smtClean="0"/>
              <a:t> Ω</a:t>
            </a:r>
            <a:endParaRPr lang="en-US" smtClean="0"/>
          </a:p>
          <a:p>
            <a:pPr lvl="1"/>
            <a:r>
              <a:rPr lang="en-US" smtClean="0"/>
              <a:t>“100” = 100</a:t>
            </a:r>
            <a:r>
              <a:rPr lang="el-GR" smtClean="0"/>
              <a:t> Ω</a:t>
            </a:r>
            <a:endParaRPr lang="en-US" smtClean="0"/>
          </a:p>
          <a:p>
            <a:pPr lvl="1"/>
            <a:r>
              <a:rPr lang="en-US" smtClean="0"/>
              <a:t>“1.2k” = 1200</a:t>
            </a:r>
            <a:r>
              <a:rPr lang="el-GR" smtClean="0"/>
              <a:t> Ω</a:t>
            </a:r>
            <a:endParaRPr lang="en-US" smtClean="0"/>
          </a:p>
          <a:p>
            <a:pPr lvl="1"/>
            <a:r>
              <a:rPr lang="en-US" smtClean="0"/>
              <a:t>“0.8M” = 800 000</a:t>
            </a:r>
            <a:r>
              <a:rPr lang="el-GR" smtClean="0"/>
              <a:t> Ω</a:t>
            </a:r>
            <a:endParaRPr lang="en-US" smtClean="0"/>
          </a:p>
          <a:p>
            <a:r>
              <a:rPr lang="en-US" smtClean="0"/>
              <a:t>Capacitors [F, Farrads]</a:t>
            </a:r>
          </a:p>
          <a:p>
            <a:pPr lvl="1"/>
            <a:r>
              <a:rPr lang="en-US" smtClean="0"/>
              <a:t>0.1mF = 0.1*10^-3 F = 0.0001F</a:t>
            </a:r>
          </a:p>
          <a:p>
            <a:pPr lvl="1"/>
            <a:r>
              <a:rPr lang="en-US" smtClean="0"/>
              <a:t>0.1µF = 0.1uF = 0.0001mF</a:t>
            </a:r>
          </a:p>
          <a:p>
            <a:pPr lvl="1"/>
            <a:r>
              <a:rPr lang="en-US" smtClean="0"/>
              <a:t>10nF = 10*10^-9 F = 0.01 µF</a:t>
            </a:r>
            <a:endParaRPr lang="en-US"/>
          </a:p>
        </p:txBody>
      </p:sp>
      <p:pic>
        <p:nvPicPr>
          <p:cNvPr id="2050" name="Picture 2" descr="File:Zero ohm resistors cropped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57884" y="3857628"/>
            <a:ext cx="2533640" cy="2149940"/>
          </a:xfrm>
          <a:prstGeom prst="rect">
            <a:avLst/>
          </a:prstGeom>
          <a:noFill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86446" y="714355"/>
            <a:ext cx="2662243" cy="30406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Inductor / Coil*</a:t>
            </a:r>
            <a:endParaRPr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Capacitor*</a:t>
            </a:r>
            <a:endParaRPr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Decoupling &amp; RC filters*</a:t>
            </a:r>
            <a:endParaRPr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Linear &amp; nonlinear elements</a:t>
            </a:r>
            <a:endParaRPr lang="en-US"/>
          </a:p>
        </p:txBody>
      </p:sp>
      <p:pic>
        <p:nvPicPr>
          <p:cNvPr id="41986" name="Picture 2" descr="xkcd - Error Cod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628" y="2214554"/>
            <a:ext cx="3248025" cy="2390775"/>
          </a:xfrm>
          <a:prstGeom prst="rect">
            <a:avLst/>
          </a:prstGeom>
          <a:noFill/>
        </p:spPr>
      </p:pic>
      <p:pic>
        <p:nvPicPr>
          <p:cNvPr id="4198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00100" y="2928934"/>
            <a:ext cx="3500462" cy="27378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989" name="Picture 5" descr="http://www.chineselight.com/uploads/130107/1_114009_1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0034" y="1500174"/>
            <a:ext cx="1357290" cy="1809720"/>
          </a:xfrm>
          <a:prstGeom prst="rect">
            <a:avLst/>
          </a:prstGeom>
          <a:noFill/>
        </p:spPr>
      </p:pic>
      <p:pic>
        <p:nvPicPr>
          <p:cNvPr id="41991" name="Picture 7" descr="http://d1gsvnjtkwr6dd.cloudfront.net/large/SC-DI-1N5391_LRG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572132" y="4786322"/>
            <a:ext cx="2145163" cy="160970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LED Current-Voltage diagram</a:t>
            </a:r>
            <a:endParaRPr lang="en-US"/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643050"/>
            <a:ext cx="8117047" cy="4867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http://www.mikroe.com/img/publication/pic-books/programming-in-c/chapter/03/fig3-3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24988" y="285728"/>
            <a:ext cx="5819012" cy="3900482"/>
          </a:xfrm>
          <a:prstGeom prst="rect">
            <a:avLst/>
          </a:prstGeom>
          <a:noFill/>
        </p:spPr>
      </p:pic>
      <p:pic>
        <p:nvPicPr>
          <p:cNvPr id="4" name="Picture 14" descr="http://upload.wikimedia.org/wikipedia/commons/6/64/Intel_8742_153056995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282" y="285728"/>
            <a:ext cx="3000364" cy="2316623"/>
          </a:xfrm>
          <a:prstGeom prst="rect">
            <a:avLst/>
          </a:prstGeom>
          <a:noFill/>
        </p:spPr>
      </p:pic>
      <p:pic>
        <p:nvPicPr>
          <p:cNvPr id="16388" name="Picture 4" descr="http://content.answcdn.com/main/content/img/CDE/_6801A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4282" y="3500438"/>
            <a:ext cx="3262308" cy="319865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57263" y="133350"/>
            <a:ext cx="7229475" cy="659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solidFill>
            <a:srgbClr val="FFFFFF">
              <a:alpha val="87843"/>
            </a:srgbClr>
          </a:solidFill>
        </p:spPr>
        <p:txBody>
          <a:bodyPr/>
          <a:lstStyle/>
          <a:p>
            <a:r>
              <a:rPr lang="en-US" smtClean="0"/>
              <a:t>Reading datasheets</a:t>
            </a:r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42852"/>
            <a:ext cx="8782050" cy="260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505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2643182"/>
            <a:ext cx="8658225" cy="399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92" y="3714752"/>
            <a:ext cx="3929070" cy="2391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7158" y="285728"/>
            <a:ext cx="8377347" cy="3509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34" name="Skupina 33"/>
          <p:cNvGrpSpPr/>
          <p:nvPr/>
        </p:nvGrpSpPr>
        <p:grpSpPr>
          <a:xfrm>
            <a:off x="1571624" y="4429132"/>
            <a:ext cx="2286016" cy="2083844"/>
            <a:chOff x="1285852" y="4429132"/>
            <a:chExt cx="2286016" cy="2083844"/>
          </a:xfrm>
        </p:grpSpPr>
        <p:grpSp>
          <p:nvGrpSpPr>
            <p:cNvPr id="12" name="Skupina 11"/>
            <p:cNvGrpSpPr/>
            <p:nvPr/>
          </p:nvGrpSpPr>
          <p:grpSpPr>
            <a:xfrm>
              <a:off x="1285852" y="4429132"/>
              <a:ext cx="790322" cy="726522"/>
              <a:chOff x="4357686" y="4786322"/>
              <a:chExt cx="790322" cy="726522"/>
            </a:xfrm>
          </p:grpSpPr>
          <p:cxnSp>
            <p:nvCxnSpPr>
              <p:cNvPr id="7" name="Zalomená spojnica 6"/>
              <p:cNvCxnSpPr/>
              <p:nvPr/>
            </p:nvCxnSpPr>
            <p:spPr>
              <a:xfrm>
                <a:off x="4429124" y="5143512"/>
                <a:ext cx="628648" cy="342896"/>
              </a:xfrm>
              <a:prstGeom prst="bentConnector3">
                <a:avLst>
                  <a:gd name="adj1" fmla="val 50000"/>
                </a:avLst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" name="BlokTextu 8"/>
              <p:cNvSpPr txBox="1"/>
              <p:nvPr/>
            </p:nvSpPr>
            <p:spPr>
              <a:xfrm>
                <a:off x="4357686" y="4786322"/>
                <a:ext cx="4331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mtClean="0"/>
                  <a:t>5V</a:t>
                </a:r>
                <a:endParaRPr lang="en-US"/>
              </a:p>
            </p:txBody>
          </p:sp>
          <p:sp>
            <p:nvSpPr>
              <p:cNvPr id="10" name="BlokTextu 9"/>
              <p:cNvSpPr txBox="1"/>
              <p:nvPr/>
            </p:nvSpPr>
            <p:spPr>
              <a:xfrm>
                <a:off x="4714876" y="5143512"/>
                <a:ext cx="4331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mtClean="0"/>
                  <a:t>0V</a:t>
                </a:r>
                <a:endParaRPr lang="en-US"/>
              </a:p>
            </p:txBody>
          </p:sp>
        </p:grpSp>
        <p:cxnSp>
          <p:nvCxnSpPr>
            <p:cNvPr id="14" name="Rovná spojovacia šípka 13"/>
            <p:cNvCxnSpPr/>
            <p:nvPr/>
          </p:nvCxnSpPr>
          <p:spPr>
            <a:xfrm>
              <a:off x="2071670" y="6142056"/>
              <a:ext cx="150019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Rovná spojovacia šípka 14"/>
            <p:cNvCxnSpPr/>
            <p:nvPr/>
          </p:nvCxnSpPr>
          <p:spPr>
            <a:xfrm>
              <a:off x="2071670" y="5715016"/>
              <a:ext cx="71438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" name="Rovná spojovacia šípka 16"/>
            <p:cNvCxnSpPr/>
            <p:nvPr/>
          </p:nvCxnSpPr>
          <p:spPr>
            <a:xfrm>
              <a:off x="2857488" y="5715016"/>
              <a:ext cx="71438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BlokTextu 19"/>
            <p:cNvSpPr txBox="1"/>
            <p:nvPr/>
          </p:nvSpPr>
          <p:spPr>
            <a:xfrm>
              <a:off x="2571736" y="6143644"/>
              <a:ext cx="3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>
                  <a:solidFill>
                    <a:schemeClr val="accent1"/>
                  </a:solidFill>
                </a:rPr>
                <a:t>V</a:t>
              </a:r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21" name="BlokTextu 20"/>
            <p:cNvSpPr txBox="1"/>
            <p:nvPr/>
          </p:nvSpPr>
          <p:spPr>
            <a:xfrm>
              <a:off x="2214546" y="5715016"/>
              <a:ext cx="4281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>
                  <a:solidFill>
                    <a:schemeClr val="accent2"/>
                  </a:solidFill>
                </a:rPr>
                <a:t>Vd</a:t>
              </a: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22" name="BlokTextu 21"/>
            <p:cNvSpPr txBox="1"/>
            <p:nvPr/>
          </p:nvSpPr>
          <p:spPr>
            <a:xfrm>
              <a:off x="2966934" y="5715016"/>
              <a:ext cx="3906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Vr</a:t>
              </a:r>
              <a:endParaRPr lang="en-US"/>
            </a:p>
          </p:txBody>
        </p:sp>
        <p:cxnSp>
          <p:nvCxnSpPr>
            <p:cNvPr id="23" name="Rovná spojovacia šípka 22"/>
            <p:cNvCxnSpPr/>
            <p:nvPr/>
          </p:nvCxnSpPr>
          <p:spPr>
            <a:xfrm>
              <a:off x="1500166" y="5286388"/>
              <a:ext cx="357190" cy="1588"/>
            </a:xfrm>
            <a:prstGeom prst="straightConnector1">
              <a:avLst/>
            </a:prstGeom>
            <a:ln>
              <a:solidFill>
                <a:srgbClr val="00B050"/>
              </a:solidFill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25" name="BlokTextu 24"/>
            <p:cNvSpPr txBox="1"/>
            <p:nvPr/>
          </p:nvSpPr>
          <p:spPr>
            <a:xfrm>
              <a:off x="1571604" y="5357826"/>
              <a:ext cx="2423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>
                  <a:solidFill>
                    <a:srgbClr val="00B050"/>
                  </a:solidFill>
                </a:rPr>
                <a:t>I</a:t>
              </a:r>
              <a:endParaRPr lang="en-US">
                <a:solidFill>
                  <a:srgbClr val="00B050"/>
                </a:solidFill>
              </a:endParaRPr>
            </a:p>
          </p:txBody>
        </p:sp>
      </p:grpSp>
      <p:sp>
        <p:nvSpPr>
          <p:cNvPr id="26" name="BlokTextu 25"/>
          <p:cNvSpPr txBox="1"/>
          <p:nvPr/>
        </p:nvSpPr>
        <p:spPr>
          <a:xfrm>
            <a:off x="4643438" y="5488560"/>
            <a:ext cx="3857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R1 = Vr/I = (V-Vd)/I = (5-3.8)/0.02=60</a:t>
            </a:r>
            <a:r>
              <a:rPr lang="el-GR" smtClean="0"/>
              <a:t> Ω</a:t>
            </a:r>
            <a:endParaRPr lang="en-US"/>
          </a:p>
        </p:txBody>
      </p:sp>
      <p:sp>
        <p:nvSpPr>
          <p:cNvPr id="28" name="BlokTextu 27"/>
          <p:cNvSpPr txBox="1"/>
          <p:nvPr/>
        </p:nvSpPr>
        <p:spPr>
          <a:xfrm>
            <a:off x="2285984" y="3857628"/>
            <a:ext cx="1428760" cy="64633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mtClean="0"/>
              <a:t>V = Vd + Vr</a:t>
            </a:r>
          </a:p>
          <a:p>
            <a:r>
              <a:rPr lang="en-US" smtClean="0"/>
              <a:t>Vr = I * R1</a:t>
            </a:r>
          </a:p>
        </p:txBody>
      </p:sp>
      <p:sp>
        <p:nvSpPr>
          <p:cNvPr id="29" name="BlokTextu 28"/>
          <p:cNvSpPr txBox="1"/>
          <p:nvPr/>
        </p:nvSpPr>
        <p:spPr>
          <a:xfrm>
            <a:off x="4143372" y="3857628"/>
            <a:ext cx="2214578" cy="646331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mtClean="0"/>
              <a:t>Vd = 3.8V</a:t>
            </a:r>
          </a:p>
          <a:p>
            <a:r>
              <a:rPr lang="en-US" smtClean="0"/>
              <a:t>I = 20mA = 0.02A</a:t>
            </a:r>
          </a:p>
        </p:txBody>
      </p:sp>
      <p:cxnSp>
        <p:nvCxnSpPr>
          <p:cNvPr id="31" name="Rovná spojovacia šípka 30"/>
          <p:cNvCxnSpPr/>
          <p:nvPr/>
        </p:nvCxnSpPr>
        <p:spPr>
          <a:xfrm>
            <a:off x="3000364" y="1785926"/>
            <a:ext cx="2071702" cy="192882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3" name="BlokTextu 32"/>
          <p:cNvSpPr txBox="1"/>
          <p:nvPr/>
        </p:nvSpPr>
        <p:spPr>
          <a:xfrm>
            <a:off x="6715140" y="3915795"/>
            <a:ext cx="1928826" cy="58477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smtClean="0"/>
              <a:t>R1 = ? </a:t>
            </a:r>
            <a:r>
              <a:rPr lang="el-GR" sz="3200" smtClean="0"/>
              <a:t>Ω</a:t>
            </a:r>
            <a:endParaRPr lang="en-US" sz="3200" smtClean="0"/>
          </a:p>
        </p:txBody>
      </p:sp>
      <p:pic>
        <p:nvPicPr>
          <p:cNvPr id="46086" name="Picture 6" descr="http://www.cdn.sciencebuddies.org/Files/4663/6/light-bristlebot-switch-symbol_IMG.jpg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rot="10800000">
            <a:off x="500034" y="5026036"/>
            <a:ext cx="857256" cy="548644"/>
          </a:xfrm>
          <a:prstGeom prst="rect">
            <a:avLst/>
          </a:prstGeom>
          <a:noFill/>
        </p:spPr>
      </p:pic>
      <p:cxnSp>
        <p:nvCxnSpPr>
          <p:cNvPr id="37" name="Rovná spojovacia šípka 36"/>
          <p:cNvCxnSpPr/>
          <p:nvPr/>
        </p:nvCxnSpPr>
        <p:spPr>
          <a:xfrm rot="5400000" flipH="1" flipV="1">
            <a:off x="-132589" y="4458501"/>
            <a:ext cx="1357322" cy="1588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Rovná spojovacia šípka 37"/>
          <p:cNvCxnSpPr/>
          <p:nvPr/>
        </p:nvCxnSpPr>
        <p:spPr>
          <a:xfrm rot="5400000" flipH="1" flipV="1">
            <a:off x="223807" y="5743591"/>
            <a:ext cx="642942" cy="1588"/>
          </a:xfrm>
          <a:prstGeom prst="straightConnector1">
            <a:avLst/>
          </a:prstGeom>
          <a:ln w="19050"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Rovná spojnica 42"/>
          <p:cNvCxnSpPr/>
          <p:nvPr/>
        </p:nvCxnSpPr>
        <p:spPr>
          <a:xfrm>
            <a:off x="487334" y="6078556"/>
            <a:ext cx="109538" cy="81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RGB Leds</a:t>
            </a:r>
            <a:endParaRPr lang="en-US"/>
          </a:p>
        </p:txBody>
      </p:sp>
      <p:pic>
        <p:nvPicPr>
          <p:cNvPr id="49156" name="Picture 4" descr="http://www.tandyonline.co.uk/media/catalog/product/cache/1/image/9df78eab33525d08d6e5fb8d27136e95/r/g/rgb-led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071546"/>
            <a:ext cx="3786214" cy="3786214"/>
          </a:xfrm>
          <a:prstGeom prst="rect">
            <a:avLst/>
          </a:prstGeom>
          <a:noFill/>
        </p:spPr>
      </p:pic>
      <p:pic>
        <p:nvPicPr>
          <p:cNvPr id="49158" name="Picture 6" descr="imag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14942" y="3929066"/>
            <a:ext cx="3571868" cy="2500308"/>
          </a:xfrm>
          <a:prstGeom prst="rect">
            <a:avLst/>
          </a:prstGeom>
          <a:noFill/>
        </p:spPr>
      </p:pic>
      <p:sp>
        <p:nvSpPr>
          <p:cNvPr id="49160" name="AutoShape 8" descr="data:image/jpeg;base64,/9j/4AAQSkZJRgABAQAAAQABAAD/2wCEAAkGBg4QEBIQDhAQDxASEBMUFhgWFRUXFBAPFBQVFxMSEhMYJyYeFxklGhUUIi8hIycpLC0sGCEyNTEqNScrLioBCQoKDAwMFA8MFCkYFBwpKSkpLCwsKSwpKSwpKSkpKSkpKSwpKSksKSwpLCkpKSkpKSksLCkpKSkpLCkpKSksKf/AABEIAJoBRwMBIgACEQEDEQH/xAAbAAEAAwEBAQEAAAAAAAAAAAAABAUGAgEDB//EAEcQAAICAQIDAwYLBAgFBQAAAAECAAMRBBIFITEGE0EUIjI0UbQjMzVhcXN0dYGRs0JScrUVFmKChKGyw0NUkpPSJGPR8PH/xAAUAQEAAAAAAAAAAAAAAAAAAAAA/8QAFBEBAAAAAAAAAAAAAAAAAAAAAP/aAAwDAQACEQMRAD8A/cYiICIiAiIgIiICIiAiIgIiICIiAiIgIiICIiAiJScf4e9j1N3J1NSq4KCzZttYpst5kA4AcZ9Jd2QDkwLuJlH0XFmFgFzVncxUg0nLhbtoXKnFRY0cm87zWycelIPDOIFseVXBAwGQaNzVmy7czZT0ghpAxjp7cmBo4mYXS8VZ8NaUUpSCVNOBz0/e7AVJD8tTknIwy45+je8MS1alW5t1gyCTjLAE7SdoAzjGcAc4EqIiAiIgIiICIiAiIgIiICIiAiIgJnX7SsrWuxoKLa1K1BsX7xatSu7MQqqSwbpyVlOTnE0UzF/GVBvusr0zVhno2DnqbClgrCsDyYMTkJjoy9d2IHadtFbDJp7TWVDbt1XId3VY/Ldk4W0dOpHLlgzodsAGO/T2qgVm3bq2yipcwIUNnJ8nt5fw+04if1wBUWJpC1W5PGre1T6LygnaWG0gBQQeuOXzffU9r6V3hKWLqWWvJqAc196HJJYbADXZ6WCfDOTA+2n7Wq7Kvcv6ao5D1MtZexa1wQ3njcy+j0555jE0EoOA8cpuZqkoavulGW7vbUWUjetZ+Zj0/GfT+nX8m73b8J5N5TjZZ3fdeka+99Dft5dc587bjlAu4gRAREQERKUccc6bvdvwh051CjZZ3fd+ktbW+iH24HXrzxjlAuonKNkA+0ZnUBERAREQEREBKPtHpNZY1R0u0Com05dl7yxSuyvzeoK94Du5ecD4S8iBldVp+LBXKWOxZsgDyYMgzqAqoWXbt9WJ3ZON2CTyMbV6TjG610Zlfcq5AoYd0HtIGnRivgac962fTx4Z2cQKi+q43Uk+l5PaAxUmtNSe785lB9gfHnDluGecj6ejVg6bygq9wuclq0ZVWju3BDks2cnZ4jnt5eaTL+ICIiAiIgIiICInx1uqFVb2sCVrRnOOpCgk4+flA+0SsHHqRammsetdU9e7YGyAwC5XPIn0uXLmAZK4dq+9qVyu1jkMM52upKuoPiAwIz4wJMREBERAREQEjW8Nocsz01MzrtYlFJdB0ViRzHIcjJMj6i8gqiYLtz59FUekx/MDHiT9JAePpqEyxSpfNCklVHmAEBSfYAzDHzn2yMzaBs5OlbvCpPxZ7xkxtJ/eIwMeySK+HVghnza4/afBI/hHRf7oEkGtTnIBz15dfp9sD516SpWLrWiuwAZgoDMF5KCepA8J8/6Nq7rudvwX7uWxtDbtvX0fDb0xyxjlOfIBXzo8zr5n/DY+wr+z9K4+fMkae8OoYZHUEHqrA4ZT84II/CB9IiICIiAme0nEtNZjTCi5dPa9tdbnHdXMhdrK12sXVSEswGVVKqQORAOhmb4bwmpOIX4D7a6qra1Lua6rtQ+p7966ydqlto6DllsY3NkNJERAREQEREBERAQTEhv8LYU/4aY3f23IyEPzAEEjxyPYQQf0iG+JVrfnGAn/AFnkf7uZ75Td40dOuHXJ/hzjP4kSXECPRrUY7eavjO1hhse0D9ofOMj55Iny1GnDjByPYR1U/vKfAzjRXll87G9SVbH7ynGQPAHkR8xECRERAREQEREBOLqVdWRwGVlKkHoVIwQfwncQKkcU0ldqadrs3qoqBbJYMwUhGsxtFjAK20nJ5HBlho9KtVa1pnaowMnJPtJPiSeZPtMzuq4U3ly0i0jT3lta6bRnyjTPpQgFnUIWKMRjOV64JE1EBERAREQEREBIek52XE9Q6p/cFaMB+djn8ZMkTRenf9cP0aYEuIiAkTTcrbVHQ7LPoL7lIH/Rn6SZLkSr4+36qr/VbAlxE+Wp1VdSl7XStBjLMwVRnkMk8oHx4jxbT6cKdRalQZtq7jjc2CcD28gT+Egntjw7/mqfzkDivaHRHU6IjVaYhbbskXV4ANDgZ58ucvtHxTT3ZFF1VpXGdjq2AemdpOIFZ/Xnhf8AzdP5mVui7W6E67Uut29Tp9KMoljjcr6rIO0HHpD85pNZxXTUkC6+mokZAexVJHtAYjMotL2h0Q12pY6vTbTptIAe+rwSH1WQDn5x+cCf/W7Rfvv/ANm//wAY/rdov33/AOzf/wCMs9LrKrV31WJYmSNyMGXI6jI5SHqe0ugrZks1elrdTgq11asp9hUnIgStDr6r6xZSwdCWAPMc1YqwIPMEMpBB8RJEynZvtTw9aXDa3SKfK9aed9Q81tZeVPXoQQfxmprsDAMpDKQCCDkEHoQfEQOoiICIiAkTQ+nf9d/tVyXImh9O/wCu/wBqqBLiIgJE0nxl/wDGn6af/ElyJpPjL/40/TWBLiIgIiICJ8dbrK6a3ttYJXWjOzHOFRRlmOPYBMt2m45pNRUley21fKdOzqdLqCprW5C+4FMEYBMDX5jMy2i0nA7rBUmj03eMrMA2j2blTbuI3oAcbl/MTrifBOB6fZ32h0SmwkKBpEdnKjcwCohPTJ/CBN1bgcR0+SB/6PV9eX/G0ctvKa/31/MTBtp+DLrKmTQ1rV5NeHxw+wL3hs05r3Du+ZwLMfjL7hvDuD6nf3Ol0rGsgMDplQqSNwBV1B6EH8YF95TX++v5idK4PMEEfNM1raeB02Gq2nRLYFDFe4rJCtnaSAvLOD+Ui9n+O8OofWKjV01tqlZAtbKpXyXTKWUBQMb1cfSDA2MT4aLXVX1rbS62VsMqy8wcEg4/EGIH3iIgJE0Xp3/XD9GmS5D0Xp3/AFw/RpgTIjMZgJEq+Pt+qq/1WyXmRKvj7Pqqv9VsCXOXQMMMAw9hGROpXdodJfbp3q07KrvhSWZl+DLDvQrqCVYpuAbBwSD4QKB+DjXd5rKlrVqzjREqNvwbZe5sfsWsNh9tQBHpGaLg+qqupW6pBXvHNcAMjqSr1uB+0rBlI9oMqH4jxChqKF0uiUWFkQLfaFQV1lsY7rkMLiS+BaHVV3ah7lorruKOErd3234K2PllXAYCvkPEMf2jAmcX1NNNTXXIHCDkNoZnYkBK0B6szFVA8SRM4eDeSBdfalZtLE6zABXuHx6PL0aMLg/uCw43NLXjeg1dl9FlS0WVUhm2WO6Z1B81bCVRshVL4HtbPUDHwXifEXtt0502iJSqt2zqLSrLabVC47r/ANs5+mBoa0UDCgAfMMCVfHtW4Caeg7dRqCVVuvc1rjvdQR/ZBGM8i7ID1nfZzRX0adKryhZCyrtZmC0hj3SF2ALFU2rkjnjMgnh2vXU3XodK/ebVTf3gauhByrAGR6RdifEsPBRgPNDo69BqEprG3S6kAIM5FerrTmMnn8JWmc/vVsTk2TRTIuOI67T2LjR1/C2orA2lq7tPeyJcvLqHqDj8AZq6Q21d+C2BuwCFLY57QeYGYHcREBERASJofTv+u/2qpLlPqOJjSmxrks22aipFZQCGe0VVVjkcjLkDmP8ALnAuIlbrOOLSoe2q5VNldYO1Tmy2xa615Hxd1H4855reOrSoe2q5VL1pnap8+2xa6xgHxd1H4wLORNJ8Zf8Axp+msj67jyUJ3l1VyJuRc7VPnWOqIMAk82ZR+M++g3FrWZGQM643YyQEUZ5E+IMCZERAREQOXQMCrAEEEEEZBB6gjxEpuA2mkvorCc0ANUSedmjORXk+JQg1nx81WPpy3vVyrCtgrkHaSNwVvAlcjI+bImM7W8E1tiVGzV1ZN6UEppipanUutdtTHvDlGBGQMHKqQQQDAvOADv2fXN0tASgH9nRqcqw9hsObD/ZNYPNZM4zw031bVbu7UYWVPjPdXrzRseI6hh4qzDxnHD9LrEb4a+myvbjalBrIPh529uXzYn34hTqGA8ntrqOee+o2ZHgAAy4/zgQU7Rr5I2oZCLEJraoHLjVhgnk4PixsKqp6Hcp6GSeCcOamrFhD3WMbLmHR739LbnntHJVB6KqjwmX1PAdZ/SNR8rpy9Vl5Hkx7s3Ud1SlrJ3nN9moZc56KvIlVI1vD6dQoPlFtdpzyKVGsAewgs2f8oEDjqNSy62sEmpdtyjrbpM5Y4HVqz569Tjeo9Odcc17MldOmf4XVeajqc93TjNuoB/sofNPTcyDxkjW0awtmi7T1pgcnoexs+J3Lagx+EzHZzgetru1WzU6b4CxdPWG01hWqg116ju6gLhsXdfjHPlWgzhQAGy0ulSqtK61CoiqigdFRRhR+QiNMtgQC1kd8cyqlFJ+ZSWI/MxA+sREBM1260lfk2/Ym86nRDdtG4g6yhSN3XBUkfQcTSzP9ufU/8VoffdPAjdt+HUJonZKq0bvNPzVFBwdTUDzA9hI/GO3PDqE4feyVVowCYKooI+EQciBmSO3vqFn1um95pjt/8naj6E/VSBH7c8OoThurdKq0ZaGIKooYH2ggZE0en0ldee7REz12qFzj24lL2/8AkzWfUNL8QPYiIFNxf1vQ/W3e72S5lNxf1vQ/W3e72S5gJT6T5Q1X2XR/69XLiU+k+UNV9l0f+vVwLiDEGBUdl/iH+2a733US3lR2X+If7ZrvfdRLeAiIgIiICUHbT4ij7x4d77RL+UHbT4ij7x4d77RA97Y+rVfeHDf5hpp5219VX7bw73/TT3tj6tV94cN/mGmnnbX1VftvDvf9NA87d+pH7TovfKJoJn+3fqR+06L3yiaCAiIgIiICU/af4uj7dpP10lxKftP8XR9u0n66QLgRAiBT6n5R0/2LV/raOXEp9T8o6f7Fq/1tHLiAlRwT4/X/AGxPctHLeVHBPj9f9sT3LRwLeIiAiIgJn+3Pqf8AitD77p5oJn+3Pqf+K0PvungedvfULPrdN7zTHb/5O1H0J+qkdvfULPrdN7zTHb/5O1H0J+qkD3t/8maz6hpfiUHb/wCTNZ9Q0vxA9iIgZHtFxd01HeAVBdAFtZXYi3Ud+j1haR0B8Fzne/m+b1mumX4trXHEaVNVLVItR7x6lJqe9r1wLi26snulAwpBJwSMiaiAmR4Vxd21vekVbdWz6dUDHvqfIzqD3lq9CDkggY2FkHnbsjXTL9n+JrbqmYrphZbSXPd14tQVuqd1fduJZ13AFSq4PTODA1Eh8Y4h5Pp7r9u/uqns25xu2KTjPPA5dccpMnjHlAz3ZTUurXaaxqbGRvKN9TEofLLbre7IPMFTnxOVKtyziaKZXsBxbv6WHdaenArs20oiJi5S2SEewZ3K3UhuhKrkZ1UBERAREQEoO2nxFH3jw732iX8oO2nxFH3jw732iB72x9Wq+8OG/wAw0087a+qr9t4d7/pp72x9Wq+8OG/zDTTztr6qv23h3v8ApoHnbv1I/adF75RNBM/279SP2nRe+UTQQEREBERATPdqtWxNNFNVl9q21algmwbaabkLc3IBY8wq+JB6DnNDMt2xuoFunSylrGsDqCt1tLlC9KtSDWPP3GxPNcqp29QcQNHotWl1aW1ncliK6nBGUYBlODzHIifacVVKihUUKqgAAAAKoGAAB0GJ3AzOq4sPL0s7uw0Uh9I9nm7RqdRZpTWAudxXIVSwGAXHgGK6aZfbpbNapNJG658E37Vu1OnUA2jSFsOU2Bd+NwKg4woYaiB4zADJ6CZvs1xTfdcWqsrXWMNVQW2/CadaNLUSQpJRshW2tg7XHiGC6UzKdlrdJ5TdXTQ1bVd7Whax3C1V3Gt66UflUm5FO2vzcbc4wogauIiAiIgJn+3Pqf8AitD77p5oJn+3Pqf+K0PvungedvfULPrdN7zTHb/5O1H0J+qkdvfULPrdN7zTHb/5O1H0J+qkD3t/8maz6hpfiUHb/wCTNZ9Q0vxA9iIgMREQE4WpQSwABbGTjm2OmT4zuICIiBxVSiDCKqjOcAADPt5TucqgGcDqcn5z/wDROoCIiAiIgJQdtPiKPvHh3vtEv5S9q9JZbVUtalyuu0LkDwrr1dTu30BVJ/CB8+2Pq1X3hw3+YaaedtfVV+28O9/0067Y+rVfeHDf5hppz219VX7bw73/AE0Dzt36kftOi98omglJ2w0llulKVIXbv9K2B12pqqXY/gqsfwl3AREQEREBPhqdDVZ8ZWr5Rk84A/Bvt3r9B2rn6BPvEDwCexECEOD0C3vwmLM7vSbbv27O87vO3ft83djOOWZNiICQtJwaip2srQh3Lkks7Ad4++zYrEhAzcyFAyQM9JNnIU5JyfDlywMZ5jx//IHUREBERASk7YVWPpttaGxjfpsABCeV9bZG8MoIxnLAgYl3EDI9o9Q9nCQ1vxhOk3+aV+EGppDgqcY84GXHarhlmp0ltFW3e4XG44HJ1Y5PPwBnnarh1mo0rU1bd7PSwycDCX1u3P6FMjdp+GW37DXWl6hLBsYjatrFNl20+a+ArjqCN2RAl9pNfp6dOx1SC2p2Wsqe72tvOAGNhVAPpIk7RatbqktTO2xFdcjB2sARke3BkfU8LF1NddrMjIUbNbEFbEHVSc8uvWSNDokprWqsEKowMkk+0kk9STkwPvERAREQEREBERAREQEREBERATPa/jmor19dACeTlKt7Fej2tqAoNm4bSTUoUbCCTjIJE0M8xAo+2Xq9f3hw3+Yaae9p9TXsWt6+985b8Gxa0RdNbVZ3j2MRgB+75c8k8xjM+mvu0+orxcTXWmrq2nIG+7T6itlx183vUCn6D0GDPrdRTqWZLFcPSwwyuyPtdQQyWVkMFIyCM8ypz0ECH2j4zZXpa7qWWvvLKgWZq9q1uMk7ySg8OeSPZnlLLgura7T02uMO9SFuWBuIG4gc+ROSOZ5YkqmhUVUQBVVQoA6BQMAD8J3AREQEREBERAREQEREBERAREQEREBERAqTprfKLihCMyU7XKb17tS+6rGRg5JPX9sdcT7cHpKrblSitfayKRghS3M48Nzb2/vSwiAiIgIiICIiAiIgIiICIiAiIgIiICIiBWP2focFLkS5O+a1Q6g92zMHYAnwL5P0HHSStLogj2PnJcr4YCIigKgHs9I/SxkmICIiAiIgIiICIiAiIgIiICIiAiIgf//Z"/>
          <p:cNvSpPr>
            <a:spLocks noChangeAspect="1" noChangeArrowheads="1"/>
          </p:cNvSpPr>
          <p:nvPr/>
        </p:nvSpPr>
        <p:spPr bwMode="auto">
          <a:xfrm>
            <a:off x="155575" y="-1576388"/>
            <a:ext cx="6991350" cy="329565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162" name="AutoShape 10" descr="data:image/jpeg;base64,/9j/4AAQSkZJRgABAQAAAQABAAD/2wCEAAkGBg4QEBIQDhAQDxASEBMUFhgWFRUXFBAPFBQVFxMSEhMYJyYeFxklGhUUIi8hIycpLC0sGCEyNTEqNScrLioBCQoKDAwMFA8MFCkYFBwpKSkpLCwsKSwpKSwpKSkpKSkpKSwpKSksKSwpLCkpKSkpKSksLCkpKSkpLCkpKSksKf/AABEIAJoBRwMBIgACEQEDEQH/xAAbAAEAAwEBAQEAAAAAAAAAAAAABAUGAgEDB//EAEcQAAICAQIDAwYLBAgFBQAAAAECAAMRBBIFITEGE0EUIjI0UbQjMzVhcXN0dYGRs0JScrUVFmKChKGyw0NUkpPSJGPR8PH/xAAUAQEAAAAAAAAAAAAAAAAAAAAA/8QAFBEBAAAAAAAAAAAAAAAAAAAAAP/aAAwDAQACEQMRAD8A/cYiICIiAiIgIiICIiAiIgIiICIiAiIgIiICIiAiJScf4e9j1N3J1NSq4KCzZttYpst5kA4AcZ9Jd2QDkwLuJlH0XFmFgFzVncxUg0nLhbtoXKnFRY0cm87zWycelIPDOIFseVXBAwGQaNzVmy7czZT0ghpAxjp7cmBo4mYXS8VZ8NaUUpSCVNOBz0/e7AVJD8tTknIwy45+je8MS1alW5t1gyCTjLAE7SdoAzjGcAc4EqIiAiIgIiICIiAiIgIiICIiAiIgJnX7SsrWuxoKLa1K1BsX7xatSu7MQqqSwbpyVlOTnE0UzF/GVBvusr0zVhno2DnqbClgrCsDyYMTkJjoy9d2IHadtFbDJp7TWVDbt1XId3VY/Ldk4W0dOpHLlgzodsAGO/T2qgVm3bq2yipcwIUNnJ8nt5fw+04if1wBUWJpC1W5PGre1T6LygnaWG0gBQQeuOXzffU9r6V3hKWLqWWvJqAc196HJJYbADXZ6WCfDOTA+2n7Wq7Kvcv6ao5D1MtZexa1wQ3njcy+j0555jE0EoOA8cpuZqkoavulGW7vbUWUjetZ+Zj0/GfT+nX8m73b8J5N5TjZZ3fdeka+99Dft5dc587bjlAu4gRAREQERKUccc6bvdvwh051CjZZ3fd+ktbW+iH24HXrzxjlAuonKNkA+0ZnUBERAREQEREBKPtHpNZY1R0u0Com05dl7yxSuyvzeoK94Du5ecD4S8iBldVp+LBXKWOxZsgDyYMgzqAqoWXbt9WJ3ZON2CTyMbV6TjG610Zlfcq5AoYd0HtIGnRivgac962fTx4Z2cQKi+q43Uk+l5PaAxUmtNSe785lB9gfHnDluGecj6ejVg6bygq9wuclq0ZVWju3BDks2cnZ4jnt5eaTL+ICIiAiIgIiICInx1uqFVb2sCVrRnOOpCgk4+flA+0SsHHqRammsetdU9e7YGyAwC5XPIn0uXLmAZK4dq+9qVyu1jkMM52upKuoPiAwIz4wJMREBERAREQEjW8Nocsz01MzrtYlFJdB0ViRzHIcjJMj6i8gqiYLtz59FUekx/MDHiT9JAePpqEyxSpfNCklVHmAEBSfYAzDHzn2yMzaBs5OlbvCpPxZ7xkxtJ/eIwMeySK+HVghnza4/afBI/hHRf7oEkGtTnIBz15dfp9sD516SpWLrWiuwAZgoDMF5KCepA8J8/6Nq7rudvwX7uWxtDbtvX0fDb0xyxjlOfIBXzo8zr5n/DY+wr+z9K4+fMkae8OoYZHUEHqrA4ZT84II/CB9IiICIiAme0nEtNZjTCi5dPa9tdbnHdXMhdrK12sXVSEswGVVKqQORAOhmb4bwmpOIX4D7a6qra1Lua6rtQ+p7966ydqlto6DllsY3NkNJERAREQEREBERAQTEhv8LYU/4aY3f23IyEPzAEEjxyPYQQf0iG+JVrfnGAn/AFnkf7uZ75Td40dOuHXJ/hzjP4kSXECPRrUY7eavjO1hhse0D9ofOMj55Iny1GnDjByPYR1U/vKfAzjRXll87G9SVbH7ynGQPAHkR8xECRERAREQEREBOLqVdWRwGVlKkHoVIwQfwncQKkcU0ldqadrs3qoqBbJYMwUhGsxtFjAK20nJ5HBlho9KtVa1pnaowMnJPtJPiSeZPtMzuq4U3ly0i0jT3lta6bRnyjTPpQgFnUIWKMRjOV64JE1EBERAREQEREBIek52XE9Q6p/cFaMB+djn8ZMkTRenf9cP0aYEuIiAkTTcrbVHQ7LPoL7lIH/Rn6SZLkSr4+36qr/VbAlxE+Wp1VdSl7XStBjLMwVRnkMk8oHx4jxbT6cKdRalQZtq7jjc2CcD28gT+Egntjw7/mqfzkDivaHRHU6IjVaYhbbskXV4ANDgZ58ucvtHxTT3ZFF1VpXGdjq2AemdpOIFZ/Xnhf8AzdP5mVui7W6E67Uut29Tp9KMoljjcr6rIO0HHpD85pNZxXTUkC6+mokZAexVJHtAYjMotL2h0Q12pY6vTbTptIAe+rwSH1WQDn5x+cCf/W7Rfvv/ANm//wAY/rdov33/AOzf/wCMs9LrKrV31WJYmSNyMGXI6jI5SHqe0ugrZks1elrdTgq11asp9hUnIgStDr6r6xZSwdCWAPMc1YqwIPMEMpBB8RJEynZvtTw9aXDa3SKfK9aed9Q81tZeVPXoQQfxmprsDAMpDKQCCDkEHoQfEQOoiICIiAkTQ+nf9d/tVyXImh9O/wCu/wBqqBLiIgJE0nxl/wDGn6af/ElyJpPjL/40/TWBLiIgIiICJ8dbrK6a3ttYJXWjOzHOFRRlmOPYBMt2m45pNRUley21fKdOzqdLqCprW5C+4FMEYBMDX5jMy2i0nA7rBUmj03eMrMA2j2blTbuI3oAcbl/MTrifBOB6fZ32h0SmwkKBpEdnKjcwCohPTJ/CBN1bgcR0+SB/6PV9eX/G0ctvKa/31/MTBtp+DLrKmTQ1rV5NeHxw+wL3hs05r3Du+ZwLMfjL7hvDuD6nf3Ol0rGsgMDplQqSNwBV1B6EH8YF95TX++v5idK4PMEEfNM1raeB02Gq2nRLYFDFe4rJCtnaSAvLOD+Ui9n+O8OofWKjV01tqlZAtbKpXyXTKWUBQMb1cfSDA2MT4aLXVX1rbS62VsMqy8wcEg4/EGIH3iIgJE0Xp3/XD9GmS5D0Xp3/AFw/RpgTIjMZgJEq+Pt+qq/1WyXmRKvj7Pqqv9VsCXOXQMMMAw9hGROpXdodJfbp3q07KrvhSWZl+DLDvQrqCVYpuAbBwSD4QKB+DjXd5rKlrVqzjREqNvwbZe5sfsWsNh9tQBHpGaLg+qqupW6pBXvHNcAMjqSr1uB+0rBlI9oMqH4jxChqKF0uiUWFkQLfaFQV1lsY7rkMLiS+BaHVV3ah7lorruKOErd3234K2PllXAYCvkPEMf2jAmcX1NNNTXXIHCDkNoZnYkBK0B6szFVA8SRM4eDeSBdfalZtLE6zABXuHx6PL0aMLg/uCw43NLXjeg1dl9FlS0WVUhm2WO6Z1B81bCVRshVL4HtbPUDHwXifEXtt0502iJSqt2zqLSrLabVC47r/ANs5+mBoa0UDCgAfMMCVfHtW4Caeg7dRqCVVuvc1rjvdQR/ZBGM8i7ID1nfZzRX0adKryhZCyrtZmC0hj3SF2ALFU2rkjnjMgnh2vXU3XodK/ebVTf3gauhByrAGR6RdifEsPBRgPNDo69BqEprG3S6kAIM5FerrTmMnn8JWmc/vVsTk2TRTIuOI67T2LjR1/C2orA2lq7tPeyJcvLqHqDj8AZq6Q21d+C2BuwCFLY57QeYGYHcREBERASJofTv+u/2qpLlPqOJjSmxrks22aipFZQCGe0VVVjkcjLkDmP8ALnAuIlbrOOLSoe2q5VNldYO1Tmy2xa615Hxd1H4855reOrSoe2q5VL1pnap8+2xa6xgHxd1H4wLORNJ8Zf8Axp+msj67jyUJ3l1VyJuRc7VPnWOqIMAk82ZR+M++g3FrWZGQM643YyQEUZ5E+IMCZERAREQOXQMCrAEEEEEZBB6gjxEpuA2mkvorCc0ANUSedmjORXk+JQg1nx81WPpy3vVyrCtgrkHaSNwVvAlcjI+bImM7W8E1tiVGzV1ZN6UEppipanUutdtTHvDlGBGQMHKqQQQDAvOADv2fXN0tASgH9nRqcqw9hsObD/ZNYPNZM4zw031bVbu7UYWVPjPdXrzRseI6hh4qzDxnHD9LrEb4a+myvbjalBrIPh529uXzYn34hTqGA8ntrqOee+o2ZHgAAy4/zgQU7Rr5I2oZCLEJraoHLjVhgnk4PixsKqp6Hcp6GSeCcOamrFhD3WMbLmHR739LbnntHJVB6KqjwmX1PAdZ/SNR8rpy9Vl5Hkx7s3Ud1SlrJ3nN9moZc56KvIlVI1vD6dQoPlFtdpzyKVGsAewgs2f8oEDjqNSy62sEmpdtyjrbpM5Y4HVqz569Tjeo9Odcc17MldOmf4XVeajqc93TjNuoB/sofNPTcyDxkjW0awtmi7T1pgcnoexs+J3Lagx+EzHZzgetru1WzU6b4CxdPWG01hWqg116ju6gLhsXdfjHPlWgzhQAGy0ulSqtK61CoiqigdFRRhR+QiNMtgQC1kd8cyqlFJ+ZSWI/MxA+sREBM1260lfk2/Ym86nRDdtG4g6yhSN3XBUkfQcTSzP9ufU/8VoffdPAjdt+HUJonZKq0bvNPzVFBwdTUDzA9hI/GO3PDqE4feyVVowCYKooI+EQciBmSO3vqFn1um95pjt/8naj6E/VSBH7c8OoThurdKq0ZaGIKooYH2ggZE0en0ldee7REz12qFzj24lL2/8AkzWfUNL8QPYiIFNxf1vQ/W3e72S5lNxf1vQ/W3e72S5gJT6T5Q1X2XR/69XLiU+k+UNV9l0f+vVwLiDEGBUdl/iH+2a733US3lR2X+If7ZrvfdRLeAiIgIiICUHbT4ij7x4d77RL+UHbT4ij7x4d77RA97Y+rVfeHDf5hpp5219VX7bw73/TT3tj6tV94cN/mGmnnbX1VftvDvf9NA87d+pH7TovfKJoJn+3fqR+06L3yiaCAiIgIiICU/af4uj7dpP10lxKftP8XR9u0n66QLgRAiBT6n5R0/2LV/raOXEp9T8o6f7Fq/1tHLiAlRwT4/X/AGxPctHLeVHBPj9f9sT3LRwLeIiAiIgJn+3Pqf8AitD77p5oJn+3Pqf+K0PvungedvfULPrdN7zTHb/5O1H0J+qkdvfULPrdN7zTHb/5O1H0J+qkD3t/8maz6hpfiUHb/wCTNZ9Q0vxA9iIgZHtFxd01HeAVBdAFtZXYi3Ud+j1haR0B8Fzne/m+b1mumX4trXHEaVNVLVItR7x6lJqe9r1wLi26snulAwpBJwSMiaiAmR4Vxd21vekVbdWz6dUDHvqfIzqD3lq9CDkggY2FkHnbsjXTL9n+JrbqmYrphZbSXPd14tQVuqd1fduJZ13AFSq4PTODA1Eh8Y4h5Pp7r9u/uqns25xu2KTjPPA5dccpMnjHlAz3ZTUurXaaxqbGRvKN9TEofLLbre7IPMFTnxOVKtyziaKZXsBxbv6WHdaenArs20oiJi5S2SEewZ3K3UhuhKrkZ1UBERAREQEoO2nxFH3jw732iX8oO2nxFH3jw732iB72x9Wq+8OG/wAw0087a+qr9t4d7/pp72x9Wq+8OG/zDTTztr6qv23h3v8ApoHnbv1I/adF75RNBM/279SP2nRe+UTQQEREBERATPdqtWxNNFNVl9q21algmwbaabkLc3IBY8wq+JB6DnNDMt2xuoFunSylrGsDqCt1tLlC9KtSDWPP3GxPNcqp29QcQNHotWl1aW1ncliK6nBGUYBlODzHIifacVVKihUUKqgAAAAKoGAAB0GJ3AzOq4sPL0s7uw0Uh9I9nm7RqdRZpTWAudxXIVSwGAXHgGK6aZfbpbNapNJG658E37Vu1OnUA2jSFsOU2Bd+NwKg4woYaiB4zADJ6CZvs1xTfdcWqsrXWMNVQW2/CadaNLUSQpJRshW2tg7XHiGC6UzKdlrdJ5TdXTQ1bVd7Whax3C1V3Gt66UflUm5FO2vzcbc4wogauIiAiIgJn+3Pqf8AitD77p5oJn+3Pqf+K0PvungedvfULPrdN7zTHb/5O1H0J+qkdvfULPrdN7zTHb/5O1H0J+qkD3t/8maz6hpfiUHb/wCTNZ9Q0vxA9iIgMREQE4WpQSwABbGTjm2OmT4zuICIiBxVSiDCKqjOcAADPt5TucqgGcDqcn5z/wDROoCIiAiIgJQdtPiKPvHh3vtEv5S9q9JZbVUtalyuu0LkDwrr1dTu30BVJ/CB8+2Pq1X3hw3+YaaedtfVV+28O9/0067Y+rVfeHDf5hppz219VX7bw73/AE0Dzt36kftOi98omglJ2w0llulKVIXbv9K2B12pqqXY/gqsfwl3AREQEREBPhqdDVZ8ZWr5Rk84A/Bvt3r9B2rn6BPvEDwCexECEOD0C3vwmLM7vSbbv27O87vO3ft83djOOWZNiICQtJwaip2srQh3Lkks7Ad4++zYrEhAzcyFAyQM9JNnIU5JyfDlywMZ5jx//IHUREBERASk7YVWPpttaGxjfpsABCeV9bZG8MoIxnLAgYl3EDI9o9Q9nCQ1vxhOk3+aV+EGppDgqcY84GXHarhlmp0ltFW3e4XG44HJ1Y5PPwBnnarh1mo0rU1bd7PSwycDCX1u3P6FMjdp+GW37DXWl6hLBsYjatrFNl20+a+ArjqCN2RAl9pNfp6dOx1SC2p2Wsqe72tvOAGNhVAPpIk7RatbqktTO2xFdcjB2sARke3BkfU8LF1NddrMjIUbNbEFbEHVSc8uvWSNDokprWqsEKowMkk+0kk9STkwPvERAREQEREBERAREQEREBERATPa/jmor19dACeTlKt7Fej2tqAoNm4bSTUoUbCCTjIJE0M8xAo+2Xq9f3hw3+Yaae9p9TXsWt6+985b8Gxa0RdNbVZ3j2MRgB+75c8k8xjM+mvu0+orxcTXWmrq2nIG+7T6itlx183vUCn6D0GDPrdRTqWZLFcPSwwyuyPtdQQyWVkMFIyCM8ypz0ECH2j4zZXpa7qWWvvLKgWZq9q1uMk7ySg8OeSPZnlLLgura7T02uMO9SFuWBuIG4gc+ROSOZ5YkqmhUVUQBVVQoA6BQMAD8J3AREQEREBERAREQEREBERAREQEREBERAqTprfKLihCMyU7XKb17tS+6rGRg5JPX9sdcT7cHpKrblSitfayKRghS3M48Nzb2/vSwiAiIgIiICIiAiIgIiICIiAiIgIiICIiBWP2focFLkS5O+a1Q6g92zMHYAnwL5P0HHSStLogj2PnJcr4YCIigKgHs9I/SxkmICIiAiIgIiICIiAiIgIiICIiAiIgf//Z"/>
          <p:cNvSpPr>
            <a:spLocks noChangeAspect="1" noChangeArrowheads="1"/>
          </p:cNvSpPr>
          <p:nvPr/>
        </p:nvSpPr>
        <p:spPr bwMode="auto">
          <a:xfrm>
            <a:off x="155575" y="-1576388"/>
            <a:ext cx="6991350" cy="329565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164" name="AutoShape 12" descr="data:image/jpeg;base64,/9j/4AAQSkZJRgABAQAAAQABAAD/2wCEAAkGBg4QEBIQDhAQDxASEBMUFhgWFRUXFBAPFBQVFxMSEhMYJyYeFxklGhUUIi8hIycpLC0sGCEyNTEqNScrLioBCQoKDAwMFA8MFCkYFBwpKSkpLCwsKSwpKSwpKSkpKSkpKSwpKSksKSwpLCkpKSkpKSksLCkpKSkpLCkpKSksKf/AABEIAJoBRwMBIgACEQEDEQH/xAAbAAEAAwEBAQEAAAAAAAAAAAAABAUGAgEDB//EAEcQAAICAQIDAwYLBAgFBQAAAAECAAMRBBIFITEGE0EUIjI0UbQjMzVhcXN0dYGRs0JScrUVFmKChKGyw0NUkpPSJGPR8PH/xAAUAQEAAAAAAAAAAAAAAAAAAAAA/8QAFBEBAAAAAAAAAAAAAAAAAAAAAP/aAAwDAQACEQMRAD8A/cYiICIiAiIgIiICIiAiIgIiICIiAiIgIiICIiAiJScf4e9j1N3J1NSq4KCzZttYpst5kA4AcZ9Jd2QDkwLuJlH0XFmFgFzVncxUg0nLhbtoXKnFRY0cm87zWycelIPDOIFseVXBAwGQaNzVmy7czZT0ghpAxjp7cmBo4mYXS8VZ8NaUUpSCVNOBz0/e7AVJD8tTknIwy45+je8MS1alW5t1gyCTjLAE7SdoAzjGcAc4EqIiAiIgIiICIiAiIgIiICIiAiIgJnX7SsrWuxoKLa1K1BsX7xatSu7MQqqSwbpyVlOTnE0UzF/GVBvusr0zVhno2DnqbClgrCsDyYMTkJjoy9d2IHadtFbDJp7TWVDbt1XId3VY/Ldk4W0dOpHLlgzodsAGO/T2qgVm3bq2yipcwIUNnJ8nt5fw+04if1wBUWJpC1W5PGre1T6LygnaWG0gBQQeuOXzffU9r6V3hKWLqWWvJqAc196HJJYbADXZ6WCfDOTA+2n7Wq7Kvcv6ao5D1MtZexa1wQ3njcy+j0555jE0EoOA8cpuZqkoavulGW7vbUWUjetZ+Zj0/GfT+nX8m73b8J5N5TjZZ3fdeka+99Dft5dc587bjlAu4gRAREQERKUccc6bvdvwh051CjZZ3fd+ktbW+iH24HXrzxjlAuonKNkA+0ZnUBERAREQEREBKPtHpNZY1R0u0Com05dl7yxSuyvzeoK94Du5ecD4S8iBldVp+LBXKWOxZsgDyYMgzqAqoWXbt9WJ3ZON2CTyMbV6TjG610Zlfcq5AoYd0HtIGnRivgac962fTx4Z2cQKi+q43Uk+l5PaAxUmtNSe785lB9gfHnDluGecj6ejVg6bygq9wuclq0ZVWju3BDks2cnZ4jnt5eaTL+ICIiAiIgIiICInx1uqFVb2sCVrRnOOpCgk4+flA+0SsHHqRammsetdU9e7YGyAwC5XPIn0uXLmAZK4dq+9qVyu1jkMM52upKuoPiAwIz4wJMREBERAREQEjW8Nocsz01MzrtYlFJdB0ViRzHIcjJMj6i8gqiYLtz59FUekx/MDHiT9JAePpqEyxSpfNCklVHmAEBSfYAzDHzn2yMzaBs5OlbvCpPxZ7xkxtJ/eIwMeySK+HVghnza4/afBI/hHRf7oEkGtTnIBz15dfp9sD516SpWLrWiuwAZgoDMF5KCepA8J8/6Nq7rudvwX7uWxtDbtvX0fDb0xyxjlOfIBXzo8zr5n/DY+wr+z9K4+fMkae8OoYZHUEHqrA4ZT84II/CB9IiICIiAme0nEtNZjTCi5dPa9tdbnHdXMhdrK12sXVSEswGVVKqQORAOhmb4bwmpOIX4D7a6qra1Lua6rtQ+p7966ydqlto6DllsY3NkNJERAREQEREBERAQTEhv8LYU/4aY3f23IyEPzAEEjxyPYQQf0iG+JVrfnGAn/AFnkf7uZ75Td40dOuHXJ/hzjP4kSXECPRrUY7eavjO1hhse0D9ofOMj55Iny1GnDjByPYR1U/vKfAzjRXll87G9SVbH7ynGQPAHkR8xECRERAREQEREBOLqVdWRwGVlKkHoVIwQfwncQKkcU0ldqadrs3qoqBbJYMwUhGsxtFjAK20nJ5HBlho9KtVa1pnaowMnJPtJPiSeZPtMzuq4U3ly0i0jT3lta6bRnyjTPpQgFnUIWKMRjOV64JE1EBERAREQEREBIek52XE9Q6p/cFaMB+djn8ZMkTRenf9cP0aYEuIiAkTTcrbVHQ7LPoL7lIH/Rn6SZLkSr4+36qr/VbAlxE+Wp1VdSl7XStBjLMwVRnkMk8oHx4jxbT6cKdRalQZtq7jjc2CcD28gT+Egntjw7/mqfzkDivaHRHU6IjVaYhbbskXV4ANDgZ58ucvtHxTT3ZFF1VpXGdjq2AemdpOIFZ/Xnhf8AzdP5mVui7W6E67Uut29Tp9KMoljjcr6rIO0HHpD85pNZxXTUkC6+mokZAexVJHtAYjMotL2h0Q12pY6vTbTptIAe+rwSH1WQDn5x+cCf/W7Rfvv/ANm//wAY/rdov33/AOzf/wCMs9LrKrV31WJYmSNyMGXI6jI5SHqe0ugrZks1elrdTgq11asp9hUnIgStDr6r6xZSwdCWAPMc1YqwIPMEMpBB8RJEynZvtTw9aXDa3SKfK9aed9Q81tZeVPXoQQfxmprsDAMpDKQCCDkEHoQfEQOoiICIiAkTQ+nf9d/tVyXImh9O/wCu/wBqqBLiIgJE0nxl/wDGn6af/ElyJpPjL/40/TWBLiIgIiICJ8dbrK6a3ttYJXWjOzHOFRRlmOPYBMt2m45pNRUley21fKdOzqdLqCprW5C+4FMEYBMDX5jMy2i0nA7rBUmj03eMrMA2j2blTbuI3oAcbl/MTrifBOB6fZ32h0SmwkKBpEdnKjcwCohPTJ/CBN1bgcR0+SB/6PV9eX/G0ctvKa/31/MTBtp+DLrKmTQ1rV5NeHxw+wL3hs05r3Du+ZwLMfjL7hvDuD6nf3Ol0rGsgMDplQqSNwBV1B6EH8YF95TX++v5idK4PMEEfNM1raeB02Gq2nRLYFDFe4rJCtnaSAvLOD+Ui9n+O8OofWKjV01tqlZAtbKpXyXTKWUBQMb1cfSDA2MT4aLXVX1rbS62VsMqy8wcEg4/EGIH3iIgJE0Xp3/XD9GmS5D0Xp3/AFw/RpgTIjMZgJEq+Pt+qq/1WyXmRKvj7Pqqv9VsCXOXQMMMAw9hGROpXdodJfbp3q07KrvhSWZl+DLDvQrqCVYpuAbBwSD4QKB+DjXd5rKlrVqzjREqNvwbZe5sfsWsNh9tQBHpGaLg+qqupW6pBXvHNcAMjqSr1uB+0rBlI9oMqH4jxChqKF0uiUWFkQLfaFQV1lsY7rkMLiS+BaHVV3ah7lorruKOErd3234K2PllXAYCvkPEMf2jAmcX1NNNTXXIHCDkNoZnYkBK0B6szFVA8SRM4eDeSBdfalZtLE6zABXuHx6PL0aMLg/uCw43NLXjeg1dl9FlS0WVUhm2WO6Z1B81bCVRshVL4HtbPUDHwXifEXtt0502iJSqt2zqLSrLabVC47r/ANs5+mBoa0UDCgAfMMCVfHtW4Caeg7dRqCVVuvc1rjvdQR/ZBGM8i7ID1nfZzRX0adKryhZCyrtZmC0hj3SF2ALFU2rkjnjMgnh2vXU3XodK/ebVTf3gauhByrAGR6RdifEsPBRgPNDo69BqEprG3S6kAIM5FerrTmMnn8JWmc/vVsTk2TRTIuOI67T2LjR1/C2orA2lq7tPeyJcvLqHqDj8AZq6Q21d+C2BuwCFLY57QeYGYHcREBERASJofTv+u/2qpLlPqOJjSmxrks22aipFZQCGe0VVVjkcjLkDmP8ALnAuIlbrOOLSoe2q5VNldYO1Tmy2xa615Hxd1H4855reOrSoe2q5VL1pnap8+2xa6xgHxd1H4wLORNJ8Zf8Axp+msj67jyUJ3l1VyJuRc7VPnWOqIMAk82ZR+M++g3FrWZGQM643YyQEUZ5E+IMCZERAREQOXQMCrAEEEEEZBB6gjxEpuA2mkvorCc0ANUSedmjORXk+JQg1nx81WPpy3vVyrCtgrkHaSNwVvAlcjI+bImM7W8E1tiVGzV1ZN6UEppipanUutdtTHvDlGBGQMHKqQQQDAvOADv2fXN0tASgH9nRqcqw9hsObD/ZNYPNZM4zw031bVbu7UYWVPjPdXrzRseI6hh4qzDxnHD9LrEb4a+myvbjalBrIPh529uXzYn34hTqGA8ntrqOee+o2ZHgAAy4/zgQU7Rr5I2oZCLEJraoHLjVhgnk4PixsKqp6Hcp6GSeCcOamrFhD3WMbLmHR739LbnntHJVB6KqjwmX1PAdZ/SNR8rpy9Vl5Hkx7s3Ud1SlrJ3nN9moZc56KvIlVI1vD6dQoPlFtdpzyKVGsAewgs2f8oEDjqNSy62sEmpdtyjrbpM5Y4HVqz569Tjeo9Odcc17MldOmf4XVeajqc93TjNuoB/sofNPTcyDxkjW0awtmi7T1pgcnoexs+J3Lagx+EzHZzgetru1WzU6b4CxdPWG01hWqg116ju6gLhsXdfjHPlWgzhQAGy0ulSqtK61CoiqigdFRRhR+QiNMtgQC1kd8cyqlFJ+ZSWI/MxA+sREBM1260lfk2/Ym86nRDdtG4g6yhSN3XBUkfQcTSzP9ufU/8VoffdPAjdt+HUJonZKq0bvNPzVFBwdTUDzA9hI/GO3PDqE4feyVVowCYKooI+EQciBmSO3vqFn1um95pjt/8naj6E/VSBH7c8OoThurdKq0ZaGIKooYH2ggZE0en0ldee7REz12qFzj24lL2/8AkzWfUNL8QPYiIFNxf1vQ/W3e72S5lNxf1vQ/W3e72S5gJT6T5Q1X2XR/69XLiU+k+UNV9l0f+vVwLiDEGBUdl/iH+2a733US3lR2X+If7ZrvfdRLeAiIgIiICUHbT4ij7x4d77RL+UHbT4ij7x4d77RA97Y+rVfeHDf5hpp5219VX7bw73/TT3tj6tV94cN/mGmnnbX1VftvDvf9NA87d+pH7TovfKJoJn+3fqR+06L3yiaCAiIgIiICU/af4uj7dpP10lxKftP8XR9u0n66QLgRAiBT6n5R0/2LV/raOXEp9T8o6f7Fq/1tHLiAlRwT4/X/AGxPctHLeVHBPj9f9sT3LRwLeIiAiIgJn+3Pqf8AitD77p5oJn+3Pqf+K0PvungedvfULPrdN7zTHb/5O1H0J+qkdvfULPrdN7zTHb/5O1H0J+qkD3t/8maz6hpfiUHb/wCTNZ9Q0vxA9iIgZHtFxd01HeAVBdAFtZXYi3Ud+j1haR0B8Fzne/m+b1mumX4trXHEaVNVLVItR7x6lJqe9r1wLi26snulAwpBJwSMiaiAmR4Vxd21vekVbdWz6dUDHvqfIzqD3lq9CDkggY2FkHnbsjXTL9n+JrbqmYrphZbSXPd14tQVuqd1fduJZ13AFSq4PTODA1Eh8Y4h5Pp7r9u/uqns25xu2KTjPPA5dccpMnjHlAz3ZTUurXaaxqbGRvKN9TEofLLbre7IPMFTnxOVKtyziaKZXsBxbv6WHdaenArs20oiJi5S2SEewZ3K3UhuhKrkZ1UBERAREQEoO2nxFH3jw732iX8oO2nxFH3jw732iB72x9Wq+8OG/wAw0087a+qr9t4d7/pp72x9Wq+8OG/zDTTztr6qv23h3v8ApoHnbv1I/adF75RNBM/279SP2nRe+UTQQEREBERATPdqtWxNNFNVl9q21algmwbaabkLc3IBY8wq+JB6DnNDMt2xuoFunSylrGsDqCt1tLlC9KtSDWPP3GxPNcqp29QcQNHotWl1aW1ncliK6nBGUYBlODzHIifacVVKihUUKqgAAAAKoGAAB0GJ3AzOq4sPL0s7uw0Uh9I9nm7RqdRZpTWAudxXIVSwGAXHgGK6aZfbpbNapNJG658E37Vu1OnUA2jSFsOU2Bd+NwKg4woYaiB4zADJ6CZvs1xTfdcWqsrXWMNVQW2/CadaNLUSQpJRshW2tg7XHiGC6UzKdlrdJ5TdXTQ1bVd7Whax3C1V3Gt66UflUm5FO2vzcbc4wogauIiAiIgJn+3Pqf8AitD77p5oJn+3Pqf+K0PvungedvfULPrdN7zTHb/5O1H0J+qkdvfULPrdN7zTHb/5O1H0J+qkD3t/8maz6hpfiUHb/wCTNZ9Q0vxA9iIgMREQE4WpQSwABbGTjm2OmT4zuICIiBxVSiDCKqjOcAADPt5TucqgGcDqcn5z/wDROoCIiAiIgJQdtPiKPvHh3vtEv5S9q9JZbVUtalyuu0LkDwrr1dTu30BVJ/CB8+2Pq1X3hw3+YaaedtfVV+28O9/0067Y+rVfeHDf5hppz219VX7bw73/AE0Dzt36kftOi98omglJ2w0llulKVIXbv9K2B12pqqXY/gqsfwl3AREQEREBPhqdDVZ8ZWr5Rk84A/Bvt3r9B2rn6BPvEDwCexECEOD0C3vwmLM7vSbbv27O87vO3ft83djOOWZNiICQtJwaip2srQh3Lkks7Ad4++zYrEhAzcyFAyQM9JNnIU5JyfDlywMZ5jx//IHUREBERASk7YVWPpttaGxjfpsABCeV9bZG8MoIxnLAgYl3EDI9o9Q9nCQ1vxhOk3+aV+EGppDgqcY84GXHarhlmp0ltFW3e4XG44HJ1Y5PPwBnnarh1mo0rU1bd7PSwycDCX1u3P6FMjdp+GW37DXWl6hLBsYjatrFNl20+a+ArjqCN2RAl9pNfp6dOx1SC2p2Wsqe72tvOAGNhVAPpIk7RatbqktTO2xFdcjB2sARke3BkfU8LF1NddrMjIUbNbEFbEHVSc8uvWSNDokprWqsEKowMkk+0kk9STkwPvERAREQEREBERAREQEREBERATPa/jmor19dACeTlKt7Fej2tqAoNm4bSTUoUbCCTjIJE0M8xAo+2Xq9f3hw3+Yaae9p9TXsWt6+985b8Gxa0RdNbVZ3j2MRgB+75c8k8xjM+mvu0+orxcTXWmrq2nIG+7T6itlx183vUCn6D0GDPrdRTqWZLFcPSwwyuyPtdQQyWVkMFIyCM8ypz0ECH2j4zZXpa7qWWvvLKgWZq9q1uMk7ySg8OeSPZnlLLgura7T02uMO9SFuWBuIG4gc+ROSOZ5YkqmhUVUQBVVQoA6BQMAD8J3AREQEREBERAREQEREBERAREQEREBERAqTprfKLihCMyU7XKb17tS+6rGRg5JPX9sdcT7cHpKrblSitfayKRghS3M48Nzb2/vSwiAiIgIiICIiAiIgIiICIiAiIgIiICIiBWP2focFLkS5O+a1Q6g92zMHYAnwL5P0HHSStLogj2PnJcr4YCIigKgHs9I/SxkmICIiAiIgIiICIiAiIgIiICIiAiIgf//Z"/>
          <p:cNvSpPr>
            <a:spLocks noChangeAspect="1" noChangeArrowheads="1"/>
          </p:cNvSpPr>
          <p:nvPr/>
        </p:nvSpPr>
        <p:spPr bwMode="auto">
          <a:xfrm>
            <a:off x="155575" y="-1576388"/>
            <a:ext cx="6991350" cy="329565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166" name="AutoShape 14" descr="data:image/jpeg;base64,/9j/4AAQSkZJRgABAQAAAQABAAD/2wCEAAkGBg4QEBIQDhAQDxASEBMUFhgWFRUXFBAPFBQVFxMSEhMYJyYeFxklGhUUIi8hIycpLC0sGCEyNTEqNScrLioBCQoKDAwMFA8MFCkYFBwpKSkpLCwsKSwpKSwpKSkpKSkpKSwpKSksKSwpLCkpKSkpKSksLCkpKSkpLCkpKSksKf/AABEIAJoBRwMBIgACEQEDEQH/xAAbAAEAAwEBAQEAAAAAAAAAAAAABAUGAgEDB//EAEcQAAICAQIDAwYLBAgFBQAAAAECAAMRBBIFITEGE0EUIjI0UbQjMzVhcXN0dYGRs0JScrUVFmKChKGyw0NUkpPSJGPR8PH/xAAUAQEAAAAAAAAAAAAAAAAAAAAA/8QAFBEBAAAAAAAAAAAAAAAAAAAAAP/aAAwDAQACEQMRAD8A/cYiICIiAiIgIiICIiAiIgIiICIiAiIgIiICIiAiJScf4e9j1N3J1NSq4KCzZttYpst5kA4AcZ9Jd2QDkwLuJlH0XFmFgFzVncxUg0nLhbtoXKnFRY0cm87zWycelIPDOIFseVXBAwGQaNzVmy7czZT0ghpAxjp7cmBo4mYXS8VZ8NaUUpSCVNOBz0/e7AVJD8tTknIwy45+je8MS1alW5t1gyCTjLAE7SdoAzjGcAc4EqIiAiIgIiICIiAiIgIiICIiAiIgJnX7SsrWuxoKLa1K1BsX7xatSu7MQqqSwbpyVlOTnE0UzF/GVBvusr0zVhno2DnqbClgrCsDyYMTkJjoy9d2IHadtFbDJp7TWVDbt1XId3VY/Ldk4W0dOpHLlgzodsAGO/T2qgVm3bq2yipcwIUNnJ8nt5fw+04if1wBUWJpC1W5PGre1T6LygnaWG0gBQQeuOXzffU9r6V3hKWLqWWvJqAc196HJJYbADXZ6WCfDOTA+2n7Wq7Kvcv6ao5D1MtZexa1wQ3njcy+j0555jE0EoOA8cpuZqkoavulGW7vbUWUjetZ+Zj0/GfT+nX8m73b8J5N5TjZZ3fdeka+99Dft5dc587bjlAu4gRAREQERKUccc6bvdvwh051CjZZ3fd+ktbW+iH24HXrzxjlAuonKNkA+0ZnUBERAREQEREBKPtHpNZY1R0u0Com05dl7yxSuyvzeoK94Du5ecD4S8iBldVp+LBXKWOxZsgDyYMgzqAqoWXbt9WJ3ZON2CTyMbV6TjG610Zlfcq5AoYd0HtIGnRivgac962fTx4Z2cQKi+q43Uk+l5PaAxUmtNSe785lB9gfHnDluGecj6ejVg6bygq9wuclq0ZVWju3BDks2cnZ4jnt5eaTL+ICIiAiIgIiICInx1uqFVb2sCVrRnOOpCgk4+flA+0SsHHqRammsetdU9e7YGyAwC5XPIn0uXLmAZK4dq+9qVyu1jkMM52upKuoPiAwIz4wJMREBERAREQEjW8Nocsz01MzrtYlFJdB0ViRzHIcjJMj6i8gqiYLtz59FUekx/MDHiT9JAePpqEyxSpfNCklVHmAEBSfYAzDHzn2yMzaBs5OlbvCpPxZ7xkxtJ/eIwMeySK+HVghnza4/afBI/hHRf7oEkGtTnIBz15dfp9sD516SpWLrWiuwAZgoDMF5KCepA8J8/6Nq7rudvwX7uWxtDbtvX0fDb0xyxjlOfIBXzo8zr5n/DY+wr+z9K4+fMkae8OoYZHUEHqrA4ZT84II/CB9IiICIiAme0nEtNZjTCi5dPa9tdbnHdXMhdrK12sXVSEswGVVKqQORAOhmb4bwmpOIX4D7a6qra1Lua6rtQ+p7966ydqlto6DllsY3NkNJERAREQEREBERAQTEhv8LYU/4aY3f23IyEPzAEEjxyPYQQf0iG+JVrfnGAn/AFnkf7uZ75Td40dOuHXJ/hzjP4kSXECPRrUY7eavjO1hhse0D9ofOMj55Iny1GnDjByPYR1U/vKfAzjRXll87G9SVbH7ynGQPAHkR8xECRERAREQEREBOLqVdWRwGVlKkHoVIwQfwncQKkcU0ldqadrs3qoqBbJYMwUhGsxtFjAK20nJ5HBlho9KtVa1pnaowMnJPtJPiSeZPtMzuq4U3ly0i0jT3lta6bRnyjTPpQgFnUIWKMRjOV64JE1EBERAREQEREBIek52XE9Q6p/cFaMB+djn8ZMkTRenf9cP0aYEuIiAkTTcrbVHQ7LPoL7lIH/Rn6SZLkSr4+36qr/VbAlxE+Wp1VdSl7XStBjLMwVRnkMk8oHx4jxbT6cKdRalQZtq7jjc2CcD28gT+Egntjw7/mqfzkDivaHRHU6IjVaYhbbskXV4ANDgZ58ucvtHxTT3ZFF1VpXGdjq2AemdpOIFZ/Xnhf8AzdP5mVui7W6E67Uut29Tp9KMoljjcr6rIO0HHpD85pNZxXTUkC6+mokZAexVJHtAYjMotL2h0Q12pY6vTbTptIAe+rwSH1WQDn5x+cCf/W7Rfvv/ANm//wAY/rdov33/AOzf/wCMs9LrKrV31WJYmSNyMGXI6jI5SHqe0ugrZks1elrdTgq11asp9hUnIgStDr6r6xZSwdCWAPMc1YqwIPMEMpBB8RJEynZvtTw9aXDa3SKfK9aed9Q81tZeVPXoQQfxmprsDAMpDKQCCDkEHoQfEQOoiICIiAkTQ+nf9d/tVyXImh9O/wCu/wBqqBLiIgJE0nxl/wDGn6af/ElyJpPjL/40/TWBLiIgIiICJ8dbrK6a3ttYJXWjOzHOFRRlmOPYBMt2m45pNRUley21fKdOzqdLqCprW5C+4FMEYBMDX5jMy2i0nA7rBUmj03eMrMA2j2blTbuI3oAcbl/MTrifBOB6fZ32h0SmwkKBpEdnKjcwCohPTJ/CBN1bgcR0+SB/6PV9eX/G0ctvKa/31/MTBtp+DLrKmTQ1rV5NeHxw+wL3hs05r3Du+ZwLMfjL7hvDuD6nf3Ol0rGsgMDplQqSNwBV1B6EH8YF95TX++v5idK4PMEEfNM1raeB02Gq2nRLYFDFe4rJCtnaSAvLOD+Ui9n+O8OofWKjV01tqlZAtbKpXyXTKWUBQMb1cfSDA2MT4aLXVX1rbS62VsMqy8wcEg4/EGIH3iIgJE0Xp3/XD9GmS5D0Xp3/AFw/RpgTIjMZgJEq+Pt+qq/1WyXmRKvj7Pqqv9VsCXOXQMMMAw9hGROpXdodJfbp3q07KrvhSWZl+DLDvQrqCVYpuAbBwSD4QKB+DjXd5rKlrVqzjREqNvwbZe5sfsWsNh9tQBHpGaLg+qqupW6pBXvHNcAMjqSr1uB+0rBlI9oMqH4jxChqKF0uiUWFkQLfaFQV1lsY7rkMLiS+BaHVV3ah7lorruKOErd3234K2PllXAYCvkPEMf2jAmcX1NNNTXXIHCDkNoZnYkBK0B6szFVA8SRM4eDeSBdfalZtLE6zABXuHx6PL0aMLg/uCw43NLXjeg1dl9FlS0WVUhm2WO6Z1B81bCVRshVL4HtbPUDHwXifEXtt0502iJSqt2zqLSrLabVC47r/ANs5+mBoa0UDCgAfMMCVfHtW4Caeg7dRqCVVuvc1rjvdQR/ZBGM8i7ID1nfZzRX0adKryhZCyrtZmC0hj3SF2ALFU2rkjnjMgnh2vXU3XodK/ebVTf3gauhByrAGR6RdifEsPBRgPNDo69BqEprG3S6kAIM5FerrTmMnn8JWmc/vVsTk2TRTIuOI67T2LjR1/C2orA2lq7tPeyJcvLqHqDj8AZq6Q21d+C2BuwCFLY57QeYGYHcREBERASJofTv+u/2qpLlPqOJjSmxrks22aipFZQCGe0VVVjkcjLkDmP8ALnAuIlbrOOLSoe2q5VNldYO1Tmy2xa615Hxd1H4855reOrSoe2q5VL1pnap8+2xa6xgHxd1H4wLORNJ8Zf8Axp+msj67jyUJ3l1VyJuRc7VPnWOqIMAk82ZR+M++g3FrWZGQM643YyQEUZ5E+IMCZERAREQOXQMCrAEEEEEZBB6gjxEpuA2mkvorCc0ANUSedmjORXk+JQg1nx81WPpy3vVyrCtgrkHaSNwVvAlcjI+bImM7W8E1tiVGzV1ZN6UEppipanUutdtTHvDlGBGQMHKqQQQDAvOADv2fXN0tASgH9nRqcqw9hsObD/ZNYPNZM4zw031bVbu7UYWVPjPdXrzRseI6hh4qzDxnHD9LrEb4a+myvbjalBrIPh529uXzYn34hTqGA8ntrqOee+o2ZHgAAy4/zgQU7Rr5I2oZCLEJraoHLjVhgnk4PixsKqp6Hcp6GSeCcOamrFhD3WMbLmHR739LbnntHJVB6KqjwmX1PAdZ/SNR8rpy9Vl5Hkx7s3Ud1SlrJ3nN9moZc56KvIlVI1vD6dQoPlFtdpzyKVGsAewgs2f8oEDjqNSy62sEmpdtyjrbpM5Y4HVqz569Tjeo9Odcc17MldOmf4XVeajqc93TjNuoB/sofNPTcyDxkjW0awtmi7T1pgcnoexs+J3Lagx+EzHZzgetru1WzU6b4CxdPWG01hWqg116ju6gLhsXdfjHPlWgzhQAGy0ulSqtK61CoiqigdFRRhR+QiNMtgQC1kd8cyqlFJ+ZSWI/MxA+sREBM1260lfk2/Ym86nRDdtG4g6yhSN3XBUkfQcTSzP9ufU/8VoffdPAjdt+HUJonZKq0bvNPzVFBwdTUDzA9hI/GO3PDqE4feyVVowCYKooI+EQciBmSO3vqFn1um95pjt/8naj6E/VSBH7c8OoThurdKq0ZaGIKooYH2ggZE0en0ldee7REz12qFzj24lL2/8AkzWfUNL8QPYiIFNxf1vQ/W3e72S5lNxf1vQ/W3e72S5gJT6T5Q1X2XR/69XLiU+k+UNV9l0f+vVwLiDEGBUdl/iH+2a733US3lR2X+If7ZrvfdRLeAiIgIiICUHbT4ij7x4d77RL+UHbT4ij7x4d77RA97Y+rVfeHDf5hpp5219VX7bw73/TT3tj6tV94cN/mGmnnbX1VftvDvf9NA87d+pH7TovfKJoJn+3fqR+06L3yiaCAiIgIiICU/af4uj7dpP10lxKftP8XR9u0n66QLgRAiBT6n5R0/2LV/raOXEp9T8o6f7Fq/1tHLiAlRwT4/X/AGxPctHLeVHBPj9f9sT3LRwLeIiAiIgJn+3Pqf8AitD77p5oJn+3Pqf+K0PvungedvfULPrdN7zTHb/5O1H0J+qkdvfULPrdN7zTHb/5O1H0J+qkD3t/8maz6hpfiUHb/wCTNZ9Q0vxA9iIgZHtFxd01HeAVBdAFtZXYi3Ud+j1haR0B8Fzne/m+b1mumX4trXHEaVNVLVItR7x6lJqe9r1wLi26snulAwpBJwSMiaiAmR4Vxd21vekVbdWz6dUDHvqfIzqD3lq9CDkggY2FkHnbsjXTL9n+JrbqmYrphZbSXPd14tQVuqd1fduJZ13AFSq4PTODA1Eh8Y4h5Pp7r9u/uqns25xu2KTjPPA5dccpMnjHlAz3ZTUurXaaxqbGRvKN9TEofLLbre7IPMFTnxOVKtyziaKZXsBxbv6WHdaenArs20oiJi5S2SEewZ3K3UhuhKrkZ1UBERAREQEoO2nxFH3jw732iX8oO2nxFH3jw732iB72x9Wq+8OG/wAw0087a+qr9t4d7/pp72x9Wq+8OG/zDTTztr6qv23h3v8ApoHnbv1I/adF75RNBM/279SP2nRe+UTQQEREBERATPdqtWxNNFNVl9q21algmwbaabkLc3IBY8wq+JB6DnNDMt2xuoFunSylrGsDqCt1tLlC9KtSDWPP3GxPNcqp29QcQNHotWl1aW1ncliK6nBGUYBlODzHIifacVVKihUUKqgAAAAKoGAAB0GJ3AzOq4sPL0s7uw0Uh9I9nm7RqdRZpTWAudxXIVSwGAXHgGK6aZfbpbNapNJG658E37Vu1OnUA2jSFsOU2Bd+NwKg4woYaiB4zADJ6CZvs1xTfdcWqsrXWMNVQW2/CadaNLUSQpJRshW2tg7XHiGC6UzKdlrdJ5TdXTQ1bVd7Whax3C1V3Gt66UflUm5FO2vzcbc4wogauIiAiIgJn+3Pqf8AitD77p5oJn+3Pqf+K0PvungedvfULPrdN7zTHb/5O1H0J+qkdvfULPrdN7zTHb/5O1H0J+qkD3t/8maz6hpfiUHb/wCTNZ9Q0vxA9iIgMREQE4WpQSwABbGTjm2OmT4zuICIiBxVSiDCKqjOcAADPt5TucqgGcDqcn5z/wDROoCIiAiIgJQdtPiKPvHh3vtEv5S9q9JZbVUtalyuu0LkDwrr1dTu30BVJ/CB8+2Pq1X3hw3+YaaedtfVV+28O9/0067Y+rVfeHDf5hppz219VX7bw73/AE0Dzt36kftOi98omglJ2w0llulKVIXbv9K2B12pqqXY/gqsfwl3AREQEREBPhqdDVZ8ZWr5Rk84A/Bvt3r9B2rn6BPvEDwCexECEOD0C3vwmLM7vSbbv27O87vO3ft83djOOWZNiICQtJwaip2srQh3Lkks7Ad4++zYrEhAzcyFAyQM9JNnIU5JyfDlywMZ5jx//IHUREBERASk7YVWPpttaGxjfpsABCeV9bZG8MoIxnLAgYl3EDI9o9Q9nCQ1vxhOk3+aV+EGppDgqcY84GXHarhlmp0ltFW3e4XG44HJ1Y5PPwBnnarh1mo0rU1bd7PSwycDCX1u3P6FMjdp+GW37DXWl6hLBsYjatrFNl20+a+ArjqCN2RAl9pNfp6dOx1SC2p2Wsqe72tvOAGNhVAPpIk7RatbqktTO2xFdcjB2sARke3BkfU8LF1NddrMjIUbNbEFbEHVSc8uvWSNDokprWqsEKowMkk+0kk9STkwPvERAREQEREBERAREQEREBERATPa/jmor19dACeTlKt7Fej2tqAoNm4bSTUoUbCCTjIJE0M8xAo+2Xq9f3hw3+Yaae9p9TXsWt6+985b8Gxa0RdNbVZ3j2MRgB+75c8k8xjM+mvu0+orxcTXWmrq2nIG+7T6itlx183vUCn6D0GDPrdRTqWZLFcPSwwyuyPtdQQyWVkMFIyCM8ypz0ECH2j4zZXpa7qWWvvLKgWZq9q1uMk7ySg8OeSPZnlLLgura7T02uMO9SFuWBuIG4gc+ROSOZ5YkqmhUVUQBVVQoA6BQMAD8J3AREQEREBERAREQEREBERAREQEREBERAqTprfKLihCMyU7XKb17tS+6rGRg5JPX9sdcT7cHpKrblSitfayKRghS3M48Nzb2/vSwiAiIgIiICIiAiIgIiICIiAiIgIiICIiBWP2focFLkS5O+a1Q6g92zMHYAnwL5P0HHSStLogj2PnJcr4YCIigKgHs9I/SxkmICIiAiIgIiICIiAiIgIiICIiAiIgf//Z"/>
          <p:cNvSpPr>
            <a:spLocks noChangeAspect="1" noChangeArrowheads="1"/>
          </p:cNvSpPr>
          <p:nvPr/>
        </p:nvSpPr>
        <p:spPr bwMode="auto">
          <a:xfrm>
            <a:off x="155575" y="-1576388"/>
            <a:ext cx="6991350" cy="329565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9167" name="Picture 1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86248" y="1285860"/>
            <a:ext cx="4631573" cy="2181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9169" name="Picture 17" descr="https://dlnmh9ip6v2uc.cloudfront.net/assets/8/8/7/1/0/518ac8c5ce395f5f50000000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98650" y="4929198"/>
            <a:ext cx="3016094" cy="113822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Output impedance of Power Source</a:t>
            </a:r>
            <a:endParaRPr lang="en-US"/>
          </a:p>
        </p:txBody>
      </p:sp>
      <p:pic>
        <p:nvPicPr>
          <p:cNvPr id="52226" name="Picture 2" descr="Coin battery slipped between the prongs on the white LED light bulb.&#10;Chemistry science project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6258" y="1285860"/>
            <a:ext cx="5238750" cy="2638426"/>
          </a:xfrm>
          <a:prstGeom prst="rect">
            <a:avLst/>
          </a:prstGeom>
          <a:noFill/>
        </p:spPr>
      </p:pic>
      <p:pic>
        <p:nvPicPr>
          <p:cNvPr id="3074" name="Picture 2" descr="http://www.learningaboutelectronics.com/images/Real-voltage-source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85918" y="4038623"/>
            <a:ext cx="3838575" cy="2676525"/>
          </a:xfrm>
          <a:prstGeom prst="rect">
            <a:avLst/>
          </a:prstGeom>
          <a:noFill/>
        </p:spPr>
      </p:pic>
      <p:pic>
        <p:nvPicPr>
          <p:cNvPr id="3076" name="Picture 4" descr="http://www.industrial-needs.com/technical-data/images/laboratory-power-supply-pkt-6095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072198" y="1928802"/>
            <a:ext cx="2702599" cy="397668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Transistor as switch</a:t>
            </a:r>
            <a:endParaRPr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46" name="Picture 2" descr="http://upload.wikimedia.org/wikipedia/commons/b/b5/Potentiometer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00100" y="928670"/>
            <a:ext cx="2857488" cy="3344560"/>
          </a:xfrm>
          <a:prstGeom prst="rect">
            <a:avLst/>
          </a:prstGeom>
          <a:noFill/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Voltage divider</a:t>
            </a:r>
            <a:endParaRPr lang="en-US"/>
          </a:p>
        </p:txBody>
      </p:sp>
      <p:pic>
        <p:nvPicPr>
          <p:cNvPr id="57348" name="Picture 4" descr="http://fddrsn.net/pcomp/images/potentiometer1.gif"/>
          <p:cNvPicPr>
            <a:picLocks noChangeAspect="1" noChangeArrowheads="1"/>
          </p:cNvPicPr>
          <p:nvPr/>
        </p:nvPicPr>
        <p:blipFill>
          <a:blip r:embed="rId4"/>
          <a:srcRect l="1926" t="2814" r="1796" b="1516"/>
          <a:stretch>
            <a:fillRect/>
          </a:stretch>
        </p:blipFill>
        <p:spPr bwMode="auto">
          <a:xfrm>
            <a:off x="4857752" y="1357298"/>
            <a:ext cx="3571900" cy="2428892"/>
          </a:xfrm>
          <a:prstGeom prst="rect">
            <a:avLst/>
          </a:prstGeom>
          <a:noFill/>
        </p:spPr>
      </p:pic>
      <p:pic>
        <p:nvPicPr>
          <p:cNvPr id="57349" name="Picture 5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81043" y="3571876"/>
            <a:ext cx="3648081" cy="3010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5" name="Skupina 14"/>
          <p:cNvGrpSpPr/>
          <p:nvPr/>
        </p:nvGrpSpPr>
        <p:grpSpPr>
          <a:xfrm>
            <a:off x="4572000" y="4072736"/>
            <a:ext cx="1218910" cy="1928032"/>
            <a:chOff x="6142842" y="4072736"/>
            <a:chExt cx="1218910" cy="1928032"/>
          </a:xfrm>
        </p:grpSpPr>
        <p:cxnSp>
          <p:nvCxnSpPr>
            <p:cNvPr id="8" name="Rovná spojovacia šípka 7"/>
            <p:cNvCxnSpPr/>
            <p:nvPr/>
          </p:nvCxnSpPr>
          <p:spPr>
            <a:xfrm rot="5400000">
              <a:off x="5715008" y="4500570"/>
              <a:ext cx="85725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" name="Rovná spojovacia šípka 8"/>
            <p:cNvCxnSpPr/>
            <p:nvPr/>
          </p:nvCxnSpPr>
          <p:spPr>
            <a:xfrm rot="5400000">
              <a:off x="5715802" y="5571346"/>
              <a:ext cx="85725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Rovná spojovacia šípka 10"/>
            <p:cNvCxnSpPr/>
            <p:nvPr/>
          </p:nvCxnSpPr>
          <p:spPr>
            <a:xfrm rot="5400000">
              <a:off x="5929322" y="5000636"/>
              <a:ext cx="185738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12" name="BlokTextu 11"/>
            <p:cNvSpPr txBox="1"/>
            <p:nvPr/>
          </p:nvSpPr>
          <p:spPr>
            <a:xfrm>
              <a:off x="6929454" y="4774180"/>
              <a:ext cx="4322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Vn</a:t>
              </a:r>
              <a:endParaRPr lang="en-US"/>
            </a:p>
          </p:txBody>
        </p:sp>
        <p:sp>
          <p:nvSpPr>
            <p:cNvPr id="13" name="BlokTextu 12"/>
            <p:cNvSpPr txBox="1"/>
            <p:nvPr/>
          </p:nvSpPr>
          <p:spPr>
            <a:xfrm>
              <a:off x="6215074" y="4286256"/>
              <a:ext cx="4780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V</a:t>
              </a:r>
              <a:r>
                <a:rPr lang="en-US" sz="1200" smtClean="0"/>
                <a:t>R2</a:t>
              </a:r>
              <a:endParaRPr lang="en-US" sz="1200"/>
            </a:p>
          </p:txBody>
        </p:sp>
        <p:sp>
          <p:nvSpPr>
            <p:cNvPr id="14" name="BlokTextu 13"/>
            <p:cNvSpPr txBox="1"/>
            <p:nvPr/>
          </p:nvSpPr>
          <p:spPr>
            <a:xfrm>
              <a:off x="6215074" y="5357826"/>
              <a:ext cx="4780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V</a:t>
              </a:r>
              <a:r>
                <a:rPr lang="en-US" sz="1200" smtClean="0"/>
                <a:t>R1</a:t>
              </a:r>
              <a:endParaRPr lang="en-US" sz="1200"/>
            </a:p>
          </p:txBody>
        </p:sp>
      </p:grpSp>
      <p:cxnSp>
        <p:nvCxnSpPr>
          <p:cNvPr id="17" name="Rovná spojovacia šípka 16"/>
          <p:cNvCxnSpPr/>
          <p:nvPr/>
        </p:nvCxnSpPr>
        <p:spPr>
          <a:xfrm rot="5400000">
            <a:off x="3749669" y="6036487"/>
            <a:ext cx="357984" cy="79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BlokTextu 18"/>
          <p:cNvSpPr txBox="1"/>
          <p:nvPr/>
        </p:nvSpPr>
        <p:spPr>
          <a:xfrm>
            <a:off x="3543808" y="5857892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I</a:t>
            </a:r>
            <a:endParaRPr lang="en-US" sz="1200"/>
          </a:p>
        </p:txBody>
      </p:sp>
      <p:sp>
        <p:nvSpPr>
          <p:cNvPr id="20" name="Ovál 19"/>
          <p:cNvSpPr/>
          <p:nvPr/>
        </p:nvSpPr>
        <p:spPr>
          <a:xfrm>
            <a:off x="2643174" y="5500702"/>
            <a:ext cx="428628" cy="428628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V</a:t>
            </a:r>
            <a:endParaRPr lang="en-US"/>
          </a:p>
        </p:txBody>
      </p:sp>
      <p:cxnSp>
        <p:nvCxnSpPr>
          <p:cNvPr id="22" name="Rovná spojnica 21"/>
          <p:cNvCxnSpPr>
            <a:stCxn id="20" idx="0"/>
          </p:cNvCxnSpPr>
          <p:nvPr/>
        </p:nvCxnSpPr>
        <p:spPr>
          <a:xfrm rot="5400000" flipH="1" flipV="1">
            <a:off x="2643174" y="5286388"/>
            <a:ext cx="428628" cy="1588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5" name="Rovná spojnica 24"/>
          <p:cNvCxnSpPr/>
          <p:nvPr/>
        </p:nvCxnSpPr>
        <p:spPr>
          <a:xfrm rot="5400000" flipH="1" flipV="1">
            <a:off x="2679687" y="6107131"/>
            <a:ext cx="357190" cy="1588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0" name="Rovná spojnica 29"/>
          <p:cNvCxnSpPr/>
          <p:nvPr/>
        </p:nvCxnSpPr>
        <p:spPr>
          <a:xfrm>
            <a:off x="2714612" y="6286520"/>
            <a:ext cx="285752" cy="1588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2" name="BlokTextu 31"/>
          <p:cNvSpPr txBox="1"/>
          <p:nvPr/>
        </p:nvSpPr>
        <p:spPr>
          <a:xfrm>
            <a:off x="6286512" y="4071942"/>
            <a:ext cx="2286016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mtClean="0"/>
              <a:t>I = Vn/(R1+R2)</a:t>
            </a:r>
          </a:p>
        </p:txBody>
      </p:sp>
      <p:cxnSp>
        <p:nvCxnSpPr>
          <p:cNvPr id="33" name="Rovná spojovacia šípka 32"/>
          <p:cNvCxnSpPr/>
          <p:nvPr/>
        </p:nvCxnSpPr>
        <p:spPr>
          <a:xfrm rot="5400000">
            <a:off x="2715406" y="5714222"/>
            <a:ext cx="857256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4" name="BlokTextu 33"/>
          <p:cNvSpPr txBox="1"/>
          <p:nvPr/>
        </p:nvSpPr>
        <p:spPr>
          <a:xfrm>
            <a:off x="3093852" y="5500702"/>
            <a:ext cx="478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V</a:t>
            </a:r>
            <a:r>
              <a:rPr lang="en-US" sz="1200" smtClean="0"/>
              <a:t>R1</a:t>
            </a:r>
            <a:endParaRPr lang="en-US" sz="1200"/>
          </a:p>
        </p:txBody>
      </p:sp>
      <p:sp>
        <p:nvSpPr>
          <p:cNvPr id="35" name="BlokTextu 34"/>
          <p:cNvSpPr txBox="1"/>
          <p:nvPr/>
        </p:nvSpPr>
        <p:spPr>
          <a:xfrm>
            <a:off x="6286512" y="4643446"/>
            <a:ext cx="2286016" cy="646331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mtClean="0"/>
              <a:t>Vn = 5 V</a:t>
            </a:r>
          </a:p>
          <a:p>
            <a:r>
              <a:rPr lang="en-US" smtClean="0"/>
              <a:t>R1 + R2 = 10 000</a:t>
            </a:r>
            <a:r>
              <a:rPr lang="el-GR" smtClean="0"/>
              <a:t>Ω</a:t>
            </a:r>
            <a:endParaRPr lang="en-US" smtClean="0"/>
          </a:p>
        </p:txBody>
      </p:sp>
      <p:sp>
        <p:nvSpPr>
          <p:cNvPr id="36" name="BlokTextu 35"/>
          <p:cNvSpPr txBox="1"/>
          <p:nvPr/>
        </p:nvSpPr>
        <p:spPr>
          <a:xfrm>
            <a:off x="6286512" y="5500702"/>
            <a:ext cx="2286016" cy="92333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mtClean="0"/>
              <a:t>V</a:t>
            </a:r>
            <a:r>
              <a:rPr lang="en-US" sz="1200" smtClean="0"/>
              <a:t>R2</a:t>
            </a:r>
            <a:r>
              <a:rPr lang="en-US" smtClean="0"/>
              <a:t> = I*R2 </a:t>
            </a:r>
          </a:p>
          <a:p>
            <a:r>
              <a:rPr lang="en-US" smtClean="0"/>
              <a:t>V</a:t>
            </a:r>
            <a:r>
              <a:rPr lang="en-US" sz="1200" smtClean="0"/>
              <a:t>R2</a:t>
            </a:r>
            <a:r>
              <a:rPr lang="en-US" smtClean="0"/>
              <a:t> = Vn/(R1+R2)*R2</a:t>
            </a:r>
          </a:p>
          <a:p>
            <a:r>
              <a:rPr lang="en-US" smtClean="0"/>
              <a:t>V</a:t>
            </a:r>
            <a:r>
              <a:rPr lang="en-US" sz="1200" smtClean="0"/>
              <a:t>R2</a:t>
            </a:r>
            <a:r>
              <a:rPr lang="en-US" smtClean="0"/>
              <a:t> = 0.4V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Digital I/O pins</a:t>
            </a:r>
            <a:endParaRPr lang="en-US"/>
          </a:p>
        </p:txBody>
      </p:sp>
      <p:pic>
        <p:nvPicPr>
          <p:cNvPr id="59395" name="Picture 3"/>
          <p:cNvPicPr>
            <a:picLocks noChangeAspect="1" noChangeArrowheads="1"/>
          </p:cNvPicPr>
          <p:nvPr/>
        </p:nvPicPr>
        <p:blipFill>
          <a:blip r:embed="rId3"/>
          <a:srcRect l="23965" t="54762" b="17857"/>
          <a:stretch>
            <a:fillRect/>
          </a:stretch>
        </p:blipFill>
        <p:spPr bwMode="auto">
          <a:xfrm>
            <a:off x="1214414" y="2214554"/>
            <a:ext cx="6155534" cy="3071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Switching larger loads</a:t>
            </a:r>
            <a:endParaRPr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MCU Digital pins</a:t>
            </a:r>
            <a:endParaRPr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Cievka &amp; kondenzator?</a:t>
            </a:r>
          </a:p>
          <a:p>
            <a:r>
              <a:rPr lang="en-US" smtClean="0"/>
              <a:t>RC filtre</a:t>
            </a:r>
          </a:p>
          <a:p>
            <a:r>
              <a:rPr lang="en-US" smtClean="0"/>
              <a:t>Pull up</a:t>
            </a:r>
          </a:p>
          <a:p>
            <a:r>
              <a:rPr lang="en-US" smtClean="0"/>
              <a:t>Output </a:t>
            </a:r>
            <a:r>
              <a:rPr lang="en-US" smtClean="0"/>
              <a:t>modes</a:t>
            </a:r>
          </a:p>
          <a:p>
            <a:r>
              <a:rPr lang="en-US" smtClean="0"/>
              <a:t>Analog pin</a:t>
            </a:r>
          </a:p>
        </p:txBody>
      </p:sp>
      <p:pic>
        <p:nvPicPr>
          <p:cNvPr id="38914" name="Picture 2" descr="http://www.mikroe.com/img/publication/pic-books/pic-microcontrollers/chapter/03/fig3-1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0" y="2143116"/>
            <a:ext cx="4300527" cy="363673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http://eofdreams.com/data_images/dreams/calculator/calculator-1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29322" y="214290"/>
            <a:ext cx="3068366" cy="2500330"/>
          </a:xfrm>
          <a:prstGeom prst="rect">
            <a:avLst/>
          </a:prstGeom>
          <a:noFill/>
        </p:spPr>
      </p:pic>
      <p:pic>
        <p:nvPicPr>
          <p:cNvPr id="15366" name="Picture 6" descr="http://static.ddmcdn.com/gif/car-computer-inside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6" y="428604"/>
            <a:ext cx="2754235" cy="2286016"/>
          </a:xfrm>
          <a:prstGeom prst="rect">
            <a:avLst/>
          </a:prstGeom>
          <a:noFill/>
        </p:spPr>
      </p:pic>
      <p:pic>
        <p:nvPicPr>
          <p:cNvPr id="15368" name="Picture 8" descr="http://www.engineeringmajorprojects.com/admin/projects-images-full/robot-microcontroller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2910" y="3643314"/>
            <a:ext cx="2714644" cy="2308659"/>
          </a:xfrm>
          <a:prstGeom prst="rect">
            <a:avLst/>
          </a:prstGeom>
          <a:noFill/>
        </p:spPr>
      </p:pic>
      <p:pic>
        <p:nvPicPr>
          <p:cNvPr id="15369" name="Picture 9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643306" y="1142984"/>
            <a:ext cx="2362200" cy="345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364" name="Picture 4" descr="http://carkeymanvel.com/Images/acq-udvr-car_key_2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624612" y="3714752"/>
            <a:ext cx="2876478" cy="2119294"/>
          </a:xfrm>
          <a:prstGeom prst="rect">
            <a:avLst/>
          </a:prstGeom>
          <a:noFill/>
        </p:spPr>
      </p:pic>
      <p:pic>
        <p:nvPicPr>
          <p:cNvPr id="39938" name="Picture 2" descr="http://www.photo-dictionary.com/photofiles/list/1700/6159microwave_oven.jpg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000364" y="4786322"/>
            <a:ext cx="2857520" cy="170226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40" name="Picture 8" descr="http://www.conrad.com/medias/global/ce/1000_1999/1500/1550/1557/155753_BB_00_FB.EPS_1000.jpg"/>
          <p:cNvPicPr>
            <a:picLocks noChangeAspect="1" noChangeArrowheads="1"/>
          </p:cNvPicPr>
          <p:nvPr/>
        </p:nvPicPr>
        <p:blipFill>
          <a:blip r:embed="rId2"/>
          <a:srcRect t="14706" b="17647"/>
          <a:stretch>
            <a:fillRect/>
          </a:stretch>
        </p:blipFill>
        <p:spPr bwMode="auto">
          <a:xfrm>
            <a:off x="3286116" y="5000636"/>
            <a:ext cx="2428892" cy="1643074"/>
          </a:xfrm>
          <a:prstGeom prst="rect">
            <a:avLst/>
          </a:prstGeom>
          <a:noFill/>
        </p:spPr>
      </p:pic>
      <p:pic>
        <p:nvPicPr>
          <p:cNvPr id="18434" name="Picture 2" descr="http://www.microchip.com/_images/PIC10F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57950" y="4757746"/>
            <a:ext cx="2238374" cy="1790699"/>
          </a:xfrm>
          <a:prstGeom prst="rect">
            <a:avLst/>
          </a:prstGeom>
          <a:noFill/>
        </p:spPr>
      </p:pic>
      <p:pic>
        <p:nvPicPr>
          <p:cNvPr id="18436" name="Picture 4" descr="http://www.gme.cz/img/cache/800x600/958/107/atmega128-16au-obrazek-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857884" y="1285860"/>
            <a:ext cx="3428538" cy="2572733"/>
          </a:xfrm>
          <a:prstGeom prst="rect">
            <a:avLst/>
          </a:prstGeom>
          <a:noFill/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Why do we use microcontrollers?</a:t>
            </a:r>
            <a:endParaRPr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mtClean="0"/>
              <a:t>Low power consumption</a:t>
            </a:r>
          </a:p>
          <a:p>
            <a:pPr lvl="1"/>
            <a:r>
              <a:rPr lang="en-US" smtClean="0"/>
              <a:t>Increases with frequency (nanoWatts)</a:t>
            </a:r>
          </a:p>
          <a:p>
            <a:pPr lvl="1"/>
            <a:r>
              <a:rPr lang="en-US" smtClean="0"/>
              <a:t>Battery powered devices</a:t>
            </a:r>
          </a:p>
          <a:p>
            <a:r>
              <a:rPr lang="en-US" smtClean="0"/>
              <a:t>Integrates all neccesary parts</a:t>
            </a:r>
          </a:p>
          <a:p>
            <a:pPr lvl="1"/>
            <a:r>
              <a:rPr lang="en-US" smtClean="0"/>
              <a:t>Just connect battery and your peripherals</a:t>
            </a:r>
          </a:p>
          <a:p>
            <a:pPr lvl="1"/>
            <a:r>
              <a:rPr lang="en-US" smtClean="0"/>
              <a:t>Voltage regulator (1.8V – 5.5V), UART, USB, CAN…</a:t>
            </a:r>
          </a:p>
          <a:p>
            <a:r>
              <a:rPr lang="en-US" smtClean="0"/>
              <a:t>Various families (8bit, 16bit, 32bit)</a:t>
            </a:r>
          </a:p>
          <a:p>
            <a:pPr lvl="1"/>
            <a:r>
              <a:rPr lang="en-US" smtClean="0"/>
              <a:t>Various in size (PIC10F 6pin SOT-23, up to 80pin)</a:t>
            </a:r>
          </a:p>
          <a:p>
            <a:r>
              <a:rPr lang="en-US" smtClean="0"/>
              <a:t>Small size </a:t>
            </a:r>
          </a:p>
          <a:p>
            <a:r>
              <a:rPr lang="en-US" smtClean="0"/>
              <a:t>Cheap</a:t>
            </a:r>
          </a:p>
          <a:p>
            <a:endParaRPr lang="en-US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Disadvantages?</a:t>
            </a:r>
            <a:endParaRPr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Small memory RAM</a:t>
            </a:r>
          </a:p>
          <a:p>
            <a:r>
              <a:rPr lang="en-US" smtClean="0"/>
              <a:t>Small program memory (ROM/FLASH)</a:t>
            </a:r>
          </a:p>
          <a:p>
            <a:r>
              <a:rPr lang="en-US" smtClean="0"/>
              <a:t>Low speed</a:t>
            </a:r>
          </a:p>
          <a:p>
            <a:r>
              <a:rPr lang="en-US" smtClean="0"/>
              <a:t>Programming adapters</a:t>
            </a:r>
          </a:p>
          <a:p>
            <a:r>
              <a:rPr lang="en-US" smtClean="0"/>
              <a:t>Need electrotechnical background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MCU Architectures*</a:t>
            </a:r>
            <a:endParaRPr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600200"/>
            <a:ext cx="3543296" cy="4525963"/>
          </a:xfrm>
        </p:spPr>
        <p:txBody>
          <a:bodyPr/>
          <a:lstStyle/>
          <a:p>
            <a:r>
              <a:rPr lang="en-US" smtClean="0"/>
              <a:t>By word length</a:t>
            </a:r>
          </a:p>
          <a:p>
            <a:pPr lvl="1"/>
            <a:r>
              <a:rPr lang="en-US" smtClean="0"/>
              <a:t>8bit</a:t>
            </a:r>
          </a:p>
          <a:p>
            <a:pPr lvl="1"/>
            <a:r>
              <a:rPr lang="en-US" smtClean="0"/>
              <a:t>16bit</a:t>
            </a:r>
          </a:p>
          <a:p>
            <a:pPr lvl="1"/>
            <a:r>
              <a:rPr lang="en-US" smtClean="0"/>
              <a:t>32bit</a:t>
            </a:r>
            <a:endParaRPr lang="en-US"/>
          </a:p>
        </p:txBody>
      </p:sp>
      <p:sp>
        <p:nvSpPr>
          <p:cNvPr id="4" name="Zástupný symbol obsahu 2"/>
          <p:cNvSpPr txBox="1">
            <a:spLocks/>
          </p:cNvSpPr>
          <p:nvPr/>
        </p:nvSpPr>
        <p:spPr>
          <a:xfrm>
            <a:off x="3643306" y="1617681"/>
            <a:ext cx="464347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3200" smtClean="0"/>
              <a:t>By memory layout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smtClean="0"/>
              <a:t>Harward  </a:t>
            </a:r>
          </a:p>
          <a:p>
            <a:pPr marL="1257300" lvl="2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400" smtClean="0"/>
              <a:t>Separate memories for </a:t>
            </a: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Program code &amp; Data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Princeton</a:t>
            </a:r>
          </a:p>
          <a:p>
            <a:pPr marL="1257300" lvl="2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Program code</a:t>
            </a:r>
            <a:r>
              <a:rPr kumimoji="0" lang="en-US" sz="2400" b="0" i="0" u="none" strike="noStrike" kern="1200" cap="none" spc="0" normalizeH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&amp; Data in the same memory</a:t>
            </a:r>
            <a:endParaRPr kumimoji="0" 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types</a:t>
            </a:r>
            <a:endParaRPr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mtClean="0"/>
              <a:t>Byte (uint8)</a:t>
            </a:r>
          </a:p>
          <a:p>
            <a:pPr lvl="1"/>
            <a:r>
              <a:rPr lang="en-US" smtClean="0"/>
              <a:t>Unsigned 0..255</a:t>
            </a:r>
          </a:p>
          <a:p>
            <a:pPr lvl="1"/>
            <a:r>
              <a:rPr lang="en-US" smtClean="0"/>
              <a:t>Signed -128..127</a:t>
            </a:r>
          </a:p>
          <a:p>
            <a:endParaRPr lang="en-US"/>
          </a:p>
          <a:p>
            <a:endParaRPr lang="en-US" smtClean="0"/>
          </a:p>
          <a:p>
            <a:r>
              <a:rPr lang="en-US" smtClean="0"/>
              <a:t>Word (uint16) – 16 bits (two Bytes)</a:t>
            </a:r>
          </a:p>
          <a:p>
            <a:pPr lvl="1"/>
            <a:r>
              <a:rPr lang="en-US" smtClean="0"/>
              <a:t>Unsigned 0..65535</a:t>
            </a:r>
          </a:p>
          <a:p>
            <a:pPr lvl="1"/>
            <a:r>
              <a:rPr lang="en-US" smtClean="0"/>
              <a:t>Signed -32768..32767</a:t>
            </a:r>
          </a:p>
          <a:p>
            <a:r>
              <a:rPr lang="en-US" smtClean="0"/>
              <a:t>Double word (uint32) – 32 bits (four Bytes)</a:t>
            </a:r>
          </a:p>
          <a:p>
            <a:pPr lvl="1"/>
            <a:r>
              <a:rPr lang="en-US" smtClean="0"/>
              <a:t>Unsigned 0..4,294,967,295</a:t>
            </a:r>
          </a:p>
          <a:p>
            <a:pPr lvl="1"/>
            <a:r>
              <a:rPr lang="en-US" smtClean="0"/>
              <a:t>Signed –2,147,483,648 .. 2,147,483,647</a:t>
            </a:r>
          </a:p>
          <a:p>
            <a:pPr lvl="1"/>
            <a:endParaRPr lang="en-US" smtClean="0"/>
          </a:p>
          <a:p>
            <a:endParaRPr lang="en-US" smtClean="0"/>
          </a:p>
          <a:p>
            <a:endParaRPr lang="en-US"/>
          </a:p>
        </p:txBody>
      </p:sp>
      <p:pic>
        <p:nvPicPr>
          <p:cNvPr id="21506" name="Picture 2" descr="http://upload.wikimedia.org/wikibooks/en/f/f5/Byte45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92369" y="1428736"/>
            <a:ext cx="4989667" cy="214314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Source code, assembly, machine code</a:t>
            </a:r>
            <a:endParaRPr lang="en-US"/>
          </a:p>
        </p:txBody>
      </p:sp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1785926"/>
            <a:ext cx="6679125" cy="3600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3623</TotalTime>
  <Words>833</Words>
  <Application>Microsoft Office PowerPoint</Application>
  <PresentationFormat>Prezentácia na obrazovke (4:3)</PresentationFormat>
  <Paragraphs>189</Paragraphs>
  <Slides>39</Slides>
  <Notes>13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39</vt:i4>
      </vt:variant>
    </vt:vector>
  </HeadingPairs>
  <TitlesOfParts>
    <vt:vector size="40" baseType="lpstr">
      <vt:lpstr>Motív Office</vt:lpstr>
      <vt:lpstr>Snímka 1</vt:lpstr>
      <vt:lpstr>Snímka 2</vt:lpstr>
      <vt:lpstr>Snímka 3</vt:lpstr>
      <vt:lpstr>Snímka 4</vt:lpstr>
      <vt:lpstr>Why do we use microcontrollers?</vt:lpstr>
      <vt:lpstr>Disadvantages?</vt:lpstr>
      <vt:lpstr>MCU Architectures*</vt:lpstr>
      <vt:lpstr>Data types</vt:lpstr>
      <vt:lpstr>Source code, assembly, machine code</vt:lpstr>
      <vt:lpstr>Blinking led with PIC</vt:lpstr>
      <vt:lpstr>Breadboard connections</vt:lpstr>
      <vt:lpstr>Attaching programmer to our circuit</vt:lpstr>
      <vt:lpstr>A bit of physics</vt:lpstr>
      <vt:lpstr>Measuring voltage (V)</vt:lpstr>
      <vt:lpstr>Measuring current (I)</vt:lpstr>
      <vt:lpstr>Ohms law</vt:lpstr>
      <vt:lpstr>Series and parallel circuit</vt:lpstr>
      <vt:lpstr>Kirchhoffs voltage law</vt:lpstr>
      <vt:lpstr>Kirchhoffs voltage law</vt:lpstr>
      <vt:lpstr>Kirchoffs current law</vt:lpstr>
      <vt:lpstr>Connection of resistors</vt:lpstr>
      <vt:lpstr>Power</vt:lpstr>
      <vt:lpstr>Basic schematic symbols</vt:lpstr>
      <vt:lpstr>Values</vt:lpstr>
      <vt:lpstr>Inductor / Coil*</vt:lpstr>
      <vt:lpstr>Capacitor*</vt:lpstr>
      <vt:lpstr>Decoupling &amp; RC filters*</vt:lpstr>
      <vt:lpstr>Linear &amp; nonlinear elements</vt:lpstr>
      <vt:lpstr>LED Current-Voltage diagram</vt:lpstr>
      <vt:lpstr>Reading datasheets</vt:lpstr>
      <vt:lpstr>Snímka 31</vt:lpstr>
      <vt:lpstr>Snímka 32</vt:lpstr>
      <vt:lpstr>RGB Leds</vt:lpstr>
      <vt:lpstr>Output impedance of Power Source</vt:lpstr>
      <vt:lpstr>Transistor as switch</vt:lpstr>
      <vt:lpstr>Voltage divider</vt:lpstr>
      <vt:lpstr>Digital I/O pins</vt:lpstr>
      <vt:lpstr>Switching larger loads</vt:lpstr>
      <vt:lpstr>MCU Digital pins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Snímka 1</dc:title>
  <dc:creator>Gabo</dc:creator>
  <cp:lastModifiedBy>Gabo</cp:lastModifiedBy>
  <cp:revision>134</cp:revision>
  <dcterms:created xsi:type="dcterms:W3CDTF">2014-02-28T10:46:13Z</dcterms:created>
  <dcterms:modified xsi:type="dcterms:W3CDTF">2014-03-21T11:04:51Z</dcterms:modified>
</cp:coreProperties>
</file>