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  <p:sldId id="270" r:id="rId12"/>
    <p:sldId id="271" r:id="rId13"/>
    <p:sldId id="266" r:id="rId14"/>
    <p:sldId id="265" r:id="rId15"/>
    <p:sldId id="272" r:id="rId16"/>
    <p:sldId id="273" r:id="rId17"/>
    <p:sldId id="264" r:id="rId18"/>
    <p:sldId id="274" r:id="rId19"/>
    <p:sldId id="263" r:id="rId20"/>
    <p:sldId id="281" r:id="rId21"/>
    <p:sldId id="275" r:id="rId22"/>
    <p:sldId id="276" r:id="rId23"/>
    <p:sldId id="277" r:id="rId24"/>
    <p:sldId id="279" r:id="rId25"/>
    <p:sldId id="280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00"/>
    <a:srgbClr val="FF0000"/>
    <a:srgbClr val="4F81BD"/>
    <a:srgbClr val="9BBB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CC11D-94DF-4AF6-92EA-11F3337B82A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3EDDC-91F2-4D5B-8425-16B17F5846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Cheap</a:t>
            </a:r>
            <a:r>
              <a:rPr lang="en-US" baseline="0" smtClean="0"/>
              <a:t> but not efficient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3EDDC-91F2-4D5B-8425-16B17F5846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More compact code, saves 2 lines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3EDDC-91F2-4D5B-8425-16B17F5846B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CE1A-9D75-4EA7-8227-0EE69142B723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E165-18DE-42D7-B7A1-DC9E02CA5A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Arduino</a:t>
            </a:r>
            <a:endParaRPr lang="en-US"/>
          </a:p>
        </p:txBody>
      </p:sp>
      <p:pic>
        <p:nvPicPr>
          <p:cNvPr id="1026" name="Picture 2" descr="http://www.active-robots.com/media/catalog/product/cache/1/image/9df78eab33525d08d6e5fb8d27136e95/u/n/uno_rev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71678"/>
            <a:ext cx="4762500" cy="3838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mtClean="0"/>
              <a:t>ata types</a:t>
            </a:r>
            <a:endParaRPr lang="en-US"/>
          </a:p>
        </p:txBody>
      </p:sp>
      <p:pic>
        <p:nvPicPr>
          <p:cNvPr id="21506" name="Picture 2" descr="DataTyp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4401208" cy="3669909"/>
          </a:xfrm>
          <a:prstGeom prst="rect">
            <a:avLst/>
          </a:prstGeom>
          <a:noFill/>
        </p:spPr>
      </p:pic>
      <p:pic>
        <p:nvPicPr>
          <p:cNvPr id="21508" name="Picture 4" descr="http://isis.astrogeology.usgs.gov/IsisWorkshop/uploads/0/0d/Bit-byte-wo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428868"/>
            <a:ext cx="3786182" cy="1893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502682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5072074"/>
            <a:ext cx="291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28736"/>
            <a:ext cx="559414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2500298" y="2000240"/>
            <a:ext cx="4929222" cy="3714776"/>
          </a:xfrm>
          <a:prstGeom prst="rect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3071802" y="3143248"/>
            <a:ext cx="4357718" cy="228601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Rovná spojnica 8"/>
          <p:cNvCxnSpPr/>
          <p:nvPr/>
        </p:nvCxnSpPr>
        <p:spPr>
          <a:xfrm rot="5400000">
            <a:off x="196656" y="3842929"/>
            <a:ext cx="3643338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>
            <a:off x="1541360" y="4283382"/>
            <a:ext cx="2160000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Blinking Led</a:t>
            </a:r>
            <a:endParaRPr lang="en-US"/>
          </a:p>
        </p:txBody>
      </p:sp>
      <p:grpSp>
        <p:nvGrpSpPr>
          <p:cNvPr id="27" name="Skupina 26"/>
          <p:cNvGrpSpPr/>
          <p:nvPr/>
        </p:nvGrpSpPr>
        <p:grpSpPr>
          <a:xfrm>
            <a:off x="6143636" y="1643050"/>
            <a:ext cx="1643868" cy="2216166"/>
            <a:chOff x="5642776" y="1928802"/>
            <a:chExt cx="2501124" cy="3359174"/>
          </a:xfrm>
        </p:grpSpPr>
        <p:sp>
          <p:nvSpPr>
            <p:cNvPr id="4" name="Obdĺžnik 3"/>
            <p:cNvSpPr/>
            <p:nvPr/>
          </p:nvSpPr>
          <p:spPr>
            <a:xfrm>
              <a:off x="6143636" y="1928802"/>
              <a:ext cx="2000264" cy="10001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Setup</a:t>
              </a:r>
              <a:endParaRPr lang="en-US"/>
            </a:p>
          </p:txBody>
        </p:sp>
        <p:sp>
          <p:nvSpPr>
            <p:cNvPr id="5" name="Obdĺžnik 4"/>
            <p:cNvSpPr/>
            <p:nvPr/>
          </p:nvSpPr>
          <p:spPr>
            <a:xfrm>
              <a:off x="6143636" y="3786190"/>
              <a:ext cx="2000264" cy="10001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Loop</a:t>
              </a:r>
              <a:endParaRPr lang="en-US"/>
            </a:p>
          </p:txBody>
        </p:sp>
        <p:cxnSp>
          <p:nvCxnSpPr>
            <p:cNvPr id="7" name="Rovná spojovacia šípka 6"/>
            <p:cNvCxnSpPr>
              <a:stCxn id="4" idx="2"/>
              <a:endCxn id="5" idx="0"/>
            </p:cNvCxnSpPr>
            <p:nvPr/>
          </p:nvCxnSpPr>
          <p:spPr>
            <a:xfrm rot="5400000">
              <a:off x="6715140" y="3357562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>
              <a:stCxn id="5" idx="2"/>
            </p:cNvCxnSpPr>
            <p:nvPr/>
          </p:nvCxnSpPr>
          <p:spPr>
            <a:xfrm rot="5400000">
              <a:off x="6893735" y="5036355"/>
              <a:ext cx="50006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 rot="10800000">
              <a:off x="5643570" y="5286388"/>
              <a:ext cx="150019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 flipV="1">
              <a:off x="5142710" y="4786322"/>
              <a:ext cx="100092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ovná spojovacia šípka 16"/>
            <p:cNvCxnSpPr>
              <a:endCxn id="5" idx="1"/>
            </p:cNvCxnSpPr>
            <p:nvPr/>
          </p:nvCxnSpPr>
          <p:spPr>
            <a:xfrm>
              <a:off x="5643570" y="428625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462" name="Picture 6" descr="http://3.bp.blogspot.com/-1kdPLotnYeg/TcUIT0vQS6I/AAAAAAAAAFE/ALTccradKLM/s1600/BareMinim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643338" cy="4372006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43240" y="4500570"/>
            <a:ext cx="5043494" cy="171451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smtClean="0"/>
              <a:t>pinMode(N, INPUT/OUTPUT) </a:t>
            </a:r>
            <a:endParaRPr lang="en-US"/>
          </a:p>
          <a:p>
            <a:r>
              <a:rPr lang="en-US" smtClean="0"/>
              <a:t>digitalWrite(N, HIGH/LOW)</a:t>
            </a:r>
          </a:p>
          <a:p>
            <a:r>
              <a:rPr lang="en-US" smtClean="0"/>
              <a:t>Delay( milliseconds 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Blinking led</a:t>
            </a:r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357298"/>
            <a:ext cx="8039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aoblený obdĺžnik 5"/>
          <p:cNvSpPr/>
          <p:nvPr/>
        </p:nvSpPr>
        <p:spPr>
          <a:xfrm>
            <a:off x="1571604" y="4572008"/>
            <a:ext cx="6286544" cy="17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a program that blinks the led quickly 3 times and then 5 seconds waits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1928794" y="5715016"/>
            <a:ext cx="5572164" cy="214314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1928794" y="5715016"/>
            <a:ext cx="214314" cy="2143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dĺžnik 10"/>
          <p:cNvSpPr/>
          <p:nvPr/>
        </p:nvSpPr>
        <p:spPr>
          <a:xfrm>
            <a:off x="2428860" y="5715016"/>
            <a:ext cx="214314" cy="2143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dĺžnik 11"/>
          <p:cNvSpPr/>
          <p:nvPr/>
        </p:nvSpPr>
        <p:spPr>
          <a:xfrm>
            <a:off x="2928926" y="5715016"/>
            <a:ext cx="214314" cy="2143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Morse code</a:t>
            </a:r>
            <a:endParaRPr lang="en-US"/>
          </a:p>
        </p:txBody>
      </p:sp>
      <p:sp>
        <p:nvSpPr>
          <p:cNvPr id="4" name="Obdĺžnik 3"/>
          <p:cNvSpPr/>
          <p:nvPr/>
        </p:nvSpPr>
        <p:spPr>
          <a:xfrm>
            <a:off x="1357290" y="2143116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http://en.wikipedia.org/wiki/Morse_code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571604" y="3571876"/>
            <a:ext cx="6286544" cy="17859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Write a program that blinks out your name in morse code</a:t>
            </a:r>
            <a:endParaRPr 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Morse code – array &amp; switch</a:t>
            </a:r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5807" y="1500174"/>
            <a:ext cx="259096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52292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dĺžnik 6"/>
          <p:cNvSpPr/>
          <p:nvPr/>
        </p:nvSpPr>
        <p:spPr>
          <a:xfrm>
            <a:off x="428596" y="2643182"/>
            <a:ext cx="5072098" cy="214314"/>
          </a:xfrm>
          <a:prstGeom prst="rect">
            <a:avLst/>
          </a:prstGeom>
          <a:solidFill>
            <a:srgbClr val="C0504D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2204036" y="4050922"/>
            <a:ext cx="1000132" cy="214314"/>
          </a:xfrm>
          <a:prstGeom prst="rect">
            <a:avLst/>
          </a:prstGeom>
          <a:solidFill>
            <a:srgbClr val="C0504D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“for” loop</a:t>
            </a:r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929066"/>
            <a:ext cx="5069787" cy="241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2"/>
            <a:ext cx="2643206" cy="208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Šípka dolu 5"/>
          <p:cNvSpPr/>
          <p:nvPr/>
        </p:nvSpPr>
        <p:spPr>
          <a:xfrm rot="19232200">
            <a:off x="2746782" y="2717117"/>
            <a:ext cx="785818" cy="1106635"/>
          </a:xfrm>
          <a:prstGeom prst="downArrow">
            <a:avLst>
              <a:gd name="adj1" fmla="val 32874"/>
              <a:gd name="adj2" fmla="val 524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4347176" y="4511080"/>
            <a:ext cx="1357322" cy="285752"/>
          </a:xfrm>
          <a:prstGeom prst="rect">
            <a:avLst/>
          </a:prstGeom>
          <a:solidFill>
            <a:srgbClr val="4F81B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928662" y="1571612"/>
            <a:ext cx="1000132" cy="214314"/>
          </a:xfrm>
          <a:prstGeom prst="rect">
            <a:avLst/>
          </a:prstGeom>
          <a:solidFill>
            <a:srgbClr val="4F81B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dĺžnik 8"/>
          <p:cNvSpPr/>
          <p:nvPr/>
        </p:nvSpPr>
        <p:spPr>
          <a:xfrm>
            <a:off x="1643042" y="1785926"/>
            <a:ext cx="571504" cy="142876"/>
          </a:xfrm>
          <a:prstGeom prst="rect">
            <a:avLst/>
          </a:prstGeom>
          <a:solidFill>
            <a:srgbClr val="92D05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dĺžnik 9"/>
          <p:cNvSpPr/>
          <p:nvPr/>
        </p:nvSpPr>
        <p:spPr>
          <a:xfrm>
            <a:off x="5950342" y="4511080"/>
            <a:ext cx="785818" cy="285752"/>
          </a:xfrm>
          <a:prstGeom prst="rect">
            <a:avLst/>
          </a:prstGeom>
          <a:solidFill>
            <a:srgbClr val="92D05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dĺžnik 10"/>
          <p:cNvSpPr/>
          <p:nvPr/>
        </p:nvSpPr>
        <p:spPr>
          <a:xfrm>
            <a:off x="7000892" y="4500570"/>
            <a:ext cx="642942" cy="285752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dĺžnik 11"/>
          <p:cNvSpPr/>
          <p:nvPr/>
        </p:nvSpPr>
        <p:spPr>
          <a:xfrm>
            <a:off x="1142976" y="2664202"/>
            <a:ext cx="428628" cy="214314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dĺžnik 12"/>
          <p:cNvSpPr/>
          <p:nvPr/>
        </p:nvSpPr>
        <p:spPr>
          <a:xfrm>
            <a:off x="3428992" y="1857364"/>
            <a:ext cx="4786346" cy="9286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f</a:t>
            </a:r>
            <a:r>
              <a:rPr lang="en-US" sz="2000" b="1" smtClean="0"/>
              <a:t>or( initialization; condition; increment)</a:t>
            </a:r>
            <a:endParaRPr 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conditions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with PC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…Zapis aj citanie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673898" cy="5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PWM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Driving RGB led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 Converter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Photoresistor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 &amp; sounds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UART, I2C, SPI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thermometer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BMP085?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HD77480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Display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4609" y="428604"/>
            <a:ext cx="9318641" cy="549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communication - OOK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- client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- server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Javascript client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server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Micro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Power</a:t>
            </a:r>
          </a:p>
          <a:p>
            <a:pPr lvl="1"/>
            <a:r>
              <a:rPr lang="en-US" smtClean="0"/>
              <a:t>USB powered</a:t>
            </a:r>
          </a:p>
          <a:p>
            <a:pPr lvl="1"/>
            <a:r>
              <a:rPr lang="en-US" smtClean="0"/>
              <a:t>External DC (7..12V)	 - Linear 5V regulator</a:t>
            </a:r>
          </a:p>
          <a:p>
            <a:pPr lvl="1"/>
            <a:r>
              <a:rPr lang="en-US" smtClean="0"/>
              <a:t>Linear 3.3V regulator</a:t>
            </a:r>
          </a:p>
          <a:p>
            <a:r>
              <a:rPr lang="en-US" smtClean="0"/>
              <a:t>USB</a:t>
            </a:r>
          </a:p>
          <a:p>
            <a:pPr lvl="1"/>
            <a:r>
              <a:rPr lang="en-US" smtClean="0"/>
              <a:t>ATMega16U2 – programming &amp; serial comm</a:t>
            </a:r>
          </a:p>
          <a:p>
            <a:pPr lvl="1"/>
            <a:r>
              <a:rPr lang="en-US" smtClean="0"/>
              <a:t>Safety (500mA PTC fuse)</a:t>
            </a:r>
          </a:p>
          <a:p>
            <a:r>
              <a:rPr lang="en-US" smtClean="0"/>
              <a:t>IO</a:t>
            </a:r>
          </a:p>
          <a:p>
            <a:pPr lvl="1"/>
            <a:r>
              <a:rPr lang="en-US" smtClean="0"/>
              <a:t>Digital pins, analog pins, PWM</a:t>
            </a:r>
          </a:p>
          <a:p>
            <a:pPr lvl="1"/>
            <a:r>
              <a:rPr lang="en-US" smtClean="0"/>
              <a:t>Internal led at pin 13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lnmh9ip6v2uc.cloudfront.net/assets/a/6/e/a/2/51defe0dce395fd96800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510172" y="1204416"/>
            <a:ext cx="6176012" cy="4481512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929058" y="1714488"/>
            <a:ext cx="1357322" cy="26432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Arduino IDE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r>
              <a:rPr lang="en-US" smtClean="0"/>
              <a:t>Open source &amp; free</a:t>
            </a:r>
          </a:p>
          <a:p>
            <a:r>
              <a:rPr lang="en-US" smtClean="0"/>
              <a:t>Wide compatibility (Mac, Windows, Android)</a:t>
            </a:r>
          </a:p>
          <a:p>
            <a:r>
              <a:rPr lang="en-US" smtClean="0"/>
              <a:t>C / C++ language</a:t>
            </a:r>
          </a:p>
          <a:p>
            <a:r>
              <a:rPr lang="en-US" smtClean="0"/>
              <a:t>Easy to use</a:t>
            </a:r>
            <a:endParaRPr lang="en-US"/>
          </a:p>
        </p:txBody>
      </p:sp>
      <p:pic>
        <p:nvPicPr>
          <p:cNvPr id="18436" name="Picture 4" descr="http://upload.wikimedia.org/wikipedia/en/d/d9/Arduino_1.0_IDE,_Ubuntu_11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491889"/>
            <a:ext cx="4067173" cy="4966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Installing…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500306"/>
            <a:ext cx="44862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bdĺžnik 14"/>
          <p:cNvSpPr/>
          <p:nvPr/>
        </p:nvSpPr>
        <p:spPr>
          <a:xfrm>
            <a:off x="928662" y="2428868"/>
            <a:ext cx="1500198" cy="642942"/>
          </a:xfrm>
          <a:prstGeom prst="rect">
            <a:avLst/>
          </a:prstGeom>
          <a:solidFill>
            <a:srgbClr val="4F81BD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type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Rovná spojovacia šípka 17"/>
          <p:cNvCxnSpPr>
            <a:stCxn id="15" idx="3"/>
          </p:cNvCxnSpPr>
          <p:nvPr/>
        </p:nvCxnSpPr>
        <p:spPr>
          <a:xfrm flipV="1">
            <a:off x="2428860" y="2643182"/>
            <a:ext cx="57150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>
            <a:stCxn id="15" idx="3"/>
          </p:cNvCxnSpPr>
          <p:nvPr/>
        </p:nvCxnSpPr>
        <p:spPr>
          <a:xfrm>
            <a:off x="2428860" y="2750339"/>
            <a:ext cx="57150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3000364" y="2500306"/>
            <a:ext cx="642942" cy="285752"/>
          </a:xfrm>
          <a:prstGeom prst="rect">
            <a:avLst/>
          </a:prstGeom>
          <a:solidFill>
            <a:srgbClr val="4F81B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dĺžnik 22"/>
          <p:cNvSpPr/>
          <p:nvPr/>
        </p:nvSpPr>
        <p:spPr>
          <a:xfrm>
            <a:off x="3071802" y="4000504"/>
            <a:ext cx="428628" cy="285752"/>
          </a:xfrm>
          <a:prstGeom prst="rect">
            <a:avLst/>
          </a:prstGeom>
          <a:solidFill>
            <a:srgbClr val="4F81B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dĺžnik 23"/>
          <p:cNvSpPr/>
          <p:nvPr/>
        </p:nvSpPr>
        <p:spPr>
          <a:xfrm>
            <a:off x="6643702" y="2928934"/>
            <a:ext cx="1500198" cy="642942"/>
          </a:xfrm>
          <a:prstGeom prst="rect">
            <a:avLst/>
          </a:prstGeom>
          <a:solidFill>
            <a:srgbClr val="C0504D">
              <a:alpha val="47843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Arguments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5357818" y="2500306"/>
            <a:ext cx="357190" cy="285752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dĺžnik 25"/>
          <p:cNvSpPr/>
          <p:nvPr/>
        </p:nvSpPr>
        <p:spPr>
          <a:xfrm>
            <a:off x="4286248" y="4000504"/>
            <a:ext cx="1714512" cy="285752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Rovná spojovacia šípka 27"/>
          <p:cNvCxnSpPr/>
          <p:nvPr/>
        </p:nvCxnSpPr>
        <p:spPr>
          <a:xfrm rot="10800000">
            <a:off x="5715008" y="2714620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 rot="5400000">
            <a:off x="5857884" y="3357562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bdĺžnik 30"/>
          <p:cNvSpPr/>
          <p:nvPr/>
        </p:nvSpPr>
        <p:spPr>
          <a:xfrm>
            <a:off x="1142976" y="5429264"/>
            <a:ext cx="1500198" cy="642942"/>
          </a:xfrm>
          <a:prstGeom prst="rect">
            <a:avLst/>
          </a:prstGeom>
          <a:solidFill>
            <a:srgbClr val="9BBB59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4429124" y="4735904"/>
            <a:ext cx="714380" cy="285752"/>
          </a:xfrm>
          <a:prstGeom prst="rect">
            <a:avLst/>
          </a:prstGeom>
          <a:solidFill>
            <a:srgbClr val="92D05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ovná spojovacia šípka 33"/>
          <p:cNvCxnSpPr>
            <a:stCxn id="31" idx="3"/>
          </p:cNvCxnSpPr>
          <p:nvPr/>
        </p:nvCxnSpPr>
        <p:spPr>
          <a:xfrm flipV="1">
            <a:off x="2643174" y="5072074"/>
            <a:ext cx="2071702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19304"/>
            <a:ext cx="4895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15" name="Obdĺžnik 14"/>
          <p:cNvSpPr/>
          <p:nvPr/>
        </p:nvSpPr>
        <p:spPr>
          <a:xfrm>
            <a:off x="4643438" y="1928802"/>
            <a:ext cx="2286016" cy="642942"/>
          </a:xfrm>
          <a:prstGeom prst="rect">
            <a:avLst/>
          </a:prstGeom>
          <a:solidFill>
            <a:srgbClr val="4F81BD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Global variables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5357818" y="3071810"/>
            <a:ext cx="1500198" cy="357190"/>
          </a:xfrm>
          <a:prstGeom prst="rect">
            <a:avLst/>
          </a:prstGeom>
          <a:solidFill>
            <a:srgbClr val="C0504D">
              <a:alpha val="47843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 variable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181</Words>
  <Application>Microsoft Office PowerPoint</Application>
  <PresentationFormat>Prezentácia na obrazovke (4:3)</PresentationFormat>
  <Paragraphs>68</Paragraphs>
  <Slides>36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37" baseType="lpstr">
      <vt:lpstr>Motív Office</vt:lpstr>
      <vt:lpstr>Arduino</vt:lpstr>
      <vt:lpstr>Snímka 2</vt:lpstr>
      <vt:lpstr>Snímka 3</vt:lpstr>
      <vt:lpstr>Snímka 4</vt:lpstr>
      <vt:lpstr>Snímka 5</vt:lpstr>
      <vt:lpstr>Arduino IDE</vt:lpstr>
      <vt:lpstr>Installing…</vt:lpstr>
      <vt:lpstr>Functions</vt:lpstr>
      <vt:lpstr>Variables</vt:lpstr>
      <vt:lpstr>Data types</vt:lpstr>
      <vt:lpstr>Loops</vt:lpstr>
      <vt:lpstr>Scope</vt:lpstr>
      <vt:lpstr>Blinking Led</vt:lpstr>
      <vt:lpstr>Blinking led</vt:lpstr>
      <vt:lpstr>Morse code</vt:lpstr>
      <vt:lpstr>Morse code – array &amp; switch</vt:lpstr>
      <vt:lpstr>“for” loop</vt:lpstr>
      <vt:lpstr>If conditions</vt:lpstr>
      <vt:lpstr>Communicating with PC</vt:lpstr>
      <vt:lpstr>PWM</vt:lpstr>
      <vt:lpstr>Driving RGB led</vt:lpstr>
      <vt:lpstr>AD Converter</vt:lpstr>
      <vt:lpstr>Photoresistor</vt:lpstr>
      <vt:lpstr>Timers &amp; sounds</vt:lpstr>
      <vt:lpstr>UART, I2C, SPI</vt:lpstr>
      <vt:lpstr>Digital thermometer</vt:lpstr>
      <vt:lpstr>BMP085?</vt:lpstr>
      <vt:lpstr>Display HD77480</vt:lpstr>
      <vt:lpstr>RGB Display</vt:lpstr>
      <vt:lpstr>Wireless communication - OOK</vt:lpstr>
      <vt:lpstr>Bluetooth</vt:lpstr>
      <vt:lpstr>Ethernet - client</vt:lpstr>
      <vt:lpstr>Ethernet - server</vt:lpstr>
      <vt:lpstr>Javascript client</vt:lpstr>
      <vt:lpstr>PHP server</vt:lpstr>
      <vt:lpstr>Visual Micro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Gabo</dc:creator>
  <cp:lastModifiedBy>Gabo</cp:lastModifiedBy>
  <cp:revision>18</cp:revision>
  <dcterms:created xsi:type="dcterms:W3CDTF">2014-03-21T08:37:30Z</dcterms:created>
  <dcterms:modified xsi:type="dcterms:W3CDTF">2014-03-21T13:51:58Z</dcterms:modified>
</cp:coreProperties>
</file>