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4"/>
  </p:notesMasterIdLst>
  <p:sldIdLst>
    <p:sldId id="256" r:id="rId2"/>
    <p:sldId id="304" r:id="rId3"/>
    <p:sldId id="305" r:id="rId4"/>
    <p:sldId id="306" r:id="rId5"/>
    <p:sldId id="307" r:id="rId6"/>
    <p:sldId id="308" r:id="rId7"/>
    <p:sldId id="319" r:id="rId8"/>
    <p:sldId id="320" r:id="rId9"/>
    <p:sldId id="321" r:id="rId10"/>
    <p:sldId id="318" r:id="rId11"/>
    <p:sldId id="309" r:id="rId12"/>
    <p:sldId id="310" r:id="rId13"/>
    <p:sldId id="311" r:id="rId14"/>
    <p:sldId id="322" r:id="rId15"/>
    <p:sldId id="312" r:id="rId16"/>
    <p:sldId id="313" r:id="rId17"/>
    <p:sldId id="314" r:id="rId18"/>
    <p:sldId id="315" r:id="rId19"/>
    <p:sldId id="316" r:id="rId20"/>
    <p:sldId id="317" r:id="rId21"/>
    <p:sldId id="282" r:id="rId22"/>
    <p:sldId id="32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Világos stílus 1 – 6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479E5-557F-45BC-8CA3-DAB1BC55EA22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F3FA2-302A-48B7-9574-21FB702B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93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3A5AD-352D-4E94-857D-C963BB5844F7}" type="datetime1">
              <a:rPr lang="en-US" smtClean="0"/>
              <a:t>10/19/2017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67FE-41F2-4149-B249-8F2D49FD35B8}" type="datetime1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ACF4-6247-49CC-B3C9-8CF0AF606325}" type="datetime1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15A84-F837-45CC-9BAB-04A463A38F20}" type="datetime1">
              <a:rPr lang="en-US" smtClean="0"/>
              <a:t>10/19/2017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75E5-84F3-49C5-8E87-D413CED92FD3}" type="datetime1">
              <a:rPr lang="en-US" smtClean="0"/>
              <a:t>10/19/2017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D54B3-2FDD-4613-8FE5-30349D0E3801}" type="datetime1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375A-13B8-4DC8-A564-EE3ADE661A84}" type="datetime1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1D027-80F8-4E06-AE76-19FC2C234C15}" type="datetime1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7C3C-A123-4364-9F88-A03D07E731AC}" type="datetime1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C642-B8B9-4436-817A-69B80671AFFD}" type="datetime1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B2F01-D7C3-4FDB-8612-78D1B0A54FA7}" type="datetime1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95614660-29A6-493F-A336-B048118D7A3C}" type="datetime1">
              <a:rPr lang="en-US" smtClean="0"/>
              <a:t>10/19/2017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1C52F99-0557-4776-A4B3-39A934FF1F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5576" y="2132856"/>
            <a:ext cx="7986464" cy="2807568"/>
          </a:xfrm>
        </p:spPr>
        <p:txBody>
          <a:bodyPr>
            <a:noAutofit/>
          </a:bodyPr>
          <a:lstStyle/>
          <a:p>
            <a:r>
              <a:rPr lang="hu-HU" sz="6000" b="1" cap="all" dirty="0" err="1" smtClean="0">
                <a:ea typeface="Gungsuh" pitchFamily="18" charset="-127"/>
                <a:cs typeface="Courier New" pitchFamily="49" charset="0"/>
              </a:rPr>
              <a:t>ObjektumVezérelt</a:t>
            </a:r>
            <a:r>
              <a:rPr lang="hu-HU" sz="6000" b="1" cap="all" dirty="0" smtClean="0">
                <a:ea typeface="Gungsuh" pitchFamily="18" charset="-127"/>
                <a:cs typeface="Courier New" pitchFamily="49" charset="0"/>
              </a:rPr>
              <a:t> Rendszerek Tervezése</a:t>
            </a:r>
            <a:endParaRPr lang="en-US" sz="6000" b="1" cap="all" dirty="0">
              <a:ea typeface="Gungsuh" pitchFamily="18" charset="-127"/>
              <a:cs typeface="Courier New" pitchFamily="49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55576" y="5157192"/>
            <a:ext cx="6858000" cy="990600"/>
          </a:xfrm>
        </p:spPr>
        <p:txBody>
          <a:bodyPr/>
          <a:lstStyle/>
          <a:p>
            <a:r>
              <a:rPr lang="hu-HU" dirty="0" smtClean="0"/>
              <a:t>7. </a:t>
            </a:r>
            <a:r>
              <a:rPr lang="hu-HU" dirty="0" smtClean="0"/>
              <a:t>gyakorlat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Visitor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Látogató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mtClean="0"/>
              <a:t>Visitor</a:t>
            </a:r>
          </a:p>
        </p:txBody>
      </p:sp>
      <p:sp>
        <p:nvSpPr>
          <p:cNvPr id="8195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altLang="hu-HU" b="1" i="1" smtClean="0"/>
              <a:t>Cél</a:t>
            </a:r>
            <a:r>
              <a:rPr lang="hu-HU" altLang="hu-HU" smtClean="0"/>
              <a:t>: objektum-hierarchián végezhető művelet reprezentálása az osztályok megváltoztatása nélkül</a:t>
            </a:r>
            <a:endParaRPr lang="hu-HU" altLang="hu-HU" i="1" smtClean="0"/>
          </a:p>
          <a:p>
            <a:r>
              <a:rPr lang="hu-HU" altLang="hu-HU" sz="2800" b="1" i="1" smtClean="0"/>
              <a:t>Alkalmazhatóság</a:t>
            </a:r>
            <a:r>
              <a:rPr lang="hu-HU" altLang="hu-HU" sz="2800" smtClean="0"/>
              <a:t>:</a:t>
            </a:r>
          </a:p>
          <a:p>
            <a:pPr lvl="1"/>
            <a:r>
              <a:rPr lang="hu-HU" altLang="hu-HU" smtClean="0"/>
              <a:t>több független műveletet kell elvégezni egy objektum-struktúrán (az osztályok „beszennyezése” nélkül)</a:t>
            </a:r>
          </a:p>
          <a:p>
            <a:pPr lvl="1"/>
            <a:r>
              <a:rPr lang="hu-HU" altLang="hu-HU" smtClean="0"/>
              <a:t>a struktúrát meghatározó osztályok ritkán változnak, új műveleteket viszont sűrűn definiálhatunk</a:t>
            </a:r>
          </a:p>
        </p:txBody>
      </p:sp>
    </p:spTree>
    <p:extLst>
      <p:ext uri="{BB962C8B-B14F-4D97-AF65-F5344CB8AC3E}">
        <p14:creationId xmlns:p14="http://schemas.microsoft.com/office/powerpoint/2010/main" val="396731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7" descr="visitor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1640" y="476672"/>
            <a:ext cx="7220164" cy="5616624"/>
          </a:xfrm>
        </p:spPr>
      </p:pic>
      <p:sp>
        <p:nvSpPr>
          <p:cNvPr id="921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mtClean="0"/>
              <a:t>Visitor</a:t>
            </a:r>
          </a:p>
        </p:txBody>
      </p:sp>
    </p:spTree>
    <p:extLst>
      <p:ext uri="{BB962C8B-B14F-4D97-AF65-F5344CB8AC3E}">
        <p14:creationId xmlns:p14="http://schemas.microsoft.com/office/powerpoint/2010/main" val="377338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err="1" smtClean="0"/>
              <a:t>Visitor</a:t>
            </a:r>
            <a:r>
              <a:rPr lang="hu-HU" altLang="hu-HU" dirty="0" smtClean="0"/>
              <a:t> példa</a:t>
            </a:r>
          </a:p>
        </p:txBody>
      </p:sp>
      <p:sp>
        <p:nvSpPr>
          <p:cNvPr id="1024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dirty="0" err="1" smtClean="0"/>
              <a:t>Composite</a:t>
            </a:r>
            <a:r>
              <a:rPr lang="hu-HU" altLang="hu-HU" dirty="0" smtClean="0"/>
              <a:t> mintánál vizsgált könyvtárszerkezet példája</a:t>
            </a:r>
          </a:p>
          <a:p>
            <a:r>
              <a:rPr lang="hu-HU" altLang="hu-HU" dirty="0" smtClean="0"/>
              <a:t>Van két műveletünk:</a:t>
            </a:r>
          </a:p>
          <a:p>
            <a:pPr lvl="1"/>
            <a:r>
              <a:rPr lang="hu-HU" altLang="hu-HU" dirty="0" smtClean="0"/>
              <a:t>Fa-szerkezet listázás</a:t>
            </a:r>
          </a:p>
          <a:p>
            <a:pPr lvl="1"/>
            <a:r>
              <a:rPr lang="hu-HU" altLang="hu-HU" dirty="0" smtClean="0"/>
              <a:t>Könyvtárak és fájlok számának megszámolása</a:t>
            </a:r>
          </a:p>
          <a:p>
            <a:r>
              <a:rPr lang="hu-HU" altLang="hu-HU" dirty="0" smtClean="0"/>
              <a:t>Két különböző műveletet számoljuk ki két különböző </a:t>
            </a:r>
            <a:r>
              <a:rPr lang="hu-HU" altLang="hu-HU" dirty="0" err="1" smtClean="0"/>
              <a:t>visitorral</a:t>
            </a:r>
            <a:r>
              <a:rPr lang="hu-HU" altLang="hu-HU" dirty="0" smtClean="0"/>
              <a:t>!</a:t>
            </a:r>
          </a:p>
          <a:p>
            <a:endParaRPr lang="hu-HU" altLang="hu-HU" dirty="0" smtClean="0"/>
          </a:p>
          <a:p>
            <a:endParaRPr lang="hu-HU" altLang="hu-HU" dirty="0" smtClean="0"/>
          </a:p>
        </p:txBody>
      </p:sp>
    </p:spTree>
    <p:extLst>
      <p:ext uri="{BB962C8B-B14F-4D97-AF65-F5344CB8AC3E}">
        <p14:creationId xmlns:p14="http://schemas.microsoft.com/office/powerpoint/2010/main" val="26517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 err="1"/>
              <a:t>Visitor</a:t>
            </a:r>
            <a:r>
              <a:rPr lang="hu-HU" altLang="hu-HU" dirty="0"/>
              <a:t> </a:t>
            </a:r>
            <a:r>
              <a:rPr lang="hu-HU" altLang="hu-HU" dirty="0" smtClean="0"/>
              <a:t>gondolatok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visit</a:t>
            </a:r>
            <a:r>
              <a:rPr lang="hu-HU" dirty="0" smtClean="0"/>
              <a:t>(), </a:t>
            </a:r>
            <a:r>
              <a:rPr lang="hu-HU" dirty="0" err="1" smtClean="0"/>
              <a:t>visitEnd</a:t>
            </a:r>
            <a:r>
              <a:rPr lang="hu-HU" dirty="0" smtClean="0"/>
              <a:t>() </a:t>
            </a:r>
            <a:r>
              <a:rPr lang="hu-HU" dirty="0" smtClean="0">
                <a:sym typeface="Wingdings" panose="05000000000000000000" pitchFamily="2" charset="2"/>
              </a:rPr>
              <a:t> </a:t>
            </a:r>
            <a:r>
              <a:rPr lang="hu-HU" dirty="0" err="1" smtClean="0">
                <a:sym typeface="Wingdings" panose="05000000000000000000" pitchFamily="2" charset="2"/>
              </a:rPr>
              <a:t>template</a:t>
            </a:r>
            <a:r>
              <a:rPr lang="hu-HU" dirty="0" smtClean="0">
                <a:sym typeface="Wingdings" panose="05000000000000000000" pitchFamily="2" charset="2"/>
              </a:rPr>
              <a:t> </a:t>
            </a:r>
            <a:r>
              <a:rPr lang="hu-HU" dirty="0" err="1" smtClean="0">
                <a:sym typeface="Wingdings" panose="05000000000000000000" pitchFamily="2" charset="2"/>
              </a:rPr>
              <a:t>method</a:t>
            </a:r>
            <a:r>
              <a:rPr lang="hu-HU" dirty="0" smtClean="0">
                <a:sym typeface="Wingdings" panose="05000000000000000000" pitchFamily="2" charset="2"/>
              </a:rPr>
              <a:t>? 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generikus </a:t>
            </a:r>
            <a:r>
              <a:rPr lang="hu-HU" dirty="0" err="1" smtClean="0">
                <a:sym typeface="Wingdings" panose="05000000000000000000" pitchFamily="2" charset="2"/>
              </a:rPr>
              <a:t>visit</a:t>
            </a:r>
            <a:r>
              <a:rPr lang="hu-HU" dirty="0" smtClean="0">
                <a:sym typeface="Wingdings" panose="05000000000000000000" pitchFamily="2" charset="2"/>
              </a:rPr>
              <a:t>() metódus, ami általános objektumot vár az </a:t>
            </a:r>
            <a:r>
              <a:rPr lang="hu-HU" dirty="0" err="1" smtClean="0">
                <a:sym typeface="Wingdings" panose="05000000000000000000" pitchFamily="2" charset="2"/>
              </a:rPr>
              <a:t>UML-en</a:t>
            </a:r>
            <a:r>
              <a:rPr lang="hu-HU" dirty="0" smtClean="0">
                <a:sym typeface="Wingdings" panose="05000000000000000000" pitchFamily="2" charset="2"/>
              </a:rPr>
              <a:t> látottak helyett (egy absztrakt osztályban)</a:t>
            </a:r>
          </a:p>
          <a:p>
            <a:pPr lvl="1"/>
            <a:r>
              <a:rPr lang="hu-HU" dirty="0" smtClean="0"/>
              <a:t>Java esetében </a:t>
            </a:r>
            <a:r>
              <a:rPr lang="hu-HU" dirty="0" err="1" smtClean="0"/>
              <a:t>reflection</a:t>
            </a:r>
            <a:r>
              <a:rPr lang="hu-HU" dirty="0" smtClean="0"/>
              <a:t> segítségével jó tud lenni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577037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Interpreter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Értelmező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62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dirty="0" err="1" smtClean="0"/>
              <a:t>Interpreter</a:t>
            </a:r>
            <a:endParaRPr lang="hu-HU" dirty="0" smtClean="0"/>
          </a:p>
        </p:txBody>
      </p:sp>
      <p:sp>
        <p:nvSpPr>
          <p:cNvPr id="47107" name="Tartalom helye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r>
              <a:rPr lang="hu-HU" b="1" i="1" dirty="0" smtClean="0"/>
              <a:t>Cél</a:t>
            </a:r>
            <a:r>
              <a:rPr lang="hu-HU" dirty="0" smtClean="0"/>
              <a:t>: egy nyelv nyelvtanának reprezentálása a hozzá tartozó </a:t>
            </a:r>
            <a:r>
              <a:rPr lang="hu-HU" dirty="0" err="1" smtClean="0"/>
              <a:t>interpreterrel</a:t>
            </a:r>
            <a:r>
              <a:rPr lang="hu-HU" dirty="0" smtClean="0"/>
              <a:t> (szintaxis fa épül, majd a nyelv szavai ezen lesznek elemezve)</a:t>
            </a:r>
            <a:endParaRPr lang="hu-HU" i="1" dirty="0" smtClean="0"/>
          </a:p>
          <a:p>
            <a:pPr>
              <a:lnSpc>
                <a:spcPct val="80000"/>
              </a:lnSpc>
            </a:pPr>
            <a:r>
              <a:rPr lang="hu-HU" b="1" i="1" dirty="0" smtClean="0"/>
              <a:t>Alkalmazhatóság</a:t>
            </a:r>
            <a:r>
              <a:rPr lang="hu-HU" dirty="0" smtClean="0"/>
              <a:t>:</a:t>
            </a:r>
          </a:p>
          <a:p>
            <a:pPr lvl="1">
              <a:lnSpc>
                <a:spcPct val="80000"/>
              </a:lnSpc>
            </a:pPr>
            <a:r>
              <a:rPr lang="hu-HU" sz="2400" dirty="0" smtClean="0"/>
              <a:t>nyelv megadható, melynek szintaxisfáján történhet az elemzés</a:t>
            </a:r>
          </a:p>
          <a:p>
            <a:pPr lvl="1">
              <a:lnSpc>
                <a:spcPct val="80000"/>
              </a:lnSpc>
            </a:pPr>
            <a:r>
              <a:rPr lang="hu-HU" sz="2400" dirty="0" smtClean="0"/>
              <a:t>nagyobb feladatokhoz jobbak az elemző-generátorok (osztályhierarchia nagy lehet)</a:t>
            </a:r>
          </a:p>
          <a:p>
            <a:pPr lvl="2">
              <a:lnSpc>
                <a:spcPct val="80000"/>
              </a:lnSpc>
            </a:pPr>
            <a:r>
              <a:rPr lang="hu-HU" dirty="0" smtClean="0"/>
              <a:t>ANTLR</a:t>
            </a:r>
          </a:p>
        </p:txBody>
      </p:sp>
    </p:spTree>
    <p:extLst>
      <p:ext uri="{BB962C8B-B14F-4D97-AF65-F5344CB8AC3E}">
        <p14:creationId xmlns:p14="http://schemas.microsoft.com/office/powerpoint/2010/main" val="3461811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ím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hu-HU" smtClean="0"/>
              <a:t>Interpreter</a:t>
            </a:r>
          </a:p>
        </p:txBody>
      </p:sp>
      <p:pic>
        <p:nvPicPr>
          <p:cNvPr id="48132" name="Picture 4" descr="interpre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581414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9761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ím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hu-HU" smtClean="0"/>
              <a:t>Interpreter példa - leírás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hu-HU" smtClean="0"/>
              <a:t>Van egy személyek elérhetőségét (Contact) tároló kollekciónk (ContactList).</a:t>
            </a:r>
            <a:endParaRPr lang="en-US" smtClean="0"/>
          </a:p>
          <a:p>
            <a:r>
              <a:rPr lang="hu-HU" smtClean="0"/>
              <a:t>Interpreter segítségével definiálunk egy kifejezést, amit arra használhatunk, hogy a kollekcióban az adott kritériumoknak megfelelő Contact-okra keresve visszakapjuk a megfelelő Contact-ok egy halmazát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38130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ím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hu-HU" smtClean="0"/>
              <a:t>Interpreter példa - résztvevők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hu-HU" smtClean="0"/>
              <a:t>AbstractExpression – Expression</a:t>
            </a:r>
          </a:p>
          <a:p>
            <a:r>
              <a:rPr lang="hu-HU" smtClean="0"/>
              <a:t>NonTerminalExpression</a:t>
            </a:r>
          </a:p>
          <a:p>
            <a:pPr lvl="1"/>
            <a:r>
              <a:rPr lang="hu-HU" smtClean="0"/>
              <a:t>ContainsExpression</a:t>
            </a:r>
          </a:p>
          <a:p>
            <a:pPr lvl="1"/>
            <a:r>
              <a:rPr lang="hu-HU" smtClean="0"/>
              <a:t>EqualsExpression</a:t>
            </a:r>
          </a:p>
          <a:p>
            <a:pPr lvl="1"/>
            <a:r>
              <a:rPr lang="hu-HU" smtClean="0"/>
              <a:t>AndExpression</a:t>
            </a:r>
          </a:p>
          <a:p>
            <a:r>
              <a:rPr lang="hu-HU" smtClean="0"/>
              <a:t>TerminalExpression</a:t>
            </a:r>
          </a:p>
          <a:p>
            <a:pPr lvl="1"/>
            <a:r>
              <a:rPr lang="hu-HU" smtClean="0"/>
              <a:t>VariableExpression</a:t>
            </a:r>
          </a:p>
          <a:p>
            <a:pPr lvl="1"/>
            <a:r>
              <a:rPr lang="hu-HU" smtClean="0"/>
              <a:t>ConstantExpression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9461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State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Állapot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3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8" descr="interpr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813"/>
            <a:ext cx="9144000" cy="639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Cím 1"/>
          <p:cNvSpPr>
            <a:spLocks noGrp="1"/>
          </p:cNvSpPr>
          <p:nvPr>
            <p:ph type="title" idx="4294967295"/>
          </p:nvPr>
        </p:nvSpPr>
        <p:spPr>
          <a:xfrm>
            <a:off x="179388" y="384175"/>
            <a:ext cx="8785225" cy="668338"/>
          </a:xfrm>
        </p:spPr>
        <p:txBody>
          <a:bodyPr>
            <a:normAutofit fontScale="90000"/>
          </a:bodyPr>
          <a:lstStyle/>
          <a:p>
            <a:r>
              <a:rPr lang="hu-HU" sz="4000" smtClean="0"/>
              <a:t>Interpreter példa - diagram</a:t>
            </a:r>
          </a:p>
        </p:txBody>
      </p:sp>
    </p:spTree>
    <p:extLst>
      <p:ext uri="{BB962C8B-B14F-4D97-AF65-F5344CB8AC3E}">
        <p14:creationId xmlns:p14="http://schemas.microsoft.com/office/powerpoint/2010/main" val="36608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.pinimg.com/736x/ed/9b/b4/ed9bb4cee2ec7b9f2a8ef8bf5cb5ebe3--drawing-for-kids-children-draw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079" y="4725144"/>
            <a:ext cx="1603864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2000" y="476672"/>
            <a:ext cx="7543800" cy="4788532"/>
          </a:xfrm>
        </p:spPr>
        <p:txBody>
          <a:bodyPr/>
          <a:lstStyle/>
          <a:p>
            <a:r>
              <a:rPr lang="hu-HU" b="1" dirty="0" err="1" smtClean="0"/>
              <a:t>hu.u</a:t>
            </a:r>
            <a:r>
              <a:rPr lang="hu-HU" b="1" dirty="0" smtClean="0"/>
              <a:t>_</a:t>
            </a:r>
            <a:r>
              <a:rPr lang="hu-HU" b="1" dirty="0" err="1" smtClean="0"/>
              <a:t>szeged.inf.ovrt.feladat</a:t>
            </a:r>
            <a:r>
              <a:rPr lang="hu-HU" dirty="0" smtClean="0"/>
              <a:t> csomagban található a </a:t>
            </a:r>
            <a:r>
              <a:rPr lang="hu-HU" b="1" dirty="0" err="1" smtClean="0"/>
              <a:t>CeilingFanExercise.java</a:t>
            </a:r>
            <a:r>
              <a:rPr lang="hu-HU" dirty="0" smtClean="0"/>
              <a:t> fájl. Tanulmányozzuk, alakítsuk át úgy, hogy legyen benne tervezési minta</a:t>
            </a:r>
          </a:p>
          <a:p>
            <a:pPr lvl="1"/>
            <a:r>
              <a:rPr lang="hu-HU" dirty="0" smtClean="0"/>
              <a:t>Melyik mintát alkalmazhatjuk?</a:t>
            </a:r>
          </a:p>
          <a:p>
            <a:pPr lvl="1"/>
            <a:r>
              <a:rPr lang="hu-HU" dirty="0" smtClean="0"/>
              <a:t>Alakítsuk át, próbáljuk ki.</a:t>
            </a:r>
          </a:p>
          <a:p>
            <a:pPr lvl="1"/>
            <a:r>
              <a:rPr lang="hu-HU" dirty="0" smtClean="0"/>
              <a:t>Adjunk hozzá egy új fokozatot is!</a:t>
            </a:r>
          </a:p>
          <a:p>
            <a:pPr lvl="1"/>
            <a:endParaRPr lang="hu-HU" dirty="0" smtClean="0"/>
          </a:p>
          <a:p>
            <a:pPr lvl="1"/>
            <a:endParaRPr lang="hu-HU" dirty="0" smtClean="0"/>
          </a:p>
        </p:txBody>
      </p:sp>
      <p:pic>
        <p:nvPicPr>
          <p:cNvPr id="1026" name="Picture 2" descr="Képtalálat a következőre: „ceiling fan drawing”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717032"/>
            <a:ext cx="3036246" cy="24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b="1" dirty="0" err="1"/>
              <a:t>hu.u</a:t>
            </a:r>
            <a:r>
              <a:rPr lang="hu-HU" b="1" dirty="0"/>
              <a:t>_</a:t>
            </a:r>
            <a:r>
              <a:rPr lang="hu-HU" b="1" dirty="0" err="1"/>
              <a:t>szeged.inf.ovrt.feladat</a:t>
            </a:r>
            <a:r>
              <a:rPr lang="hu-HU" dirty="0"/>
              <a:t> csomagban található </a:t>
            </a:r>
            <a:r>
              <a:rPr lang="hu-HU" dirty="0" smtClean="0"/>
              <a:t>a </a:t>
            </a:r>
            <a:r>
              <a:rPr lang="hu-HU" b="1" dirty="0" err="1" smtClean="0"/>
              <a:t>MusicLibraryExercise.java</a:t>
            </a:r>
            <a:r>
              <a:rPr lang="hu-HU" dirty="0" smtClean="0"/>
              <a:t>. </a:t>
            </a:r>
            <a:r>
              <a:rPr lang="hu-HU" dirty="0"/>
              <a:t>Tanulmányozzuk, alakítsuk át úgy, hogy legyen benne tervezési </a:t>
            </a:r>
            <a:r>
              <a:rPr lang="hu-HU" dirty="0" smtClean="0"/>
              <a:t>minta. Jelenlegi gondok?!</a:t>
            </a:r>
          </a:p>
          <a:p>
            <a:pPr lvl="1"/>
            <a:r>
              <a:rPr lang="hu-HU" dirty="0" smtClean="0"/>
              <a:t>Minden műfajt egyesével szeretném kikérni (rap, </a:t>
            </a:r>
            <a:r>
              <a:rPr lang="hu-HU" dirty="0" err="1" smtClean="0"/>
              <a:t>classic</a:t>
            </a:r>
            <a:r>
              <a:rPr lang="hu-HU" dirty="0" smtClean="0"/>
              <a:t>, </a:t>
            </a:r>
            <a:r>
              <a:rPr lang="hu-HU" dirty="0" err="1" smtClean="0"/>
              <a:t>stb</a:t>
            </a:r>
            <a:r>
              <a:rPr lang="hu-HU" dirty="0" smtClean="0"/>
              <a:t>). Mindenre kéne egy </a:t>
            </a:r>
            <a:r>
              <a:rPr lang="hu-HU" dirty="0" err="1" smtClean="0"/>
              <a:t>getter</a:t>
            </a:r>
            <a:r>
              <a:rPr lang="hu-HU" dirty="0" smtClean="0"/>
              <a:t>? Egybemosódik az adatszerkezet és az algoritmusok </a:t>
            </a:r>
            <a:r>
              <a:rPr lang="hu-HU" dirty="0" smtClean="0">
                <a:sym typeface="Wingdings" panose="05000000000000000000" pitchFamily="2" charset="2"/>
              </a:rPr>
              <a:t> 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Mi van akkor, ha szeretnék rap és rock zenéket keresni? Egyesével, majd a halmazokat egyesítem? Írjak rá külön egy metódust? Sehogy sem túl jó jelenleg…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Melyik minta lehet?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1750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State</a:t>
            </a:r>
            <a:endParaRPr 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b="1" i="1" dirty="0" smtClean="0"/>
              <a:t>Cél</a:t>
            </a:r>
            <a:r>
              <a:rPr lang="hu-HU" dirty="0" smtClean="0"/>
              <a:t>: objektum viselkedésének megváltoztatása belső állapotváltozás hatására (kívülről úgy tűnik, mintha az osztályát változtatná meg)</a:t>
            </a:r>
            <a:endParaRPr lang="hu-HU" i="1" dirty="0" smtClean="0"/>
          </a:p>
          <a:p>
            <a:pPr>
              <a:lnSpc>
                <a:spcPct val="90000"/>
              </a:lnSpc>
            </a:pPr>
            <a:r>
              <a:rPr lang="hu-HU" b="1" i="1" dirty="0" smtClean="0"/>
              <a:t>Alkalmazhatóság</a:t>
            </a:r>
            <a:r>
              <a:rPr lang="hu-HU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objektum viselkedése állapotának függvénye, és az futás közben változhat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operációkban nagy elágazások vannak, többen ugyanazon szerkezettel, pl. valami konstanstól függővé téve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384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17538"/>
            <a:ext cx="8367740" cy="48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State</a:t>
            </a:r>
            <a:endParaRPr lang="en-US" smtClean="0"/>
          </a:p>
        </p:txBody>
      </p:sp>
      <p:sp>
        <p:nvSpPr>
          <p:cNvPr id="3" name="AutoShape 2" descr="State sche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4" name="AutoShape 4" descr="State schem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5" name="AutoShape 6" descr="State schem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6" name="AutoShape 8" descr="State schem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248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State példa</a:t>
            </a:r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Egy RPG kalandjátékban a karakterünk attól függően, hogy milyen műveletet végzünk vele több állapotban is lehet.</a:t>
            </a:r>
          </a:p>
          <a:p>
            <a:r>
              <a:rPr lang="hu-HU" dirty="0" smtClean="0"/>
              <a:t>Az egyes műveletek végrehajtásának az eredménye függ az adott állapottól is.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2939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Strategy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Stratégia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78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Strategy</a:t>
            </a:r>
            <a:endParaRPr lang="en-US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b="1" i="1" dirty="0" smtClean="0"/>
              <a:t>Cél</a:t>
            </a:r>
            <a:r>
              <a:rPr lang="hu-HU" dirty="0" smtClean="0"/>
              <a:t>: algoritmus-család meghatározása, melyben az egyes algoritmusokat egységbe zárjuk, és egymással felcserélhetővé tesszük.</a:t>
            </a:r>
            <a:endParaRPr lang="hu-HU" i="1" dirty="0" smtClean="0"/>
          </a:p>
          <a:p>
            <a:pPr>
              <a:lnSpc>
                <a:spcPct val="90000"/>
              </a:lnSpc>
            </a:pPr>
            <a:r>
              <a:rPr lang="hu-HU" b="1" i="1" dirty="0" smtClean="0"/>
              <a:t>Alkalmazhatóság</a:t>
            </a:r>
            <a:r>
              <a:rPr lang="hu-HU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hasonló osztályok csak viselkedésben különböznek, így a különbözően viselkedő objektumokhoz különböző viselkedést rendelhetünk</a:t>
            </a:r>
          </a:p>
          <a:p>
            <a:pPr lvl="1">
              <a:lnSpc>
                <a:spcPct val="90000"/>
              </a:lnSpc>
            </a:pPr>
            <a:r>
              <a:rPr lang="hu-HU" dirty="0" smtClean="0"/>
              <a:t>egy algoritmus több változata: idő/tár optimalizálás, </a:t>
            </a:r>
          </a:p>
        </p:txBody>
      </p:sp>
    </p:spTree>
    <p:extLst>
      <p:ext uri="{BB962C8B-B14F-4D97-AF65-F5344CB8AC3E}">
        <p14:creationId xmlns:p14="http://schemas.microsoft.com/office/powerpoint/2010/main" val="3069317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764704"/>
            <a:ext cx="7920879" cy="451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Strategy</a:t>
            </a:r>
            <a:endParaRPr lang="en-US" dirty="0" smtClean="0"/>
          </a:p>
        </p:txBody>
      </p:sp>
      <p:sp>
        <p:nvSpPr>
          <p:cNvPr id="3" name="AutoShape 2" descr="State sche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4" name="AutoShape 4" descr="State schem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5" name="AutoShape 6" descr="State schem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6" name="AutoShape 8" descr="State schem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8579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Strategy</a:t>
            </a:r>
            <a:r>
              <a:rPr lang="hu-HU" dirty="0" smtClean="0"/>
              <a:t> példa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 alkalmazásban beállítástól függően gombnyomásra menthetünk </a:t>
            </a:r>
            <a:r>
              <a:rPr lang="hu-HU" dirty="0" err="1" smtClean="0"/>
              <a:t>json-be</a:t>
            </a:r>
            <a:r>
              <a:rPr lang="hu-HU" dirty="0" smtClean="0"/>
              <a:t>, vagy </a:t>
            </a:r>
            <a:r>
              <a:rPr lang="hu-HU" dirty="0" err="1" smtClean="0"/>
              <a:t>xml-be</a:t>
            </a:r>
            <a:r>
              <a:rPr lang="hu-HU" dirty="0" smtClean="0"/>
              <a:t>.</a:t>
            </a:r>
          </a:p>
          <a:p>
            <a:r>
              <a:rPr lang="hu-HU" dirty="0" smtClean="0"/>
              <a:t>A beállításokat módosíthatjuk bármikor, a gomb megnyomására pedig a beállított módon történik meg a mentés</a:t>
            </a:r>
          </a:p>
        </p:txBody>
      </p:sp>
    </p:spTree>
    <p:extLst>
      <p:ext uri="{BB962C8B-B14F-4D97-AF65-F5344CB8AC3E}">
        <p14:creationId xmlns:p14="http://schemas.microsoft.com/office/powerpoint/2010/main" val="3129124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696</TotalTime>
  <Words>491</Words>
  <Application>Microsoft Office PowerPoint</Application>
  <PresentationFormat>Diavetítés a képernyőre (4:3 oldalarány)</PresentationFormat>
  <Paragraphs>74</Paragraphs>
  <Slides>22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22</vt:i4>
      </vt:variant>
    </vt:vector>
  </HeadingPairs>
  <TitlesOfParts>
    <vt:vector size="23" baseType="lpstr">
      <vt:lpstr>NewsPrint</vt:lpstr>
      <vt:lpstr>ObjektumVezérelt Rendszerek Tervezése</vt:lpstr>
      <vt:lpstr>State</vt:lpstr>
      <vt:lpstr>State</vt:lpstr>
      <vt:lpstr>State</vt:lpstr>
      <vt:lpstr>State példa</vt:lpstr>
      <vt:lpstr>Strategy</vt:lpstr>
      <vt:lpstr>Strategy</vt:lpstr>
      <vt:lpstr>Strategy</vt:lpstr>
      <vt:lpstr>Strategy példa</vt:lpstr>
      <vt:lpstr>Visitor</vt:lpstr>
      <vt:lpstr>Visitor</vt:lpstr>
      <vt:lpstr>Visitor</vt:lpstr>
      <vt:lpstr>Visitor példa</vt:lpstr>
      <vt:lpstr>Visitor gondolatok</vt:lpstr>
      <vt:lpstr>Interpreter</vt:lpstr>
      <vt:lpstr>Interpreter</vt:lpstr>
      <vt:lpstr>Interpreter</vt:lpstr>
      <vt:lpstr>Interpreter példa - leírás</vt:lpstr>
      <vt:lpstr>Interpreter példa - résztvevők</vt:lpstr>
      <vt:lpstr>Interpreter példa - diagram</vt:lpstr>
      <vt:lpstr>Feladat</vt:lpstr>
      <vt:lpstr>Feladat</vt:lpstr>
    </vt:vector>
  </TitlesOfParts>
  <Company>Szegedi Tudományegyetem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ovrt</dc:title>
  <dc:creator>kutyamutya</dc:creator>
  <cp:lastModifiedBy>kutyamutya</cp:lastModifiedBy>
  <cp:revision>93</cp:revision>
  <dcterms:created xsi:type="dcterms:W3CDTF">2016-09-26T11:16:46Z</dcterms:created>
  <dcterms:modified xsi:type="dcterms:W3CDTF">2017-10-19T15:36:47Z</dcterms:modified>
</cp:coreProperties>
</file>