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4"/>
  </p:notesMasterIdLst>
  <p:sldIdLst>
    <p:sldId id="256" r:id="rId2"/>
    <p:sldId id="304" r:id="rId3"/>
    <p:sldId id="324" r:id="rId4"/>
    <p:sldId id="326" r:id="rId5"/>
    <p:sldId id="327" r:id="rId6"/>
    <p:sldId id="332" r:id="rId7"/>
    <p:sldId id="330" r:id="rId8"/>
    <p:sldId id="329" r:id="rId9"/>
    <p:sldId id="328" r:id="rId10"/>
    <p:sldId id="331" r:id="rId11"/>
    <p:sldId id="282" r:id="rId12"/>
    <p:sldId id="33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79E5-557F-45BC-8CA3-DAB1BC55EA2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3FA2-302A-48B7-9574-21FB702B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A5AD-352D-4E94-857D-C963BB5844F7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67FE-41F2-4149-B249-8F2D49FD35B8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ACF4-6247-49CC-B3C9-8CF0AF606325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5A84-F837-45CC-9BAB-04A463A38F20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5E5-84F3-49C5-8E87-D413CED92FD3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54B3-2FDD-4613-8FE5-30349D0E3801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375A-13B8-4DC8-A564-EE3ADE661A84}" type="datetime1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D027-80F8-4E06-AE76-19FC2C234C15}" type="datetime1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7C3C-A123-4364-9F88-A03D07E731AC}" type="datetime1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C642-B8B9-4436-817A-69B80671AFFD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01-D7C3-4FDB-8612-78D1B0A54FA7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5614660-29A6-493F-A336-B048118D7A3C}" type="datetime1">
              <a:rPr lang="en-US" smtClean="0"/>
              <a:t>10/26/2017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986464" cy="2807568"/>
          </a:xfrm>
        </p:spPr>
        <p:txBody>
          <a:bodyPr>
            <a:noAutofit/>
          </a:bodyPr>
          <a:lstStyle/>
          <a:p>
            <a:r>
              <a:rPr lang="hu-HU" sz="6000" b="1" cap="all" dirty="0" err="1" smtClean="0">
                <a:ea typeface="Gungsuh" pitchFamily="18" charset="-127"/>
                <a:cs typeface="Courier New" pitchFamily="49" charset="0"/>
              </a:rPr>
              <a:t>ObjektumVezérelt</a:t>
            </a:r>
            <a:r>
              <a:rPr lang="hu-HU" sz="6000" b="1" cap="all" dirty="0" smtClean="0">
                <a:ea typeface="Gungsuh" pitchFamily="18" charset="-127"/>
                <a:cs typeface="Courier New" pitchFamily="49" charset="0"/>
              </a:rPr>
              <a:t> Rendszerek Tervezése</a:t>
            </a:r>
            <a:endParaRPr lang="en-US" sz="6000" b="1" cap="all" dirty="0">
              <a:ea typeface="Gungsuh" pitchFamily="18" charset="-127"/>
              <a:cs typeface="Courier New" pitchFamily="49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55576" y="5157192"/>
            <a:ext cx="6858000" cy="990600"/>
          </a:xfrm>
        </p:spPr>
        <p:txBody>
          <a:bodyPr/>
          <a:lstStyle/>
          <a:p>
            <a:r>
              <a:rPr lang="hu-HU" dirty="0" smtClean="0"/>
              <a:t>8. </a:t>
            </a:r>
            <a:r>
              <a:rPr lang="hu-HU" dirty="0" smtClean="0"/>
              <a:t>gyakorlat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Chain</a:t>
            </a:r>
            <a:r>
              <a:rPr lang="hu-HU" dirty="0"/>
              <a:t> of </a:t>
            </a:r>
            <a:r>
              <a:rPr lang="hu-HU" dirty="0" err="1"/>
              <a:t>responsibility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Súgó megjelenítő</a:t>
            </a:r>
          </a:p>
          <a:p>
            <a:r>
              <a:rPr lang="hu-HU" dirty="0" smtClean="0"/>
              <a:t>ATM (Példakód)</a:t>
            </a:r>
          </a:p>
          <a:p>
            <a:r>
              <a:rPr lang="hu-HU" dirty="0" smtClean="0"/>
              <a:t>Különböző feladatkörhöz/jogosultsághoz tartozó kezelők (üzleti logika)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039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nimg.com/736x/ed/9b/b4/ed9bb4cee2ec7b9f2a8ef8bf5cb5ebe3--drawing-for-kids-children-dra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79" y="4725144"/>
            <a:ext cx="160386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476672"/>
            <a:ext cx="7543800" cy="4788532"/>
          </a:xfrm>
        </p:spPr>
        <p:txBody>
          <a:bodyPr/>
          <a:lstStyle/>
          <a:p>
            <a:r>
              <a:rPr lang="hu-HU" dirty="0"/>
              <a:t>Tegyük fel, hogy egy osztály Torta objektumokat épít </a:t>
            </a:r>
            <a:r>
              <a:rPr lang="hu-HU" dirty="0" smtClean="0"/>
              <a:t>fel </a:t>
            </a:r>
            <a:r>
              <a:rPr lang="hu-HU" dirty="0"/>
              <a:t>pl. tojás, tej, liszt, </a:t>
            </a:r>
            <a:r>
              <a:rPr lang="hu-HU" dirty="0" err="1"/>
              <a:t>stb</a:t>
            </a:r>
            <a:r>
              <a:rPr lang="hu-HU" dirty="0"/>
              <a:t> kötelező elemekből és gyümölcs, cseresznye, </a:t>
            </a:r>
            <a:r>
              <a:rPr lang="hu-HU" dirty="0" err="1"/>
              <a:t>stb</a:t>
            </a:r>
            <a:r>
              <a:rPr lang="hu-HU" dirty="0"/>
              <a:t> opcionális elemekből. Készítsünk hozzá </a:t>
            </a:r>
            <a:r>
              <a:rPr lang="hu-HU" b="1" dirty="0" err="1"/>
              <a:t>Builder</a:t>
            </a:r>
            <a:r>
              <a:rPr lang="hu-HU" dirty="0" err="1"/>
              <a:t>t</a:t>
            </a:r>
            <a:r>
              <a:rPr lang="hu-HU" dirty="0"/>
              <a:t>.</a:t>
            </a:r>
          </a:p>
          <a:p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1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nimg.com/736x/ed/9b/b4/ed9bb4cee2ec7b9f2a8ef8bf5cb5ebe3--drawing-for-kids-children-dra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79" y="4725144"/>
            <a:ext cx="160386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476672"/>
            <a:ext cx="7543800" cy="4788532"/>
          </a:xfrm>
        </p:spPr>
        <p:txBody>
          <a:bodyPr/>
          <a:lstStyle/>
          <a:p>
            <a:r>
              <a:rPr lang="hu-HU" dirty="0"/>
              <a:t>Tegyük fel, hogy egy osztály Torta objektumokat épít </a:t>
            </a:r>
            <a:r>
              <a:rPr lang="hu-HU" dirty="0" smtClean="0"/>
              <a:t>fel </a:t>
            </a:r>
            <a:r>
              <a:rPr lang="hu-HU" dirty="0"/>
              <a:t>pl. tojás, tej, liszt, </a:t>
            </a:r>
            <a:r>
              <a:rPr lang="hu-HU" dirty="0" err="1"/>
              <a:t>stb</a:t>
            </a:r>
            <a:r>
              <a:rPr lang="hu-HU" dirty="0"/>
              <a:t> kötelező elemekből és gyümölcs, cseresznye, </a:t>
            </a:r>
            <a:r>
              <a:rPr lang="hu-HU" dirty="0" err="1"/>
              <a:t>stb</a:t>
            </a:r>
            <a:r>
              <a:rPr lang="hu-HU" dirty="0"/>
              <a:t> opcionális elemekből. Készítsünk hozzá </a:t>
            </a:r>
            <a:r>
              <a:rPr lang="hu-HU" b="1" dirty="0" err="1"/>
              <a:t>Builder</a:t>
            </a:r>
            <a:r>
              <a:rPr lang="hu-HU" dirty="0" err="1"/>
              <a:t>t</a:t>
            </a:r>
            <a:r>
              <a:rPr lang="hu-HU" dirty="0"/>
              <a:t>.</a:t>
            </a:r>
          </a:p>
          <a:p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8184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Builder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Építő</a:t>
            </a:r>
            <a:endParaRPr lang="en-US" dirty="0"/>
          </a:p>
        </p:txBody>
      </p:sp>
      <p:pic>
        <p:nvPicPr>
          <p:cNvPr id="1026" name="Picture 2" descr="https://www.collinsdictionary.com/images/thumb/builder_50719999_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196821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Builder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26711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b="1" i="1" dirty="0"/>
              <a:t>Cél</a:t>
            </a:r>
            <a:r>
              <a:rPr lang="hu-HU" dirty="0"/>
              <a:t>: összetett objektum létrehozási</a:t>
            </a:r>
            <a:r>
              <a:rPr lang="en-US" dirty="0"/>
              <a:t> </a:t>
            </a:r>
            <a:r>
              <a:rPr lang="hu-HU" dirty="0"/>
              <a:t>folyamatának </a:t>
            </a:r>
            <a:r>
              <a:rPr lang="en-US" dirty="0"/>
              <a:t>elk</a:t>
            </a:r>
            <a:r>
              <a:rPr lang="hu-HU" dirty="0"/>
              <a:t>ü</a:t>
            </a:r>
            <a:r>
              <a:rPr lang="en-US" dirty="0"/>
              <a:t>l</a:t>
            </a:r>
            <a:r>
              <a:rPr lang="hu-HU" dirty="0"/>
              <a:t>ö</a:t>
            </a:r>
            <a:r>
              <a:rPr lang="en-US" dirty="0"/>
              <a:t>n</a:t>
            </a:r>
            <a:r>
              <a:rPr lang="hu-HU" dirty="0"/>
              <a:t>í</a:t>
            </a:r>
            <a:r>
              <a:rPr lang="en-US" dirty="0"/>
              <a:t>t</a:t>
            </a:r>
            <a:r>
              <a:rPr lang="hu-HU" dirty="0"/>
              <a:t>é</a:t>
            </a:r>
            <a:r>
              <a:rPr lang="en-US" dirty="0"/>
              <a:t>se</a:t>
            </a:r>
            <a:r>
              <a:rPr lang="hu-HU" dirty="0"/>
              <a:t> a tényleges reprezentációtól</a:t>
            </a:r>
            <a:endParaRPr lang="hu-HU" i="1" dirty="0"/>
          </a:p>
          <a:p>
            <a:pPr>
              <a:lnSpc>
                <a:spcPct val="90000"/>
              </a:lnSpc>
            </a:pPr>
            <a:r>
              <a:rPr lang="hu-HU" b="1" i="1" dirty="0"/>
              <a:t>Alkalmazhatóság</a:t>
            </a:r>
            <a:r>
              <a:rPr lang="hu-HU" dirty="0"/>
              <a:t>:</a:t>
            </a:r>
          </a:p>
          <a:p>
            <a:pPr lvl="1">
              <a:lnSpc>
                <a:spcPct val="80000"/>
              </a:lnSpc>
            </a:pPr>
            <a:r>
              <a:rPr lang="hu-HU" sz="2000" dirty="0"/>
              <a:t>összetett objektum gyártási algoritmusa független kell hogy legyen az összetevők részleteitől</a:t>
            </a:r>
          </a:p>
          <a:p>
            <a:pPr lvl="1">
              <a:lnSpc>
                <a:spcPct val="80000"/>
              </a:lnSpc>
            </a:pPr>
            <a:r>
              <a:rPr lang="hu-HU" sz="2000" dirty="0"/>
              <a:t>a gyártási folyamat különböző reprezentációkat kell hogy (egységesen) kezeljen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2" y="2708920"/>
            <a:ext cx="8300070" cy="28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9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2167136"/>
          </a:xfrm>
        </p:spPr>
        <p:txBody>
          <a:bodyPr/>
          <a:lstStyle/>
          <a:p>
            <a:r>
              <a:rPr lang="hu-HU" dirty="0"/>
              <a:t>RTF konverter, ami tetszőleges formátumokba tud exportálni</a:t>
            </a:r>
          </a:p>
          <a:p>
            <a:r>
              <a:rPr lang="hu-HU" dirty="0"/>
              <a:t>Könnyen bővíthetőnek kell lennie új formátumokkal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848084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6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Builder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54780"/>
            <a:ext cx="6480720" cy="44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2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146" name="Picture 2" descr="https://sourcemaking.com/files/sm/images/patterns/Builder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24569"/>
            <a:ext cx="7200800" cy="502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6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Chain</a:t>
            </a:r>
            <a:r>
              <a:rPr lang="hu-HU" dirty="0"/>
              <a:t> of </a:t>
            </a:r>
            <a:r>
              <a:rPr lang="hu-HU" dirty="0" err="1"/>
              <a:t>responsibility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Felelősséglánc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Chain</a:t>
            </a:r>
            <a:r>
              <a:rPr lang="hu-HU" dirty="0"/>
              <a:t> of </a:t>
            </a:r>
            <a:r>
              <a:rPr lang="hu-HU" dirty="0" err="1"/>
              <a:t>responsibility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b="1" i="1" dirty="0"/>
              <a:t>Cél</a:t>
            </a:r>
            <a:r>
              <a:rPr lang="hu-HU" dirty="0"/>
              <a:t>: </a:t>
            </a:r>
            <a:r>
              <a:rPr lang="hu-HU" dirty="0" smtClean="0"/>
              <a:t>A minta arra szolgál, hogy elkerüljük a kérelem küldőjének és fogadóhoz való kötését. Ezt úgy érjük el, hogy több objektumnak is jogot adunk a kérelem kezelésére. A fogadó objektumokat láncba állítjuk, amelyen a kérelem addig halad, amíg el nem ér egy objektumot, ami képes a kezelésére.</a:t>
            </a:r>
          </a:p>
          <a:p>
            <a:pPr>
              <a:lnSpc>
                <a:spcPct val="90000"/>
              </a:lnSpc>
            </a:pPr>
            <a:r>
              <a:rPr lang="hu-HU" b="1" i="1" dirty="0" smtClean="0"/>
              <a:t>Alkalmazhatóság</a:t>
            </a:r>
            <a:r>
              <a:rPr lang="hu-HU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Egy kérelmet egynél több objektum kezelhet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 kezelő (fogadó) előre nem ismert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A kezelők (fogadók) halmazát dinamikusan jelöljük ki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168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Chain</a:t>
            </a:r>
            <a:r>
              <a:rPr lang="hu-HU" dirty="0" smtClean="0"/>
              <a:t> </a:t>
            </a:r>
            <a:r>
              <a:rPr lang="hu-HU" dirty="0"/>
              <a:t>of </a:t>
            </a:r>
            <a:r>
              <a:rPr lang="hu-HU" dirty="0" err="1" smtClean="0"/>
              <a:t>responsibility</a:t>
            </a:r>
            <a:endParaRPr lang="hu-HU" dirty="0"/>
          </a:p>
        </p:txBody>
      </p:sp>
      <p:pic>
        <p:nvPicPr>
          <p:cNvPr id="3074" name="Picture 2" descr="http://www.dofactory.com/images/diagrams/net/cha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42485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6/6a/W3sDesign_Chain_of_Responsibility_Design_Pattern_UM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457478" y="3140968"/>
            <a:ext cx="3333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0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794</TotalTime>
  <Words>244</Words>
  <Application>Microsoft Office PowerPoint</Application>
  <PresentationFormat>Diavetítés a képernyőre (4:3 oldalarány)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NewsPrint</vt:lpstr>
      <vt:lpstr>ObjektumVezérelt Rendszerek Tervezése</vt:lpstr>
      <vt:lpstr>Builder</vt:lpstr>
      <vt:lpstr>Builder</vt:lpstr>
      <vt:lpstr>PowerPoint bemutató</vt:lpstr>
      <vt:lpstr>Builder</vt:lpstr>
      <vt:lpstr>PowerPoint bemutató</vt:lpstr>
      <vt:lpstr>Chain of responsibility</vt:lpstr>
      <vt:lpstr>Chain of responsibility</vt:lpstr>
      <vt:lpstr>Chain of responsibility</vt:lpstr>
      <vt:lpstr>Chain of responsibility</vt:lpstr>
      <vt:lpstr>Feladat</vt:lpstr>
      <vt:lpstr>Feladat</vt:lpstr>
    </vt:vector>
  </TitlesOfParts>
  <Company>Szegedi Tudományegyetem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ovrt</dc:title>
  <dc:creator>kutyamutya</dc:creator>
  <cp:lastModifiedBy>kutyamutya</cp:lastModifiedBy>
  <cp:revision>104</cp:revision>
  <dcterms:created xsi:type="dcterms:W3CDTF">2016-09-26T11:16:46Z</dcterms:created>
  <dcterms:modified xsi:type="dcterms:W3CDTF">2017-10-26T15:01:52Z</dcterms:modified>
</cp:coreProperties>
</file>