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5"/>
  </p:notes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303" r:id="rId18"/>
    <p:sldId id="298" r:id="rId19"/>
    <p:sldId id="299" r:id="rId20"/>
    <p:sldId id="300" r:id="rId21"/>
    <p:sldId id="301" r:id="rId22"/>
    <p:sldId id="302" r:id="rId23"/>
    <p:sldId id="28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Világos stílus 1 – 6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9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479E5-557F-45BC-8CA3-DAB1BC55EA22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F3FA2-302A-48B7-9574-21FB702B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93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A5AD-352D-4E94-857D-C963BB5844F7}" type="datetime1">
              <a:rPr lang="en-US" smtClean="0"/>
              <a:t>10/12/2017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67FE-41F2-4149-B249-8F2D49FD35B8}" type="datetime1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ACF4-6247-49CC-B3C9-8CF0AF606325}" type="datetime1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15A84-F837-45CC-9BAB-04A463A38F20}" type="datetime1">
              <a:rPr lang="en-US" smtClean="0"/>
              <a:t>10/12/2017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75E5-84F3-49C5-8E87-D413CED92FD3}" type="datetime1">
              <a:rPr lang="en-US" smtClean="0"/>
              <a:t>10/12/2017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54B3-2FDD-4613-8FE5-30349D0E3801}" type="datetime1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375A-13B8-4DC8-A564-EE3ADE661A84}" type="datetime1">
              <a:rPr lang="en-US" smtClean="0"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D027-80F8-4E06-AE76-19FC2C234C15}" type="datetime1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7C3C-A123-4364-9F88-A03D07E731AC}" type="datetime1">
              <a:rPr lang="en-US" smtClean="0"/>
              <a:t>10/12/2017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C642-B8B9-4436-817A-69B80671AFFD}" type="datetime1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2F01-D7C3-4FDB-8612-78D1B0A54FA7}" type="datetime1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95614660-29A6-493F-A336-B048118D7A3C}" type="datetime1">
              <a:rPr lang="en-US" smtClean="0"/>
              <a:t>10/12/2017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5576" y="2132856"/>
            <a:ext cx="7986464" cy="2807568"/>
          </a:xfrm>
        </p:spPr>
        <p:txBody>
          <a:bodyPr>
            <a:noAutofit/>
          </a:bodyPr>
          <a:lstStyle/>
          <a:p>
            <a:r>
              <a:rPr lang="hu-HU" sz="6000" b="1" cap="all" dirty="0" err="1" smtClean="0">
                <a:ea typeface="Gungsuh" pitchFamily="18" charset="-127"/>
                <a:cs typeface="Courier New" pitchFamily="49" charset="0"/>
              </a:rPr>
              <a:t>ObjektumVezértelt</a:t>
            </a:r>
            <a:r>
              <a:rPr lang="hu-HU" sz="6000" b="1" cap="all" dirty="0" smtClean="0">
                <a:ea typeface="Gungsuh" pitchFamily="18" charset="-127"/>
                <a:cs typeface="Courier New" pitchFamily="49" charset="0"/>
              </a:rPr>
              <a:t> Rendszerek Tervezése</a:t>
            </a:r>
            <a:endParaRPr lang="en-US" sz="6000" b="1" cap="all" dirty="0">
              <a:ea typeface="Gungsuh" pitchFamily="18" charset="-127"/>
              <a:cs typeface="Courier New" pitchFamily="49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755576" y="5157192"/>
            <a:ext cx="6858000" cy="990600"/>
          </a:xfrm>
        </p:spPr>
        <p:txBody>
          <a:bodyPr/>
          <a:lstStyle/>
          <a:p>
            <a:r>
              <a:rPr lang="hu-HU" dirty="0" smtClean="0"/>
              <a:t>6. </a:t>
            </a:r>
            <a:r>
              <a:rPr lang="hu-HU" dirty="0" smtClean="0"/>
              <a:t>gyakorlat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altLang="hu-HU" smtClean="0"/>
              <a:t>Abstract Factory</a:t>
            </a:r>
          </a:p>
        </p:txBody>
      </p:sp>
      <p:sp>
        <p:nvSpPr>
          <p:cNvPr id="13315" name="Tartalom helye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r>
              <a:rPr lang="hu-HU" altLang="hu-HU" b="1" i="1" smtClean="0"/>
              <a:t>Cél</a:t>
            </a:r>
            <a:r>
              <a:rPr lang="hu-HU" altLang="hu-HU" smtClean="0"/>
              <a:t>: kapcsolódó vagy függő objektumcsaládok létrehozása a konkrét osztály megnevezése nélkül</a:t>
            </a:r>
            <a:endParaRPr lang="hu-HU" altLang="hu-HU" i="1" smtClean="0"/>
          </a:p>
          <a:p>
            <a:r>
              <a:rPr lang="hu-HU" altLang="hu-HU" sz="2800" b="1" i="1" smtClean="0"/>
              <a:t>Alkalmazhatóság</a:t>
            </a:r>
            <a:r>
              <a:rPr lang="hu-HU" altLang="hu-HU" sz="2800" smtClean="0"/>
              <a:t>:</a:t>
            </a:r>
          </a:p>
          <a:p>
            <a:pPr lvl="1"/>
            <a:r>
              <a:rPr lang="hu-HU" altLang="hu-HU" smtClean="0"/>
              <a:t>rendszer független a termékek szerkezetétől, gyártásától</a:t>
            </a:r>
          </a:p>
          <a:p>
            <a:pPr lvl="1"/>
            <a:r>
              <a:rPr lang="hu-HU" altLang="hu-HU" smtClean="0"/>
              <a:t>több termékcsalád kell hogy legyen</a:t>
            </a:r>
          </a:p>
          <a:p>
            <a:pPr lvl="1"/>
            <a:r>
              <a:rPr lang="hu-HU" altLang="hu-HU" smtClean="0"/>
              <a:t>termékcsalád termékeit együtt kell használni</a:t>
            </a:r>
          </a:p>
          <a:p>
            <a:pPr lvl="1"/>
            <a:r>
              <a:rPr lang="hu-HU" altLang="hu-HU" smtClean="0"/>
              <a:t>termékek implementációja rejtett, interfész adott</a:t>
            </a:r>
          </a:p>
        </p:txBody>
      </p:sp>
    </p:spTree>
    <p:extLst>
      <p:ext uri="{BB962C8B-B14F-4D97-AF65-F5344CB8AC3E}">
        <p14:creationId xmlns:p14="http://schemas.microsoft.com/office/powerpoint/2010/main" val="131533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altLang="hu-HU" smtClean="0"/>
              <a:t>Abstract Factory</a:t>
            </a:r>
          </a:p>
        </p:txBody>
      </p:sp>
      <p:pic>
        <p:nvPicPr>
          <p:cNvPr id="14340" name="Picture 7" descr="abstractfac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08720"/>
            <a:ext cx="88931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344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dirty="0" err="1" smtClean="0"/>
              <a:t>Abstract</a:t>
            </a:r>
            <a:r>
              <a:rPr lang="hu-HU" dirty="0" smtClean="0"/>
              <a:t> </a:t>
            </a:r>
            <a:r>
              <a:rPr lang="hu-HU" dirty="0" err="1" smtClean="0"/>
              <a:t>Factory</a:t>
            </a:r>
            <a:r>
              <a:rPr lang="hu-HU" dirty="0" smtClean="0"/>
              <a:t> példa</a:t>
            </a:r>
            <a:endParaRPr lang="en-US" dirty="0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hu-HU" dirty="0" smtClean="0"/>
              <a:t>Egy autós játékot készítünk, melyben a játékos különböző korszakokban versenyezhet bizonyos típusú gépjárművekkel (motor, autó, teherautó).</a:t>
            </a:r>
          </a:p>
          <a:p>
            <a:r>
              <a:rPr lang="hu-HU" dirty="0" smtClean="0"/>
              <a:t>A játék attól függően változtatja a kinézetét a járműnek, hogy épp melyik korszakban vagyunk</a:t>
            </a:r>
            <a:r>
              <a:rPr lang="hu-HU" dirty="0"/>
              <a:t>.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573587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Abstract</a:t>
            </a:r>
            <a:r>
              <a:rPr lang="hu-HU" dirty="0"/>
              <a:t> </a:t>
            </a:r>
            <a:r>
              <a:rPr lang="hu-HU" dirty="0" err="1"/>
              <a:t>Factory</a:t>
            </a:r>
            <a:r>
              <a:rPr lang="hu-HU" dirty="0"/>
              <a:t> példa</a:t>
            </a:r>
            <a:endParaRPr lang="en-US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4" y="1340768"/>
            <a:ext cx="8369173" cy="4857403"/>
          </a:xfrm>
        </p:spPr>
      </p:pic>
    </p:spTree>
    <p:extLst>
      <p:ext uri="{BB962C8B-B14F-4D97-AF65-F5344CB8AC3E}">
        <p14:creationId xmlns:p14="http://schemas.microsoft.com/office/powerpoint/2010/main" val="390141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Iterator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Iterátor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49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/>
              <a:t>Iterator</a:t>
            </a:r>
          </a:p>
        </p:txBody>
      </p:sp>
      <p:sp>
        <p:nvSpPr>
          <p:cNvPr id="39939" name="Tartalom helye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hu-HU" b="1" i="1" smtClean="0"/>
              <a:t>Cél</a:t>
            </a:r>
            <a:r>
              <a:rPr lang="hu-HU" smtClean="0"/>
              <a:t>: tároló-objektum elemeinek sorozatos elérése a reprezentációtól függetlenül</a:t>
            </a:r>
            <a:endParaRPr lang="hu-HU" i="1" smtClean="0"/>
          </a:p>
          <a:p>
            <a:r>
              <a:rPr lang="hu-HU" sz="2800" b="1" i="1" smtClean="0"/>
              <a:t>Alkalmazhatóság</a:t>
            </a:r>
            <a:r>
              <a:rPr lang="hu-HU" sz="2800" smtClean="0"/>
              <a:t>:</a:t>
            </a:r>
          </a:p>
          <a:p>
            <a:pPr lvl="1"/>
            <a:r>
              <a:rPr lang="hu-HU" sz="2400" smtClean="0"/>
              <a:t>egy tároló objektum tartalmát el akarjuk érni függetlenül a belső reprezentációtól</a:t>
            </a:r>
          </a:p>
          <a:p>
            <a:pPr lvl="1"/>
            <a:r>
              <a:rPr lang="hu-HU" sz="2400" smtClean="0"/>
              <a:t>egyidejűleg többszörös bejárásra is szükség van</a:t>
            </a:r>
          </a:p>
          <a:p>
            <a:pPr lvl="1"/>
            <a:r>
              <a:rPr lang="hu-HU" sz="2400" smtClean="0"/>
              <a:t>egységes interfészre van szükség különböző tároló szerkezetekhez</a:t>
            </a:r>
          </a:p>
          <a:p>
            <a:pPr>
              <a:buFont typeface="Wingdings" pitchFamily="2" charset="2"/>
              <a:buNone/>
            </a:pPr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15824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/>
              <a:t>Iterator</a:t>
            </a:r>
          </a:p>
        </p:txBody>
      </p:sp>
      <p:pic>
        <p:nvPicPr>
          <p:cNvPr id="40964" name="Picture 5" descr="iter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1928813"/>
            <a:ext cx="563880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9464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/>
              <a:t>Iterator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199" y="1576607"/>
            <a:ext cx="6053658" cy="332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62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/>
              <a:t>Iterator példa - leírás</a:t>
            </a:r>
          </a:p>
        </p:txBody>
      </p:sp>
      <p:sp>
        <p:nvSpPr>
          <p:cNvPr id="41987" name="Tartalom helye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r>
              <a:rPr lang="hu-HU" smtClean="0"/>
              <a:t>Van két típusú listánk</a:t>
            </a:r>
          </a:p>
          <a:p>
            <a:pPr lvl="1"/>
            <a:r>
              <a:rPr lang="hu-HU" smtClean="0"/>
              <a:t>Feladatok listája (TodoList)</a:t>
            </a:r>
          </a:p>
          <a:p>
            <a:pPr lvl="2"/>
            <a:r>
              <a:rPr lang="hu-HU" smtClean="0"/>
              <a:t>ArrayListben tárol</a:t>
            </a:r>
          </a:p>
          <a:p>
            <a:pPr lvl="1"/>
            <a:r>
              <a:rPr lang="hu-HU" smtClean="0"/>
              <a:t>Feladatok gyűjteményének listája (ToDoListCollection)</a:t>
            </a:r>
          </a:p>
          <a:p>
            <a:pPr lvl="2"/>
            <a:r>
              <a:rPr lang="hu-HU" smtClean="0"/>
              <a:t>HashMapben tárol</a:t>
            </a:r>
          </a:p>
          <a:p>
            <a:r>
              <a:rPr lang="hu-HU" smtClean="0"/>
              <a:t>A két listát egységesen akarjuk bejárni</a:t>
            </a:r>
          </a:p>
          <a:p>
            <a:r>
              <a:rPr lang="hu-HU" smtClean="0"/>
              <a:t>Az egységes bejárással kiíratjuk a feladatokat (ListPrinter)</a:t>
            </a:r>
          </a:p>
          <a:p>
            <a:pPr lvl="1">
              <a:buFont typeface="Wingdings" pitchFamily="2" charset="2"/>
              <a:buNone/>
            </a:pPr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319271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ím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hu-HU" smtClean="0"/>
              <a:t>Iterator példa - résztvevők</a:t>
            </a:r>
          </a:p>
        </p:txBody>
      </p:sp>
      <p:sp>
        <p:nvSpPr>
          <p:cNvPr id="43011" name="Tartalom helye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hu-HU" dirty="0" err="1" smtClean="0"/>
              <a:t>Aggregate</a:t>
            </a:r>
            <a:r>
              <a:rPr lang="hu-HU" dirty="0" smtClean="0"/>
              <a:t> – </a:t>
            </a:r>
            <a:r>
              <a:rPr lang="hu-HU" dirty="0" err="1" smtClean="0"/>
              <a:t>Iterating</a:t>
            </a:r>
            <a:endParaRPr lang="hu-HU" dirty="0" smtClean="0"/>
          </a:p>
          <a:p>
            <a:r>
              <a:rPr lang="hu-HU" dirty="0" err="1" smtClean="0"/>
              <a:t>Client</a:t>
            </a:r>
            <a:r>
              <a:rPr lang="hu-HU" dirty="0" smtClean="0"/>
              <a:t> – </a:t>
            </a:r>
            <a:r>
              <a:rPr lang="hu-HU" dirty="0" err="1" smtClean="0"/>
              <a:t>ListPrinter</a:t>
            </a:r>
            <a:endParaRPr lang="hu-HU" dirty="0" smtClean="0"/>
          </a:p>
          <a:p>
            <a:r>
              <a:rPr lang="hu-HU" dirty="0" err="1" smtClean="0"/>
              <a:t>ConcreteAggregate</a:t>
            </a:r>
            <a:endParaRPr lang="hu-HU" dirty="0" smtClean="0"/>
          </a:p>
          <a:p>
            <a:pPr lvl="1"/>
            <a:r>
              <a:rPr lang="hu-HU" dirty="0" err="1" smtClean="0"/>
              <a:t>ToDoListCollectionImpl</a:t>
            </a:r>
            <a:endParaRPr lang="hu-HU" dirty="0" smtClean="0"/>
          </a:p>
          <a:p>
            <a:pPr lvl="1"/>
            <a:r>
              <a:rPr lang="hu-HU" dirty="0" err="1" smtClean="0"/>
              <a:t>ToDoListImpl</a:t>
            </a:r>
            <a:endParaRPr lang="hu-HU" dirty="0" smtClean="0"/>
          </a:p>
          <a:p>
            <a:r>
              <a:rPr lang="hu-HU" dirty="0" err="1" smtClean="0"/>
              <a:t>Iterator</a:t>
            </a:r>
            <a:r>
              <a:rPr lang="hu-HU" dirty="0" smtClean="0"/>
              <a:t>, </a:t>
            </a:r>
            <a:r>
              <a:rPr lang="hu-HU" dirty="0" err="1" smtClean="0"/>
              <a:t>ConcreteIterator</a:t>
            </a:r>
            <a:endParaRPr lang="hu-HU" dirty="0" smtClean="0"/>
          </a:p>
          <a:p>
            <a:pPr lvl="1"/>
            <a:r>
              <a:rPr lang="hu-HU" dirty="0" err="1" smtClean="0"/>
              <a:t>Beepitett</a:t>
            </a:r>
            <a:r>
              <a:rPr lang="hu-HU" dirty="0" smtClean="0"/>
              <a:t> java </a:t>
            </a:r>
            <a:r>
              <a:rPr lang="hu-HU" dirty="0" err="1" smtClean="0"/>
              <a:t>iteratorokat</a:t>
            </a:r>
            <a:r>
              <a:rPr lang="hu-HU" dirty="0" smtClean="0"/>
              <a:t> használunk</a:t>
            </a:r>
          </a:p>
        </p:txBody>
      </p:sp>
    </p:spTree>
    <p:extLst>
      <p:ext uri="{BB962C8B-B14F-4D97-AF65-F5344CB8AC3E}">
        <p14:creationId xmlns:p14="http://schemas.microsoft.com/office/powerpoint/2010/main" val="2016295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/>
              <a:t>Factory Method</a:t>
            </a:r>
            <a:endParaRPr lang="en-US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hu-HU" b="1" i="1" dirty="0" smtClean="0"/>
              <a:t>Cél</a:t>
            </a:r>
            <a:r>
              <a:rPr lang="hu-HU" dirty="0" smtClean="0"/>
              <a:t>: interfész definiálása egy objektum létrehozásához, de csak a származtatott osztályok döntik el a tényleges osztályt</a:t>
            </a:r>
          </a:p>
          <a:p>
            <a:r>
              <a:rPr lang="hu-HU" b="1" i="1" dirty="0" smtClean="0"/>
              <a:t>Alkalmazhatóság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egy osztály nem tudhatja előre melyik osztályból példányosítson</a:t>
            </a:r>
          </a:p>
          <a:p>
            <a:pPr lvl="1"/>
            <a:r>
              <a:rPr lang="hu-HU" dirty="0" smtClean="0"/>
              <a:t>egy osztály a származtatottjaitól várja el, hogy meghatározzák a példányosított objektumot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7717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04664"/>
            <a:ext cx="4896544" cy="534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4" name="Cím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 smtClean="0"/>
              <a:t>Iterator</a:t>
            </a:r>
            <a:r>
              <a:rPr lang="hu-HU" dirty="0" smtClean="0"/>
              <a:t> példa - diagram</a:t>
            </a:r>
          </a:p>
        </p:txBody>
      </p:sp>
    </p:spTree>
    <p:extLst>
      <p:ext uri="{BB962C8B-B14F-4D97-AF65-F5344CB8AC3E}">
        <p14:creationId xmlns:p14="http://schemas.microsoft.com/office/powerpoint/2010/main" val="1654610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/>
              <a:t>Iterator - megjegyzés</a:t>
            </a:r>
          </a:p>
        </p:txBody>
      </p:sp>
      <p:sp>
        <p:nvSpPr>
          <p:cNvPr id="45059" name="Tartalom helye 2"/>
          <p:cNvSpPr>
            <a:spLocks noGrp="1"/>
          </p:cNvSpPr>
          <p:nvPr>
            <p:ph idx="4294967295"/>
          </p:nvPr>
        </p:nvSpPr>
        <p:spPr>
          <a:xfrm>
            <a:off x="762000" y="685800"/>
            <a:ext cx="7543800" cy="4255368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Kötelező programban előfordulhat</a:t>
            </a:r>
          </a:p>
          <a:p>
            <a:pPr lvl="1"/>
            <a:r>
              <a:rPr lang="hu-HU" dirty="0" smtClean="0"/>
              <a:t>Saját </a:t>
            </a:r>
            <a:r>
              <a:rPr lang="hu-HU" dirty="0" err="1" smtClean="0"/>
              <a:t>iterátort</a:t>
            </a:r>
            <a:r>
              <a:rPr lang="hu-HU" dirty="0" smtClean="0"/>
              <a:t> kell írni (ne a beépített nyelvit h.)</a:t>
            </a:r>
          </a:p>
          <a:p>
            <a:pPr lvl="1"/>
            <a:r>
              <a:rPr lang="hu-HU" dirty="0" err="1" smtClean="0"/>
              <a:t>Composite-ot</a:t>
            </a:r>
            <a:r>
              <a:rPr lang="hu-HU" dirty="0" smtClean="0"/>
              <a:t> kellene iterálni</a:t>
            </a:r>
          </a:p>
          <a:p>
            <a:pPr lvl="2"/>
            <a:r>
              <a:rPr lang="hu-HU" sz="1800" dirty="0" smtClean="0"/>
              <a:t>Ez nem egyszerű feladat, ezért </a:t>
            </a:r>
            <a:r>
              <a:rPr lang="hu-HU" sz="1800" b="1" dirty="0" smtClean="0"/>
              <a:t>végső esetben </a:t>
            </a:r>
            <a:r>
              <a:rPr lang="hu-HU" sz="1800" dirty="0" smtClean="0"/>
              <a:t>kiváltható </a:t>
            </a:r>
            <a:r>
              <a:rPr lang="hu-HU" sz="1800" dirty="0" err="1" smtClean="0"/>
              <a:t>Visitor</a:t>
            </a:r>
            <a:r>
              <a:rPr lang="hu-HU" sz="1800" dirty="0" smtClean="0"/>
              <a:t> minta, vagy az alapértelmezett </a:t>
            </a:r>
            <a:r>
              <a:rPr lang="hu-HU" sz="1800" dirty="0" err="1" smtClean="0"/>
              <a:t>Composite</a:t>
            </a:r>
            <a:r>
              <a:rPr lang="hu-HU" sz="1800" dirty="0" smtClean="0"/>
              <a:t> bejárással </a:t>
            </a:r>
          </a:p>
          <a:p>
            <a:pPr lvl="2"/>
            <a:r>
              <a:rPr lang="hu-HU" sz="1800" dirty="0" err="1" smtClean="0"/>
              <a:t>Composite</a:t>
            </a:r>
            <a:r>
              <a:rPr lang="hu-HU" sz="1800" dirty="0" smtClean="0"/>
              <a:t>::</a:t>
            </a:r>
            <a:r>
              <a:rPr lang="hu-HU" sz="1800" dirty="0" err="1" smtClean="0"/>
              <a:t>Component</a:t>
            </a:r>
            <a:r>
              <a:rPr lang="hu-HU" sz="1800" dirty="0" smtClean="0"/>
              <a:t> ~ </a:t>
            </a:r>
            <a:r>
              <a:rPr lang="hu-HU" sz="1800" dirty="0" err="1" smtClean="0"/>
              <a:t>Iterator</a:t>
            </a:r>
            <a:r>
              <a:rPr lang="hu-HU" sz="1800" dirty="0" smtClean="0"/>
              <a:t>::</a:t>
            </a:r>
            <a:r>
              <a:rPr lang="hu-HU" sz="1800" dirty="0" err="1" smtClean="0"/>
              <a:t>ConcreteAggregate</a:t>
            </a:r>
            <a:endParaRPr lang="hu-HU" sz="1800" dirty="0" smtClean="0"/>
          </a:p>
          <a:p>
            <a:pPr lvl="2"/>
            <a:r>
              <a:rPr lang="hu-HU" sz="1800" dirty="0" smtClean="0"/>
              <a:t>Ha több </a:t>
            </a:r>
            <a:r>
              <a:rPr lang="hu-HU" sz="1800" dirty="0" err="1" smtClean="0"/>
              <a:t>Composite</a:t>
            </a:r>
            <a:r>
              <a:rPr lang="hu-HU" sz="1800" dirty="0" smtClean="0"/>
              <a:t> reprezentációnk van akkor lesz több </a:t>
            </a:r>
            <a:r>
              <a:rPr lang="hu-HU" sz="1800" dirty="0" err="1" smtClean="0"/>
              <a:t>ConcreteAggregate</a:t>
            </a:r>
            <a:r>
              <a:rPr lang="hu-HU" sz="1800" dirty="0" smtClean="0"/>
              <a:t> (</a:t>
            </a:r>
            <a:r>
              <a:rPr lang="hu-HU" sz="1800" b="1" dirty="0" smtClean="0"/>
              <a:t>ez nem kötelező</a:t>
            </a:r>
            <a:r>
              <a:rPr lang="hu-HU" sz="1800" dirty="0" smtClean="0"/>
              <a:t>)</a:t>
            </a:r>
          </a:p>
          <a:p>
            <a:pPr lvl="1"/>
            <a:r>
              <a:rPr lang="hu-HU" dirty="0" smtClean="0"/>
              <a:t>Tipp</a:t>
            </a:r>
          </a:p>
          <a:p>
            <a:pPr lvl="2"/>
            <a:r>
              <a:rPr lang="hu-HU" sz="1800" dirty="0" err="1" smtClean="0"/>
              <a:t>Iterator</a:t>
            </a:r>
            <a:r>
              <a:rPr lang="hu-HU" sz="1800" dirty="0" smtClean="0"/>
              <a:t>::</a:t>
            </a:r>
            <a:r>
              <a:rPr lang="hu-HU" sz="1800" dirty="0" err="1" smtClean="0"/>
              <a:t>Iterator</a:t>
            </a:r>
            <a:r>
              <a:rPr lang="hu-HU" sz="1800" dirty="0" smtClean="0"/>
              <a:t> plusz </a:t>
            </a:r>
            <a:r>
              <a:rPr lang="hu-HU" sz="1800" dirty="0" err="1" smtClean="0"/>
              <a:t>infot</a:t>
            </a:r>
            <a:r>
              <a:rPr lang="hu-HU" sz="1800" dirty="0" smtClean="0"/>
              <a:t> kell hogy tároljon arról, hogy hol jár a </a:t>
            </a:r>
            <a:r>
              <a:rPr lang="hu-HU" sz="1800" dirty="0" err="1" smtClean="0"/>
              <a:t>Composite</a:t>
            </a:r>
            <a:r>
              <a:rPr lang="hu-HU" sz="1800" dirty="0" smtClean="0"/>
              <a:t> fában (pl. egy verem referenciákkal az éppen bejárt elemekre)</a:t>
            </a:r>
          </a:p>
          <a:p>
            <a:pPr lvl="2"/>
            <a:r>
              <a:rPr lang="hu-HU" sz="1800" dirty="0" err="1" smtClean="0"/>
              <a:t>Component</a:t>
            </a:r>
            <a:r>
              <a:rPr lang="hu-HU" sz="1800" dirty="0" smtClean="0"/>
              <a:t> </a:t>
            </a:r>
            <a:r>
              <a:rPr lang="hu-HU" sz="1800" dirty="0" err="1" smtClean="0"/>
              <a:t>getChild</a:t>
            </a:r>
            <a:r>
              <a:rPr lang="hu-HU" sz="1800" dirty="0" smtClean="0"/>
              <a:t>(int) metódusát használni kell</a:t>
            </a:r>
          </a:p>
        </p:txBody>
      </p:sp>
    </p:spTree>
    <p:extLst>
      <p:ext uri="{BB962C8B-B14F-4D97-AF65-F5344CB8AC3E}">
        <p14:creationId xmlns:p14="http://schemas.microsoft.com/office/powerpoint/2010/main" val="203265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ím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hu-HU" smtClean="0"/>
              <a:t>Iterator – megjegyzés példa</a:t>
            </a:r>
          </a:p>
        </p:txBody>
      </p:sp>
      <p:sp>
        <p:nvSpPr>
          <p:cNvPr id="46083" name="Tartalom helye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460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35" y="908720"/>
            <a:ext cx="8786813" cy="328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5134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.pinimg.com/736x/ed/9b/b4/ed9bb4cee2ec7b9f2a8ef8bf5cb5ebe3--drawing-for-kids-children-draw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319" y="4221088"/>
            <a:ext cx="1603864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62000" y="476672"/>
            <a:ext cx="7543800" cy="4788532"/>
          </a:xfrm>
        </p:spPr>
        <p:txBody>
          <a:bodyPr/>
          <a:lstStyle/>
          <a:p>
            <a:r>
              <a:rPr lang="hu-HU" dirty="0" smtClean="0"/>
              <a:t>Készítsünk </a:t>
            </a:r>
            <a:r>
              <a:rPr lang="hu-HU" dirty="0" smtClean="0"/>
              <a:t>egy kávézós alkalmazást</a:t>
            </a:r>
          </a:p>
          <a:p>
            <a:r>
              <a:rPr lang="hu-HU" dirty="0" smtClean="0"/>
              <a:t>Legyen benne:</a:t>
            </a:r>
          </a:p>
          <a:p>
            <a:pPr lvl="1"/>
            <a:r>
              <a:rPr lang="hu-HU" dirty="0" smtClean="0"/>
              <a:t>absztrakt </a:t>
            </a:r>
            <a:r>
              <a:rPr lang="hu-HU" b="1" dirty="0" err="1" smtClean="0"/>
              <a:t>KávéHáz</a:t>
            </a:r>
            <a:r>
              <a:rPr lang="hu-HU" dirty="0" smtClean="0"/>
              <a:t> osztályunk:</a:t>
            </a:r>
            <a:endParaRPr lang="hu-HU" dirty="0" smtClean="0"/>
          </a:p>
          <a:p>
            <a:pPr lvl="1"/>
            <a:r>
              <a:rPr lang="hu-HU" dirty="0" smtClean="0"/>
              <a:t>két kávéház: </a:t>
            </a:r>
            <a:r>
              <a:rPr lang="hu-HU" b="1" dirty="0" smtClean="0"/>
              <a:t>egyszerű</a:t>
            </a:r>
            <a:r>
              <a:rPr lang="hu-HU" dirty="0" smtClean="0"/>
              <a:t> és </a:t>
            </a:r>
            <a:r>
              <a:rPr lang="hu-HU" b="1" dirty="0" err="1" smtClean="0"/>
              <a:t>hipster</a:t>
            </a:r>
            <a:endParaRPr lang="hu-HU" b="1" dirty="0" smtClean="0"/>
          </a:p>
          <a:p>
            <a:pPr lvl="1"/>
            <a:r>
              <a:rPr lang="hu-HU" dirty="0" smtClean="0"/>
              <a:t>két terméket készítenek: süti, kávé</a:t>
            </a:r>
            <a:endParaRPr lang="hu-HU" dirty="0" smtClean="0"/>
          </a:p>
          <a:p>
            <a:pPr lvl="1"/>
            <a:r>
              <a:rPr lang="hu-HU" dirty="0" smtClean="0"/>
              <a:t>minden terméknek legyen neve, ára</a:t>
            </a:r>
            <a:endParaRPr lang="hu-HU" dirty="0" smtClean="0"/>
          </a:p>
          <a:p>
            <a:pPr lvl="1"/>
            <a:r>
              <a:rPr lang="hu-HU" dirty="0" smtClean="0"/>
              <a:t>A </a:t>
            </a:r>
            <a:r>
              <a:rPr lang="hu-HU" dirty="0" err="1" smtClean="0"/>
              <a:t>hipster</a:t>
            </a:r>
            <a:r>
              <a:rPr lang="hu-HU" dirty="0" smtClean="0"/>
              <a:t> termékek ára a nevüktől függjön </a:t>
            </a:r>
          </a:p>
          <a:p>
            <a:pPr lvl="2"/>
            <a:r>
              <a:rPr lang="hu-HU" dirty="0" smtClean="0"/>
              <a:t>A </a:t>
            </a:r>
            <a:r>
              <a:rPr lang="hu-HU" dirty="0" err="1" smtClean="0"/>
              <a:t>mucsaröcsögei</a:t>
            </a:r>
            <a:r>
              <a:rPr lang="hu-HU" dirty="0" smtClean="0"/>
              <a:t> feketelevelű tuskókávé ára legyen több, mint az eszpresszóé</a:t>
            </a:r>
            <a:endParaRPr lang="hu-HU" dirty="0"/>
          </a:p>
        </p:txBody>
      </p:sp>
      <p:pic>
        <p:nvPicPr>
          <p:cNvPr id="2053" name="Picture 5" descr="https://wfedan.files.wordpress.com/2008/11/sun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319" y="1988840"/>
            <a:ext cx="1800200" cy="130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/>
              <a:t>Factory Method</a:t>
            </a:r>
            <a:endParaRPr lang="en-US" smtClean="0"/>
          </a:p>
        </p:txBody>
      </p:sp>
      <p:pic>
        <p:nvPicPr>
          <p:cNvPr id="59395" name="Picture 4" descr="factoryMethod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628800"/>
            <a:ext cx="9144000" cy="2663825"/>
          </a:xfrm>
        </p:spPr>
      </p:pic>
    </p:spTree>
    <p:extLst>
      <p:ext uri="{BB962C8B-B14F-4D97-AF65-F5344CB8AC3E}">
        <p14:creationId xmlns:p14="http://schemas.microsoft.com/office/powerpoint/2010/main" val="86479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/>
              <a:t>Factory Method példa</a:t>
            </a:r>
            <a:endParaRPr lang="en-US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685800"/>
            <a:ext cx="7543800" cy="1735088"/>
          </a:xfrm>
        </p:spPr>
        <p:txBody>
          <a:bodyPr/>
          <a:lstStyle/>
          <a:p>
            <a:r>
              <a:rPr lang="hu-HU" dirty="0" smtClean="0"/>
              <a:t>A zenelejátszónknak </a:t>
            </a:r>
            <a:r>
              <a:rPr lang="hu-HU" dirty="0" err="1" smtClean="0"/>
              <a:t>playlisteket</a:t>
            </a:r>
            <a:r>
              <a:rPr lang="hu-HU" dirty="0" smtClean="0"/>
              <a:t> tudunk adni.</a:t>
            </a:r>
          </a:p>
          <a:p>
            <a:r>
              <a:rPr lang="hu-HU" dirty="0" smtClean="0"/>
              <a:t>Alapvetően sorban </a:t>
            </a:r>
            <a:r>
              <a:rPr lang="hu-HU" dirty="0" err="1" smtClean="0"/>
              <a:t>játszuk</a:t>
            </a:r>
            <a:r>
              <a:rPr lang="hu-HU" dirty="0" smtClean="0"/>
              <a:t> </a:t>
            </a:r>
            <a:r>
              <a:rPr lang="hu-HU" dirty="0" smtClean="0"/>
              <a:t>le a zenéket, de buli üzemmódban </a:t>
            </a:r>
            <a:r>
              <a:rPr lang="hu-HU" i="1" dirty="0" smtClean="0"/>
              <a:t>véletlenszerű</a:t>
            </a:r>
            <a:r>
              <a:rPr lang="hu-HU" dirty="0" smtClean="0"/>
              <a:t> lejátszást kell produkálnunk.</a:t>
            </a:r>
          </a:p>
        </p:txBody>
      </p:sp>
      <p:pic>
        <p:nvPicPr>
          <p:cNvPr id="1026" name="Picture 2" descr="http://i0.kym-cdn.com/photos/images/original/000/281/493/0d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6351">
            <a:off x="5076056" y="2420888"/>
            <a:ext cx="3396603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hellfrainvisions.files.wordpress.com/2013/06/ye-meme-generator-party-hard-0abff6.jpg?w=3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14823">
            <a:off x="294082" y="2563765"/>
            <a:ext cx="3209363" cy="235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rty Hard Tards. 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068959"/>
            <a:ext cx="2664296" cy="235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131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/>
              <a:t>Factory Method példa</a:t>
            </a:r>
            <a:endParaRPr lang="en-US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hu-HU" dirty="0" err="1" smtClean="0"/>
              <a:t>Abstract</a:t>
            </a:r>
            <a:r>
              <a:rPr lang="hu-HU" dirty="0" smtClean="0"/>
              <a:t> </a:t>
            </a:r>
            <a:r>
              <a:rPr lang="hu-HU" dirty="0" err="1" smtClean="0"/>
              <a:t>Product</a:t>
            </a:r>
            <a:r>
              <a:rPr lang="hu-HU" dirty="0" smtClean="0"/>
              <a:t> – </a:t>
            </a:r>
            <a:r>
              <a:rPr lang="hu-HU" dirty="0" err="1" smtClean="0"/>
              <a:t>MusicPlayer</a:t>
            </a:r>
            <a:endParaRPr lang="hu-HU" dirty="0" smtClean="0"/>
          </a:p>
          <a:p>
            <a:r>
              <a:rPr lang="hu-HU" dirty="0" err="1" smtClean="0"/>
              <a:t>Concrete</a:t>
            </a:r>
            <a:r>
              <a:rPr lang="hu-HU" dirty="0" smtClean="0"/>
              <a:t> </a:t>
            </a:r>
            <a:r>
              <a:rPr lang="hu-HU" dirty="0" err="1" smtClean="0"/>
              <a:t>Product</a:t>
            </a:r>
            <a:endParaRPr lang="hu-HU" dirty="0" smtClean="0"/>
          </a:p>
          <a:p>
            <a:pPr lvl="1"/>
            <a:r>
              <a:rPr lang="hu-HU" dirty="0" err="1" smtClean="0"/>
              <a:t>MusicPlayer</a:t>
            </a:r>
            <a:endParaRPr lang="hu-HU" dirty="0" smtClean="0"/>
          </a:p>
          <a:p>
            <a:pPr lvl="1"/>
            <a:r>
              <a:rPr lang="hu-HU" dirty="0" err="1" smtClean="0"/>
              <a:t>SufflePlayer</a:t>
            </a:r>
            <a:endParaRPr lang="hu-HU" dirty="0" smtClean="0"/>
          </a:p>
          <a:p>
            <a:r>
              <a:rPr lang="hu-HU" dirty="0" err="1" smtClean="0"/>
              <a:t>Abstract</a:t>
            </a:r>
            <a:r>
              <a:rPr lang="hu-HU" dirty="0" smtClean="0"/>
              <a:t> </a:t>
            </a:r>
            <a:r>
              <a:rPr lang="hu-HU" dirty="0" err="1" smtClean="0"/>
              <a:t>Factory</a:t>
            </a:r>
            <a:r>
              <a:rPr lang="hu-HU" dirty="0" smtClean="0"/>
              <a:t> – </a:t>
            </a:r>
            <a:r>
              <a:rPr lang="hu-HU" dirty="0" err="1" smtClean="0"/>
              <a:t>MusicPlayer</a:t>
            </a:r>
            <a:endParaRPr lang="hu-HU" dirty="0" smtClean="0"/>
          </a:p>
          <a:p>
            <a:r>
              <a:rPr lang="hu-HU" dirty="0" err="1" smtClean="0"/>
              <a:t>Concrete</a:t>
            </a:r>
            <a:r>
              <a:rPr lang="hu-HU" dirty="0" smtClean="0"/>
              <a:t> </a:t>
            </a:r>
            <a:r>
              <a:rPr lang="hu-HU" dirty="0" err="1" smtClean="0"/>
              <a:t>Factory</a:t>
            </a:r>
            <a:endParaRPr lang="hu-HU" dirty="0" smtClean="0"/>
          </a:p>
          <a:p>
            <a:pPr lvl="1"/>
            <a:r>
              <a:rPr lang="hu-HU" dirty="0" err="1" smtClean="0"/>
              <a:t>MusicPlayer</a:t>
            </a:r>
            <a:endParaRPr lang="hu-HU" dirty="0" smtClean="0"/>
          </a:p>
          <a:p>
            <a:pPr lvl="1"/>
            <a:r>
              <a:rPr lang="hu-HU" dirty="0" err="1" smtClean="0"/>
              <a:t>ShufflePlayer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2578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769" y="1112001"/>
            <a:ext cx="5728462" cy="463399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046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769" y="1967817"/>
            <a:ext cx="5728462" cy="292236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543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769" y="1253148"/>
            <a:ext cx="5728462" cy="435170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486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Abstract</a:t>
            </a:r>
            <a:r>
              <a:rPr lang="hu-HU" dirty="0" smtClean="0"/>
              <a:t> </a:t>
            </a:r>
            <a:r>
              <a:rPr lang="hu-HU" dirty="0" err="1" smtClean="0"/>
              <a:t>Factory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Elvont gyár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66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537</TotalTime>
  <Words>428</Words>
  <Application>Microsoft Office PowerPoint</Application>
  <PresentationFormat>Diavetítés a képernyőre (4:3 oldalarány)</PresentationFormat>
  <Paragraphs>81</Paragraphs>
  <Slides>23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23</vt:i4>
      </vt:variant>
    </vt:vector>
  </HeadingPairs>
  <TitlesOfParts>
    <vt:vector size="24" baseType="lpstr">
      <vt:lpstr>NewsPrint</vt:lpstr>
      <vt:lpstr>ObjektumVezértelt Rendszerek Tervezése</vt:lpstr>
      <vt:lpstr>Factory Method</vt:lpstr>
      <vt:lpstr>Factory Method</vt:lpstr>
      <vt:lpstr>Factory Method példa</vt:lpstr>
      <vt:lpstr>Factory Method példa</vt:lpstr>
      <vt:lpstr>PowerPoint bemutató</vt:lpstr>
      <vt:lpstr>PowerPoint bemutató</vt:lpstr>
      <vt:lpstr>PowerPoint bemutató</vt:lpstr>
      <vt:lpstr>Abstract Factory</vt:lpstr>
      <vt:lpstr>Abstract Factory</vt:lpstr>
      <vt:lpstr>Abstract Factory</vt:lpstr>
      <vt:lpstr>Abstract Factory példa</vt:lpstr>
      <vt:lpstr>Abstract Factory példa</vt:lpstr>
      <vt:lpstr>Iterator</vt:lpstr>
      <vt:lpstr>Iterator</vt:lpstr>
      <vt:lpstr>Iterator</vt:lpstr>
      <vt:lpstr>Iterator</vt:lpstr>
      <vt:lpstr>Iterator példa - leírás</vt:lpstr>
      <vt:lpstr>Iterator példa - résztvevők</vt:lpstr>
      <vt:lpstr>Iterator példa - diagram</vt:lpstr>
      <vt:lpstr>Iterator - megjegyzés</vt:lpstr>
      <vt:lpstr>Iterator – megjegyzés példa</vt:lpstr>
      <vt:lpstr>Feladat</vt:lpstr>
    </vt:vector>
  </TitlesOfParts>
  <Company>Szegedi Tudományegyetem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ovrt</dc:title>
  <dc:creator>kutyamutya</dc:creator>
  <cp:lastModifiedBy>kutyamutya</cp:lastModifiedBy>
  <cp:revision>79</cp:revision>
  <dcterms:created xsi:type="dcterms:W3CDTF">2016-09-26T11:16:46Z</dcterms:created>
  <dcterms:modified xsi:type="dcterms:W3CDTF">2017-10-12T15:12:56Z</dcterms:modified>
</cp:coreProperties>
</file>