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7" r:id="rId1"/>
  </p:sldMasterIdLst>
  <p:notesMasterIdLst>
    <p:notesMasterId r:id="rId28"/>
  </p:notesMasterIdLst>
  <p:sldIdLst>
    <p:sldId id="263" r:id="rId2"/>
    <p:sldId id="314" r:id="rId3"/>
    <p:sldId id="315" r:id="rId4"/>
    <p:sldId id="318" r:id="rId5"/>
    <p:sldId id="319" r:id="rId6"/>
    <p:sldId id="295" r:id="rId7"/>
    <p:sldId id="311" r:id="rId8"/>
    <p:sldId id="296" r:id="rId9"/>
    <p:sldId id="297" r:id="rId10"/>
    <p:sldId id="320" r:id="rId11"/>
    <p:sldId id="298" r:id="rId12"/>
    <p:sldId id="299" r:id="rId13"/>
    <p:sldId id="281" r:id="rId14"/>
    <p:sldId id="290" r:id="rId15"/>
    <p:sldId id="300" r:id="rId16"/>
    <p:sldId id="302" r:id="rId17"/>
    <p:sldId id="301" r:id="rId18"/>
    <p:sldId id="321" r:id="rId19"/>
    <p:sldId id="306" r:id="rId20"/>
    <p:sldId id="322" r:id="rId21"/>
    <p:sldId id="323" r:id="rId22"/>
    <p:sldId id="324" r:id="rId23"/>
    <p:sldId id="313" r:id="rId24"/>
    <p:sldId id="312" r:id="rId25"/>
    <p:sldId id="325" r:id="rId26"/>
    <p:sldId id="326" r:id="rId27"/>
  </p:sldIdLst>
  <p:sldSz cx="9144000" cy="6858000" type="screen4x3"/>
  <p:notesSz cx="6797675" cy="9926638"/>
  <p:defaultTextStyle>
    <a:defPPr>
      <a:defRPr lang="hu-H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77" autoAdjust="0"/>
    <p:restoredTop sz="94660"/>
  </p:normalViewPr>
  <p:slideViewPr>
    <p:cSldViewPr>
      <p:cViewPr>
        <p:scale>
          <a:sx n="107" d="100"/>
          <a:sy n="107" d="100"/>
        </p:scale>
        <p:origin x="-1734" y="-5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95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noProof="0" smtClean="0"/>
              <a:t>Mintaszöveg szerkesztése</a:t>
            </a:r>
          </a:p>
          <a:p>
            <a:pPr lvl="1"/>
            <a:r>
              <a:rPr lang="hu-HU" noProof="0" smtClean="0"/>
              <a:t>Második szint</a:t>
            </a:r>
          </a:p>
          <a:p>
            <a:pPr lvl="2"/>
            <a:r>
              <a:rPr lang="hu-HU" noProof="0" smtClean="0"/>
              <a:t>Harmadik szint</a:t>
            </a:r>
          </a:p>
          <a:p>
            <a:pPr lvl="3"/>
            <a:r>
              <a:rPr lang="hu-HU" noProof="0" smtClean="0"/>
              <a:t>Negyedik szint</a:t>
            </a:r>
          </a:p>
          <a:p>
            <a:pPr lvl="4"/>
            <a:r>
              <a:rPr lang="hu-HU" noProof="0" smtClean="0"/>
              <a:t>Ötödik szint</a:t>
            </a:r>
          </a:p>
        </p:txBody>
      </p:sp>
      <p:sp>
        <p:nvSpPr>
          <p:cNvPr id="1095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1095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0ACACDB-FE87-4D4C-8462-125E9761E125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295255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584EF83-BDEA-43BA-89D1-7F444464AB9E}" type="slidenum">
              <a:rPr lang="hu-HU" smtClean="0"/>
              <a:pPr eaLnBrk="1" hangingPunct="1"/>
              <a:t>6</a:t>
            </a:fld>
            <a:endParaRPr lang="hu-HU" smtClean="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4875"/>
            <a:ext cx="4984750" cy="4467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939" tIns="48470" rIns="96939" bIns="48470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8CF3A9B-0933-423F-8957-2BA889140582}" type="slidenum">
              <a:rPr lang="hu-HU" smtClean="0"/>
              <a:pPr eaLnBrk="1" hangingPunct="1"/>
              <a:t>8</a:t>
            </a:fld>
            <a:endParaRPr lang="hu-HU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4875"/>
            <a:ext cx="4984750" cy="4467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939" tIns="48470" rIns="96939" bIns="48470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B120BB2-EDB5-4F32-B64F-5D12CF75D904}" type="slidenum">
              <a:rPr lang="hu-HU" smtClean="0"/>
              <a:pPr eaLnBrk="1" hangingPunct="1"/>
              <a:t>11</a:t>
            </a:fld>
            <a:endParaRPr lang="hu-HU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4875"/>
            <a:ext cx="4984750" cy="4467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939" tIns="48470" rIns="96939" bIns="48470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Téglalap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Téglalap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Cím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9" name="Alcím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u-HU" smtClean="0"/>
              <a:t>Alcím mintájának szerkesztése</a:t>
            </a:r>
            <a:endParaRPr kumimoji="0" lang="en-US"/>
          </a:p>
        </p:txBody>
      </p:sp>
      <p:sp>
        <p:nvSpPr>
          <p:cNvPr id="28" name="Dátum helye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" name="Élőláb helye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smtClean="0"/>
              <a:t>© </a:t>
            </a:r>
            <a:r>
              <a:rPr lang="hu-HU" smtClean="0"/>
              <a:t>Szőke Gábor</a:t>
            </a:r>
            <a:endParaRPr lang="hu-HU" dirty="0" smtClean="0"/>
          </a:p>
        </p:txBody>
      </p:sp>
      <p:sp>
        <p:nvSpPr>
          <p:cNvPr id="29" name="Dia számának helye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055D4725-7410-4639-A3F8-99D47F37123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Fülöp Lajos</a:t>
            </a:r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B37EAF-7B89-4E0D-97EE-EB34BC55AE9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© Fülöp Lajos</a:t>
            </a:r>
            <a:endParaRPr lang="en-US"/>
          </a:p>
        </p:txBody>
      </p:sp>
      <p:sp>
        <p:nvSpPr>
          <p:cNvPr id="7" name="Téglalap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églalap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églalap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pPr>
              <a:defRPr/>
            </a:pPr>
            <a:fld id="{A55F2A07-E70D-4CE4-9214-48E96C4D8B1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Fülöp Lajos</a:t>
            </a:r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7B38202D-0DE3-416B-ABC1-C3D1DD53C03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artalom helye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7" name="Téglalap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églalap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églalap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12" name="Dátum helye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3" name="Dia számának helye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CD166A55-F4F3-4306-8170-D7AEA61B12C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Élőláb hely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Fülöp Lajos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9" name="Tartalom helye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11" name="Tartalom helye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8" name="Dátum helye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endParaRPr lang="en-US"/>
          </a:p>
        </p:txBody>
      </p:sp>
      <p:sp>
        <p:nvSpPr>
          <p:cNvPr id="10" name="Dia számának helye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C1170DE1-1BA4-4EB5-8283-06A538C98BE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2" name="Élőláb helye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>
              <a:defRPr/>
            </a:pPr>
            <a:r>
              <a:rPr lang="en-US" smtClean="0"/>
              <a:t>© Fülöp Lajos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11" name="Tartalom helye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13" name="Tartalom helye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10" name="Dátum helye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endParaRPr lang="en-US"/>
          </a:p>
        </p:txBody>
      </p:sp>
      <p:sp>
        <p:nvSpPr>
          <p:cNvPr id="12" name="Dia számának helye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C6EAFA46-D1A8-4B06-9CF7-CEE0634590A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Élőláb helye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>
              <a:defRPr/>
            </a:pPr>
            <a:r>
              <a:rPr lang="en-US" smtClean="0"/>
              <a:t>© Fülöp Lajos</a:t>
            </a:r>
            <a:endParaRPr lang="en-US"/>
          </a:p>
        </p:txBody>
      </p:sp>
      <p:sp>
        <p:nvSpPr>
          <p:cNvPr id="16" name="Szöveg helye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15" name="Szöveg helye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Fülöp Lajos</a:t>
            </a:r>
            <a:endParaRPr lang="en-US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9B157E4-9D36-42C7-9728-087F2504E7E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Fülöp Lajos</a:t>
            </a:r>
            <a:endParaRPr lang="en-US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D8E3754F-0FF5-45E4-A29C-158576E61FA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Fülöp Lajos</a:t>
            </a:r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CECE9DE0-6AEF-4620-8C52-55B12A10F6F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9" name="Tartalom helye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8" name="Téglalap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églalap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Téglalap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11" name="Téglalap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átum helye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>
              <a:defRPr/>
            </a:pPr>
            <a:endParaRPr lang="en-US"/>
          </a:p>
        </p:txBody>
      </p:sp>
      <p:sp>
        <p:nvSpPr>
          <p:cNvPr id="13" name="Dia számának helye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>
              <a:defRPr/>
            </a:pPr>
            <a:fld id="{15E476A8-6D2B-4D9E-91B5-43ABC0DB6F7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Élőláb helye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pPr>
              <a:defRPr/>
            </a:pPr>
            <a:r>
              <a:rPr lang="en-US" smtClean="0"/>
              <a:t>© Fülöp Lajos</a:t>
            </a:r>
            <a:endParaRPr lang="en-US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hu-HU" smtClean="0"/>
              <a:t>Kép beszúrásához kattintson az ikonra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ím helye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13" name="Szöveg helye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u-HU" smtClean="0"/>
              <a:t>Mintaszöveg szerkesztése</a:t>
            </a:r>
          </a:p>
          <a:p>
            <a:pPr lvl="1" eaLnBrk="1" latinLnBrk="0" hangingPunct="1"/>
            <a:r>
              <a:rPr kumimoji="0" lang="hu-HU" smtClean="0"/>
              <a:t>Második szint</a:t>
            </a:r>
          </a:p>
          <a:p>
            <a:pPr lvl="2" eaLnBrk="1" latinLnBrk="0" hangingPunct="1"/>
            <a:r>
              <a:rPr kumimoji="0" lang="hu-HU" smtClean="0"/>
              <a:t>Harmadik szint</a:t>
            </a:r>
          </a:p>
          <a:p>
            <a:pPr lvl="3" eaLnBrk="1" latinLnBrk="0" hangingPunct="1"/>
            <a:r>
              <a:rPr kumimoji="0" lang="hu-HU" smtClean="0"/>
              <a:t>Negyedik szint</a:t>
            </a:r>
          </a:p>
          <a:p>
            <a:pPr lvl="4" eaLnBrk="1" latinLnBrk="0" hangingPunct="1"/>
            <a:r>
              <a:rPr kumimoji="0" lang="hu-HU" smtClean="0"/>
              <a:t>Ötödik szint</a:t>
            </a:r>
            <a:endParaRPr kumimoji="0" lang="en-US"/>
          </a:p>
        </p:txBody>
      </p:sp>
      <p:sp>
        <p:nvSpPr>
          <p:cNvPr id="14" name="Dátum helye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smtClean="0"/>
              <a:t>© Fülöp Lajos</a:t>
            </a:r>
            <a:endParaRPr lang="en-US"/>
          </a:p>
        </p:txBody>
      </p:sp>
      <p:sp>
        <p:nvSpPr>
          <p:cNvPr id="7" name="Téglalap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églalap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églalap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Dia számának helye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70A46F6-D5AF-4B72-9CD6-8587DE5E4ED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mg.org/gettingstarted/what_is_uml.htm" TargetMode="External"/><Relationship Id="rId7" Type="http://schemas.openxmlformats.org/officeDocument/2006/relationships/hyperlink" Target="http://en.wikipedia.org/wiki/Unified_Modeling_Language" TargetMode="External"/><Relationship Id="rId2" Type="http://schemas.openxmlformats.org/officeDocument/2006/relationships/hyperlink" Target="http://www.uml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ibm.com/developerworks/rational/library/769.html" TargetMode="External"/><Relationship Id="rId5" Type="http://schemas.openxmlformats.org/officeDocument/2006/relationships/hyperlink" Target="http://www.sparxsystems.com/uml-tutorial.html" TargetMode="External"/><Relationship Id="rId4" Type="http://schemas.openxmlformats.org/officeDocument/2006/relationships/hyperlink" Target="http://edn.embarcadero.com/article/31863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aborantal/szte-ovrt/blob/master/gyak02/ProjPlan-HU-MINTA-07.pdf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hu-HU" smtClean="0"/>
              <a:t>Objektumvezérelt rendszerek tervezése</a:t>
            </a: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hu-HU" smtClean="0"/>
              <a:t>3.óra – UML haladó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merc.tv/img/uml/robustness.entr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" y="538162"/>
            <a:ext cx="7086600" cy="5781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24525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457200"/>
            <a:ext cx="8702675" cy="884238"/>
          </a:xfrm>
        </p:spPr>
        <p:txBody>
          <a:bodyPr/>
          <a:lstStyle/>
          <a:p>
            <a:pPr eaLnBrk="1" hangingPunct="1"/>
            <a:r>
              <a:rPr lang="hu-HU" dirty="0" smtClean="0"/>
              <a:t>Csomagok (</a:t>
            </a:r>
            <a:r>
              <a:rPr lang="hu-HU" dirty="0" err="1" smtClean="0"/>
              <a:t>Package</a:t>
            </a:r>
            <a:r>
              <a:rPr lang="hu-HU" dirty="0" smtClean="0"/>
              <a:t>)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752600"/>
            <a:ext cx="7162800" cy="4114800"/>
          </a:xfrm>
        </p:spPr>
        <p:txBody>
          <a:bodyPr/>
          <a:lstStyle/>
          <a:p>
            <a:pPr eaLnBrk="1" hangingPunct="1"/>
            <a:r>
              <a:rPr lang="hu-HU" smtClean="0"/>
              <a:t>Nagy rendszereknél elkerülhetetlen az osztályok csoportosítása</a:t>
            </a:r>
          </a:p>
          <a:p>
            <a:pPr eaLnBrk="1" hangingPunct="1"/>
            <a:r>
              <a:rPr lang="hu-HU" smtClean="0"/>
              <a:t>Hierarchikus szerkezetet biztosít</a:t>
            </a:r>
          </a:p>
          <a:p>
            <a:pPr eaLnBrk="1" hangingPunct="1"/>
            <a:r>
              <a:rPr lang="hu-HU" smtClean="0"/>
              <a:t>Magasabb szintű absztrakciót valósít meg</a:t>
            </a: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smtClean="0"/>
              <a:t>Példa</a:t>
            </a:r>
          </a:p>
        </p:txBody>
      </p:sp>
      <p:sp>
        <p:nvSpPr>
          <p:cNvPr id="13315" name="Tartalom helye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hu-HU" dirty="0" smtClean="0"/>
              <a:t>Video kölcsönző számára egy nyilvántartó alkalmazást kell írni</a:t>
            </a:r>
          </a:p>
          <a:p>
            <a:pPr lvl="1" eaLnBrk="1" hangingPunct="1"/>
            <a:r>
              <a:rPr lang="hu-HU" dirty="0" smtClean="0"/>
              <a:t>A regisztrációs pultnál/alkalmazottnál lehet új tagokat felvenni</a:t>
            </a:r>
          </a:p>
          <a:p>
            <a:pPr lvl="1" eaLnBrk="1" hangingPunct="1"/>
            <a:r>
              <a:rPr lang="hu-HU" dirty="0" smtClean="0"/>
              <a:t>A kölcsönző pultnál lehet kölcsönözni videókat</a:t>
            </a:r>
          </a:p>
          <a:p>
            <a:pPr lvl="2" eaLnBrk="1" hangingPunct="1"/>
            <a:r>
              <a:rPr lang="hu-HU" dirty="0" smtClean="0"/>
              <a:t>Itt kell fizetni is</a:t>
            </a:r>
          </a:p>
          <a:p>
            <a:pPr lvl="2" eaLnBrk="1" hangingPunct="1"/>
            <a:r>
              <a:rPr lang="hu-HU" dirty="0" smtClean="0"/>
              <a:t>Opcionálisan lehet számlát kérni</a:t>
            </a:r>
          </a:p>
          <a:p>
            <a:pPr lvl="1" eaLnBrk="1" hangingPunct="1"/>
            <a:r>
              <a:rPr lang="hu-HU" dirty="0" smtClean="0"/>
              <a:t>Beszállítótól lehet rendelni új videót</a:t>
            </a:r>
          </a:p>
          <a:p>
            <a:pPr lvl="1" eaLnBrk="1" hangingPunct="1"/>
            <a:r>
              <a:rPr lang="hu-HU" dirty="0" smtClean="0"/>
              <a:t>Az adatokat egy adatbázisban tároljuk</a:t>
            </a:r>
          </a:p>
          <a:p>
            <a:pPr lvl="1" eaLnBrk="1" hangingPunct="1"/>
            <a:endParaRPr lang="hu-HU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smtClean="0"/>
              <a:t>Videokölcsönző példa –  Use case</a:t>
            </a:r>
          </a:p>
        </p:txBody>
      </p:sp>
      <p:pic>
        <p:nvPicPr>
          <p:cNvPr id="1433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96975"/>
            <a:ext cx="9144000" cy="5122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smtClean="0"/>
              <a:t>Eseményáramlás - kölcsönzés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hu-HU" smtClean="0"/>
              <a:t>Kölcsönző pultos kiválasztja a kölcsönzés menüpontot</a:t>
            </a:r>
          </a:p>
          <a:p>
            <a:pPr eaLnBrk="1" hangingPunct="1"/>
            <a:r>
              <a:rPr lang="hu-HU" smtClean="0"/>
              <a:t>Megadja a tag nevét és születési dátumát</a:t>
            </a:r>
          </a:p>
          <a:p>
            <a:pPr eaLnBrk="1" hangingPunct="1"/>
            <a:r>
              <a:rPr lang="hu-HU" smtClean="0"/>
              <a:t>A rendszer visszaadja a taghoz tartozó azonosítót, id-t</a:t>
            </a:r>
          </a:p>
          <a:p>
            <a:pPr eaLnBrk="1" hangingPunct="1"/>
            <a:r>
              <a:rPr lang="hu-HU" smtClean="0"/>
              <a:t>A pultos megadja a kikölcsönzésre kerülő film azonosítóját,id-t</a:t>
            </a:r>
          </a:p>
          <a:p>
            <a:pPr eaLnBrk="1" hangingPunct="1"/>
            <a:r>
              <a:rPr lang="hu-HU" smtClean="0"/>
              <a:t>Érvényesíti a kölcsönzést</a:t>
            </a:r>
          </a:p>
          <a:p>
            <a:pPr eaLnBrk="1" hangingPunct="1"/>
            <a:endParaRPr lang="hu-HU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Élőláb helye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© Fülöp Lajos</a:t>
            </a:r>
          </a:p>
        </p:txBody>
      </p:sp>
      <p:pic>
        <p:nvPicPr>
          <p:cNvPr id="1638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96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smtClean="0"/>
              <a:t>Tipp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hu-HU" dirty="0" smtClean="0"/>
              <a:t>Ha egy diagramon nem fér el az összes osztály „szépen” akkor csomagok szerint mutassuk be a rendszert, ahol a többi csomagból csak azokat az osztályokat tüntetjük fel amelyekkel valamilyen kapcsolat van</a:t>
            </a:r>
          </a:p>
          <a:p>
            <a:pPr lvl="1" eaLnBrk="1" hangingPunct="1"/>
            <a:r>
              <a:rPr lang="hu-HU" dirty="0" smtClean="0"/>
              <a:t>Előző diánál: </a:t>
            </a:r>
            <a:r>
              <a:rPr lang="hu-HU" dirty="0" smtClean="0"/>
              <a:t>Kölcsönzés </a:t>
            </a:r>
            <a:r>
              <a:rPr lang="hu-HU" dirty="0" err="1" smtClean="0"/>
              <a:t>package</a:t>
            </a:r>
            <a:endParaRPr lang="hu-HU" dirty="0" smtClean="0"/>
          </a:p>
          <a:p>
            <a:pPr lvl="1" eaLnBrk="1" hangingPunct="1"/>
            <a:r>
              <a:rPr lang="hu-HU" dirty="0" smtClean="0"/>
              <a:t>Következő diánál: </a:t>
            </a:r>
            <a:r>
              <a:rPr lang="hu-HU" dirty="0" err="1" smtClean="0"/>
              <a:t>Adatbáziskezelés</a:t>
            </a:r>
            <a:r>
              <a:rPr lang="hu-HU" dirty="0" smtClean="0"/>
              <a:t> </a:t>
            </a:r>
            <a:r>
              <a:rPr lang="hu-HU" dirty="0" err="1" smtClean="0"/>
              <a:t>package</a:t>
            </a:r>
            <a:endParaRPr lang="hu-HU" dirty="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3375"/>
            <a:ext cx="9144000" cy="6269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Szekvencia Diagramok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hu-HU" dirty="0"/>
              <a:t>Objektum-kölcsönhatásokat mutat be az idő függvényében</a:t>
            </a:r>
          </a:p>
          <a:p>
            <a:pPr>
              <a:lnSpc>
                <a:spcPct val="90000"/>
              </a:lnSpc>
            </a:pPr>
            <a:r>
              <a:rPr lang="hu-HU" dirty="0"/>
              <a:t>A szcenárió</a:t>
            </a:r>
            <a:r>
              <a:rPr lang="en-US" dirty="0"/>
              <a:t>ban </a:t>
            </a:r>
            <a:r>
              <a:rPr lang="en-US" dirty="0" err="1"/>
              <a:t>szerepl</a:t>
            </a:r>
            <a:r>
              <a:rPr lang="hu-HU" dirty="0"/>
              <a:t>ő objektumokat és osztályokat ábrázolja a közöttük küldött üzenetekkel</a:t>
            </a:r>
          </a:p>
          <a:p>
            <a:pPr>
              <a:lnSpc>
                <a:spcPct val="90000"/>
              </a:lnSpc>
            </a:pPr>
            <a:r>
              <a:rPr lang="hu-HU" dirty="0"/>
              <a:t>Idő-orientált nézet</a:t>
            </a:r>
          </a:p>
          <a:p>
            <a:pPr>
              <a:lnSpc>
                <a:spcPct val="90000"/>
              </a:lnSpc>
            </a:pPr>
            <a:r>
              <a:rPr lang="hu-HU" dirty="0"/>
              <a:t>Az üzenetek (</a:t>
            </a:r>
            <a:r>
              <a:rPr lang="hu-HU" dirty="0" err="1"/>
              <a:t>Message</a:t>
            </a:r>
            <a:r>
              <a:rPr lang="hu-HU" dirty="0"/>
              <a:t>) a szcenárió funkcionalitását valósítják meg</a:t>
            </a:r>
          </a:p>
          <a:p>
            <a:pPr>
              <a:lnSpc>
                <a:spcPct val="90000"/>
              </a:lnSpc>
            </a:pPr>
            <a:r>
              <a:rPr lang="hu-HU" dirty="0"/>
              <a:t>Használati esetekkel szoros kapcsolatban állnak (általában a </a:t>
            </a:r>
            <a:r>
              <a:rPr lang="hu-HU" dirty="0" smtClean="0"/>
              <a:t>használati eset </a:t>
            </a:r>
            <a:r>
              <a:rPr lang="hu-HU" dirty="0"/>
              <a:t>nézetnek a részei</a:t>
            </a:r>
            <a:r>
              <a:rPr lang="hu-HU" dirty="0" smtClean="0"/>
              <a:t>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314442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79512" y="78975"/>
            <a:ext cx="8785225" cy="884238"/>
          </a:xfrm>
        </p:spPr>
        <p:txBody>
          <a:bodyPr/>
          <a:lstStyle/>
          <a:p>
            <a:r>
              <a:rPr lang="hu-HU" dirty="0" smtClean="0"/>
              <a:t>Szekvencia diagram - példa</a:t>
            </a:r>
          </a:p>
        </p:txBody>
      </p:sp>
      <p:pic>
        <p:nvPicPr>
          <p:cNvPr id="2048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980728"/>
            <a:ext cx="6985000" cy="544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Neh</a:t>
            </a:r>
            <a:r>
              <a:rPr lang="hu-HU" smtClean="0"/>
              <a:t>á</a:t>
            </a:r>
            <a:r>
              <a:rPr lang="en-US" smtClean="0"/>
              <a:t>ny hasznos inf</a:t>
            </a:r>
            <a:r>
              <a:rPr lang="hu-HU" smtClean="0"/>
              <a:t>ó</a:t>
            </a:r>
            <a:endParaRPr lang="en-US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hu-HU" dirty="0" smtClean="0"/>
              <a:t>Projektválasztás</a:t>
            </a:r>
          </a:p>
          <a:p>
            <a:pPr lvl="1"/>
            <a:r>
              <a:rPr lang="en-US" dirty="0" smtClean="0"/>
              <a:t>H</a:t>
            </a:r>
            <a:r>
              <a:rPr lang="hu-HU" dirty="0" err="1" smtClean="0"/>
              <a:t>atáridő</a:t>
            </a:r>
            <a:endParaRPr lang="hu-HU" dirty="0" smtClean="0"/>
          </a:p>
          <a:p>
            <a:pPr lvl="2"/>
            <a:r>
              <a:rPr lang="hu-HU" dirty="0"/>
              <a:t>szeptember 22. </a:t>
            </a:r>
            <a:r>
              <a:rPr lang="hu-HU" dirty="0" smtClean="0"/>
              <a:t>23:59</a:t>
            </a:r>
            <a:endParaRPr lang="hu-HU" dirty="0" smtClean="0"/>
          </a:p>
          <a:p>
            <a:r>
              <a:rPr lang="hu-HU" dirty="0" smtClean="0"/>
              <a:t>P</a:t>
            </a:r>
            <a:r>
              <a:rPr lang="en-US" dirty="0" err="1" smtClean="0"/>
              <a:t>rojektterv</a:t>
            </a:r>
            <a:r>
              <a:rPr lang="hu-HU" dirty="0" smtClean="0"/>
              <a:t>, tervek</a:t>
            </a:r>
          </a:p>
          <a:p>
            <a:pPr lvl="1"/>
            <a:r>
              <a:rPr lang="en-US" dirty="0" smtClean="0"/>
              <a:t>H</a:t>
            </a:r>
            <a:r>
              <a:rPr lang="hu-HU" dirty="0" err="1"/>
              <a:t>atáridő</a:t>
            </a:r>
            <a:endParaRPr lang="hu-HU" dirty="0"/>
          </a:p>
          <a:p>
            <a:pPr lvl="2"/>
            <a:r>
              <a:rPr lang="hu-HU" dirty="0"/>
              <a:t>október 4. 23:59</a:t>
            </a:r>
            <a:endParaRPr lang="hu-HU" dirty="0" smtClean="0"/>
          </a:p>
          <a:p>
            <a:pPr marL="0" indent="0">
              <a:buNone/>
            </a:pPr>
            <a:endParaRPr lang="hu-HU" dirty="0" smtClean="0"/>
          </a:p>
          <a:p>
            <a:pPr lvl="1"/>
            <a:endParaRPr lang="hu-HU" i="1" dirty="0" smtClean="0"/>
          </a:p>
          <a:p>
            <a:pPr lvl="2"/>
            <a:endParaRPr lang="en-US" i="1" dirty="0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Package</a:t>
            </a:r>
            <a:r>
              <a:rPr lang="hu-HU" dirty="0"/>
              <a:t> diagram</a:t>
            </a:r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Fülöp Lajos</a:t>
            </a:r>
            <a:endParaRPr lang="en-US"/>
          </a:p>
        </p:txBody>
      </p:sp>
      <p:sp>
        <p:nvSpPr>
          <p:cNvPr id="4" name="Tartalom helye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u-HU" dirty="0"/>
              <a:t>Csomagok és a közöttük fennálló függőségek</a:t>
            </a:r>
          </a:p>
          <a:p>
            <a:endParaRPr lang="hu-HU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1958" y="2060848"/>
            <a:ext cx="3857625" cy="462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36759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Deployment</a:t>
            </a:r>
            <a:r>
              <a:rPr lang="hu-HU" dirty="0"/>
              <a:t> diagram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u-HU" sz="2800" dirty="0"/>
              <a:t>Rendszer környezetét írja le</a:t>
            </a:r>
          </a:p>
          <a:p>
            <a:r>
              <a:rPr lang="hu-HU" sz="2800" dirty="0"/>
              <a:t>Elemei (2.2 UML szabvány alapján):</a:t>
            </a:r>
          </a:p>
          <a:p>
            <a:pPr lvl="1"/>
            <a:r>
              <a:rPr lang="hu-HU" sz="2400" dirty="0" err="1"/>
              <a:t>Artifact-ok</a:t>
            </a:r>
            <a:r>
              <a:rPr lang="hu-HU" sz="2400" dirty="0"/>
              <a:t>, </a:t>
            </a:r>
            <a:r>
              <a:rPr lang="hu-HU" sz="2400" dirty="0" err="1"/>
              <a:t>Node-ok</a:t>
            </a:r>
            <a:endParaRPr lang="hu-HU" sz="2400" dirty="0"/>
          </a:p>
          <a:p>
            <a:r>
              <a:rPr lang="hu-HU" sz="2800" dirty="0"/>
              <a:t>Tipikus kapcsolatok:</a:t>
            </a:r>
          </a:p>
          <a:p>
            <a:pPr lvl="1"/>
            <a:r>
              <a:rPr lang="hu-HU" sz="2400" dirty="0" err="1"/>
              <a:t>Association</a:t>
            </a:r>
            <a:r>
              <a:rPr lang="hu-HU" sz="2400" dirty="0"/>
              <a:t>, </a:t>
            </a:r>
            <a:r>
              <a:rPr lang="hu-HU" sz="2400" dirty="0" err="1"/>
              <a:t>Dependency</a:t>
            </a:r>
            <a:r>
              <a:rPr lang="hu-HU" sz="2400" dirty="0"/>
              <a:t>, </a:t>
            </a:r>
            <a:r>
              <a:rPr lang="hu-HU" sz="2400" dirty="0" err="1"/>
              <a:t>Generalization</a:t>
            </a:r>
            <a:r>
              <a:rPr lang="hu-HU" sz="2400" dirty="0"/>
              <a:t>, </a:t>
            </a:r>
            <a:r>
              <a:rPr lang="hu-HU" sz="2400" dirty="0" err="1"/>
              <a:t>Deploy</a:t>
            </a:r>
            <a:r>
              <a:rPr lang="hu-HU" sz="2400" dirty="0"/>
              <a:t>, </a:t>
            </a:r>
            <a:r>
              <a:rPr lang="hu-HU" sz="2400" dirty="0" err="1"/>
              <a:t>Manifest</a:t>
            </a:r>
            <a:endParaRPr lang="hu-HU" sz="2400" dirty="0"/>
          </a:p>
          <a:p>
            <a:r>
              <a:rPr lang="hu-HU" sz="2800" dirty="0"/>
              <a:t>A leadandóban itt lehet egy jövőbeli elképzelést megadni</a:t>
            </a:r>
          </a:p>
          <a:p>
            <a:pPr lvl="1"/>
            <a:r>
              <a:rPr lang="hu-HU" sz="2400" dirty="0"/>
              <a:t>Egy nagyobb architektúra esetén hogyan épülne fel a rendszerünk</a:t>
            </a:r>
          </a:p>
          <a:p>
            <a:pPr lvl="1"/>
            <a:r>
              <a:rPr lang="hu-HU" sz="2400" dirty="0"/>
              <a:t>Az adott idő alatt egy ilyen méretű architektúrát nem kell kiépíteni (és ennek elég nagy költsége is lenne</a:t>
            </a:r>
            <a:r>
              <a:rPr lang="hu-HU" sz="2400" dirty="0" smtClean="0"/>
              <a:t>)</a:t>
            </a:r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22826588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Deployment</a:t>
            </a:r>
            <a:r>
              <a:rPr lang="hu-HU" dirty="0"/>
              <a:t> diagram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hu-HU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556792"/>
            <a:ext cx="6336704" cy="506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94390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Deployment diagram</a:t>
            </a:r>
            <a:endParaRPr lang="en-US" smtClean="0"/>
          </a:p>
        </p:txBody>
      </p:sp>
      <p:pic>
        <p:nvPicPr>
          <p:cNvPr id="24579" name="Picture 4" descr="deploy-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075" y="1717675"/>
            <a:ext cx="620077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0" name="Picture 5" descr="deploy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4149725"/>
            <a:ext cx="4953000" cy="169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Hasznos UML anyagok</a:t>
            </a:r>
            <a:endParaRPr lang="en-US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  <a:defRPr/>
            </a:pPr>
            <a:r>
              <a:rPr lang="hu-HU" sz="2400" dirty="0" smtClean="0"/>
              <a:t>UML szabvány honlapja: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>
                <a:hlinkClick r:id="rId2"/>
              </a:rPr>
              <a:t>http://www.uml.org/</a:t>
            </a:r>
            <a:endParaRPr lang="hu-HU" sz="2400" dirty="0" smtClean="0"/>
          </a:p>
          <a:p>
            <a:pPr lvl="1">
              <a:lnSpc>
                <a:spcPct val="80000"/>
              </a:lnSpc>
              <a:defRPr/>
            </a:pPr>
            <a:r>
              <a:rPr lang="hu-HU" sz="2000" dirty="0" smtClean="0"/>
              <a:t>Jelenleg legfrissebb UML szabvány:</a:t>
            </a:r>
            <a:endParaRPr lang="en-US" sz="2000" dirty="0" smtClean="0"/>
          </a:p>
          <a:p>
            <a:pPr lvl="1">
              <a:lnSpc>
                <a:spcPct val="80000"/>
              </a:lnSpc>
              <a:defRPr/>
            </a:pPr>
            <a:r>
              <a:rPr lang="hu-HU" sz="2400" dirty="0">
                <a:ea typeface="+mn-ea"/>
                <a:cs typeface="+mn-cs"/>
              </a:rPr>
              <a:t>http://www.omg.org/technology/documents/modeling_spec_catalog.htm#UML</a:t>
            </a:r>
          </a:p>
          <a:p>
            <a:pPr>
              <a:lnSpc>
                <a:spcPct val="80000"/>
              </a:lnSpc>
              <a:defRPr/>
            </a:pPr>
            <a:r>
              <a:rPr lang="hu-HU" sz="2400" dirty="0" smtClean="0"/>
              <a:t>OMG </a:t>
            </a:r>
            <a:r>
              <a:rPr lang="hu-HU" sz="2400" dirty="0" err="1" smtClean="0"/>
              <a:t>Introduction</a:t>
            </a:r>
            <a:r>
              <a:rPr lang="hu-HU" sz="2400" dirty="0" smtClean="0"/>
              <a:t> </a:t>
            </a:r>
            <a:r>
              <a:rPr lang="hu-HU" sz="2400" dirty="0" err="1" smtClean="0"/>
              <a:t>to</a:t>
            </a:r>
            <a:r>
              <a:rPr lang="hu-HU" sz="2400" dirty="0" smtClean="0"/>
              <a:t> UML:</a:t>
            </a:r>
            <a:br>
              <a:rPr lang="hu-HU" sz="2400" dirty="0" smtClean="0"/>
            </a:br>
            <a:r>
              <a:rPr lang="en-US" sz="2400" dirty="0" smtClean="0">
                <a:hlinkClick r:id="rId3"/>
              </a:rPr>
              <a:t>http://www.omg.org/gettingstarted/what_is_uml.htm</a:t>
            </a:r>
            <a:endParaRPr lang="hu-HU" sz="2400" dirty="0" smtClean="0"/>
          </a:p>
          <a:p>
            <a:pPr>
              <a:lnSpc>
                <a:spcPct val="80000"/>
              </a:lnSpc>
              <a:defRPr/>
            </a:pPr>
            <a:r>
              <a:rPr lang="hu-HU" sz="2400" dirty="0" err="1" smtClean="0"/>
              <a:t>Borland</a:t>
            </a:r>
            <a:r>
              <a:rPr lang="hu-HU" sz="2400" dirty="0" smtClean="0"/>
              <a:t> UML </a:t>
            </a:r>
            <a:r>
              <a:rPr lang="hu-HU" sz="2400" dirty="0" err="1" smtClean="0"/>
              <a:t>tutorial</a:t>
            </a:r>
            <a:r>
              <a:rPr lang="hu-HU" sz="2400" dirty="0" smtClean="0"/>
              <a:t>:</a:t>
            </a:r>
            <a:br>
              <a:rPr lang="hu-HU" sz="2400" dirty="0" smtClean="0"/>
            </a:br>
            <a:r>
              <a:rPr lang="en-US" sz="2400" dirty="0" smtClean="0">
                <a:hlinkClick r:id="rId4"/>
              </a:rPr>
              <a:t>http://edn.embarcadero.com/article/31863</a:t>
            </a:r>
            <a:endParaRPr lang="hu-HU" sz="2400" dirty="0" smtClean="0"/>
          </a:p>
          <a:p>
            <a:pPr>
              <a:lnSpc>
                <a:spcPct val="80000"/>
              </a:lnSpc>
              <a:defRPr/>
            </a:pPr>
            <a:r>
              <a:rPr lang="hu-HU" sz="2400" dirty="0" err="1" smtClean="0"/>
              <a:t>Sparx</a:t>
            </a:r>
            <a:r>
              <a:rPr lang="hu-HU" sz="2400" dirty="0" smtClean="0"/>
              <a:t> System UML </a:t>
            </a:r>
            <a:r>
              <a:rPr lang="hu-HU" sz="2400" dirty="0" err="1" smtClean="0"/>
              <a:t>tutorial</a:t>
            </a:r>
            <a:r>
              <a:rPr lang="hu-HU" sz="2400" dirty="0" smtClean="0"/>
              <a:t>:</a:t>
            </a:r>
            <a:br>
              <a:rPr lang="hu-HU" sz="2400" dirty="0" smtClean="0"/>
            </a:br>
            <a:r>
              <a:rPr lang="en-US" sz="2400" dirty="0" smtClean="0">
                <a:hlinkClick r:id="rId5"/>
              </a:rPr>
              <a:t>http://www.sparxsystems.com/uml-tutorial.html</a:t>
            </a:r>
            <a:endParaRPr lang="hu-HU" sz="2400" dirty="0" smtClean="0"/>
          </a:p>
          <a:p>
            <a:pPr>
              <a:lnSpc>
                <a:spcPct val="80000"/>
              </a:lnSpc>
              <a:defRPr/>
            </a:pPr>
            <a:r>
              <a:rPr lang="hu-HU" sz="2400" dirty="0" smtClean="0"/>
              <a:t>IBM UML </a:t>
            </a:r>
            <a:r>
              <a:rPr lang="hu-HU" sz="2400" dirty="0" err="1" smtClean="0"/>
              <a:t>introduction</a:t>
            </a:r>
            <a:r>
              <a:rPr lang="hu-HU" sz="2400" dirty="0" smtClean="0"/>
              <a:t>:</a:t>
            </a:r>
            <a:br>
              <a:rPr lang="hu-HU" sz="2400" dirty="0" smtClean="0"/>
            </a:br>
            <a:r>
              <a:rPr lang="en-US" sz="2400" dirty="0" smtClean="0">
                <a:hlinkClick r:id="rId6"/>
              </a:rPr>
              <a:t>http://www.ibm.com/developerworks/rational/library/769.html</a:t>
            </a:r>
            <a:endParaRPr lang="hu-HU" sz="2400" dirty="0" smtClean="0"/>
          </a:p>
          <a:p>
            <a:pPr>
              <a:lnSpc>
                <a:spcPct val="80000"/>
              </a:lnSpc>
              <a:defRPr/>
            </a:pPr>
            <a:r>
              <a:rPr lang="hu-HU" sz="2400" dirty="0" smtClean="0"/>
              <a:t>UML a </a:t>
            </a:r>
            <a:r>
              <a:rPr lang="hu-HU" sz="2400" dirty="0" err="1" smtClean="0"/>
              <a:t>wikipedian</a:t>
            </a:r>
            <a:r>
              <a:rPr lang="hu-HU" sz="2400" dirty="0" smtClean="0"/>
              <a:t>:</a:t>
            </a:r>
            <a:br>
              <a:rPr lang="hu-HU" sz="2400" dirty="0" smtClean="0"/>
            </a:br>
            <a:r>
              <a:rPr lang="en-US" sz="2400" dirty="0" smtClean="0">
                <a:hlinkClick r:id="rId7"/>
              </a:rPr>
              <a:t>http://en.wikipedia.org/wiki/Unified_Modeling_Language</a:t>
            </a:r>
            <a:endParaRPr lang="en-US" sz="2400" dirty="0" smtClean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Feladatok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69160"/>
          </a:xfrm>
        </p:spPr>
        <p:txBody>
          <a:bodyPr>
            <a:normAutofit/>
          </a:bodyPr>
          <a:lstStyle/>
          <a:p>
            <a:r>
              <a:rPr lang="hu-HU" dirty="0" err="1" smtClean="0"/>
              <a:t>Use</a:t>
            </a:r>
            <a:r>
              <a:rPr lang="hu-HU" dirty="0" smtClean="0"/>
              <a:t> </a:t>
            </a:r>
            <a:r>
              <a:rPr lang="hu-HU" dirty="0" err="1" smtClean="0"/>
              <a:t>case</a:t>
            </a:r>
            <a:r>
              <a:rPr lang="hu-HU" dirty="0" smtClean="0"/>
              <a:t> diagram:</a:t>
            </a:r>
          </a:p>
          <a:p>
            <a:pPr lvl="1"/>
            <a:r>
              <a:rPr lang="hu-HU" dirty="0" smtClean="0"/>
              <a:t>ATM terminál használata, 3 </a:t>
            </a:r>
            <a:r>
              <a:rPr lang="hu-HU" dirty="0" err="1" smtClean="0"/>
              <a:t>aktor</a:t>
            </a:r>
            <a:r>
              <a:rPr lang="hu-HU" dirty="0" smtClean="0"/>
              <a:t>: bank, karbantartó, felhasználó</a:t>
            </a:r>
          </a:p>
          <a:p>
            <a:pPr lvl="2"/>
            <a:r>
              <a:rPr lang="hu-HU" dirty="0" smtClean="0"/>
              <a:t>használati esetek (ezeket kéne okosan összehúzogatni, </a:t>
            </a:r>
            <a:r>
              <a:rPr lang="hu-HU" dirty="0" err="1" smtClean="0"/>
              <a:t>include</a:t>
            </a:r>
            <a:r>
              <a:rPr lang="hu-HU" dirty="0" smtClean="0"/>
              <a:t>, </a:t>
            </a:r>
            <a:r>
              <a:rPr lang="hu-HU" dirty="0" err="1" smtClean="0"/>
              <a:t>extends</a:t>
            </a:r>
            <a:r>
              <a:rPr lang="hu-HU" dirty="0" smtClean="0"/>
              <a:t>, </a:t>
            </a:r>
            <a:r>
              <a:rPr lang="hu-HU" dirty="0" err="1" smtClean="0"/>
              <a:t>stb</a:t>
            </a:r>
            <a:r>
              <a:rPr lang="hu-HU" dirty="0" smtClean="0"/>
              <a:t>):</a:t>
            </a:r>
          </a:p>
          <a:p>
            <a:pPr lvl="3"/>
            <a:r>
              <a:rPr lang="hu-HU" dirty="0" smtClean="0"/>
              <a:t>pénzfelvétel bizonylattal/bizonylat nélkül</a:t>
            </a:r>
          </a:p>
          <a:p>
            <a:pPr lvl="3"/>
            <a:r>
              <a:rPr lang="hu-HU" dirty="0" smtClean="0"/>
              <a:t>azonosítás</a:t>
            </a:r>
          </a:p>
          <a:p>
            <a:pPr lvl="3"/>
            <a:r>
              <a:rPr lang="hu-HU" dirty="0" smtClean="0"/>
              <a:t>tranzakció</a:t>
            </a:r>
          </a:p>
          <a:p>
            <a:pPr lvl="3"/>
            <a:r>
              <a:rPr lang="hu-HU" dirty="0" smtClean="0"/>
              <a:t>egyenleg lekérése</a:t>
            </a:r>
          </a:p>
          <a:p>
            <a:pPr lvl="3"/>
            <a:r>
              <a:rPr lang="hu-HU" dirty="0" smtClean="0"/>
              <a:t>telefon feltöltés</a:t>
            </a:r>
          </a:p>
          <a:p>
            <a:pPr lvl="3"/>
            <a:r>
              <a:rPr lang="hu-HU" dirty="0" smtClean="0"/>
              <a:t>hibás PIN kód</a:t>
            </a:r>
          </a:p>
          <a:p>
            <a:pPr lvl="3"/>
            <a:r>
              <a:rPr lang="hu-HU" dirty="0" smtClean="0"/>
              <a:t>karbantartás</a:t>
            </a:r>
          </a:p>
          <a:p>
            <a:pPr lvl="3"/>
            <a:r>
              <a:rPr lang="hu-HU" dirty="0" smtClean="0"/>
              <a:t>pénzkazetták cseréje</a:t>
            </a:r>
          </a:p>
          <a:p>
            <a:pPr marL="1143000" lvl="3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502510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Feladatok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u-HU" dirty="0" smtClean="0"/>
              <a:t>Szekvencia diagram:</a:t>
            </a:r>
          </a:p>
          <a:p>
            <a:pPr lvl="1"/>
            <a:r>
              <a:rPr lang="hu-HU" dirty="0"/>
              <a:t>ATM terminál használata, 3 </a:t>
            </a:r>
            <a:r>
              <a:rPr lang="hu-HU" dirty="0" smtClean="0"/>
              <a:t>objektum között: </a:t>
            </a:r>
            <a:r>
              <a:rPr lang="hu-HU" dirty="0" err="1" smtClean="0"/>
              <a:t>FelhasználóKontroller</a:t>
            </a:r>
            <a:r>
              <a:rPr lang="hu-HU" dirty="0" smtClean="0"/>
              <a:t>, </a:t>
            </a:r>
            <a:r>
              <a:rPr lang="hu-HU" dirty="0" err="1" smtClean="0"/>
              <a:t>ATMKontroller</a:t>
            </a:r>
            <a:r>
              <a:rPr lang="hu-HU" dirty="0" smtClean="0"/>
              <a:t>, </a:t>
            </a:r>
            <a:r>
              <a:rPr lang="hu-HU" dirty="0" err="1" smtClean="0"/>
              <a:t>BankKommunikáció</a:t>
            </a:r>
            <a:endParaRPr lang="hu-HU" dirty="0" smtClean="0"/>
          </a:p>
          <a:p>
            <a:pPr lvl="1"/>
            <a:r>
              <a:rPr lang="hu-HU" dirty="0" smtClean="0"/>
              <a:t>Műveletek, amiket ábrázolni kell: </a:t>
            </a:r>
            <a:r>
              <a:rPr lang="hu-HU" dirty="0" err="1" smtClean="0"/>
              <a:t>pinBeker</a:t>
            </a:r>
            <a:r>
              <a:rPr lang="hu-HU" dirty="0" smtClean="0"/>
              <a:t>(), </a:t>
            </a:r>
            <a:r>
              <a:rPr lang="hu-HU" dirty="0" err="1" smtClean="0"/>
              <a:t>pinEllenoriz</a:t>
            </a:r>
            <a:r>
              <a:rPr lang="hu-HU" dirty="0" smtClean="0"/>
              <a:t>(), </a:t>
            </a:r>
            <a:r>
              <a:rPr lang="hu-HU" dirty="0" err="1" smtClean="0"/>
              <a:t>pinAutentikacio</a:t>
            </a:r>
            <a:r>
              <a:rPr lang="hu-HU" dirty="0" smtClean="0"/>
              <a:t>(), </a:t>
            </a:r>
            <a:r>
              <a:rPr lang="hu-HU" dirty="0" err="1" smtClean="0"/>
              <a:t>penzFelvet</a:t>
            </a:r>
            <a:r>
              <a:rPr lang="hu-HU" dirty="0" smtClean="0"/>
              <a:t>(), </a:t>
            </a:r>
            <a:r>
              <a:rPr lang="hu-HU" dirty="0" err="1" smtClean="0"/>
              <a:t>osszegBeker</a:t>
            </a:r>
            <a:r>
              <a:rPr lang="hu-HU" dirty="0" smtClean="0"/>
              <a:t>(), </a:t>
            </a:r>
            <a:r>
              <a:rPr lang="hu-HU" dirty="0" err="1" smtClean="0"/>
              <a:t>kazettakEllenorzese</a:t>
            </a:r>
            <a:r>
              <a:rPr lang="hu-HU" dirty="0" smtClean="0"/>
              <a:t>(), </a:t>
            </a:r>
            <a:r>
              <a:rPr lang="hu-HU" dirty="0" err="1" smtClean="0"/>
              <a:t>bankiTranzakcio</a:t>
            </a:r>
            <a:r>
              <a:rPr lang="hu-HU" dirty="0" smtClean="0"/>
              <a:t>(), </a:t>
            </a:r>
            <a:r>
              <a:rPr lang="hu-HU" dirty="0" err="1" smtClean="0"/>
              <a:t>nyugtaNyomtatasa</a:t>
            </a:r>
            <a:r>
              <a:rPr lang="hu-HU" dirty="0" smtClean="0"/>
              <a:t>(), </a:t>
            </a:r>
            <a:r>
              <a:rPr lang="hu-HU" dirty="0" err="1" smtClean="0"/>
              <a:t>penzKiadas</a:t>
            </a:r>
            <a:r>
              <a:rPr lang="hu-HU" dirty="0" smtClean="0"/>
              <a:t>()</a:t>
            </a:r>
            <a:endParaRPr lang="hu-HU" dirty="0"/>
          </a:p>
          <a:p>
            <a:pPr lvl="1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806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Neh</a:t>
            </a:r>
            <a:r>
              <a:rPr lang="hu-HU" smtClean="0"/>
              <a:t>á</a:t>
            </a:r>
            <a:r>
              <a:rPr lang="en-US" smtClean="0"/>
              <a:t>ny hasznos inf</a:t>
            </a:r>
            <a:r>
              <a:rPr lang="hu-HU" smtClean="0"/>
              <a:t>ó</a:t>
            </a:r>
            <a:endParaRPr lang="en-US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hu-HU" sz="2800" dirty="0" smtClean="0"/>
              <a:t>Projektterv</a:t>
            </a:r>
          </a:p>
          <a:p>
            <a:pPr lvl="1">
              <a:lnSpc>
                <a:spcPct val="80000"/>
              </a:lnSpc>
            </a:pPr>
            <a:r>
              <a:rPr lang="hu-HU" sz="2400" dirty="0" smtClean="0"/>
              <a:t>Minta</a:t>
            </a:r>
            <a:r>
              <a:rPr lang="hu-HU" sz="2400" dirty="0" smtClean="0"/>
              <a:t>:</a:t>
            </a:r>
            <a:endParaRPr lang="hu-HU" sz="2000" dirty="0" smtClean="0"/>
          </a:p>
          <a:p>
            <a:pPr lvl="2">
              <a:lnSpc>
                <a:spcPct val="80000"/>
              </a:lnSpc>
            </a:pPr>
            <a:r>
              <a:rPr lang="hu-HU" sz="2000" dirty="0">
                <a:hlinkClick r:id="rId2"/>
              </a:rPr>
              <a:t>https://</a:t>
            </a:r>
            <a:r>
              <a:rPr lang="hu-HU" sz="2000" dirty="0" smtClean="0">
                <a:hlinkClick r:id="rId2"/>
              </a:rPr>
              <a:t>github.com/gaborantal/szte-ovrt/blob/master/gyak02/ProjPlan-HU-MINTA-07.pdf</a:t>
            </a:r>
            <a:endParaRPr lang="hu-HU" sz="2000" dirty="0" smtClean="0"/>
          </a:p>
          <a:p>
            <a:pPr lvl="1">
              <a:lnSpc>
                <a:spcPct val="80000"/>
              </a:lnSpc>
            </a:pPr>
            <a:r>
              <a:rPr lang="hu-HU" sz="2400" dirty="0" smtClean="0"/>
              <a:t>A lényeg</a:t>
            </a:r>
          </a:p>
          <a:p>
            <a:pPr lvl="2">
              <a:lnSpc>
                <a:spcPct val="80000"/>
              </a:lnSpc>
            </a:pPr>
            <a:r>
              <a:rPr lang="hu-HU" sz="2000" dirty="0" smtClean="0"/>
              <a:t>Függelék </a:t>
            </a:r>
            <a:r>
              <a:rPr lang="hu-HU" sz="2000" dirty="0" smtClean="0"/>
              <a:t>1!</a:t>
            </a:r>
          </a:p>
          <a:p>
            <a:pPr lvl="3">
              <a:lnSpc>
                <a:spcPct val="80000"/>
              </a:lnSpc>
            </a:pPr>
            <a:r>
              <a:rPr lang="hu-HU" sz="1800" dirty="0" smtClean="0"/>
              <a:t>Ki melyik diagramot rajzolja, melyik modult implementálja…</a:t>
            </a:r>
          </a:p>
          <a:p>
            <a:pPr lvl="2">
              <a:lnSpc>
                <a:spcPct val="80000"/>
              </a:lnSpc>
            </a:pPr>
            <a:r>
              <a:rPr lang="hu-HU" sz="2000" dirty="0" smtClean="0"/>
              <a:t>Függelék 3, 4!</a:t>
            </a:r>
          </a:p>
          <a:p>
            <a:pPr lvl="3">
              <a:lnSpc>
                <a:spcPct val="80000"/>
              </a:lnSpc>
            </a:pPr>
            <a:r>
              <a:rPr lang="hu-HU" sz="1800" dirty="0" smtClean="0"/>
              <a:t>Tartalmazza a P1 és P2 ütemezését is! Összesen 5 leadás:</a:t>
            </a:r>
          </a:p>
          <a:p>
            <a:pPr lvl="4">
              <a:lnSpc>
                <a:spcPct val="80000"/>
              </a:lnSpc>
            </a:pPr>
            <a:r>
              <a:rPr lang="hu-HU" sz="1800" dirty="0" smtClean="0"/>
              <a:t>P1 projektterv</a:t>
            </a:r>
          </a:p>
          <a:p>
            <a:pPr lvl="4">
              <a:lnSpc>
                <a:spcPct val="80000"/>
              </a:lnSpc>
            </a:pPr>
            <a:r>
              <a:rPr lang="hu-HU" sz="1800" dirty="0" smtClean="0"/>
              <a:t>P1 tervek</a:t>
            </a:r>
          </a:p>
          <a:p>
            <a:pPr lvl="4">
              <a:lnSpc>
                <a:spcPct val="80000"/>
              </a:lnSpc>
            </a:pPr>
            <a:r>
              <a:rPr lang="hu-HU" sz="1800" dirty="0" smtClean="0"/>
              <a:t>P1 prototípus</a:t>
            </a:r>
          </a:p>
          <a:p>
            <a:pPr lvl="4">
              <a:lnSpc>
                <a:spcPct val="80000"/>
              </a:lnSpc>
            </a:pPr>
            <a:r>
              <a:rPr lang="hu-HU" sz="1800" dirty="0" smtClean="0"/>
              <a:t>P2 tervek</a:t>
            </a:r>
          </a:p>
          <a:p>
            <a:pPr lvl="4">
              <a:lnSpc>
                <a:spcPct val="80000"/>
              </a:lnSpc>
            </a:pPr>
            <a:r>
              <a:rPr lang="hu-HU" sz="1800" dirty="0" smtClean="0"/>
              <a:t>P2 implementáció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Pontok szétosztása</a:t>
            </a:r>
            <a:endParaRPr lang="en-US" dirty="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hu-HU" dirty="0" smtClean="0"/>
              <a:t>Az ajánlott pontoktól </a:t>
            </a:r>
            <a:r>
              <a:rPr lang="en-US" dirty="0" smtClean="0"/>
              <a:t>(a </a:t>
            </a:r>
            <a:r>
              <a:rPr lang="en-US" dirty="0" err="1" smtClean="0"/>
              <a:t>projektterv</a:t>
            </a:r>
            <a:r>
              <a:rPr lang="en-US" dirty="0" smtClean="0"/>
              <a:t> k</a:t>
            </a:r>
            <a:r>
              <a:rPr lang="hu-HU" dirty="0" err="1" smtClean="0"/>
              <a:t>ivételével</a:t>
            </a:r>
            <a:r>
              <a:rPr lang="hu-HU" dirty="0" smtClean="0"/>
              <a:t>) egy-egy leadásnál +-</a:t>
            </a:r>
            <a:r>
              <a:rPr lang="en-US" dirty="0" smtClean="0"/>
              <a:t>2</a:t>
            </a:r>
            <a:r>
              <a:rPr lang="hu-HU" dirty="0" smtClean="0"/>
              <a:t>0%-ban el lehet térni, de P1 és P2 </a:t>
            </a:r>
            <a:r>
              <a:rPr lang="hu-HU" dirty="0" err="1" smtClean="0"/>
              <a:t>összpontszáma</a:t>
            </a:r>
            <a:r>
              <a:rPr lang="hu-HU" dirty="0" smtClean="0"/>
              <a:t> nem változhat</a:t>
            </a:r>
          </a:p>
          <a:p>
            <a:pPr lvl="2"/>
            <a:r>
              <a:rPr lang="hu-HU" dirty="0" smtClean="0"/>
              <a:t>30-30p</a:t>
            </a:r>
            <a:endParaRPr lang="en-US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Pontok szétosztása</a:t>
            </a:r>
            <a:endParaRPr lang="en-US" dirty="0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hu-HU" sz="2800" dirty="0" smtClean="0"/>
              <a:t>Pontok ajánlott szétosztása a projekttervben</a:t>
            </a:r>
          </a:p>
          <a:p>
            <a:pPr lvl="1">
              <a:lnSpc>
                <a:spcPct val="90000"/>
              </a:lnSpc>
            </a:pPr>
            <a:r>
              <a:rPr lang="hu-HU" sz="2400" dirty="0" smtClean="0"/>
              <a:t>P1 Projektterv – 3p / fő</a:t>
            </a:r>
          </a:p>
          <a:p>
            <a:pPr lvl="1">
              <a:lnSpc>
                <a:spcPct val="90000"/>
              </a:lnSpc>
            </a:pPr>
            <a:r>
              <a:rPr lang="hu-HU" sz="2400" dirty="0" smtClean="0"/>
              <a:t>P1 Tervek – 12p / fő</a:t>
            </a:r>
          </a:p>
          <a:p>
            <a:pPr lvl="2">
              <a:lnSpc>
                <a:spcPct val="90000"/>
              </a:lnSpc>
            </a:pPr>
            <a:r>
              <a:rPr lang="hu-HU" sz="2000" dirty="0" err="1" smtClean="0"/>
              <a:t>Use</a:t>
            </a:r>
            <a:r>
              <a:rPr lang="hu-HU" sz="2000" dirty="0" smtClean="0"/>
              <a:t> </a:t>
            </a:r>
            <a:r>
              <a:rPr lang="hu-HU" sz="2000" dirty="0" err="1" smtClean="0"/>
              <a:t>Case</a:t>
            </a:r>
            <a:r>
              <a:rPr lang="hu-HU" sz="2000" dirty="0" smtClean="0"/>
              <a:t> (25%)</a:t>
            </a:r>
          </a:p>
          <a:p>
            <a:pPr lvl="2">
              <a:lnSpc>
                <a:spcPct val="90000"/>
              </a:lnSpc>
            </a:pPr>
            <a:r>
              <a:rPr lang="hu-HU" sz="2000" dirty="0" err="1" smtClean="0"/>
              <a:t>Class</a:t>
            </a:r>
            <a:r>
              <a:rPr lang="hu-HU" sz="2000" dirty="0" smtClean="0"/>
              <a:t> (60%)</a:t>
            </a:r>
          </a:p>
          <a:p>
            <a:pPr lvl="2">
              <a:lnSpc>
                <a:spcPct val="90000"/>
              </a:lnSpc>
            </a:pPr>
            <a:r>
              <a:rPr lang="hu-HU" sz="2000" dirty="0" err="1" smtClean="0"/>
              <a:t>Package</a:t>
            </a:r>
            <a:r>
              <a:rPr lang="hu-HU" sz="2000" dirty="0" smtClean="0"/>
              <a:t> (15%)</a:t>
            </a:r>
          </a:p>
          <a:p>
            <a:pPr lvl="1">
              <a:lnSpc>
                <a:spcPct val="90000"/>
              </a:lnSpc>
            </a:pPr>
            <a:r>
              <a:rPr lang="hu-HU" sz="2400" dirty="0" smtClean="0"/>
              <a:t>P1 Prototípus 15p / fő</a:t>
            </a:r>
          </a:p>
          <a:p>
            <a:pPr lvl="1">
              <a:lnSpc>
                <a:spcPct val="90000"/>
              </a:lnSpc>
            </a:pPr>
            <a:r>
              <a:rPr lang="hu-HU" sz="2400" dirty="0" smtClean="0"/>
              <a:t>P2 Tervek  15p / fő </a:t>
            </a:r>
          </a:p>
          <a:p>
            <a:pPr lvl="2">
              <a:lnSpc>
                <a:spcPct val="90000"/>
              </a:lnSpc>
            </a:pPr>
            <a:r>
              <a:rPr lang="hu-HU" sz="2000" dirty="0" err="1" smtClean="0"/>
              <a:t>Class</a:t>
            </a:r>
            <a:r>
              <a:rPr lang="hu-HU" sz="2000" dirty="0" smtClean="0"/>
              <a:t> (50%)</a:t>
            </a:r>
          </a:p>
          <a:p>
            <a:pPr lvl="2">
              <a:lnSpc>
                <a:spcPct val="90000"/>
              </a:lnSpc>
            </a:pPr>
            <a:r>
              <a:rPr lang="hu-HU" sz="2000" dirty="0" err="1" smtClean="0"/>
              <a:t>Sequence</a:t>
            </a:r>
            <a:r>
              <a:rPr lang="hu-HU" sz="2000" dirty="0" smtClean="0"/>
              <a:t> (40%)</a:t>
            </a:r>
          </a:p>
          <a:p>
            <a:pPr lvl="2">
              <a:lnSpc>
                <a:spcPct val="90000"/>
              </a:lnSpc>
            </a:pPr>
            <a:r>
              <a:rPr lang="hu-HU" sz="2000" dirty="0" err="1" smtClean="0"/>
              <a:t>Deployment</a:t>
            </a:r>
            <a:r>
              <a:rPr lang="hu-HU" sz="2000" dirty="0" smtClean="0"/>
              <a:t> (10%)</a:t>
            </a:r>
          </a:p>
          <a:p>
            <a:pPr lvl="1">
              <a:lnSpc>
                <a:spcPct val="90000"/>
              </a:lnSpc>
            </a:pPr>
            <a:r>
              <a:rPr lang="hu-HU" sz="2400" dirty="0" smtClean="0"/>
              <a:t>P2 Implementáció 15p / fő</a:t>
            </a:r>
            <a:endParaRPr lang="en-US" sz="2400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457200"/>
            <a:ext cx="8702675" cy="884238"/>
          </a:xfrm>
        </p:spPr>
        <p:txBody>
          <a:bodyPr/>
          <a:lstStyle/>
          <a:p>
            <a:pPr eaLnBrk="1" hangingPunct="1"/>
            <a:r>
              <a:rPr lang="hu-HU" smtClean="0"/>
              <a:t>Sztereotípusok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82563" y="1484313"/>
            <a:ext cx="8097837" cy="4608512"/>
          </a:xfrm>
        </p:spPr>
        <p:txBody>
          <a:bodyPr/>
          <a:lstStyle/>
          <a:p>
            <a:pPr marL="342900" lvl="1" indent="-342900" eaLnBrk="1" hangingPunct="1">
              <a:lnSpc>
                <a:spcPct val="80000"/>
              </a:lnSpc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2400" dirty="0" err="1" smtClean="0">
                <a:sym typeface="Wingdings" pitchFamily="2" charset="2"/>
              </a:rPr>
              <a:t>Sztereot</a:t>
            </a:r>
            <a:r>
              <a:rPr lang="hu-HU" sz="2400" dirty="0" err="1" smtClean="0"/>
              <a:t>ípusok</a:t>
            </a:r>
            <a:r>
              <a:rPr lang="hu-HU" sz="2400" dirty="0" smtClean="0"/>
              <a:t> a UML kiterjesztéseként szolgálnak.</a:t>
            </a:r>
          </a:p>
          <a:p>
            <a:pPr marL="342900" lvl="1" indent="-342900" eaLnBrk="1" hangingPunct="1">
              <a:lnSpc>
                <a:spcPct val="80000"/>
              </a:lnSpc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hu-HU" sz="2400" dirty="0" smtClean="0">
                <a:sym typeface="Wingdings" pitchFamily="2" charset="2"/>
              </a:rPr>
              <a:t>A seg</a:t>
            </a:r>
            <a:r>
              <a:rPr lang="hu-HU" sz="2400" dirty="0" smtClean="0"/>
              <a:t>ítségükkel </a:t>
            </a:r>
            <a:r>
              <a:rPr lang="hu-HU" sz="2400" dirty="0" err="1" smtClean="0"/>
              <a:t>domain</a:t>
            </a:r>
            <a:r>
              <a:rPr lang="hu-HU" sz="2400" dirty="0" smtClean="0"/>
              <a:t> v. platform specifikus terminológiát használhatunk a diagramokon</a:t>
            </a:r>
          </a:p>
          <a:p>
            <a:pPr marL="342900" lvl="1" indent="-342900" eaLnBrk="1" hangingPunct="1">
              <a:lnSpc>
                <a:spcPct val="80000"/>
              </a:lnSpc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hu-HU" sz="2400" dirty="0" smtClean="0"/>
              <a:t>Pl. hálózati topológiákat leíró diagramoknál nagyon sokat segíthet…</a:t>
            </a:r>
          </a:p>
          <a:p>
            <a:pPr marL="342900" lvl="1" indent="-342900" eaLnBrk="1" hangingPunct="1">
              <a:lnSpc>
                <a:spcPct val="80000"/>
              </a:lnSpc>
              <a:buClr>
                <a:schemeClr val="bg2"/>
              </a:buClr>
              <a:buSzPct val="75000"/>
              <a:buFont typeface="Wingdings" pitchFamily="2" charset="2"/>
              <a:buChar char="n"/>
            </a:pPr>
            <a:endParaRPr lang="hu-HU" sz="2400" dirty="0" smtClean="0">
              <a:sym typeface="Wingdings" pitchFamily="2" charset="2"/>
            </a:endParaRPr>
          </a:p>
          <a:p>
            <a:pPr marL="342900" lvl="1" indent="-342900" eaLnBrk="1" hangingPunct="1">
              <a:lnSpc>
                <a:spcPct val="80000"/>
              </a:lnSpc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hu-HU" sz="2400" dirty="0" smtClean="0">
                <a:sym typeface="Wingdings" pitchFamily="2" charset="2"/>
              </a:rPr>
              <a:t>Jelölés: </a:t>
            </a:r>
            <a:r>
              <a:rPr lang="en-US" sz="2400" dirty="0" smtClean="0">
                <a:latin typeface="Arial Narrow" pitchFamily="34" charset="0"/>
              </a:rPr>
              <a:t>&lt;&lt;</a:t>
            </a:r>
            <a:r>
              <a:rPr lang="hu-HU" sz="2400" dirty="0" err="1" smtClean="0"/>
              <a:t>sztereotípus</a:t>
            </a:r>
            <a:r>
              <a:rPr lang="en-US" sz="2400" dirty="0" smtClean="0">
                <a:latin typeface="Arial Narrow" pitchFamily="34" charset="0"/>
              </a:rPr>
              <a:t>&gt;&gt;</a:t>
            </a:r>
            <a:r>
              <a:rPr lang="hu-HU" sz="2400" dirty="0" smtClean="0">
                <a:latin typeface="Arial Narrow" pitchFamily="34" charset="0"/>
              </a:rPr>
              <a:t> </a:t>
            </a:r>
            <a:r>
              <a:rPr lang="hu-HU" sz="2400" dirty="0" smtClean="0"/>
              <a:t>v.</a:t>
            </a:r>
            <a:br>
              <a:rPr lang="hu-HU" sz="2400" dirty="0" smtClean="0"/>
            </a:br>
            <a:r>
              <a:rPr lang="hu-HU" sz="2400" dirty="0" smtClean="0"/>
              <a:t> </a:t>
            </a:r>
            <a:r>
              <a:rPr lang="hu-HU" sz="2400" dirty="0" err="1" smtClean="0"/>
              <a:t>icon</a:t>
            </a:r>
            <a:r>
              <a:rPr lang="hu-HU" sz="2400" dirty="0" smtClean="0"/>
              <a:t> a jelölendő elem fölé</a:t>
            </a:r>
          </a:p>
          <a:p>
            <a:pPr marL="342900" lvl="1" indent="-342900" eaLnBrk="1" hangingPunct="1">
              <a:lnSpc>
                <a:spcPct val="80000"/>
              </a:lnSpc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hu-HU" sz="2400" dirty="0" smtClean="0"/>
              <a:t>Több </a:t>
            </a:r>
            <a:r>
              <a:rPr lang="hu-HU" sz="2400" dirty="0" err="1" smtClean="0"/>
              <a:t>sztereotípus</a:t>
            </a:r>
            <a:r>
              <a:rPr lang="hu-HU" sz="2400" dirty="0" smtClean="0"/>
              <a:t> esetén: </a:t>
            </a:r>
            <a:br>
              <a:rPr lang="hu-HU" sz="2400" dirty="0" smtClean="0"/>
            </a:br>
            <a:r>
              <a:rPr lang="en-US" sz="2400" dirty="0" smtClean="0">
                <a:latin typeface="Arial Narrow" pitchFamily="34" charset="0"/>
              </a:rPr>
              <a:t>&lt;&lt;</a:t>
            </a:r>
            <a:r>
              <a:rPr lang="hu-HU" sz="2400" dirty="0" smtClean="0"/>
              <a:t>s1, s2, …</a:t>
            </a:r>
            <a:r>
              <a:rPr lang="en-US" sz="2400" dirty="0" smtClean="0">
                <a:latin typeface="Arial Narrow" pitchFamily="34" charset="0"/>
              </a:rPr>
              <a:t>&gt;&gt;</a:t>
            </a:r>
            <a:endParaRPr lang="hu-HU" sz="2400" dirty="0" smtClean="0"/>
          </a:p>
          <a:p>
            <a:pPr marL="342900" lvl="1" indent="-342900" eaLnBrk="1" hangingPunct="1">
              <a:lnSpc>
                <a:spcPct val="80000"/>
              </a:lnSpc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hu-HU" sz="2400" dirty="0" smtClean="0">
                <a:sym typeface="Wingdings" pitchFamily="2" charset="2"/>
              </a:rPr>
              <a:t>Pl.: metódusoknál: </a:t>
            </a:r>
            <a:r>
              <a:rPr lang="en-US" sz="2400" dirty="0" smtClean="0">
                <a:latin typeface="Arial Narrow" pitchFamily="34" charset="0"/>
              </a:rPr>
              <a:t>&lt;&lt;</a:t>
            </a:r>
            <a:r>
              <a:rPr lang="hu-HU" sz="2400" dirty="0" err="1" smtClean="0"/>
              <a:t>getter</a:t>
            </a:r>
            <a:r>
              <a:rPr lang="en-US" sz="2400" dirty="0" smtClean="0">
                <a:latin typeface="Arial Narrow" pitchFamily="34" charset="0"/>
              </a:rPr>
              <a:t>&gt;&gt;</a:t>
            </a:r>
            <a:r>
              <a:rPr lang="hu-HU" sz="2400" dirty="0" smtClean="0"/>
              <a:t>, </a:t>
            </a:r>
            <a:r>
              <a:rPr lang="en-US" sz="2400" dirty="0" smtClean="0">
                <a:latin typeface="Arial Narrow" pitchFamily="34" charset="0"/>
              </a:rPr>
              <a:t>&lt;&lt;</a:t>
            </a:r>
            <a:r>
              <a:rPr lang="hu-HU" sz="2400" dirty="0" err="1" smtClean="0"/>
              <a:t>constructor</a:t>
            </a:r>
            <a:r>
              <a:rPr lang="en-US" sz="2400" dirty="0" smtClean="0">
                <a:latin typeface="Arial Narrow" pitchFamily="34" charset="0"/>
              </a:rPr>
              <a:t>&gt;&gt;</a:t>
            </a:r>
            <a:endParaRPr lang="hu-HU" sz="2400" dirty="0" smtClean="0"/>
          </a:p>
          <a:p>
            <a:pPr marL="342900" lvl="1" indent="-342900" eaLnBrk="1" hangingPunct="1">
              <a:lnSpc>
                <a:spcPct val="80000"/>
              </a:lnSpc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hu-HU" sz="2400" dirty="0" smtClean="0">
                <a:sym typeface="Wingdings" pitchFamily="2" charset="2"/>
              </a:rPr>
              <a:t>Figyelem! Az </a:t>
            </a:r>
            <a:r>
              <a:rPr lang="en-US" sz="2400" dirty="0" smtClean="0">
                <a:latin typeface="Arial Narrow" pitchFamily="34" charset="0"/>
              </a:rPr>
              <a:t>&lt;&lt;</a:t>
            </a:r>
            <a:r>
              <a:rPr lang="hu-HU" sz="2400" dirty="0" err="1" smtClean="0"/>
              <a:t>interface</a:t>
            </a:r>
            <a:r>
              <a:rPr lang="en-US" sz="2400" dirty="0" smtClean="0">
                <a:latin typeface="Arial Narrow" pitchFamily="34" charset="0"/>
              </a:rPr>
              <a:t>&gt;&gt;</a:t>
            </a:r>
            <a:r>
              <a:rPr lang="hu-HU" sz="2400" dirty="0" smtClean="0"/>
              <a:t> nem </a:t>
            </a:r>
            <a:r>
              <a:rPr lang="hu-HU" sz="2400" dirty="0" err="1" smtClean="0"/>
              <a:t>sztereotípus</a:t>
            </a:r>
            <a:r>
              <a:rPr lang="hu-HU" sz="2400" dirty="0" smtClean="0"/>
              <a:t>, az egy előre definiált </a:t>
            </a:r>
            <a:r>
              <a:rPr lang="hu-HU" sz="2400" dirty="0" err="1" smtClean="0"/>
              <a:t>classifier</a:t>
            </a:r>
            <a:r>
              <a:rPr lang="hu-HU" sz="2400" dirty="0" smtClean="0"/>
              <a:t>!</a:t>
            </a:r>
            <a:endParaRPr lang="hu-HU" sz="2400" dirty="0" smtClean="0">
              <a:sym typeface="Wingdings" pitchFamily="2" charset="2"/>
            </a:endParaRPr>
          </a:p>
          <a:p>
            <a:pPr marL="342900" lvl="1" indent="-342900" eaLnBrk="1" hangingPunct="1">
              <a:lnSpc>
                <a:spcPct val="80000"/>
              </a:lnSpc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hu-HU" sz="2400" dirty="0" smtClean="0">
              <a:sym typeface="Wingdings" pitchFamily="2" charset="2"/>
            </a:endParaRPr>
          </a:p>
        </p:txBody>
      </p:sp>
      <p:pic>
        <p:nvPicPr>
          <p:cNvPr id="8196" name="Picture 6" descr="stereotype_examp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6100" y="2924175"/>
            <a:ext cx="4535488" cy="177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sz="4000" dirty="0" smtClean="0"/>
              <a:t>UML </a:t>
            </a:r>
            <a:r>
              <a:rPr lang="hu-HU" sz="4000" dirty="0" err="1" smtClean="0"/>
              <a:t>Extensions</a:t>
            </a:r>
            <a:r>
              <a:rPr lang="hu-HU" sz="4000" dirty="0" smtClean="0"/>
              <a:t> </a:t>
            </a:r>
            <a:r>
              <a:rPr lang="hu-HU" sz="4000" dirty="0" err="1" smtClean="0"/>
              <a:t>for</a:t>
            </a:r>
            <a:r>
              <a:rPr lang="hu-HU" sz="4000" dirty="0" smtClean="0"/>
              <a:t> </a:t>
            </a:r>
            <a:r>
              <a:rPr lang="en-US" sz="4000" dirty="0" smtClean="0"/>
              <a:t>Software Development Processes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648" y="1600200"/>
            <a:ext cx="8153400" cy="3917032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hu-HU" sz="2700" dirty="0" smtClean="0">
                <a:sym typeface="Wingdings" pitchFamily="2" charset="2"/>
              </a:rPr>
              <a:t>Osztálydiagramon </a:t>
            </a:r>
            <a:r>
              <a:rPr lang="hu-HU" sz="2700" dirty="0" err="1" smtClean="0">
                <a:sym typeface="Wingdings" pitchFamily="2" charset="2"/>
              </a:rPr>
              <a:t>sztereotípusok</a:t>
            </a:r>
            <a:r>
              <a:rPr lang="hu-HU" sz="2700" dirty="0" smtClean="0">
                <a:sym typeface="Wingdings" pitchFamily="2" charset="2"/>
              </a:rPr>
              <a:t> feltüntetése</a:t>
            </a:r>
          </a:p>
          <a:p>
            <a:pPr>
              <a:lnSpc>
                <a:spcPct val="90000"/>
              </a:lnSpc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hu-HU" sz="2700" dirty="0" smtClean="0">
                <a:sym typeface="Wingdings" pitchFamily="2" charset="2"/>
              </a:rPr>
              <a:t>Osztály neve felett</a:t>
            </a:r>
            <a:endParaRPr lang="hu-HU" sz="2700" dirty="0" smtClean="0"/>
          </a:p>
          <a:p>
            <a:pPr lvl="1" eaLnBrk="1" hangingPunct="1">
              <a:lnSpc>
                <a:spcPct val="90000"/>
              </a:lnSpc>
            </a:pPr>
            <a:r>
              <a:rPr lang="hu-HU" sz="2000" dirty="0" smtClean="0"/>
              <a:t>Osztályok felfedezése</a:t>
            </a:r>
          </a:p>
          <a:p>
            <a:pPr lvl="1" eaLnBrk="1" hangingPunct="1">
              <a:lnSpc>
                <a:spcPct val="90000"/>
              </a:lnSpc>
            </a:pPr>
            <a:r>
              <a:rPr lang="hu-HU" sz="2000" dirty="0" smtClean="0"/>
              <a:t>Nehéz feladat! </a:t>
            </a:r>
          </a:p>
          <a:p>
            <a:pPr lvl="1" eaLnBrk="1" hangingPunct="1">
              <a:lnSpc>
                <a:spcPct val="90000"/>
              </a:lnSpc>
            </a:pPr>
            <a:r>
              <a:rPr lang="hu-HU" sz="2000" dirty="0" smtClean="0"/>
              <a:t>ajánlatos </a:t>
            </a:r>
            <a:r>
              <a:rPr lang="hu-HU" sz="2000" dirty="0" err="1" smtClean="0"/>
              <a:t>sztereotípusonként</a:t>
            </a:r>
            <a:r>
              <a:rPr lang="hu-HU" sz="2000" dirty="0" smtClean="0"/>
              <a:t> így kezdeni: </a:t>
            </a:r>
            <a:r>
              <a:rPr lang="hu-HU" sz="2000" dirty="0" err="1" smtClean="0"/>
              <a:t>boundary</a:t>
            </a:r>
            <a:r>
              <a:rPr lang="hu-HU" sz="2000" dirty="0" smtClean="0"/>
              <a:t>, </a:t>
            </a:r>
            <a:r>
              <a:rPr lang="hu-HU" sz="2000" dirty="0" err="1" smtClean="0"/>
              <a:t>control</a:t>
            </a:r>
            <a:r>
              <a:rPr lang="hu-HU" sz="2000" dirty="0" smtClean="0"/>
              <a:t>, </a:t>
            </a:r>
            <a:r>
              <a:rPr lang="hu-HU" sz="2000" dirty="0" err="1" smtClean="0"/>
              <a:t>entity</a:t>
            </a:r>
            <a:endParaRPr lang="hu-HU" sz="2000" dirty="0" smtClean="0"/>
          </a:p>
          <a:p>
            <a:pPr eaLnBrk="1" hangingPunct="1">
              <a:lnSpc>
                <a:spcPct val="90000"/>
              </a:lnSpc>
            </a:pPr>
            <a:endParaRPr lang="hu-HU" sz="2800" dirty="0" smtClean="0">
              <a:latin typeface="Arial Narrow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dirty="0" smtClean="0">
                <a:latin typeface="Arial Narrow" pitchFamily="34" charset="0"/>
              </a:rPr>
              <a:t>&lt;&lt;</a:t>
            </a:r>
            <a:r>
              <a:rPr lang="hu-HU" sz="2800" dirty="0" err="1" smtClean="0">
                <a:latin typeface="Arial Narrow" pitchFamily="34" charset="0"/>
              </a:rPr>
              <a:t>Boundary</a:t>
            </a:r>
            <a:r>
              <a:rPr lang="en-US" sz="2800" dirty="0" smtClean="0">
                <a:latin typeface="Arial Narrow" pitchFamily="34" charset="0"/>
              </a:rPr>
              <a:t>&gt;&gt;</a:t>
            </a:r>
            <a:r>
              <a:rPr lang="hu-HU" sz="2800" dirty="0" smtClean="0">
                <a:latin typeface="Arial Narrow" pitchFamily="34" charset="0"/>
              </a:rPr>
              <a:t> (</a:t>
            </a:r>
            <a:r>
              <a:rPr lang="en-US" sz="2800" dirty="0" smtClean="0">
                <a:latin typeface="Arial Narrow" pitchFamily="34" charset="0"/>
              </a:rPr>
              <a:t>hat</a:t>
            </a:r>
            <a:r>
              <a:rPr lang="hu-HU" sz="2800" dirty="0" smtClean="0">
                <a:latin typeface="Arial Narrow" pitchFamily="34" charset="0"/>
              </a:rPr>
              <a:t>ár) osztályok:</a:t>
            </a:r>
          </a:p>
          <a:p>
            <a:pPr lvl="1" eaLnBrk="1" hangingPunct="1">
              <a:lnSpc>
                <a:spcPct val="90000"/>
              </a:lnSpc>
            </a:pPr>
            <a:r>
              <a:rPr lang="hu-HU" sz="2000" dirty="0" smtClean="0"/>
              <a:t>rendszer környezete és belseje közötti kommunikációt valósítják meg</a:t>
            </a:r>
          </a:p>
          <a:p>
            <a:pPr lvl="1" eaLnBrk="1" hangingPunct="1">
              <a:lnSpc>
                <a:spcPct val="90000"/>
              </a:lnSpc>
            </a:pPr>
            <a:r>
              <a:rPr lang="hu-HU" sz="2000" dirty="0" smtClean="0"/>
              <a:t>interfészt képeznek a felhasználó vagy más rendszer (Szereplő) felé</a:t>
            </a:r>
          </a:p>
          <a:p>
            <a:pPr lvl="1" eaLnBrk="1" hangingPunct="1">
              <a:lnSpc>
                <a:spcPct val="90000"/>
              </a:lnSpc>
            </a:pPr>
            <a:r>
              <a:rPr lang="hu-HU" sz="2000" dirty="0" smtClean="0"/>
              <a:t>felhasználói interfész is ide tartozik</a:t>
            </a:r>
          </a:p>
          <a:p>
            <a:pPr>
              <a:lnSpc>
                <a:spcPct val="90000"/>
              </a:lnSpc>
            </a:pPr>
            <a:endParaRPr lang="en-US" sz="2400" dirty="0" smtClean="0"/>
          </a:p>
        </p:txBody>
      </p:sp>
      <p:pic>
        <p:nvPicPr>
          <p:cNvPr id="1026" name="Picture 2" descr="http://www.sparxsystems.com/enterprise_architect_user_guide/10/images/mvc%20pattern.pn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EFAF0"/>
              </a:clrFrom>
              <a:clrTo>
                <a:srgbClr val="FEFAF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>
            <a:off x="1784403" y="5517232"/>
            <a:ext cx="5846896" cy="1045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2163" y="260648"/>
            <a:ext cx="8702675" cy="88423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hu-HU" sz="4000" dirty="0" smtClean="0"/>
              <a:t>UML </a:t>
            </a:r>
            <a:r>
              <a:rPr lang="hu-HU" sz="4000" dirty="0" err="1" smtClean="0"/>
              <a:t>Extensions</a:t>
            </a:r>
            <a:r>
              <a:rPr lang="hu-HU" sz="4000" dirty="0" smtClean="0"/>
              <a:t> </a:t>
            </a:r>
            <a:r>
              <a:rPr lang="hu-HU" sz="4000" dirty="0" err="1" smtClean="0"/>
              <a:t>for</a:t>
            </a:r>
            <a:r>
              <a:rPr lang="hu-HU" sz="4000" dirty="0" smtClean="0"/>
              <a:t> </a:t>
            </a:r>
            <a:r>
              <a:rPr lang="en-US" sz="4000" dirty="0" smtClean="0"/>
              <a:t>Software Development Processes</a:t>
            </a:r>
            <a:endParaRPr lang="hu-HU" sz="4000" dirty="0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82563" y="1749425"/>
            <a:ext cx="8699500" cy="4343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>
                <a:latin typeface="Arial Narrow" pitchFamily="34" charset="0"/>
              </a:rPr>
              <a:t>&lt;&lt;</a:t>
            </a:r>
            <a:r>
              <a:rPr lang="hu-HU" sz="2800" dirty="0" err="1" smtClean="0">
                <a:latin typeface="Arial Narrow" pitchFamily="34" charset="0"/>
              </a:rPr>
              <a:t>Control</a:t>
            </a:r>
            <a:r>
              <a:rPr lang="en-US" sz="2800" dirty="0" smtClean="0">
                <a:latin typeface="Arial Narrow" pitchFamily="34" charset="0"/>
              </a:rPr>
              <a:t>&gt;&gt;</a:t>
            </a:r>
            <a:r>
              <a:rPr lang="hu-HU" sz="2800" dirty="0" smtClean="0">
                <a:latin typeface="Arial Narrow" pitchFamily="34" charset="0"/>
              </a:rPr>
              <a:t> (vezérlő) osztályok</a:t>
            </a:r>
            <a:r>
              <a:rPr lang="hu-HU" sz="2800" dirty="0" smtClean="0"/>
              <a:t>: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hu-HU" sz="2400" dirty="0" smtClean="0"/>
              <a:t>használati eset(</a:t>
            </a:r>
            <a:r>
              <a:rPr lang="hu-HU" sz="2400" dirty="0" err="1" smtClean="0"/>
              <a:t>ek</a:t>
            </a:r>
            <a:r>
              <a:rPr lang="hu-HU" sz="2400" dirty="0" smtClean="0"/>
              <a:t>) szekvenciális viselkedését valósítják meg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hu-HU" sz="2400" dirty="0" smtClean="0"/>
              <a:t>„használati eset végrehajtását” végzi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hu-HU" sz="2400" dirty="0" smtClean="0"/>
              <a:t>általában egy szereplő</a:t>
            </a:r>
            <a:r>
              <a:rPr lang="en-US" sz="2400" dirty="0" smtClean="0"/>
              <a:t>/</a:t>
            </a:r>
            <a:r>
              <a:rPr lang="hu-HU" sz="2400" dirty="0" smtClean="0"/>
              <a:t>használati eset párhoz hozzátartozik egy </a:t>
            </a:r>
            <a:r>
              <a:rPr lang="hu-HU" sz="2400" dirty="0" err="1" smtClean="0"/>
              <a:t>Control</a:t>
            </a:r>
            <a:r>
              <a:rPr lang="hu-HU" sz="2400" dirty="0" smtClean="0"/>
              <a:t> osztály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hu-HU" sz="2400" dirty="0" smtClean="0"/>
              <a:t>entitás osztályhoz tartozzon a funkcionalitás, vagy új vezérlő osztályba kerüljön?</a:t>
            </a:r>
          </a:p>
        </p:txBody>
      </p:sp>
      <p:pic>
        <p:nvPicPr>
          <p:cNvPr id="5" name="Picture 2" descr="http://www.sparxsystems.com/enterprise_architect_user_guide/10/images/mvc%20pattern.png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EFAF0"/>
              </a:clrFrom>
              <a:clrTo>
                <a:srgbClr val="FEFAF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>
            <a:off x="1756502" y="4869160"/>
            <a:ext cx="5846896" cy="1045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hu-HU" sz="4000" smtClean="0"/>
              <a:t>UML Extensions for </a:t>
            </a:r>
            <a:r>
              <a:rPr lang="en-US" sz="4000" smtClean="0"/>
              <a:t>Software Development Processes</a:t>
            </a:r>
            <a:endParaRPr lang="hu-HU" sz="4000" smtClean="0"/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182563" y="1484313"/>
            <a:ext cx="8097837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endParaRPr lang="hu-HU" sz="2800">
              <a:latin typeface="Arial Narrow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2800">
                <a:latin typeface="Arial Narrow" pitchFamily="34" charset="0"/>
              </a:rPr>
              <a:t>&lt;&lt;</a:t>
            </a:r>
            <a:r>
              <a:rPr lang="hu-HU" sz="2800">
                <a:latin typeface="Arial Narrow" pitchFamily="34" charset="0"/>
              </a:rPr>
              <a:t>Entity</a:t>
            </a:r>
            <a:r>
              <a:rPr lang="en-US" sz="2800">
                <a:latin typeface="Arial Narrow" pitchFamily="34" charset="0"/>
              </a:rPr>
              <a:t>&gt;&gt;</a:t>
            </a:r>
            <a:r>
              <a:rPr lang="hu-HU" sz="2800">
                <a:latin typeface="Arial Narrow" pitchFamily="34" charset="0"/>
              </a:rPr>
              <a:t> (entitás) osztályok: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</a:pPr>
            <a:r>
              <a:rPr lang="hu-HU" sz="2400"/>
              <a:t>olyan információt</a:t>
            </a:r>
            <a:r>
              <a:rPr lang="en-US" sz="2400"/>
              <a:t>/</a:t>
            </a:r>
            <a:r>
              <a:rPr lang="hu-HU" sz="2400"/>
              <a:t>viselkedést modellez, amely általában hosszú életű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</a:pPr>
            <a:r>
              <a:rPr lang="hu-HU" sz="2400"/>
              <a:t>valós világ entitásai, kevésbé érzékenyek a környezetük változásaira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</a:pPr>
            <a:r>
              <a:rPr lang="hu-HU" sz="2400"/>
              <a:t>általában alkalmazás-függetlenek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</a:pPr>
            <a:r>
              <a:rPr lang="hu-HU" sz="2400"/>
              <a:t>jó kiindulás lehet: Use Case leírásokban a feladatkiosztások főnevei</a:t>
            </a:r>
          </a:p>
        </p:txBody>
      </p:sp>
      <p:pic>
        <p:nvPicPr>
          <p:cNvPr id="5" name="Picture 2" descr="http://www.sparxsystems.com/enterprise_architect_user_guide/10/images/mvc%20pattern.pn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EFAF0"/>
              </a:clrFrom>
              <a:clrTo>
                <a:srgbClr val="FEFAF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>
            <a:off x="1756502" y="5175796"/>
            <a:ext cx="5846896" cy="1045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án">
  <a:themeElements>
    <a:clrScheme name="Mediá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á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á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1728</TotalTime>
  <Words>738</Words>
  <Application>Microsoft Office PowerPoint</Application>
  <PresentationFormat>Diavetítés a képernyőre (4:3 oldalarány)</PresentationFormat>
  <Paragraphs>146</Paragraphs>
  <Slides>26</Slides>
  <Notes>4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26</vt:i4>
      </vt:variant>
    </vt:vector>
  </HeadingPairs>
  <TitlesOfParts>
    <vt:vector size="27" baseType="lpstr">
      <vt:lpstr>Medián</vt:lpstr>
      <vt:lpstr>Objektumvezérelt rendszerek tervezése</vt:lpstr>
      <vt:lpstr>Nehány hasznos infó</vt:lpstr>
      <vt:lpstr>Nehány hasznos infó</vt:lpstr>
      <vt:lpstr>Pontok szétosztása</vt:lpstr>
      <vt:lpstr>Pontok szétosztása</vt:lpstr>
      <vt:lpstr>Sztereotípusok</vt:lpstr>
      <vt:lpstr>UML Extensions for Software Development Processes</vt:lpstr>
      <vt:lpstr>UML Extensions for Software Development Processes</vt:lpstr>
      <vt:lpstr>UML Extensions for Software Development Processes</vt:lpstr>
      <vt:lpstr>PowerPoint bemutató</vt:lpstr>
      <vt:lpstr>Csomagok (Package)</vt:lpstr>
      <vt:lpstr>Példa</vt:lpstr>
      <vt:lpstr>Videokölcsönző példa –  Use case</vt:lpstr>
      <vt:lpstr>Eseményáramlás - kölcsönzés</vt:lpstr>
      <vt:lpstr>PowerPoint bemutató</vt:lpstr>
      <vt:lpstr>Tipp</vt:lpstr>
      <vt:lpstr>PowerPoint bemutató</vt:lpstr>
      <vt:lpstr>Szekvencia Diagramok</vt:lpstr>
      <vt:lpstr>Szekvencia diagram - példa</vt:lpstr>
      <vt:lpstr>Package diagram</vt:lpstr>
      <vt:lpstr>Deployment diagram</vt:lpstr>
      <vt:lpstr>Deployment diagram</vt:lpstr>
      <vt:lpstr>Deployment diagram</vt:lpstr>
      <vt:lpstr>Hasznos UML anyagok</vt:lpstr>
      <vt:lpstr>Feladatok</vt:lpstr>
      <vt:lpstr>Feladatok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Jelenlegi rendszer analízise</dc:title>
  <dc:creator>Felhasználó</dc:creator>
  <cp:lastModifiedBy>kutyamutya</cp:lastModifiedBy>
  <cp:revision>163</cp:revision>
  <dcterms:created xsi:type="dcterms:W3CDTF">2006-11-06T08:12:39Z</dcterms:created>
  <dcterms:modified xsi:type="dcterms:W3CDTF">2017-09-21T13:22:08Z</dcterms:modified>
</cp:coreProperties>
</file>