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7"/>
  </p:notesMasterIdLst>
  <p:sldIdLst>
    <p:sldId id="256" r:id="rId2"/>
    <p:sldId id="282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1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1EF01-9C85-486C-ABBB-5219E18E3B3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A273F59-9CE3-407F-98D3-4D186A3630A7}">
      <dgm:prSet phldrT="[Szöveg]"/>
      <dgm:spPr/>
      <dgm:t>
        <a:bodyPr/>
        <a:lstStyle/>
        <a:p>
          <a:r>
            <a:rPr lang="hu-HU" dirty="0" smtClean="0"/>
            <a:t>Követelmények megvizsgálása</a:t>
          </a:r>
          <a:endParaRPr lang="en-US" dirty="0"/>
        </a:p>
      </dgm:t>
    </dgm:pt>
    <dgm:pt modelId="{702CBD4E-67BE-4CF2-87B4-3545D487F996}" type="parTrans" cxnId="{58D77DD9-6ABE-4BA2-BC3C-3B73A9F9A50D}">
      <dgm:prSet/>
      <dgm:spPr/>
      <dgm:t>
        <a:bodyPr/>
        <a:lstStyle/>
        <a:p>
          <a:endParaRPr lang="en-US"/>
        </a:p>
      </dgm:t>
    </dgm:pt>
    <dgm:pt modelId="{94753C09-23DE-45A6-81A8-E99EFB46F953}" type="sibTrans" cxnId="{58D77DD9-6ABE-4BA2-BC3C-3B73A9F9A50D}">
      <dgm:prSet/>
      <dgm:spPr/>
      <dgm:t>
        <a:bodyPr/>
        <a:lstStyle/>
        <a:p>
          <a:endParaRPr lang="en-US"/>
        </a:p>
      </dgm:t>
    </dgm:pt>
    <dgm:pt modelId="{EB2D567B-D5B5-4E33-9228-01F26CAC070E}">
      <dgm:prSet phldrT="[Szöveg]"/>
      <dgm:spPr/>
      <dgm:t>
        <a:bodyPr/>
        <a:lstStyle/>
        <a:p>
          <a:r>
            <a:rPr lang="hu-HU" dirty="0" smtClean="0"/>
            <a:t>Problémák azonosítása</a:t>
          </a:r>
          <a:endParaRPr lang="en-US" dirty="0"/>
        </a:p>
      </dgm:t>
    </dgm:pt>
    <dgm:pt modelId="{59107E48-6C4A-49B2-B235-E7F1922F4F32}" type="parTrans" cxnId="{2E5249A1-5294-4DE1-B01A-C330EDE3EC86}">
      <dgm:prSet/>
      <dgm:spPr/>
      <dgm:t>
        <a:bodyPr/>
        <a:lstStyle/>
        <a:p>
          <a:endParaRPr lang="en-US"/>
        </a:p>
      </dgm:t>
    </dgm:pt>
    <dgm:pt modelId="{CFF22C80-D17D-40CD-A9F0-E03F22528E60}" type="sibTrans" cxnId="{2E5249A1-5294-4DE1-B01A-C330EDE3EC86}">
      <dgm:prSet/>
      <dgm:spPr/>
      <dgm:t>
        <a:bodyPr/>
        <a:lstStyle/>
        <a:p>
          <a:endParaRPr lang="en-US"/>
        </a:p>
      </dgm:t>
    </dgm:pt>
    <dgm:pt modelId="{8A14C7F4-1B46-4824-923C-30C5CB051459}">
      <dgm:prSet phldrT="[Szöveg]"/>
      <dgm:spPr/>
      <dgm:t>
        <a:bodyPr/>
        <a:lstStyle/>
        <a:p>
          <a:r>
            <a:rPr lang="hu-HU" dirty="0" smtClean="0"/>
            <a:t>Megoldás megtervezése</a:t>
          </a:r>
          <a:endParaRPr lang="en-US" dirty="0"/>
        </a:p>
      </dgm:t>
    </dgm:pt>
    <dgm:pt modelId="{E3BAB945-6BAD-4136-858A-790B8132BD89}" type="parTrans" cxnId="{FA83FFC4-650B-43F9-B6CC-A7DFE449D090}">
      <dgm:prSet/>
      <dgm:spPr/>
      <dgm:t>
        <a:bodyPr/>
        <a:lstStyle/>
        <a:p>
          <a:endParaRPr lang="en-US"/>
        </a:p>
      </dgm:t>
    </dgm:pt>
    <dgm:pt modelId="{B454C8DD-3DFD-4C0D-9B65-DB56981E5673}" type="sibTrans" cxnId="{FA83FFC4-650B-43F9-B6CC-A7DFE449D090}">
      <dgm:prSet/>
      <dgm:spPr/>
      <dgm:t>
        <a:bodyPr/>
        <a:lstStyle/>
        <a:p>
          <a:endParaRPr lang="en-US"/>
        </a:p>
      </dgm:t>
    </dgm:pt>
    <dgm:pt modelId="{4011205E-39A1-4D79-87BB-6840F007B52A}" type="pres">
      <dgm:prSet presAssocID="{13F1EF01-9C85-486C-ABBB-5219E18E3B35}" presName="linearFlow" presStyleCnt="0">
        <dgm:presLayoutVars>
          <dgm:resizeHandles val="exact"/>
        </dgm:presLayoutVars>
      </dgm:prSet>
      <dgm:spPr/>
    </dgm:pt>
    <dgm:pt modelId="{191D5C2C-8A12-45A1-8D70-E4FB89446F5E}" type="pres">
      <dgm:prSet presAssocID="{6A273F59-9CE3-407F-98D3-4D186A3630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A3D8F-A50F-4DDB-AB26-3094D6923BBA}" type="pres">
      <dgm:prSet presAssocID="{94753C09-23DE-45A6-81A8-E99EFB46F95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A72634-21B7-4710-9E92-65EBE4C9F1C1}" type="pres">
      <dgm:prSet presAssocID="{94753C09-23DE-45A6-81A8-E99EFB46F95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F48B117-5868-4692-B567-B9649C134FC7}" type="pres">
      <dgm:prSet presAssocID="{EB2D567B-D5B5-4E33-9228-01F26CAC07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81BC8-CDEB-451B-9C6E-C09F88B36DD4}" type="pres">
      <dgm:prSet presAssocID="{CFF22C80-D17D-40CD-A9F0-E03F22528E6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A5126CB-1F46-49E5-A106-DB8EFD84B3ED}" type="pres">
      <dgm:prSet presAssocID="{CFF22C80-D17D-40CD-A9F0-E03F22528E6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430442D-9E15-433F-85AF-DDAAF0F267FA}" type="pres">
      <dgm:prSet presAssocID="{8A14C7F4-1B46-4824-923C-30C5CB0514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3FFC4-650B-43F9-B6CC-A7DFE449D090}" srcId="{13F1EF01-9C85-486C-ABBB-5219E18E3B35}" destId="{8A14C7F4-1B46-4824-923C-30C5CB051459}" srcOrd="2" destOrd="0" parTransId="{E3BAB945-6BAD-4136-858A-790B8132BD89}" sibTransId="{B454C8DD-3DFD-4C0D-9B65-DB56981E5673}"/>
    <dgm:cxn modelId="{2E5249A1-5294-4DE1-B01A-C330EDE3EC86}" srcId="{13F1EF01-9C85-486C-ABBB-5219E18E3B35}" destId="{EB2D567B-D5B5-4E33-9228-01F26CAC070E}" srcOrd="1" destOrd="0" parTransId="{59107E48-6C4A-49B2-B235-E7F1922F4F32}" sibTransId="{CFF22C80-D17D-40CD-A9F0-E03F22528E60}"/>
    <dgm:cxn modelId="{3C94FDC7-1D93-468D-8661-4CD39C566147}" type="presOf" srcId="{CFF22C80-D17D-40CD-A9F0-E03F22528E60}" destId="{D2E81BC8-CDEB-451B-9C6E-C09F88B36DD4}" srcOrd="0" destOrd="0" presId="urn:microsoft.com/office/officeart/2005/8/layout/process2"/>
    <dgm:cxn modelId="{663B4000-C904-4F6F-A79A-8DA6E8C5818F}" type="presOf" srcId="{8A14C7F4-1B46-4824-923C-30C5CB051459}" destId="{8430442D-9E15-433F-85AF-DDAAF0F267FA}" srcOrd="0" destOrd="0" presId="urn:microsoft.com/office/officeart/2005/8/layout/process2"/>
    <dgm:cxn modelId="{3962219D-DC95-4FED-BE69-90237E0C7168}" type="presOf" srcId="{EB2D567B-D5B5-4E33-9228-01F26CAC070E}" destId="{CF48B117-5868-4692-B567-B9649C134FC7}" srcOrd="0" destOrd="0" presId="urn:microsoft.com/office/officeart/2005/8/layout/process2"/>
    <dgm:cxn modelId="{A4B95654-1390-47D6-82DD-2ACC327812A1}" type="presOf" srcId="{94753C09-23DE-45A6-81A8-E99EFB46F953}" destId="{57A72634-21B7-4710-9E92-65EBE4C9F1C1}" srcOrd="1" destOrd="0" presId="urn:microsoft.com/office/officeart/2005/8/layout/process2"/>
    <dgm:cxn modelId="{94C8EB16-2174-437B-8C14-EC8B9F8D2543}" type="presOf" srcId="{6A273F59-9CE3-407F-98D3-4D186A3630A7}" destId="{191D5C2C-8A12-45A1-8D70-E4FB89446F5E}" srcOrd="0" destOrd="0" presId="urn:microsoft.com/office/officeart/2005/8/layout/process2"/>
    <dgm:cxn modelId="{E3F25BF4-31C0-4C8B-BE01-BC76785C1A33}" type="presOf" srcId="{94753C09-23DE-45A6-81A8-E99EFB46F953}" destId="{A56A3D8F-A50F-4DDB-AB26-3094D6923BBA}" srcOrd="0" destOrd="0" presId="urn:microsoft.com/office/officeart/2005/8/layout/process2"/>
    <dgm:cxn modelId="{2E81E7DB-062C-42F3-9258-7DC6FE924B17}" type="presOf" srcId="{CFF22C80-D17D-40CD-A9F0-E03F22528E60}" destId="{1A5126CB-1F46-49E5-A106-DB8EFD84B3ED}" srcOrd="1" destOrd="0" presId="urn:microsoft.com/office/officeart/2005/8/layout/process2"/>
    <dgm:cxn modelId="{58D77DD9-6ABE-4BA2-BC3C-3B73A9F9A50D}" srcId="{13F1EF01-9C85-486C-ABBB-5219E18E3B35}" destId="{6A273F59-9CE3-407F-98D3-4D186A3630A7}" srcOrd="0" destOrd="0" parTransId="{702CBD4E-67BE-4CF2-87B4-3545D487F996}" sibTransId="{94753C09-23DE-45A6-81A8-E99EFB46F953}"/>
    <dgm:cxn modelId="{F766B9AD-B7E7-4811-BF5A-F698EB154C1F}" type="presOf" srcId="{13F1EF01-9C85-486C-ABBB-5219E18E3B35}" destId="{4011205E-39A1-4D79-87BB-6840F007B52A}" srcOrd="0" destOrd="0" presId="urn:microsoft.com/office/officeart/2005/8/layout/process2"/>
    <dgm:cxn modelId="{B93A46FC-B50C-4DD8-BC78-07F0543AF5D8}" type="presParOf" srcId="{4011205E-39A1-4D79-87BB-6840F007B52A}" destId="{191D5C2C-8A12-45A1-8D70-E4FB89446F5E}" srcOrd="0" destOrd="0" presId="urn:microsoft.com/office/officeart/2005/8/layout/process2"/>
    <dgm:cxn modelId="{F44BC7E3-7424-4C93-A831-04FA2EBBFEDF}" type="presParOf" srcId="{4011205E-39A1-4D79-87BB-6840F007B52A}" destId="{A56A3D8F-A50F-4DDB-AB26-3094D6923BBA}" srcOrd="1" destOrd="0" presId="urn:microsoft.com/office/officeart/2005/8/layout/process2"/>
    <dgm:cxn modelId="{92855D18-5969-469B-87D2-E4F12B7EA0F7}" type="presParOf" srcId="{A56A3D8F-A50F-4DDB-AB26-3094D6923BBA}" destId="{57A72634-21B7-4710-9E92-65EBE4C9F1C1}" srcOrd="0" destOrd="0" presId="urn:microsoft.com/office/officeart/2005/8/layout/process2"/>
    <dgm:cxn modelId="{CE359419-E54C-4431-A34D-5B81ABE5059B}" type="presParOf" srcId="{4011205E-39A1-4D79-87BB-6840F007B52A}" destId="{CF48B117-5868-4692-B567-B9649C134FC7}" srcOrd="2" destOrd="0" presId="urn:microsoft.com/office/officeart/2005/8/layout/process2"/>
    <dgm:cxn modelId="{9DD4C045-49D7-4C1C-B0D7-FBB13C511800}" type="presParOf" srcId="{4011205E-39A1-4D79-87BB-6840F007B52A}" destId="{D2E81BC8-CDEB-451B-9C6E-C09F88B36DD4}" srcOrd="3" destOrd="0" presId="urn:microsoft.com/office/officeart/2005/8/layout/process2"/>
    <dgm:cxn modelId="{BD48399B-AA8D-4BAF-9213-54331791E7C2}" type="presParOf" srcId="{D2E81BC8-CDEB-451B-9C6E-C09F88B36DD4}" destId="{1A5126CB-1F46-49E5-A106-DB8EFD84B3ED}" srcOrd="0" destOrd="0" presId="urn:microsoft.com/office/officeart/2005/8/layout/process2"/>
    <dgm:cxn modelId="{5C9CC126-1E34-4EC3-8122-788BB3CD858F}" type="presParOf" srcId="{4011205E-39A1-4D79-87BB-6840F007B52A}" destId="{8430442D-9E15-433F-85AF-DDAAF0F267F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32C06-89D1-46A1-BF25-A787494588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AAC8E-11C5-4865-898A-20707F19F4AE}">
      <dgm:prSet phldrT="[Szöveg]"/>
      <dgm:spPr/>
      <dgm:t>
        <a:bodyPr/>
        <a:lstStyle/>
        <a:p>
          <a:r>
            <a:rPr lang="hu-HU" dirty="0" smtClean="0"/>
            <a:t>Szerkezeti</a:t>
          </a:r>
          <a:endParaRPr lang="en-US" dirty="0"/>
        </a:p>
      </dgm:t>
    </dgm:pt>
    <dgm:pt modelId="{F87A7A9E-02B6-41EF-9DF8-7617346A20F7}" type="parTrans" cxnId="{F74EDA5F-17CA-4D45-AE1F-432288AC5587}">
      <dgm:prSet/>
      <dgm:spPr/>
      <dgm:t>
        <a:bodyPr/>
        <a:lstStyle/>
        <a:p>
          <a:endParaRPr lang="en-US"/>
        </a:p>
      </dgm:t>
    </dgm:pt>
    <dgm:pt modelId="{E34B4E39-3973-403D-9540-66B8324D12FF}" type="sibTrans" cxnId="{F74EDA5F-17CA-4D45-AE1F-432288AC5587}">
      <dgm:prSet/>
      <dgm:spPr/>
      <dgm:t>
        <a:bodyPr/>
        <a:lstStyle/>
        <a:p>
          <a:endParaRPr lang="en-US"/>
        </a:p>
      </dgm:t>
    </dgm:pt>
    <dgm:pt modelId="{026662B5-5443-4F12-B444-CB475851A7C8}">
      <dgm:prSet phldrT="[Szöveg]"/>
      <dgm:spPr/>
      <dgm:t>
        <a:bodyPr/>
        <a:lstStyle/>
        <a:p>
          <a:r>
            <a:rPr lang="hu-HU" dirty="0" smtClean="0"/>
            <a:t>(</a:t>
          </a:r>
          <a:r>
            <a:rPr lang="hu-HU" dirty="0" err="1" smtClean="0"/>
            <a:t>Structural</a:t>
          </a:r>
          <a:r>
            <a:rPr lang="hu-HU" dirty="0" smtClean="0"/>
            <a:t>)</a:t>
          </a:r>
          <a:endParaRPr lang="en-US" dirty="0"/>
        </a:p>
      </dgm:t>
    </dgm:pt>
    <dgm:pt modelId="{04F07692-9B06-4A82-BD29-AAEA9F9E1B2F}" type="parTrans" cxnId="{4D546E0F-6C76-4437-94C6-ADC41543E655}">
      <dgm:prSet/>
      <dgm:spPr/>
      <dgm:t>
        <a:bodyPr/>
        <a:lstStyle/>
        <a:p>
          <a:endParaRPr lang="en-US"/>
        </a:p>
      </dgm:t>
    </dgm:pt>
    <dgm:pt modelId="{166B1020-42A7-45F6-BFBF-8C944140AEA7}" type="sibTrans" cxnId="{4D546E0F-6C76-4437-94C6-ADC41543E655}">
      <dgm:prSet/>
      <dgm:spPr/>
      <dgm:t>
        <a:bodyPr/>
        <a:lstStyle/>
        <a:p>
          <a:endParaRPr lang="en-US"/>
        </a:p>
      </dgm:t>
    </dgm:pt>
    <dgm:pt modelId="{94214E28-37F7-4ABF-84D7-9D6299F9C423}">
      <dgm:prSet phldrT="[Szöveg]"/>
      <dgm:spPr/>
      <dgm:t>
        <a:bodyPr/>
        <a:lstStyle/>
        <a:p>
          <a:r>
            <a:rPr lang="hu-HU" dirty="0" smtClean="0"/>
            <a:t>Osztályok és objektumok összetétele</a:t>
          </a:r>
          <a:endParaRPr lang="en-US" dirty="0"/>
        </a:p>
      </dgm:t>
    </dgm:pt>
    <dgm:pt modelId="{D6F685F3-1A3E-4480-AF09-BD1869A578D8}" type="parTrans" cxnId="{D7E5E916-76B7-4A4A-BB2F-2B5383402FF0}">
      <dgm:prSet/>
      <dgm:spPr/>
      <dgm:t>
        <a:bodyPr/>
        <a:lstStyle/>
        <a:p>
          <a:endParaRPr lang="en-US"/>
        </a:p>
      </dgm:t>
    </dgm:pt>
    <dgm:pt modelId="{88727491-BD1A-4AA2-84F6-672891B16052}" type="sibTrans" cxnId="{D7E5E916-76B7-4A4A-BB2F-2B5383402FF0}">
      <dgm:prSet/>
      <dgm:spPr/>
      <dgm:t>
        <a:bodyPr/>
        <a:lstStyle/>
        <a:p>
          <a:endParaRPr lang="en-US"/>
        </a:p>
      </dgm:t>
    </dgm:pt>
    <dgm:pt modelId="{C10AFCE4-E372-4890-820D-2B8C3D0E4730}">
      <dgm:prSet phldrT="[Szöveg]"/>
      <dgm:spPr/>
      <dgm:t>
        <a:bodyPr/>
        <a:lstStyle/>
        <a:p>
          <a:r>
            <a:rPr lang="hu-HU" dirty="0" smtClean="0"/>
            <a:t>Gyártási</a:t>
          </a:r>
          <a:endParaRPr lang="en-US" dirty="0"/>
        </a:p>
      </dgm:t>
    </dgm:pt>
    <dgm:pt modelId="{18AA4DCD-0211-4081-926F-D573E08C9103}" type="parTrans" cxnId="{979C102D-0054-4AAD-A694-C5A60C4E2293}">
      <dgm:prSet/>
      <dgm:spPr/>
      <dgm:t>
        <a:bodyPr/>
        <a:lstStyle/>
        <a:p>
          <a:endParaRPr lang="en-US"/>
        </a:p>
      </dgm:t>
    </dgm:pt>
    <dgm:pt modelId="{92040A17-4A44-44C2-8B8D-C896AEE3CD28}" type="sibTrans" cxnId="{979C102D-0054-4AAD-A694-C5A60C4E2293}">
      <dgm:prSet/>
      <dgm:spPr/>
      <dgm:t>
        <a:bodyPr/>
        <a:lstStyle/>
        <a:p>
          <a:endParaRPr lang="en-US"/>
        </a:p>
      </dgm:t>
    </dgm:pt>
    <dgm:pt modelId="{E95FEBEB-1661-474C-99BE-A6F024AED5E5}">
      <dgm:prSet phldrT="[Szöveg]"/>
      <dgm:spPr/>
      <dgm:t>
        <a:bodyPr/>
        <a:lstStyle/>
        <a:p>
          <a:r>
            <a:rPr lang="hu-HU" dirty="0" smtClean="0"/>
            <a:t>(</a:t>
          </a:r>
          <a:r>
            <a:rPr lang="hu-HU" dirty="0" err="1" smtClean="0"/>
            <a:t>Creational</a:t>
          </a:r>
          <a:r>
            <a:rPr lang="hu-HU" dirty="0" smtClean="0"/>
            <a:t>)</a:t>
          </a:r>
          <a:endParaRPr lang="en-US" dirty="0"/>
        </a:p>
      </dgm:t>
    </dgm:pt>
    <dgm:pt modelId="{0F6FB9B9-6A9A-430D-974E-D79DD4083630}" type="parTrans" cxnId="{5DA06FEE-CBC1-4FD8-8575-51336EE0C9CB}">
      <dgm:prSet/>
      <dgm:spPr/>
      <dgm:t>
        <a:bodyPr/>
        <a:lstStyle/>
        <a:p>
          <a:endParaRPr lang="en-US"/>
        </a:p>
      </dgm:t>
    </dgm:pt>
    <dgm:pt modelId="{7D9244DE-55D9-49A2-8106-B9028B43F712}" type="sibTrans" cxnId="{5DA06FEE-CBC1-4FD8-8575-51336EE0C9CB}">
      <dgm:prSet/>
      <dgm:spPr/>
      <dgm:t>
        <a:bodyPr/>
        <a:lstStyle/>
        <a:p>
          <a:endParaRPr lang="en-US"/>
        </a:p>
      </dgm:t>
    </dgm:pt>
    <dgm:pt modelId="{E19DD6F9-61BC-40BC-8746-07D4E95BE016}">
      <dgm:prSet phldrT="[Szöveg]"/>
      <dgm:spPr/>
      <dgm:t>
        <a:bodyPr/>
        <a:lstStyle/>
        <a:p>
          <a:r>
            <a:rPr lang="hu-HU" dirty="0" smtClean="0"/>
            <a:t>Objektumok létrehozása</a:t>
          </a:r>
          <a:endParaRPr lang="en-US" dirty="0"/>
        </a:p>
      </dgm:t>
    </dgm:pt>
    <dgm:pt modelId="{8207146B-713A-400D-9E3F-08E4475BD21A}" type="parTrans" cxnId="{55352C4B-F28C-4EDD-ADCE-A354C4CE715E}">
      <dgm:prSet/>
      <dgm:spPr/>
      <dgm:t>
        <a:bodyPr/>
        <a:lstStyle/>
        <a:p>
          <a:endParaRPr lang="en-US"/>
        </a:p>
      </dgm:t>
    </dgm:pt>
    <dgm:pt modelId="{40C4172B-46E3-4137-8AAF-28B99F01B0D0}" type="sibTrans" cxnId="{55352C4B-F28C-4EDD-ADCE-A354C4CE715E}">
      <dgm:prSet/>
      <dgm:spPr/>
      <dgm:t>
        <a:bodyPr/>
        <a:lstStyle/>
        <a:p>
          <a:endParaRPr lang="en-US"/>
        </a:p>
      </dgm:t>
    </dgm:pt>
    <dgm:pt modelId="{4474A415-A9FB-4D5D-8985-CD30B54D6EB8}">
      <dgm:prSet phldrT="[Szöveg]"/>
      <dgm:spPr/>
      <dgm:t>
        <a:bodyPr/>
        <a:lstStyle/>
        <a:p>
          <a:r>
            <a:rPr lang="hu-HU" dirty="0" smtClean="0"/>
            <a:t>Viselkedési</a:t>
          </a:r>
          <a:endParaRPr lang="en-US" dirty="0"/>
        </a:p>
      </dgm:t>
    </dgm:pt>
    <dgm:pt modelId="{6BEF7DC0-D6B2-4F33-8C81-A794EEAD9353}" type="parTrans" cxnId="{B2F9749E-F301-4C72-974D-5E2A6F0301CC}">
      <dgm:prSet/>
      <dgm:spPr/>
      <dgm:t>
        <a:bodyPr/>
        <a:lstStyle/>
        <a:p>
          <a:endParaRPr lang="en-US"/>
        </a:p>
      </dgm:t>
    </dgm:pt>
    <dgm:pt modelId="{8E85120D-2620-496B-9620-B9DB3B7DDE65}" type="sibTrans" cxnId="{B2F9749E-F301-4C72-974D-5E2A6F0301CC}">
      <dgm:prSet/>
      <dgm:spPr/>
      <dgm:t>
        <a:bodyPr/>
        <a:lstStyle/>
        <a:p>
          <a:endParaRPr lang="en-US"/>
        </a:p>
      </dgm:t>
    </dgm:pt>
    <dgm:pt modelId="{18B82619-3215-4392-842E-6E273276FC6D}">
      <dgm:prSet phldrT="[Szöveg]"/>
      <dgm:spPr/>
      <dgm:t>
        <a:bodyPr/>
        <a:lstStyle/>
        <a:p>
          <a:r>
            <a:rPr lang="hu-HU" dirty="0" smtClean="0"/>
            <a:t>(</a:t>
          </a:r>
          <a:r>
            <a:rPr lang="hu-HU" dirty="0" err="1" smtClean="0"/>
            <a:t>Behavioural</a:t>
          </a:r>
          <a:r>
            <a:rPr lang="hu-HU" dirty="0" smtClean="0"/>
            <a:t>)</a:t>
          </a:r>
          <a:endParaRPr lang="en-US" dirty="0"/>
        </a:p>
      </dgm:t>
    </dgm:pt>
    <dgm:pt modelId="{81950A80-598F-4968-B220-6DC19317D48B}" type="parTrans" cxnId="{152FEC34-5D75-4D0C-A8C7-8A67C0A8DD10}">
      <dgm:prSet/>
      <dgm:spPr/>
      <dgm:t>
        <a:bodyPr/>
        <a:lstStyle/>
        <a:p>
          <a:endParaRPr lang="en-US"/>
        </a:p>
      </dgm:t>
    </dgm:pt>
    <dgm:pt modelId="{D6090A11-AC26-4539-B23B-4ED8E088E22C}" type="sibTrans" cxnId="{152FEC34-5D75-4D0C-A8C7-8A67C0A8DD10}">
      <dgm:prSet/>
      <dgm:spPr/>
      <dgm:t>
        <a:bodyPr/>
        <a:lstStyle/>
        <a:p>
          <a:endParaRPr lang="en-US"/>
        </a:p>
      </dgm:t>
    </dgm:pt>
    <dgm:pt modelId="{7444FF92-FB4B-4C68-9AEF-6E8DCE9CFAB0}">
      <dgm:prSet phldrT="[Szöveg]"/>
      <dgm:spPr/>
      <dgm:t>
        <a:bodyPr/>
        <a:lstStyle/>
        <a:p>
          <a:r>
            <a:rPr lang="hu-HU" dirty="0" smtClean="0"/>
            <a:t>Objektumok kölcsönhatása, interakciója</a:t>
          </a:r>
          <a:endParaRPr lang="en-US" dirty="0"/>
        </a:p>
      </dgm:t>
    </dgm:pt>
    <dgm:pt modelId="{2BE9D9EF-6CD5-44AE-8E7C-5745029CC01B}" type="parTrans" cxnId="{453315CE-43F7-4B38-AED3-13ECFEADB960}">
      <dgm:prSet/>
      <dgm:spPr/>
      <dgm:t>
        <a:bodyPr/>
        <a:lstStyle/>
        <a:p>
          <a:endParaRPr lang="en-US"/>
        </a:p>
      </dgm:t>
    </dgm:pt>
    <dgm:pt modelId="{D5B253BE-5EA6-4AA2-9CA2-E81362829C91}" type="sibTrans" cxnId="{453315CE-43F7-4B38-AED3-13ECFEADB960}">
      <dgm:prSet/>
      <dgm:spPr/>
      <dgm:t>
        <a:bodyPr/>
        <a:lstStyle/>
        <a:p>
          <a:endParaRPr lang="en-US"/>
        </a:p>
      </dgm:t>
    </dgm:pt>
    <dgm:pt modelId="{162EC096-E1D2-4A04-A85D-E13A4A055F74}" type="pres">
      <dgm:prSet presAssocID="{40F32C06-89D1-46A1-BF25-A787494588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1C5C6-8784-4930-8D18-A445B1B75323}" type="pres">
      <dgm:prSet presAssocID="{728AAC8E-11C5-4865-898A-20707F19F4AE}" presName="composite" presStyleCnt="0"/>
      <dgm:spPr/>
    </dgm:pt>
    <dgm:pt modelId="{DD71E41A-0808-40DF-A357-6AECD8B8C4FA}" type="pres">
      <dgm:prSet presAssocID="{728AAC8E-11C5-4865-898A-20707F19F4A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20820-83F4-42E8-9C8E-C54B83B7D576}" type="pres">
      <dgm:prSet presAssocID="{728AAC8E-11C5-4865-898A-20707F19F4A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A5118-7733-4D8B-A6DA-9981E9B711D4}" type="pres">
      <dgm:prSet presAssocID="{E34B4E39-3973-403D-9540-66B8324D12FF}" presName="space" presStyleCnt="0"/>
      <dgm:spPr/>
    </dgm:pt>
    <dgm:pt modelId="{8DF8FA8F-D630-42E4-B05F-091A44C37CC3}" type="pres">
      <dgm:prSet presAssocID="{C10AFCE4-E372-4890-820D-2B8C3D0E4730}" presName="composite" presStyleCnt="0"/>
      <dgm:spPr/>
    </dgm:pt>
    <dgm:pt modelId="{4DE41C13-354C-464B-9A02-85E4CF5D9EA3}" type="pres">
      <dgm:prSet presAssocID="{C10AFCE4-E372-4890-820D-2B8C3D0E47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75093-8BCF-4277-8271-1EB32FC249B8}" type="pres">
      <dgm:prSet presAssocID="{C10AFCE4-E372-4890-820D-2B8C3D0E47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F1BBF-3C00-4691-AA28-3E5F45F3D8BD}" type="pres">
      <dgm:prSet presAssocID="{92040A17-4A44-44C2-8B8D-C896AEE3CD28}" presName="space" presStyleCnt="0"/>
      <dgm:spPr/>
    </dgm:pt>
    <dgm:pt modelId="{4CE7A329-C70D-4EDA-94DA-64E9A97A5D54}" type="pres">
      <dgm:prSet presAssocID="{4474A415-A9FB-4D5D-8985-CD30B54D6EB8}" presName="composite" presStyleCnt="0"/>
      <dgm:spPr/>
    </dgm:pt>
    <dgm:pt modelId="{38529276-9AD4-4835-8102-A46565D31985}" type="pres">
      <dgm:prSet presAssocID="{4474A415-A9FB-4D5D-8985-CD30B54D6EB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04CD6-A819-43C2-8C38-C643AC1E6B8C}" type="pres">
      <dgm:prSet presAssocID="{4474A415-A9FB-4D5D-8985-CD30B54D6EB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5989B-DD81-4038-98CE-02C74E573039}" type="presOf" srcId="{728AAC8E-11C5-4865-898A-20707F19F4AE}" destId="{DD71E41A-0808-40DF-A357-6AECD8B8C4FA}" srcOrd="0" destOrd="0" presId="urn:microsoft.com/office/officeart/2005/8/layout/hList1"/>
    <dgm:cxn modelId="{B7E1BAD0-D7BA-45A0-B919-16A817CCD3B9}" type="presOf" srcId="{18B82619-3215-4392-842E-6E273276FC6D}" destId="{56504CD6-A819-43C2-8C38-C643AC1E6B8C}" srcOrd="0" destOrd="0" presId="urn:microsoft.com/office/officeart/2005/8/layout/hList1"/>
    <dgm:cxn modelId="{453315CE-43F7-4B38-AED3-13ECFEADB960}" srcId="{4474A415-A9FB-4D5D-8985-CD30B54D6EB8}" destId="{7444FF92-FB4B-4C68-9AEF-6E8DCE9CFAB0}" srcOrd="1" destOrd="0" parTransId="{2BE9D9EF-6CD5-44AE-8E7C-5745029CC01B}" sibTransId="{D5B253BE-5EA6-4AA2-9CA2-E81362829C91}"/>
    <dgm:cxn modelId="{8C1D53F8-0793-4E90-A42E-0FFF1801B7DB}" type="presOf" srcId="{4474A415-A9FB-4D5D-8985-CD30B54D6EB8}" destId="{38529276-9AD4-4835-8102-A46565D31985}" srcOrd="0" destOrd="0" presId="urn:microsoft.com/office/officeart/2005/8/layout/hList1"/>
    <dgm:cxn modelId="{19FB5259-FBCD-49C8-9061-BD4D9020EA5A}" type="presOf" srcId="{026662B5-5443-4F12-B444-CB475851A7C8}" destId="{35820820-83F4-42E8-9C8E-C54B83B7D576}" srcOrd="0" destOrd="0" presId="urn:microsoft.com/office/officeart/2005/8/layout/hList1"/>
    <dgm:cxn modelId="{B2F9749E-F301-4C72-974D-5E2A6F0301CC}" srcId="{40F32C06-89D1-46A1-BF25-A787494588EE}" destId="{4474A415-A9FB-4D5D-8985-CD30B54D6EB8}" srcOrd="2" destOrd="0" parTransId="{6BEF7DC0-D6B2-4F33-8C81-A794EEAD9353}" sibTransId="{8E85120D-2620-496B-9620-B9DB3B7DDE65}"/>
    <dgm:cxn modelId="{C6C89378-FCCC-4F2E-81D5-EF79B66771D7}" type="presOf" srcId="{E19DD6F9-61BC-40BC-8746-07D4E95BE016}" destId="{06075093-8BCF-4277-8271-1EB32FC249B8}" srcOrd="0" destOrd="1" presId="urn:microsoft.com/office/officeart/2005/8/layout/hList1"/>
    <dgm:cxn modelId="{D7E5E916-76B7-4A4A-BB2F-2B5383402FF0}" srcId="{728AAC8E-11C5-4865-898A-20707F19F4AE}" destId="{94214E28-37F7-4ABF-84D7-9D6299F9C423}" srcOrd="1" destOrd="0" parTransId="{D6F685F3-1A3E-4480-AF09-BD1869A578D8}" sibTransId="{88727491-BD1A-4AA2-84F6-672891B16052}"/>
    <dgm:cxn modelId="{F74EDA5F-17CA-4D45-AE1F-432288AC5587}" srcId="{40F32C06-89D1-46A1-BF25-A787494588EE}" destId="{728AAC8E-11C5-4865-898A-20707F19F4AE}" srcOrd="0" destOrd="0" parTransId="{F87A7A9E-02B6-41EF-9DF8-7617346A20F7}" sibTransId="{E34B4E39-3973-403D-9540-66B8324D12FF}"/>
    <dgm:cxn modelId="{979C102D-0054-4AAD-A694-C5A60C4E2293}" srcId="{40F32C06-89D1-46A1-BF25-A787494588EE}" destId="{C10AFCE4-E372-4890-820D-2B8C3D0E4730}" srcOrd="1" destOrd="0" parTransId="{18AA4DCD-0211-4081-926F-D573E08C9103}" sibTransId="{92040A17-4A44-44C2-8B8D-C896AEE3CD28}"/>
    <dgm:cxn modelId="{FC640CA3-3D7A-486E-8A69-16FC0BFBD625}" type="presOf" srcId="{7444FF92-FB4B-4C68-9AEF-6E8DCE9CFAB0}" destId="{56504CD6-A819-43C2-8C38-C643AC1E6B8C}" srcOrd="0" destOrd="1" presId="urn:microsoft.com/office/officeart/2005/8/layout/hList1"/>
    <dgm:cxn modelId="{99E69C73-4D07-4614-B02F-8FC4E618812D}" type="presOf" srcId="{94214E28-37F7-4ABF-84D7-9D6299F9C423}" destId="{35820820-83F4-42E8-9C8E-C54B83B7D576}" srcOrd="0" destOrd="1" presId="urn:microsoft.com/office/officeart/2005/8/layout/hList1"/>
    <dgm:cxn modelId="{66DAF400-4243-476D-88DD-EACFC8E14B74}" type="presOf" srcId="{C10AFCE4-E372-4890-820D-2B8C3D0E4730}" destId="{4DE41C13-354C-464B-9A02-85E4CF5D9EA3}" srcOrd="0" destOrd="0" presId="urn:microsoft.com/office/officeart/2005/8/layout/hList1"/>
    <dgm:cxn modelId="{55352C4B-F28C-4EDD-ADCE-A354C4CE715E}" srcId="{C10AFCE4-E372-4890-820D-2B8C3D0E4730}" destId="{E19DD6F9-61BC-40BC-8746-07D4E95BE016}" srcOrd="1" destOrd="0" parTransId="{8207146B-713A-400D-9E3F-08E4475BD21A}" sibTransId="{40C4172B-46E3-4137-8AAF-28B99F01B0D0}"/>
    <dgm:cxn modelId="{BB65F07B-3BA3-48B3-BA23-8D8E6A370CE8}" type="presOf" srcId="{E95FEBEB-1661-474C-99BE-A6F024AED5E5}" destId="{06075093-8BCF-4277-8271-1EB32FC249B8}" srcOrd="0" destOrd="0" presId="urn:microsoft.com/office/officeart/2005/8/layout/hList1"/>
    <dgm:cxn modelId="{152B8AE8-092F-4FB3-93C5-06718F5A1634}" type="presOf" srcId="{40F32C06-89D1-46A1-BF25-A787494588EE}" destId="{162EC096-E1D2-4A04-A85D-E13A4A055F74}" srcOrd="0" destOrd="0" presId="urn:microsoft.com/office/officeart/2005/8/layout/hList1"/>
    <dgm:cxn modelId="{4D546E0F-6C76-4437-94C6-ADC41543E655}" srcId="{728AAC8E-11C5-4865-898A-20707F19F4AE}" destId="{026662B5-5443-4F12-B444-CB475851A7C8}" srcOrd="0" destOrd="0" parTransId="{04F07692-9B06-4A82-BD29-AAEA9F9E1B2F}" sibTransId="{166B1020-42A7-45F6-BFBF-8C944140AEA7}"/>
    <dgm:cxn modelId="{152FEC34-5D75-4D0C-A8C7-8A67C0A8DD10}" srcId="{4474A415-A9FB-4D5D-8985-CD30B54D6EB8}" destId="{18B82619-3215-4392-842E-6E273276FC6D}" srcOrd="0" destOrd="0" parTransId="{81950A80-598F-4968-B220-6DC19317D48B}" sibTransId="{D6090A11-AC26-4539-B23B-4ED8E088E22C}"/>
    <dgm:cxn modelId="{5DA06FEE-CBC1-4FD8-8575-51336EE0C9CB}" srcId="{C10AFCE4-E372-4890-820D-2B8C3D0E4730}" destId="{E95FEBEB-1661-474C-99BE-A6F024AED5E5}" srcOrd="0" destOrd="0" parTransId="{0F6FB9B9-6A9A-430D-974E-D79DD4083630}" sibTransId="{7D9244DE-55D9-49A2-8106-B9028B43F712}"/>
    <dgm:cxn modelId="{F9F67EB4-1E6B-47DF-801B-7338BB6943A5}" type="presParOf" srcId="{162EC096-E1D2-4A04-A85D-E13A4A055F74}" destId="{03D1C5C6-8784-4930-8D18-A445B1B75323}" srcOrd="0" destOrd="0" presId="urn:microsoft.com/office/officeart/2005/8/layout/hList1"/>
    <dgm:cxn modelId="{02AABA22-B0E1-457E-A4CA-982D81363919}" type="presParOf" srcId="{03D1C5C6-8784-4930-8D18-A445B1B75323}" destId="{DD71E41A-0808-40DF-A357-6AECD8B8C4FA}" srcOrd="0" destOrd="0" presId="urn:microsoft.com/office/officeart/2005/8/layout/hList1"/>
    <dgm:cxn modelId="{FF5AC0F2-780B-4253-B2BC-69075B8E84F5}" type="presParOf" srcId="{03D1C5C6-8784-4930-8D18-A445B1B75323}" destId="{35820820-83F4-42E8-9C8E-C54B83B7D576}" srcOrd="1" destOrd="0" presId="urn:microsoft.com/office/officeart/2005/8/layout/hList1"/>
    <dgm:cxn modelId="{1F62E8D2-CD56-4E55-B948-E158E701172C}" type="presParOf" srcId="{162EC096-E1D2-4A04-A85D-E13A4A055F74}" destId="{16DA5118-7733-4D8B-A6DA-9981E9B711D4}" srcOrd="1" destOrd="0" presId="urn:microsoft.com/office/officeart/2005/8/layout/hList1"/>
    <dgm:cxn modelId="{18C544E4-68EA-4FEA-A3A9-B1D6F4DBE723}" type="presParOf" srcId="{162EC096-E1D2-4A04-A85D-E13A4A055F74}" destId="{8DF8FA8F-D630-42E4-B05F-091A44C37CC3}" srcOrd="2" destOrd="0" presId="urn:microsoft.com/office/officeart/2005/8/layout/hList1"/>
    <dgm:cxn modelId="{D3EBCB8C-5C52-4C5B-9BDE-A8487BE90ECC}" type="presParOf" srcId="{8DF8FA8F-D630-42E4-B05F-091A44C37CC3}" destId="{4DE41C13-354C-464B-9A02-85E4CF5D9EA3}" srcOrd="0" destOrd="0" presId="urn:microsoft.com/office/officeart/2005/8/layout/hList1"/>
    <dgm:cxn modelId="{3D04EC7C-39B2-4246-B15C-24E580AE7AD7}" type="presParOf" srcId="{8DF8FA8F-D630-42E4-B05F-091A44C37CC3}" destId="{06075093-8BCF-4277-8271-1EB32FC249B8}" srcOrd="1" destOrd="0" presId="urn:microsoft.com/office/officeart/2005/8/layout/hList1"/>
    <dgm:cxn modelId="{EFEA1A06-03DF-44C1-8A07-43F657736C67}" type="presParOf" srcId="{162EC096-E1D2-4A04-A85D-E13A4A055F74}" destId="{904F1BBF-3C00-4691-AA28-3E5F45F3D8BD}" srcOrd="3" destOrd="0" presId="urn:microsoft.com/office/officeart/2005/8/layout/hList1"/>
    <dgm:cxn modelId="{2827A575-2788-474B-910F-A8C135CE0FCB}" type="presParOf" srcId="{162EC096-E1D2-4A04-A85D-E13A4A055F74}" destId="{4CE7A329-C70D-4EDA-94DA-64E9A97A5D54}" srcOrd="4" destOrd="0" presId="urn:microsoft.com/office/officeart/2005/8/layout/hList1"/>
    <dgm:cxn modelId="{22F368DC-3D30-4CC5-8E35-10F4C9A000A8}" type="presParOf" srcId="{4CE7A329-C70D-4EDA-94DA-64E9A97A5D54}" destId="{38529276-9AD4-4835-8102-A46565D31985}" srcOrd="0" destOrd="0" presId="urn:microsoft.com/office/officeart/2005/8/layout/hList1"/>
    <dgm:cxn modelId="{B3369D96-A5CD-4CD4-BFC2-4A6ECDF58D04}" type="presParOf" srcId="{4CE7A329-C70D-4EDA-94DA-64E9A97A5D54}" destId="{56504CD6-A819-43C2-8C38-C643AC1E6B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D5C2C-8A12-45A1-8D70-E4FB89446F5E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Követelmények megvizsgálása</a:t>
          </a:r>
          <a:endParaRPr lang="en-US" sz="2000" kern="1200" dirty="0"/>
        </a:p>
      </dsp:txBody>
      <dsp:txXfrm>
        <a:off x="2163358" y="29758"/>
        <a:ext cx="1769284" cy="956484"/>
      </dsp:txXfrm>
    </dsp:sp>
    <dsp:sp modelId="{A56A3D8F-A50F-4DDB-AB26-3094D6923BBA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2910840" y="1079499"/>
        <a:ext cx="274320" cy="266699"/>
      </dsp:txXfrm>
    </dsp:sp>
    <dsp:sp modelId="{CF48B117-5868-4692-B567-B9649C134FC7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Problémák azonosítása</a:t>
          </a:r>
          <a:endParaRPr lang="en-US" sz="2000" kern="1200" dirty="0"/>
        </a:p>
      </dsp:txBody>
      <dsp:txXfrm>
        <a:off x="2163358" y="1553757"/>
        <a:ext cx="1769284" cy="956484"/>
      </dsp:txXfrm>
    </dsp:sp>
    <dsp:sp modelId="{D2E81BC8-CDEB-451B-9C6E-C09F88B36DD4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2910840" y="2603499"/>
        <a:ext cx="274320" cy="266700"/>
      </dsp:txXfrm>
    </dsp:sp>
    <dsp:sp modelId="{8430442D-9E15-433F-85AF-DDAAF0F267FA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 dirty="0" smtClean="0"/>
            <a:t>Megoldás megtervezése</a:t>
          </a:r>
          <a:endParaRPr lang="en-US" sz="2000" kern="1200" dirty="0"/>
        </a:p>
      </dsp:txBody>
      <dsp:txXfrm>
        <a:off x="2163358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1E41A-0808-40DF-A357-6AECD8B8C4FA}">
      <dsp:nvSpPr>
        <dsp:cNvPr id="0" name=""/>
        <dsp:cNvSpPr/>
      </dsp:nvSpPr>
      <dsp:spPr>
        <a:xfrm>
          <a:off x="1905" y="694642"/>
          <a:ext cx="18573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/>
            <a:t>Szerkezeti</a:t>
          </a:r>
          <a:endParaRPr lang="en-US" sz="1900" kern="1200" dirty="0"/>
        </a:p>
      </dsp:txBody>
      <dsp:txXfrm>
        <a:off x="1905" y="694642"/>
        <a:ext cx="1857374" cy="547200"/>
      </dsp:txXfrm>
    </dsp:sp>
    <dsp:sp modelId="{35820820-83F4-42E8-9C8E-C54B83B7D576}">
      <dsp:nvSpPr>
        <dsp:cNvPr id="0" name=""/>
        <dsp:cNvSpPr/>
      </dsp:nvSpPr>
      <dsp:spPr>
        <a:xfrm>
          <a:off x="1905" y="1241842"/>
          <a:ext cx="1857374" cy="1303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900" kern="1200" dirty="0" smtClean="0"/>
            <a:t>(</a:t>
          </a:r>
          <a:r>
            <a:rPr lang="hu-HU" sz="1900" kern="1200" dirty="0" err="1" smtClean="0"/>
            <a:t>Structural</a:t>
          </a:r>
          <a:r>
            <a:rPr lang="hu-HU" sz="1900" kern="1200" dirty="0" smtClean="0"/>
            <a:t>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900" kern="1200" dirty="0" smtClean="0"/>
            <a:t>Osztályok és objektumok összetétele</a:t>
          </a:r>
          <a:endParaRPr lang="en-US" sz="1900" kern="1200" dirty="0"/>
        </a:p>
      </dsp:txBody>
      <dsp:txXfrm>
        <a:off x="1905" y="1241842"/>
        <a:ext cx="1857374" cy="1303875"/>
      </dsp:txXfrm>
    </dsp:sp>
    <dsp:sp modelId="{4DE41C13-354C-464B-9A02-85E4CF5D9EA3}">
      <dsp:nvSpPr>
        <dsp:cNvPr id="0" name=""/>
        <dsp:cNvSpPr/>
      </dsp:nvSpPr>
      <dsp:spPr>
        <a:xfrm>
          <a:off x="2119312" y="694642"/>
          <a:ext cx="18573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/>
            <a:t>Gyártási</a:t>
          </a:r>
          <a:endParaRPr lang="en-US" sz="1900" kern="1200" dirty="0"/>
        </a:p>
      </dsp:txBody>
      <dsp:txXfrm>
        <a:off x="2119312" y="694642"/>
        <a:ext cx="1857374" cy="547200"/>
      </dsp:txXfrm>
    </dsp:sp>
    <dsp:sp modelId="{06075093-8BCF-4277-8271-1EB32FC249B8}">
      <dsp:nvSpPr>
        <dsp:cNvPr id="0" name=""/>
        <dsp:cNvSpPr/>
      </dsp:nvSpPr>
      <dsp:spPr>
        <a:xfrm>
          <a:off x="2119312" y="1241842"/>
          <a:ext cx="1857374" cy="1303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900" kern="1200" dirty="0" smtClean="0"/>
            <a:t>(</a:t>
          </a:r>
          <a:r>
            <a:rPr lang="hu-HU" sz="1900" kern="1200" dirty="0" err="1" smtClean="0"/>
            <a:t>Creational</a:t>
          </a:r>
          <a:r>
            <a:rPr lang="hu-HU" sz="1900" kern="1200" dirty="0" smtClean="0"/>
            <a:t>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900" kern="1200" dirty="0" smtClean="0"/>
            <a:t>Objektumok létrehozása</a:t>
          </a:r>
          <a:endParaRPr lang="en-US" sz="1900" kern="1200" dirty="0"/>
        </a:p>
      </dsp:txBody>
      <dsp:txXfrm>
        <a:off x="2119312" y="1241842"/>
        <a:ext cx="1857374" cy="1303875"/>
      </dsp:txXfrm>
    </dsp:sp>
    <dsp:sp modelId="{38529276-9AD4-4835-8102-A46565D31985}">
      <dsp:nvSpPr>
        <dsp:cNvPr id="0" name=""/>
        <dsp:cNvSpPr/>
      </dsp:nvSpPr>
      <dsp:spPr>
        <a:xfrm>
          <a:off x="4236719" y="694642"/>
          <a:ext cx="18573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/>
            <a:t>Viselkedési</a:t>
          </a:r>
          <a:endParaRPr lang="en-US" sz="1900" kern="1200" dirty="0"/>
        </a:p>
      </dsp:txBody>
      <dsp:txXfrm>
        <a:off x="4236719" y="694642"/>
        <a:ext cx="1857374" cy="547200"/>
      </dsp:txXfrm>
    </dsp:sp>
    <dsp:sp modelId="{56504CD6-A819-43C2-8C38-C643AC1E6B8C}">
      <dsp:nvSpPr>
        <dsp:cNvPr id="0" name=""/>
        <dsp:cNvSpPr/>
      </dsp:nvSpPr>
      <dsp:spPr>
        <a:xfrm>
          <a:off x="4236719" y="1241842"/>
          <a:ext cx="1857374" cy="1303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900" kern="1200" dirty="0" smtClean="0"/>
            <a:t>(</a:t>
          </a:r>
          <a:r>
            <a:rPr lang="hu-HU" sz="1900" kern="1200" dirty="0" err="1" smtClean="0"/>
            <a:t>Behavioural</a:t>
          </a:r>
          <a:r>
            <a:rPr lang="hu-HU" sz="1900" kern="1200" dirty="0" smtClean="0"/>
            <a:t>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900" kern="1200" dirty="0" smtClean="0"/>
            <a:t>Objektumok kölcsönhatása, interakciója</a:t>
          </a:r>
          <a:endParaRPr lang="en-US" sz="1900" kern="1200" dirty="0"/>
        </a:p>
      </dsp:txBody>
      <dsp:txXfrm>
        <a:off x="4236719" y="1241842"/>
        <a:ext cx="1857374" cy="130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79E5-557F-45BC-8CA3-DAB1BC55EA2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3FA2-302A-48B7-9574-21FB702B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A5AD-352D-4E94-857D-C963BB5844F7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FE-41F2-4149-B249-8F2D49FD35B8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ACF4-6247-49CC-B3C9-8CF0AF60632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5A84-F837-45CC-9BAB-04A463A38F20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5E5-84F3-49C5-8E87-D413CED92FD3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4B3-2FDD-4613-8FE5-30349D0E3801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375A-13B8-4DC8-A564-EE3ADE661A84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027-80F8-4E06-AE76-19FC2C234C1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7C3C-A123-4364-9F88-A03D07E731AC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C642-B8B9-4436-817A-69B80671AFF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01-D7C3-4FDB-8612-78D1B0A54FA7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614660-29A6-493F-A336-B048118D7A3C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g/5_Fe5VC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%3A%2F%2Fwww.javaworld.com%2Farticle%2F2074979%2Fjava-concurrency%2Fdouble-checked-locking--clever--but-broken.html&amp;h=ATMJMaaY02N_9FFq_tzLNuj-Zy1XRqgvp0oUciVNOrdYfDhRjDZbKf8iOVefDyTLnBFF4pafKoggOm_bge5eGYNEMZchJ374yz7uIaKtxiv7XfevtrDyWt-DZnExIdPeEDZ9JuWp2rEa" TargetMode="External"/><Relationship Id="rId2" Type="http://schemas.openxmlformats.org/officeDocument/2006/relationships/hyperlink" Target="https://l.facebook.com/l.php?u=https%3A%2F%2Fstackoverflow.com%2Fquestions%2F137975%2Fwhat-is-so-bad-about-singletons&amp;h=ATMJMaaY02N_9FFq_tzLNuj-Zy1XRqgvp0oUciVNOrdYfDhRjDZbKf8iOVefDyTLnBFF4pafKoggOm_bge5eGYNEMZchJ374yz7uIaKtxiv7XfevtrDyWt-DZnExIdPeEDZ9JuWp2rE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27071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986464" cy="2807568"/>
          </a:xfrm>
        </p:spPr>
        <p:txBody>
          <a:bodyPr>
            <a:noAutofit/>
          </a:bodyPr>
          <a:lstStyle/>
          <a:p>
            <a:r>
              <a:rPr lang="hu-HU" sz="6000" b="1" cap="all" dirty="0" err="1" smtClean="0">
                <a:ea typeface="Gungsuh" pitchFamily="18" charset="-127"/>
                <a:cs typeface="Courier New" pitchFamily="49" charset="0"/>
              </a:rPr>
              <a:t>ObjektumVezértelt</a:t>
            </a:r>
            <a:r>
              <a:rPr lang="hu-HU" sz="6000" b="1" cap="all" dirty="0" smtClean="0">
                <a:ea typeface="Gungsuh" pitchFamily="18" charset="-127"/>
                <a:cs typeface="Courier New" pitchFamily="49" charset="0"/>
              </a:rPr>
              <a:t> Rendszerek Tervezése</a:t>
            </a:r>
            <a:endParaRPr lang="en-US" sz="6000" b="1" cap="all" dirty="0"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/>
          <a:lstStyle/>
          <a:p>
            <a:r>
              <a:rPr lang="hu-HU" dirty="0" smtClean="0"/>
              <a:t>4. 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OMT notations</a:t>
            </a:r>
            <a:endParaRPr lang="hu-HU" dirty="0" smtClean="0"/>
          </a:p>
        </p:txBody>
      </p:sp>
      <p:pic>
        <p:nvPicPr>
          <p:cNvPr id="7" name="Kép 6" descr="class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56992"/>
            <a:ext cx="8079653" cy="1944216"/>
          </a:xfrm>
          <a:prstGeom prst="rect">
            <a:avLst/>
          </a:prstGeom>
        </p:spPr>
      </p:pic>
      <p:sp>
        <p:nvSpPr>
          <p:cNvPr id="9" name="1. sz. felirat 8"/>
          <p:cNvSpPr/>
          <p:nvPr/>
        </p:nvSpPr>
        <p:spPr>
          <a:xfrm>
            <a:off x="395536" y="1880828"/>
            <a:ext cx="2808312" cy="792088"/>
          </a:xfrm>
          <a:prstGeom prst="borderCallout1">
            <a:avLst>
              <a:gd name="adj1" fmla="val 103199"/>
              <a:gd name="adj2" fmla="val 51114"/>
              <a:gd name="adj3" fmla="val 228159"/>
              <a:gd name="adj4" fmla="val 882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kliensnek</a:t>
            </a:r>
            <a:r>
              <a:rPr lang="en-US" dirty="0" smtClean="0"/>
              <a:t> t</a:t>
            </a:r>
            <a:r>
              <a:rPr lang="hu-HU" dirty="0" err="1" smtClean="0"/>
              <a:t>ényleges</a:t>
            </a:r>
            <a:r>
              <a:rPr lang="hu-HU" dirty="0" smtClean="0"/>
              <a:t> szerepe van a mintában.</a:t>
            </a:r>
            <a:endParaRPr lang="en-US" dirty="0"/>
          </a:p>
        </p:txBody>
      </p:sp>
      <p:sp>
        <p:nvSpPr>
          <p:cNvPr id="10" name="1. sz. felirat 9"/>
          <p:cNvSpPr/>
          <p:nvPr/>
        </p:nvSpPr>
        <p:spPr>
          <a:xfrm>
            <a:off x="5076056" y="1196752"/>
            <a:ext cx="3744416" cy="1368152"/>
          </a:xfrm>
          <a:prstGeom prst="borderCallout1">
            <a:avLst>
              <a:gd name="adj1" fmla="val 103199"/>
              <a:gd name="adj2" fmla="val 51114"/>
              <a:gd name="adj3" fmla="val 190945"/>
              <a:gd name="adj4" fmla="val 1578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 kliensnek szerepe nincsen meghatározva a mintában, de a megértésben se</a:t>
            </a:r>
            <a:r>
              <a:rPr lang="en-US" dirty="0" smtClean="0"/>
              <a:t>g</a:t>
            </a:r>
            <a:r>
              <a:rPr lang="hu-HU" dirty="0" err="1" smtClean="0"/>
              <a:t>íthet</a:t>
            </a:r>
            <a:r>
              <a:rPr lang="hu-HU" dirty="0" smtClean="0"/>
              <a:t> melyik osztályokkal állhat kapcsolatban.</a:t>
            </a:r>
          </a:p>
        </p:txBody>
      </p:sp>
    </p:spTree>
    <p:extLst>
      <p:ext uri="{BB962C8B-B14F-4D97-AF65-F5344CB8AC3E}">
        <p14:creationId xmlns:p14="http://schemas.microsoft.com/office/powerpoint/2010/main" val="1875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lass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00350"/>
            <a:ext cx="9111792" cy="3156841"/>
          </a:xfrm>
          <a:prstGeom prst="rect">
            <a:avLst/>
          </a:prstGeom>
        </p:spPr>
      </p:pic>
      <p:sp>
        <p:nvSpPr>
          <p:cNvPr id="5" name="1. sz. felirat 4"/>
          <p:cNvSpPr/>
          <p:nvPr/>
        </p:nvSpPr>
        <p:spPr>
          <a:xfrm>
            <a:off x="5652120" y="1628800"/>
            <a:ext cx="2016224" cy="648072"/>
          </a:xfrm>
          <a:prstGeom prst="borderCallout1">
            <a:avLst>
              <a:gd name="adj1" fmla="val 103199"/>
              <a:gd name="adj2" fmla="val 51114"/>
              <a:gd name="adj3" fmla="val 250460"/>
              <a:gd name="adj4" fmla="val -383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Öröklődés</a:t>
            </a:r>
            <a:endParaRPr lang="en-US" dirty="0"/>
          </a:p>
        </p:txBody>
      </p:sp>
      <p:sp>
        <p:nvSpPr>
          <p:cNvPr id="6" name="1. sz. felirat 5"/>
          <p:cNvSpPr/>
          <p:nvPr/>
        </p:nvSpPr>
        <p:spPr>
          <a:xfrm>
            <a:off x="251520" y="1196752"/>
            <a:ext cx="1656184" cy="288032"/>
          </a:xfrm>
          <a:prstGeom prst="borderCallout1">
            <a:avLst>
              <a:gd name="adj1" fmla="val 103199"/>
              <a:gd name="adj2" fmla="val 51114"/>
              <a:gd name="adj3" fmla="val 432041"/>
              <a:gd name="adj4" fmla="val 10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Tartalmazás</a:t>
            </a:r>
            <a:endParaRPr lang="en-US" dirty="0"/>
          </a:p>
        </p:txBody>
      </p:sp>
      <p:sp>
        <p:nvSpPr>
          <p:cNvPr id="8" name="1. sz. felirat 7"/>
          <p:cNvSpPr/>
          <p:nvPr/>
        </p:nvSpPr>
        <p:spPr>
          <a:xfrm>
            <a:off x="4427984" y="908720"/>
            <a:ext cx="1656184" cy="288032"/>
          </a:xfrm>
          <a:prstGeom prst="borderCallout1">
            <a:avLst>
              <a:gd name="adj1" fmla="val 103199"/>
              <a:gd name="adj2" fmla="val 51114"/>
              <a:gd name="adj3" fmla="val 569129"/>
              <a:gd name="adj4" fmla="val -425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1..*</a:t>
            </a:r>
            <a:endParaRPr lang="en-US" dirty="0"/>
          </a:p>
        </p:txBody>
      </p:sp>
      <p:sp>
        <p:nvSpPr>
          <p:cNvPr id="9" name="1. sz. felirat 8"/>
          <p:cNvSpPr/>
          <p:nvPr/>
        </p:nvSpPr>
        <p:spPr>
          <a:xfrm>
            <a:off x="6372200" y="5013176"/>
            <a:ext cx="1656184" cy="288032"/>
          </a:xfrm>
          <a:prstGeom prst="borderCallout1">
            <a:avLst>
              <a:gd name="adj1" fmla="val -26673"/>
              <a:gd name="adj2" fmla="val 39821"/>
              <a:gd name="adj3" fmla="val -336368"/>
              <a:gd name="adj4" fmla="val -61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Asszociáció</a:t>
            </a:r>
            <a:endParaRPr lang="en-US" dirty="0"/>
          </a:p>
        </p:txBody>
      </p:sp>
      <p:sp>
        <p:nvSpPr>
          <p:cNvPr id="10" name="1. sz. felirat 9"/>
          <p:cNvSpPr/>
          <p:nvPr/>
        </p:nvSpPr>
        <p:spPr>
          <a:xfrm>
            <a:off x="1043608" y="5157192"/>
            <a:ext cx="1656184" cy="288032"/>
          </a:xfrm>
          <a:prstGeom prst="borderCallout1">
            <a:avLst>
              <a:gd name="adj1" fmla="val -26673"/>
              <a:gd name="adj2" fmla="val 39821"/>
              <a:gd name="adj3" fmla="val -350798"/>
              <a:gd name="adj4" fmla="val 954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példányosítás</a:t>
            </a:r>
            <a:endParaRPr lang="en-US" dirty="0"/>
          </a:p>
        </p:txBody>
      </p:sp>
      <p:sp>
        <p:nvSpPr>
          <p:cNvPr id="11" name="1. sz. felirat 10"/>
          <p:cNvSpPr/>
          <p:nvPr/>
        </p:nvSpPr>
        <p:spPr>
          <a:xfrm>
            <a:off x="2123728" y="1196752"/>
            <a:ext cx="1800200" cy="504056"/>
          </a:xfrm>
          <a:prstGeom prst="borderCallout1">
            <a:avLst>
              <a:gd name="adj1" fmla="val 103199"/>
              <a:gd name="adj2" fmla="val 51114"/>
              <a:gd name="adj3" fmla="val 229504"/>
              <a:gd name="adj4" fmla="val 218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Attribútum neve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OMT notations</a:t>
            </a:r>
            <a:endParaRPr lang="hu-HU" dirty="0" smtClean="0"/>
          </a:p>
        </p:txBody>
      </p:sp>
      <p:pic>
        <p:nvPicPr>
          <p:cNvPr id="7" name="Kép 6" descr="class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978" y="2420888"/>
            <a:ext cx="886789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Tervezési minta katalógus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519064"/>
          </a:xfrm>
        </p:spPr>
        <p:txBody>
          <a:bodyPr/>
          <a:lstStyle/>
          <a:p>
            <a:r>
              <a:rPr lang="hu-HU" dirty="0" smtClean="0"/>
              <a:t>Sok tervezési mintát tartalmaz</a:t>
            </a:r>
          </a:p>
          <a:p>
            <a:r>
              <a:rPr lang="hu-HU" dirty="0" smtClean="0"/>
              <a:t>Segít a minták megtalálásában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4270659"/>
              </p:ext>
            </p:extLst>
          </p:nvPr>
        </p:nvGraphicFramePr>
        <p:xfrm>
          <a:off x="1547664" y="1268760"/>
          <a:ext cx="60960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9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Singleton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268760"/>
            <a:ext cx="7543800" cy="3960440"/>
          </a:xfrm>
        </p:spPr>
        <p:txBody>
          <a:bodyPr>
            <a:noAutofit/>
          </a:bodyPr>
          <a:lstStyle/>
          <a:p>
            <a:r>
              <a:rPr lang="hu-HU" sz="3200" dirty="0" smtClean="0"/>
              <a:t>Beállítások</a:t>
            </a:r>
          </a:p>
          <a:p>
            <a:pPr lvl="1"/>
            <a:r>
              <a:rPr lang="hu-HU" sz="2800" dirty="0" smtClean="0"/>
              <a:t>A beállítások elérése több helyről.</a:t>
            </a:r>
          </a:p>
          <a:p>
            <a:pPr lvl="1"/>
            <a:r>
              <a:rPr lang="hu-HU" sz="2800" dirty="0" smtClean="0"/>
              <a:t>Mivel találjuk szemben magunkat?</a:t>
            </a:r>
          </a:p>
          <a:p>
            <a:pPr lvl="2"/>
            <a:r>
              <a:rPr lang="hu-HU" sz="2800" dirty="0" smtClean="0"/>
              <a:t>Ha újra példányosítjuk az objektumot, akkor az már egy másik példány, nem lesz konzisztens.</a:t>
            </a:r>
          </a:p>
          <a:p>
            <a:pPr lvl="2"/>
            <a:r>
              <a:rPr lang="hu-HU" sz="2800" dirty="0" smtClean="0"/>
              <a:t>Használhatunk globális változókat, de akkor például oda az öröklődés.</a:t>
            </a:r>
          </a:p>
          <a:p>
            <a:pPr lvl="2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095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Singleton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975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altLang="hu-HU" sz="3200" b="1" i="1" dirty="0" smtClean="0"/>
              <a:t>Cél</a:t>
            </a:r>
            <a:r>
              <a:rPr lang="hu-HU" altLang="hu-HU" sz="3200" dirty="0" smtClean="0"/>
              <a:t>: biztosítja, hogy egy osztályból csak egy objektum keletkezzen amely globálisan elérhető</a:t>
            </a:r>
          </a:p>
          <a:p>
            <a:pPr>
              <a:lnSpc>
                <a:spcPct val="90000"/>
              </a:lnSpc>
            </a:pPr>
            <a:r>
              <a:rPr lang="hu-HU" altLang="hu-HU" sz="3200" b="1" i="1" dirty="0" smtClean="0"/>
              <a:t>Alkalmazhatóság</a:t>
            </a:r>
            <a:r>
              <a:rPr lang="hu-HU" altLang="hu-HU" sz="3200" dirty="0" smtClean="0"/>
              <a:t>:</a:t>
            </a:r>
          </a:p>
          <a:p>
            <a:pPr lvl="1"/>
            <a:r>
              <a:rPr lang="hu-HU" altLang="hu-HU" sz="2800" dirty="0" smtClean="0"/>
              <a:t>pontosan egy példány létezhet amelyeket a kliensek elérhetnek</a:t>
            </a:r>
          </a:p>
          <a:p>
            <a:pPr lvl="1"/>
            <a:r>
              <a:rPr lang="hu-HU" altLang="hu-HU" sz="2800" dirty="0" smtClean="0"/>
              <a:t>az egyedüli példány bővíthető kell hogy legyen (származtatással) amely ugyanúgy használható</a:t>
            </a:r>
          </a:p>
          <a:p>
            <a:pPr>
              <a:lnSpc>
                <a:spcPct val="90000"/>
              </a:lnSpc>
            </a:pPr>
            <a:endParaRPr lang="hu-HU" altLang="hu-HU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22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Singleton</a:t>
            </a:r>
            <a:endParaRPr lang="en-US" dirty="0"/>
          </a:p>
        </p:txBody>
      </p:sp>
      <p:pic>
        <p:nvPicPr>
          <p:cNvPr id="4" name="Picture 7" descr="single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922058" cy="2935585"/>
          </a:xfrm>
        </p:spPr>
      </p:pic>
    </p:spTree>
    <p:extLst>
      <p:ext uri="{BB962C8B-B14F-4D97-AF65-F5344CB8AC3E}">
        <p14:creationId xmlns:p14="http://schemas.microsoft.com/office/powerpoint/2010/main" val="4674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Singleton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Hol használható?</a:t>
            </a:r>
          </a:p>
          <a:p>
            <a:pPr lvl="1"/>
            <a:r>
              <a:rPr lang="hu-HU" dirty="0" smtClean="0"/>
              <a:t>Beállítások</a:t>
            </a:r>
          </a:p>
          <a:p>
            <a:pPr lvl="1"/>
            <a:r>
              <a:rPr lang="hu-HU" dirty="0" smtClean="0"/>
              <a:t>Adatkapcsolatok (fájlrendszer, http, db)</a:t>
            </a:r>
          </a:p>
          <a:p>
            <a:pPr lvl="1"/>
            <a:r>
              <a:rPr lang="hu-HU" dirty="0" smtClean="0"/>
              <a:t>Ablakkezelő</a:t>
            </a:r>
          </a:p>
          <a:p>
            <a:pPr lvl="1"/>
            <a:r>
              <a:rPr lang="hu-HU" dirty="0" smtClean="0"/>
              <a:t>Naplózás</a:t>
            </a:r>
          </a:p>
          <a:p>
            <a:pPr lvl="1"/>
            <a:r>
              <a:rPr lang="hu-HU" dirty="0" err="1" smtClean="0"/>
              <a:t>Factory</a:t>
            </a:r>
            <a:endParaRPr lang="hu-HU" dirty="0" smtClean="0"/>
          </a:p>
          <a:p>
            <a:endParaRPr lang="hu-HU" dirty="0" smtClean="0"/>
          </a:p>
        </p:txBody>
      </p:sp>
      <p:pic>
        <p:nvPicPr>
          <p:cNvPr id="4" name="Picture 8" descr="singleton_peld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554513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7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8432" cy="16002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Különböző megvalósítások </a:t>
            </a:r>
            <a:r>
              <a:rPr lang="hu-HU" dirty="0" smtClean="0"/>
              <a:t>(</a:t>
            </a:r>
            <a:r>
              <a:rPr lang="hu-HU" dirty="0" err="1" smtClean="0"/>
              <a:t>Javaban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620688"/>
            <a:ext cx="7543800" cy="3951312"/>
          </a:xfrm>
        </p:spPr>
        <p:txBody>
          <a:bodyPr/>
          <a:lstStyle/>
          <a:p>
            <a:r>
              <a:rPr lang="hu-HU" dirty="0" smtClean="0"/>
              <a:t>Globális változó</a:t>
            </a:r>
          </a:p>
          <a:p>
            <a:r>
              <a:rPr lang="hu-HU" dirty="0" smtClean="0"/>
              <a:t>Mohó és lusta kiértékelés</a:t>
            </a:r>
          </a:p>
          <a:p>
            <a:r>
              <a:rPr lang="hu-HU" dirty="0" err="1" smtClean="0"/>
              <a:t>Szálbiztos</a:t>
            </a:r>
            <a:r>
              <a:rPr lang="hu-HU" dirty="0" smtClean="0"/>
              <a:t> verzió</a:t>
            </a:r>
          </a:p>
          <a:p>
            <a:r>
              <a:rPr lang="hu-HU" dirty="0" err="1" smtClean="0"/>
              <a:t>Enum</a:t>
            </a:r>
            <a:endParaRPr lang="hu-HU" dirty="0" smtClean="0"/>
          </a:p>
          <a:p>
            <a:endParaRPr lang="en-US" dirty="0" smtClean="0"/>
          </a:p>
          <a:p>
            <a:r>
              <a:rPr lang="hu-HU" dirty="0" smtClean="0"/>
              <a:t>Például: </a:t>
            </a:r>
            <a:r>
              <a:rPr lang="hu-HU" dirty="0" err="1" smtClean="0"/>
              <a:t>java.lang.Runtime</a:t>
            </a:r>
            <a:r>
              <a:rPr lang="en-US" dirty="0"/>
              <a:t>.</a:t>
            </a:r>
            <a:r>
              <a:rPr lang="en-US" dirty="0" err="1"/>
              <a:t>getRuntime</a:t>
            </a:r>
            <a:r>
              <a:rPr lang="en-US" dirty="0"/>
              <a:t>()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33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classroom.github.com/g/5_Fe5VCP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34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77" y="188640"/>
            <a:ext cx="5400453" cy="65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74" y="113767"/>
            <a:ext cx="5400453" cy="65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76672"/>
            <a:ext cx="6011809" cy="62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74" y="1630173"/>
            <a:ext cx="5400453" cy="3597654"/>
          </a:xfrm>
          <a:prstGeom prst="rect">
            <a:avLst/>
          </a:prstGeom>
        </p:spPr>
      </p:pic>
      <p:grpSp>
        <p:nvGrpSpPr>
          <p:cNvPr id="8" name="Csoportba foglalás 7"/>
          <p:cNvGrpSpPr/>
          <p:nvPr/>
        </p:nvGrpSpPr>
        <p:grpSpPr>
          <a:xfrm rot="796698">
            <a:off x="6878471" y="435956"/>
            <a:ext cx="1771737" cy="2106598"/>
            <a:chOff x="5600675" y="1239538"/>
            <a:chExt cx="2288254" cy="2720737"/>
          </a:xfrm>
        </p:grpSpPr>
        <p:sp>
          <p:nvSpPr>
            <p:cNvPr id="6" name="Sávnyíl 5"/>
            <p:cNvSpPr/>
            <p:nvPr/>
          </p:nvSpPr>
          <p:spPr>
            <a:xfrm rot="17414143">
              <a:off x="5665973" y="2902420"/>
              <a:ext cx="1407332" cy="703666"/>
            </a:xfrm>
            <a:prstGeom prst="chevr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Sávnyíl 6"/>
            <p:cNvSpPr/>
            <p:nvPr/>
          </p:nvSpPr>
          <p:spPr>
            <a:xfrm rot="4076984" flipH="1">
              <a:off x="6409952" y="2904776"/>
              <a:ext cx="1407332" cy="703666"/>
            </a:xfrm>
            <a:prstGeom prst="chevr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16 ágú csillag 3"/>
            <p:cNvSpPr/>
            <p:nvPr/>
          </p:nvSpPr>
          <p:spPr>
            <a:xfrm>
              <a:off x="5600675" y="1239538"/>
              <a:ext cx="2288254" cy="2117453"/>
            </a:xfrm>
            <a:prstGeom prst="star16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26424" cy="1600200"/>
          </a:xfrm>
        </p:spPr>
        <p:txBody>
          <a:bodyPr/>
          <a:lstStyle/>
          <a:p>
            <a:r>
              <a:rPr lang="hu-HU" dirty="0" err="1" smtClean="0"/>
              <a:t>Singleton</a:t>
            </a:r>
            <a:r>
              <a:rPr lang="hu-HU" dirty="0" smtClean="0"/>
              <a:t> felvetések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>
                <a:hlinkClick r:id="rId2"/>
              </a:rPr>
              <a:t>https://stackoverflow.com/questions/137975/what-is-so-bad-about-singletons</a:t>
            </a:r>
            <a:endParaRPr lang="hu-HU" dirty="0"/>
          </a:p>
          <a:p>
            <a:r>
              <a:rPr lang="hu-HU" dirty="0">
                <a:hlinkClick r:id="rId3"/>
              </a:rPr>
              <a:t>https://www.javaworld.com/article/2074979/java-concurrency/double-checked-locking--clever--but-broken.html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6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Null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7081858" cy="2229222"/>
          </a:xfrm>
        </p:spPr>
      </p:pic>
    </p:spTree>
    <p:extLst>
      <p:ext uri="{BB962C8B-B14F-4D97-AF65-F5344CB8AC3E}">
        <p14:creationId xmlns:p14="http://schemas.microsoft.com/office/powerpoint/2010/main" val="34758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Tervezési Minták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Inspiráció</a:t>
            </a:r>
            <a:endParaRPr lang="en-US" dirty="0"/>
          </a:p>
        </p:txBody>
      </p:sp>
      <p:pic>
        <p:nvPicPr>
          <p:cNvPr id="2050" name="Picture 2" descr="http://static.nathanph.com/uploads/2013/12/Design-Patterns-Book-e138740153438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1196752"/>
            <a:ext cx="3460924" cy="3767138"/>
          </a:xfrm>
        </p:spPr>
      </p:pic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3657600" cy="3767328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Könyv: Design </a:t>
            </a:r>
            <a:r>
              <a:rPr lang="hu-HU" dirty="0" err="1" smtClean="0"/>
              <a:t>Patterns</a:t>
            </a:r>
            <a:r>
              <a:rPr lang="hu-HU" dirty="0" smtClean="0"/>
              <a:t>: </a:t>
            </a:r>
            <a:r>
              <a:rPr lang="hu-HU" dirty="0" err="1" smtClean="0"/>
              <a:t>Elements</a:t>
            </a:r>
            <a:r>
              <a:rPr lang="hu-HU" dirty="0" smtClean="0"/>
              <a:t> of </a:t>
            </a:r>
            <a:r>
              <a:rPr lang="hu-HU" dirty="0" err="1" smtClean="0"/>
              <a:t>Reusable</a:t>
            </a:r>
            <a:r>
              <a:rPr lang="hu-HU" dirty="0" smtClean="0"/>
              <a:t> </a:t>
            </a:r>
            <a:r>
              <a:rPr lang="hu-HU" dirty="0" err="1" smtClean="0"/>
              <a:t>object-Oriantated</a:t>
            </a:r>
            <a:r>
              <a:rPr lang="hu-HU" dirty="0" smtClean="0"/>
              <a:t> Software</a:t>
            </a:r>
          </a:p>
          <a:p>
            <a:r>
              <a:rPr lang="hu-HU" dirty="0" smtClean="0"/>
              <a:t>Minta leírások és katalógus</a:t>
            </a:r>
          </a:p>
          <a:p>
            <a:r>
              <a:rPr lang="hu-HU" dirty="0" smtClean="0"/>
              <a:t>Erich Gamma, Richard </a:t>
            </a:r>
            <a:r>
              <a:rPr lang="hu-HU" dirty="0" err="1" smtClean="0"/>
              <a:t>Helm</a:t>
            </a:r>
            <a:r>
              <a:rPr lang="hu-HU" dirty="0" smtClean="0"/>
              <a:t>, Ralph Johnson, John </a:t>
            </a:r>
            <a:r>
              <a:rPr lang="hu-HU" dirty="0" err="1" smtClean="0"/>
              <a:t>Vlissides</a:t>
            </a:r>
            <a:r>
              <a:rPr lang="hu-HU" dirty="0" smtClean="0"/>
              <a:t> </a:t>
            </a:r>
          </a:p>
          <a:p>
            <a:r>
              <a:rPr lang="hu-HU" dirty="0" smtClean="0">
                <a:sym typeface="Wingdings" pitchFamily="2" charset="2"/>
              </a:rPr>
              <a:t> „Gang of </a:t>
            </a:r>
            <a:r>
              <a:rPr lang="hu-HU" dirty="0" err="1" smtClean="0">
                <a:sym typeface="Wingdings" pitchFamily="2" charset="2"/>
              </a:rPr>
              <a:t>Four</a:t>
            </a:r>
            <a:r>
              <a:rPr lang="hu-HU" dirty="0" smtClean="0">
                <a:sym typeface="Wingdings" pitchFamily="2" charset="2"/>
              </a:rPr>
              <a:t>” (GOF)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5245582"/>
            <a:ext cx="7554416" cy="926617"/>
          </a:xfrm>
        </p:spPr>
        <p:txBody>
          <a:bodyPr>
            <a:normAutofit/>
          </a:bodyPr>
          <a:lstStyle/>
          <a:p>
            <a:r>
              <a:rPr lang="hu-HU" sz="4800" dirty="0" smtClean="0"/>
              <a:t>Szoftvertervezés folyamata</a:t>
            </a:r>
            <a:endParaRPr lang="en-US" sz="4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8085"/>
              </p:ext>
            </p:extLst>
          </p:nvPr>
        </p:nvGraphicFramePr>
        <p:xfrm>
          <a:off x="1379984" y="6526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kerekített téglalap 3"/>
          <p:cNvSpPr/>
          <p:nvPr/>
        </p:nvSpPr>
        <p:spPr>
          <a:xfrm>
            <a:off x="2699792" y="1892565"/>
            <a:ext cx="5544616" cy="31683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960102" y="2472616"/>
            <a:ext cx="18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Ismétlődő feladat</a:t>
            </a:r>
            <a:endParaRPr lang="en-US" dirty="0"/>
          </a:p>
        </p:txBody>
      </p:sp>
      <p:pic>
        <p:nvPicPr>
          <p:cNvPr id="3074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30828"/>
            <a:ext cx="1005663" cy="10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/>
          <p:cNvSpPr txBox="1"/>
          <p:nvPr/>
        </p:nvSpPr>
        <p:spPr>
          <a:xfrm>
            <a:off x="6282273" y="4218039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Időigényes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98432" cy="1600200"/>
          </a:xfrm>
        </p:spPr>
        <p:txBody>
          <a:bodyPr>
            <a:normAutofit/>
          </a:bodyPr>
          <a:lstStyle/>
          <a:p>
            <a:r>
              <a:rPr lang="hu-HU" sz="4800" dirty="0" smtClean="0"/>
              <a:t>Megoldás: </a:t>
            </a:r>
            <a:r>
              <a:rPr lang="hu-HU" sz="4800" dirty="0"/>
              <a:t>t</a:t>
            </a:r>
            <a:r>
              <a:rPr lang="hu-HU" sz="4800" dirty="0" smtClean="0"/>
              <a:t>ervezési minták használata</a:t>
            </a:r>
            <a:endParaRPr lang="en-US" sz="4800" dirty="0"/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>
          <a:xfrm>
            <a:off x="3707904" y="1772816"/>
            <a:ext cx="4752528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Minden tervezési minta </a:t>
            </a:r>
            <a:r>
              <a:rPr lang="hu-HU" b="1" dirty="0" smtClean="0"/>
              <a:t>leír </a:t>
            </a:r>
            <a:r>
              <a:rPr lang="hu-HU" dirty="0" smtClean="0"/>
              <a:t>egy gyakran előforduló </a:t>
            </a:r>
            <a:r>
              <a:rPr lang="hu-HU" b="1" dirty="0" smtClean="0"/>
              <a:t>problémát</a:t>
            </a:r>
            <a:r>
              <a:rPr lang="hu-HU" dirty="0" smtClean="0"/>
              <a:t> és </a:t>
            </a:r>
            <a:r>
              <a:rPr lang="hu-HU" b="1" dirty="0" smtClean="0"/>
              <a:t>megadja </a:t>
            </a:r>
            <a:r>
              <a:rPr lang="hu-HU" dirty="0" smtClean="0"/>
              <a:t>a hozzá tartozó </a:t>
            </a:r>
            <a:r>
              <a:rPr lang="hu-HU" b="1" dirty="0" smtClean="0"/>
              <a:t>megoldás</a:t>
            </a:r>
            <a:r>
              <a:rPr lang="hu-HU" dirty="0" smtClean="0"/>
              <a:t> lényegét.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8191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685800"/>
            <a:ext cx="8280920" cy="447139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Jobb szoftver dizájn</a:t>
            </a:r>
          </a:p>
          <a:p>
            <a:r>
              <a:rPr lang="hu-HU" sz="3200" dirty="0" smtClean="0"/>
              <a:t>Javuló csapat kommunikáció</a:t>
            </a:r>
          </a:p>
          <a:p>
            <a:pPr lvl="1"/>
            <a:r>
              <a:rPr lang="hu-HU" sz="2800" dirty="0" smtClean="0"/>
              <a:t>Közös koncepciók alakulnak ki</a:t>
            </a:r>
          </a:p>
          <a:p>
            <a:r>
              <a:rPr lang="hu-HU" sz="3200" dirty="0" smtClean="0"/>
              <a:t>Hatékonyabb probléma </a:t>
            </a:r>
            <a:r>
              <a:rPr lang="hu-HU" sz="3200" dirty="0" smtClean="0"/>
              <a:t>megoldás</a:t>
            </a:r>
          </a:p>
          <a:p>
            <a:r>
              <a:rPr lang="hu-HU" sz="3200" dirty="0" smtClean="0"/>
              <a:t>Példák a Java beépített függvénykönyvtárában:</a:t>
            </a:r>
          </a:p>
          <a:p>
            <a:pPr lvl="1"/>
            <a:r>
              <a:rPr lang="hu-HU" sz="3000" dirty="0">
                <a:hlinkClick r:id="rId2"/>
              </a:rPr>
              <a:t>https://</a:t>
            </a:r>
            <a:r>
              <a:rPr lang="hu-HU" sz="3000" dirty="0" smtClean="0">
                <a:hlinkClick r:id="rId2"/>
              </a:rPr>
              <a:t>stackoverflow.com/a/2707195</a:t>
            </a:r>
            <a:endParaRPr lang="hu-HU" sz="3000" dirty="0" smtClean="0"/>
          </a:p>
        </p:txBody>
      </p:sp>
    </p:spTree>
    <p:extLst>
      <p:ext uri="{BB962C8B-B14F-4D97-AF65-F5344CB8AC3E}">
        <p14:creationId xmlns:p14="http://schemas.microsoft.com/office/powerpoint/2010/main" val="32270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626424" cy="16002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Tervezési minták felépítése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smtClean="0"/>
              <a:t>Minta neve</a:t>
            </a:r>
          </a:p>
          <a:p>
            <a:pPr lvl="1"/>
            <a:r>
              <a:rPr lang="hu-HU" dirty="0" smtClean="0"/>
              <a:t>Kommunikáció, közös nyelv</a:t>
            </a:r>
          </a:p>
          <a:p>
            <a:pPr lvl="1"/>
            <a:r>
              <a:rPr lang="hu-HU" dirty="0" smtClean="0"/>
              <a:t>Absztrakt szinten való tervezést tesz lehetővé</a:t>
            </a:r>
          </a:p>
          <a:p>
            <a:r>
              <a:rPr lang="hu-HU" b="1" dirty="0" smtClean="0"/>
              <a:t>Probléma leírása</a:t>
            </a:r>
          </a:p>
          <a:p>
            <a:pPr lvl="1"/>
            <a:r>
              <a:rPr lang="hu-HU" dirty="0" smtClean="0"/>
              <a:t>Hol lehet alkalmazni. Kontextust írja le.</a:t>
            </a:r>
          </a:p>
          <a:p>
            <a:pPr lvl="1"/>
            <a:r>
              <a:rPr lang="hu-HU" dirty="0" smtClean="0"/>
              <a:t>Megadja mi a probléma a mostani módszerrel.</a:t>
            </a:r>
          </a:p>
          <a:p>
            <a:r>
              <a:rPr lang="hu-HU" b="1" dirty="0" smtClean="0"/>
              <a:t>Problémára nyújtott megoldás</a:t>
            </a:r>
          </a:p>
          <a:p>
            <a:pPr lvl="1"/>
            <a:r>
              <a:rPr lang="hu-HU" dirty="0" smtClean="0"/>
              <a:t>Megadja a megoldás sablonját.</a:t>
            </a:r>
          </a:p>
          <a:p>
            <a:pPr lvl="1"/>
            <a:r>
              <a:rPr lang="hu-HU" dirty="0" smtClean="0"/>
              <a:t>Leírja a megoldásban szereplő elemek szerepét.</a:t>
            </a:r>
          </a:p>
          <a:p>
            <a:r>
              <a:rPr lang="hu-HU" b="1" dirty="0" smtClean="0"/>
              <a:t>Következmény</a:t>
            </a:r>
          </a:p>
          <a:p>
            <a:pPr lvl="1"/>
            <a:r>
              <a:rPr lang="hu-HU" dirty="0" smtClean="0"/>
              <a:t>Kompromisszumok, alternatívák, költségek és nyereségek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085184"/>
            <a:ext cx="7992888" cy="1087016"/>
          </a:xfrm>
        </p:spPr>
        <p:txBody>
          <a:bodyPr>
            <a:normAutofit/>
          </a:bodyPr>
          <a:lstStyle/>
          <a:p>
            <a:r>
              <a:rPr lang="hu-HU" sz="4800" dirty="0" smtClean="0"/>
              <a:t>Minták jelölése: OMT </a:t>
            </a:r>
            <a:r>
              <a:rPr lang="hu-HU" sz="4800" dirty="0" err="1" smtClean="0"/>
              <a:t>notations</a:t>
            </a:r>
            <a:endParaRPr lang="en-US" sz="4800" dirty="0"/>
          </a:p>
        </p:txBody>
      </p:sp>
      <p:pic>
        <p:nvPicPr>
          <p:cNvPr id="5" name="Kép 4" descr="class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132856"/>
            <a:ext cx="8602475" cy="295232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692696"/>
            <a:ext cx="784887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OMT (Object Modeling Technique)</a:t>
            </a:r>
            <a:endParaRPr lang="hu-HU" dirty="0" smtClean="0"/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Nem UML! (de azért nagyon hasonló)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Gamma et </a:t>
            </a:r>
            <a:r>
              <a:rPr lang="hu-HU" dirty="0" err="1" smtClean="0"/>
              <a:t>al</a:t>
            </a:r>
            <a:r>
              <a:rPr lang="hu-HU" dirty="0" smtClean="0"/>
              <a:t>. használják minták megadásához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/>
              <a:t>Osztály, </a:t>
            </a:r>
            <a:r>
              <a:rPr lang="hu-HU" dirty="0" err="1" smtClean="0"/>
              <a:t>Object</a:t>
            </a:r>
            <a:r>
              <a:rPr lang="hu-HU" dirty="0" smtClean="0"/>
              <a:t>, </a:t>
            </a:r>
            <a:r>
              <a:rPr lang="hu-HU" dirty="0" err="1" smtClean="0"/>
              <a:t>Interaction</a:t>
            </a:r>
            <a:r>
              <a:rPr lang="hu-HU" dirty="0" smtClean="0"/>
              <a:t> </a:t>
            </a:r>
            <a:r>
              <a:rPr lang="hu-HU" dirty="0" err="1" smtClean="0"/>
              <a:t>diagramok-at</a:t>
            </a:r>
            <a:r>
              <a:rPr lang="hu-HU" dirty="0" smtClean="0"/>
              <a:t> ír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283</TotalTime>
  <Words>399</Words>
  <Application>Microsoft Office PowerPoint</Application>
  <PresentationFormat>Diavetítés a képernyőre (4:3 oldalarány)</PresentationFormat>
  <Paragraphs>98</Paragraphs>
  <Slides>25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6" baseType="lpstr">
      <vt:lpstr>NewsPrint</vt:lpstr>
      <vt:lpstr>ObjektumVezértelt Rendszerek Tervezése</vt:lpstr>
      <vt:lpstr>Github</vt:lpstr>
      <vt:lpstr>Tervezési Minták</vt:lpstr>
      <vt:lpstr>Inspiráció</vt:lpstr>
      <vt:lpstr>Szoftvertervezés folyamata</vt:lpstr>
      <vt:lpstr>Megoldás: tervezési minták használata</vt:lpstr>
      <vt:lpstr>Előnyök</vt:lpstr>
      <vt:lpstr>Tervezési minták felépítése</vt:lpstr>
      <vt:lpstr>Minták jelölése: OMT notations</vt:lpstr>
      <vt:lpstr>OMT notations</vt:lpstr>
      <vt:lpstr>PowerPoint bemutató</vt:lpstr>
      <vt:lpstr>OMT notations</vt:lpstr>
      <vt:lpstr>Tervezési minta katalógus</vt:lpstr>
      <vt:lpstr>Singleton</vt:lpstr>
      <vt:lpstr>Példa</vt:lpstr>
      <vt:lpstr>Singleton</vt:lpstr>
      <vt:lpstr>Singleton</vt:lpstr>
      <vt:lpstr>Singleton</vt:lpstr>
      <vt:lpstr>Különböző megvalósítások (Javaban)</vt:lpstr>
      <vt:lpstr>PowerPoint bemutató</vt:lpstr>
      <vt:lpstr>PowerPoint bemutató</vt:lpstr>
      <vt:lpstr>PowerPoint bemutató</vt:lpstr>
      <vt:lpstr>PowerPoint bemutató</vt:lpstr>
      <vt:lpstr>Singleton felvetések</vt:lpstr>
      <vt:lpstr>Null object pattern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ovrt</dc:title>
  <dc:creator>kutyamutya</dc:creator>
  <cp:lastModifiedBy>kutyamutya</cp:lastModifiedBy>
  <cp:revision>48</cp:revision>
  <dcterms:created xsi:type="dcterms:W3CDTF">2016-09-26T11:16:46Z</dcterms:created>
  <dcterms:modified xsi:type="dcterms:W3CDTF">2017-09-28T13:48:31Z</dcterms:modified>
</cp:coreProperties>
</file>