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5" r:id="rId3"/>
    <p:sldId id="259" r:id="rId4"/>
    <p:sldId id="260" r:id="rId5"/>
    <p:sldId id="261" r:id="rId6"/>
    <p:sldId id="262" r:id="rId7"/>
    <p:sldId id="263" r:id="rId8"/>
    <p:sldId id="269" r:id="rId9"/>
    <p:sldId id="264" r:id="rId10"/>
    <p:sldId id="267" r:id="rId11"/>
    <p:sldId id="268" r:id="rId12"/>
    <p:sldId id="293" r:id="rId13"/>
    <p:sldId id="257" r:id="rId14"/>
    <p:sldId id="273" r:id="rId15"/>
    <p:sldId id="274" r:id="rId16"/>
    <p:sldId id="275" r:id="rId17"/>
    <p:sldId id="276" r:id="rId18"/>
    <p:sldId id="277" r:id="rId19"/>
    <p:sldId id="278" r:id="rId20"/>
    <p:sldId id="284" r:id="rId21"/>
    <p:sldId id="285" r:id="rId22"/>
    <p:sldId id="287" r:id="rId23"/>
    <p:sldId id="291" r:id="rId24"/>
    <p:sldId id="29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1164" y="2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473B9C-34DA-41EA-8782-80A789E6ADFE}" type="datetimeFigureOut">
              <a:rPr lang="en-IN" smtClean="0"/>
              <a:t>28-08-2015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40EAB0-5312-434F-B411-CDB2A0757594}" type="slidenum">
              <a:rPr lang="en-IN" smtClean="0"/>
              <a:t>‹#›</a:t>
            </a:fld>
            <a:endParaRPr lang="en-IN"/>
          </a:p>
        </p:txBody>
      </p:sp>
    </p:spTree>
    <p:extLst>
      <p:ext uri="{BB962C8B-B14F-4D97-AF65-F5344CB8AC3E}">
        <p14:creationId xmlns:p14="http://schemas.microsoft.com/office/powerpoint/2010/main" val="3604028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3"/>
          <p:cNvSpPr>
            <a:spLocks noGrp="1" noChangeArrowheads="1"/>
          </p:cNvSpPr>
          <p:nvPr>
            <p:ph type="sldNum" sz="quarter"/>
          </p:nvPr>
        </p:nvSpPr>
        <p:spPr>
          <a:noFill/>
        </p:spPr>
        <p:txBody>
          <a:bodyPr/>
          <a:lstStyle>
            <a:lvl1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pPr eaLnBrk="1" hangingPunct="1"/>
            <a:fld id="{18C66517-1106-45E1-8927-A24E69203936}" type="slidenum">
              <a:rPr lang="en-US" sz="1100">
                <a:solidFill>
                  <a:srgbClr val="000000"/>
                </a:solidFill>
                <a:latin typeface="Tahoma" pitchFamily="32" charset="0"/>
              </a:rPr>
              <a:pPr eaLnBrk="1" hangingPunct="1"/>
              <a:t>14</a:t>
            </a:fld>
            <a:endParaRPr lang="en-US" sz="1100">
              <a:solidFill>
                <a:srgbClr val="000000"/>
              </a:solidFill>
              <a:latin typeface="Tahoma" pitchFamily="32" charset="0"/>
            </a:endParaRPr>
          </a:p>
        </p:txBody>
      </p:sp>
      <p:sp>
        <p:nvSpPr>
          <p:cNvPr id="32771" name="Text Box 1"/>
          <p:cNvSpPr txBox="1">
            <a:spLocks noChangeArrowheads="1"/>
          </p:cNvSpPr>
          <p:nvPr/>
        </p:nvSpPr>
        <p:spPr bwMode="auto">
          <a:xfrm>
            <a:off x="1177231" y="686405"/>
            <a:ext cx="4499074" cy="3427489"/>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93" tIns="43247" rIns="86493" bIns="43247" anchor="ctr"/>
          <a:lstStyle/>
          <a:p>
            <a:endParaRPr lang="en-IN"/>
          </a:p>
        </p:txBody>
      </p:sp>
      <p:sp>
        <p:nvSpPr>
          <p:cNvPr id="32772" name="Rectangle 2"/>
          <p:cNvSpPr txBox="1">
            <a:spLocks noGrp="1" noChangeArrowheads="1"/>
          </p:cNvSpPr>
          <p:nvPr>
            <p:ph type="body"/>
          </p:nvPr>
        </p:nvSpPr>
        <p:spPr>
          <a:xfrm>
            <a:off x="915294" y="4343703"/>
            <a:ext cx="5018484" cy="410633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3"/>
          <p:cNvSpPr>
            <a:spLocks noGrp="1" noChangeArrowheads="1"/>
          </p:cNvSpPr>
          <p:nvPr>
            <p:ph type="sldNum" sz="quarter"/>
          </p:nvPr>
        </p:nvSpPr>
        <p:spPr>
          <a:noFill/>
        </p:spPr>
        <p:txBody>
          <a:bodyPr/>
          <a:lstStyle>
            <a:lvl1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pPr eaLnBrk="1" hangingPunct="1"/>
            <a:fld id="{5E5091BA-9CCE-4AFE-A2F6-EAEBE145EE21}" type="slidenum">
              <a:rPr lang="en-US" sz="1100">
                <a:solidFill>
                  <a:srgbClr val="000000"/>
                </a:solidFill>
                <a:latin typeface="Tahoma" pitchFamily="32" charset="0"/>
              </a:rPr>
              <a:pPr eaLnBrk="1" hangingPunct="1"/>
              <a:t>23</a:t>
            </a:fld>
            <a:endParaRPr lang="en-US" sz="1100">
              <a:solidFill>
                <a:srgbClr val="000000"/>
              </a:solidFill>
              <a:latin typeface="Tahoma" pitchFamily="32" charset="0"/>
            </a:endParaRPr>
          </a:p>
        </p:txBody>
      </p:sp>
      <p:sp>
        <p:nvSpPr>
          <p:cNvPr id="51203" name="Text Box 1"/>
          <p:cNvSpPr txBox="1">
            <a:spLocks noChangeArrowheads="1"/>
          </p:cNvSpPr>
          <p:nvPr/>
        </p:nvSpPr>
        <p:spPr bwMode="auto">
          <a:xfrm>
            <a:off x="1177231" y="686405"/>
            <a:ext cx="4493121" cy="342144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93" tIns="43247" rIns="86493" bIns="43247" anchor="ctr"/>
          <a:lstStyle/>
          <a:p>
            <a:endParaRPr lang="en-IN"/>
          </a:p>
        </p:txBody>
      </p:sp>
      <p:sp>
        <p:nvSpPr>
          <p:cNvPr id="51204" name="Rectangle 2"/>
          <p:cNvSpPr txBox="1">
            <a:spLocks noGrp="1" noChangeArrowheads="1"/>
          </p:cNvSpPr>
          <p:nvPr>
            <p:ph type="body"/>
          </p:nvPr>
        </p:nvSpPr>
        <p:spPr>
          <a:xfrm>
            <a:off x="915294" y="4343703"/>
            <a:ext cx="5018484" cy="410633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3"/>
          <p:cNvSpPr>
            <a:spLocks noGrp="1" noChangeArrowheads="1"/>
          </p:cNvSpPr>
          <p:nvPr>
            <p:ph type="sldNum" sz="quarter"/>
          </p:nvPr>
        </p:nvSpPr>
        <p:spPr>
          <a:noFill/>
        </p:spPr>
        <p:txBody>
          <a:bodyPr/>
          <a:lstStyle>
            <a:lvl1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pPr eaLnBrk="1" hangingPunct="1"/>
            <a:fld id="{C25FF27C-7EAE-4745-BADB-58CA4C137435}" type="slidenum">
              <a:rPr lang="en-US" sz="1100">
                <a:solidFill>
                  <a:srgbClr val="000000"/>
                </a:solidFill>
                <a:latin typeface="Tahoma" pitchFamily="32" charset="0"/>
              </a:rPr>
              <a:pPr eaLnBrk="1" hangingPunct="1"/>
              <a:t>15</a:t>
            </a:fld>
            <a:endParaRPr lang="en-US" sz="1100">
              <a:solidFill>
                <a:srgbClr val="000000"/>
              </a:solidFill>
              <a:latin typeface="Tahoma" pitchFamily="32" charset="0"/>
            </a:endParaRPr>
          </a:p>
        </p:txBody>
      </p:sp>
      <p:sp>
        <p:nvSpPr>
          <p:cNvPr id="33795" name="Text Box 1"/>
          <p:cNvSpPr txBox="1">
            <a:spLocks noChangeArrowheads="1"/>
          </p:cNvSpPr>
          <p:nvPr/>
        </p:nvSpPr>
        <p:spPr bwMode="auto">
          <a:xfrm>
            <a:off x="1177231" y="686405"/>
            <a:ext cx="4499074" cy="3427489"/>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93" tIns="43247" rIns="86493" bIns="43247" anchor="ctr"/>
          <a:lstStyle/>
          <a:p>
            <a:endParaRPr lang="en-IN"/>
          </a:p>
        </p:txBody>
      </p:sp>
      <p:sp>
        <p:nvSpPr>
          <p:cNvPr id="33796" name="Rectangle 2"/>
          <p:cNvSpPr txBox="1">
            <a:spLocks noGrp="1" noChangeArrowheads="1"/>
          </p:cNvSpPr>
          <p:nvPr>
            <p:ph type="body"/>
          </p:nvPr>
        </p:nvSpPr>
        <p:spPr>
          <a:xfrm>
            <a:off x="915294" y="4343703"/>
            <a:ext cx="5018484" cy="410633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3"/>
          <p:cNvSpPr>
            <a:spLocks noGrp="1" noChangeArrowheads="1"/>
          </p:cNvSpPr>
          <p:nvPr>
            <p:ph type="sldNum" sz="quarter"/>
          </p:nvPr>
        </p:nvSpPr>
        <p:spPr>
          <a:noFill/>
        </p:spPr>
        <p:txBody>
          <a:bodyPr/>
          <a:lstStyle>
            <a:lvl1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pPr eaLnBrk="1" hangingPunct="1"/>
            <a:fld id="{7246A905-407B-45E4-B39D-CE3892DF6EEC}" type="slidenum">
              <a:rPr lang="en-US" sz="1100">
                <a:solidFill>
                  <a:srgbClr val="000000"/>
                </a:solidFill>
                <a:latin typeface="Tahoma" pitchFamily="32" charset="0"/>
              </a:rPr>
              <a:pPr eaLnBrk="1" hangingPunct="1"/>
              <a:t>16</a:t>
            </a:fld>
            <a:endParaRPr lang="en-US" sz="1100">
              <a:solidFill>
                <a:srgbClr val="000000"/>
              </a:solidFill>
              <a:latin typeface="Tahoma" pitchFamily="32" charset="0"/>
            </a:endParaRPr>
          </a:p>
        </p:txBody>
      </p:sp>
      <p:sp>
        <p:nvSpPr>
          <p:cNvPr id="34819" name="Text Box 1"/>
          <p:cNvSpPr txBox="1">
            <a:spLocks noChangeArrowheads="1"/>
          </p:cNvSpPr>
          <p:nvPr/>
        </p:nvSpPr>
        <p:spPr bwMode="auto">
          <a:xfrm>
            <a:off x="1177231" y="686405"/>
            <a:ext cx="4499074" cy="3427489"/>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93" tIns="43247" rIns="86493" bIns="43247" anchor="ctr"/>
          <a:lstStyle/>
          <a:p>
            <a:endParaRPr lang="en-IN"/>
          </a:p>
        </p:txBody>
      </p:sp>
      <p:sp>
        <p:nvSpPr>
          <p:cNvPr id="34820" name="Rectangle 2"/>
          <p:cNvSpPr txBox="1">
            <a:spLocks noGrp="1" noChangeArrowheads="1"/>
          </p:cNvSpPr>
          <p:nvPr>
            <p:ph type="body"/>
          </p:nvPr>
        </p:nvSpPr>
        <p:spPr>
          <a:xfrm>
            <a:off x="915294" y="4343703"/>
            <a:ext cx="5018484" cy="410633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3"/>
          <p:cNvSpPr>
            <a:spLocks noGrp="1" noChangeArrowheads="1"/>
          </p:cNvSpPr>
          <p:nvPr>
            <p:ph type="sldNum" sz="quarter"/>
          </p:nvPr>
        </p:nvSpPr>
        <p:spPr>
          <a:noFill/>
        </p:spPr>
        <p:txBody>
          <a:bodyPr/>
          <a:lstStyle>
            <a:lvl1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pPr eaLnBrk="1" hangingPunct="1"/>
            <a:fld id="{F8E402D6-33C7-4F21-B1A7-231FB23F4553}" type="slidenum">
              <a:rPr lang="en-US" sz="1100">
                <a:solidFill>
                  <a:srgbClr val="000000"/>
                </a:solidFill>
                <a:latin typeface="Tahoma" pitchFamily="32" charset="0"/>
              </a:rPr>
              <a:pPr eaLnBrk="1" hangingPunct="1"/>
              <a:t>17</a:t>
            </a:fld>
            <a:endParaRPr lang="en-US" sz="1100">
              <a:solidFill>
                <a:srgbClr val="000000"/>
              </a:solidFill>
              <a:latin typeface="Tahoma" pitchFamily="32" charset="0"/>
            </a:endParaRPr>
          </a:p>
        </p:txBody>
      </p:sp>
      <p:sp>
        <p:nvSpPr>
          <p:cNvPr id="35843" name="Text Box 1"/>
          <p:cNvSpPr txBox="1">
            <a:spLocks noChangeArrowheads="1"/>
          </p:cNvSpPr>
          <p:nvPr/>
        </p:nvSpPr>
        <p:spPr bwMode="auto">
          <a:xfrm>
            <a:off x="1177231" y="686405"/>
            <a:ext cx="4497586" cy="342597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93" tIns="43247" rIns="86493" bIns="43247" anchor="ctr"/>
          <a:lstStyle/>
          <a:p>
            <a:endParaRPr lang="en-IN"/>
          </a:p>
        </p:txBody>
      </p:sp>
      <p:sp>
        <p:nvSpPr>
          <p:cNvPr id="35844" name="Rectangle 2"/>
          <p:cNvSpPr txBox="1">
            <a:spLocks noGrp="1" noChangeArrowheads="1"/>
          </p:cNvSpPr>
          <p:nvPr>
            <p:ph type="body"/>
          </p:nvPr>
        </p:nvSpPr>
        <p:spPr>
          <a:xfrm>
            <a:off x="915294" y="4343703"/>
            <a:ext cx="5018484" cy="410633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3"/>
          <p:cNvSpPr>
            <a:spLocks noGrp="1" noChangeArrowheads="1"/>
          </p:cNvSpPr>
          <p:nvPr>
            <p:ph type="sldNum" sz="quarter"/>
          </p:nvPr>
        </p:nvSpPr>
        <p:spPr>
          <a:noFill/>
        </p:spPr>
        <p:txBody>
          <a:bodyPr/>
          <a:lstStyle>
            <a:lvl1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pPr eaLnBrk="1" hangingPunct="1"/>
            <a:fld id="{3ED876B4-8AB1-4AED-97A3-4DF554DDB7CA}" type="slidenum">
              <a:rPr lang="en-US" sz="1100">
                <a:solidFill>
                  <a:srgbClr val="000000"/>
                </a:solidFill>
                <a:latin typeface="Tahoma" pitchFamily="32" charset="0"/>
              </a:rPr>
              <a:pPr eaLnBrk="1" hangingPunct="1"/>
              <a:t>18</a:t>
            </a:fld>
            <a:endParaRPr lang="en-US" sz="1100">
              <a:solidFill>
                <a:srgbClr val="000000"/>
              </a:solidFill>
              <a:latin typeface="Tahoma" pitchFamily="32" charset="0"/>
            </a:endParaRPr>
          </a:p>
        </p:txBody>
      </p:sp>
      <p:sp>
        <p:nvSpPr>
          <p:cNvPr id="36867" name="Text Box 1"/>
          <p:cNvSpPr txBox="1">
            <a:spLocks noChangeArrowheads="1"/>
          </p:cNvSpPr>
          <p:nvPr/>
        </p:nvSpPr>
        <p:spPr bwMode="auto">
          <a:xfrm>
            <a:off x="1177231" y="686405"/>
            <a:ext cx="4497586" cy="342597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93" tIns="43247" rIns="86493" bIns="43247" anchor="ctr"/>
          <a:lstStyle/>
          <a:p>
            <a:endParaRPr lang="en-IN"/>
          </a:p>
        </p:txBody>
      </p:sp>
      <p:sp>
        <p:nvSpPr>
          <p:cNvPr id="36868" name="Rectangle 2"/>
          <p:cNvSpPr txBox="1">
            <a:spLocks noGrp="1" noChangeArrowheads="1"/>
          </p:cNvSpPr>
          <p:nvPr>
            <p:ph type="body"/>
          </p:nvPr>
        </p:nvSpPr>
        <p:spPr>
          <a:xfrm>
            <a:off x="915294" y="4343703"/>
            <a:ext cx="5018484" cy="410633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3"/>
          <p:cNvSpPr>
            <a:spLocks noGrp="1" noChangeArrowheads="1"/>
          </p:cNvSpPr>
          <p:nvPr>
            <p:ph type="sldNum" sz="quarter"/>
          </p:nvPr>
        </p:nvSpPr>
        <p:spPr>
          <a:noFill/>
        </p:spPr>
        <p:txBody>
          <a:bodyPr/>
          <a:lstStyle>
            <a:lvl1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pPr eaLnBrk="1" hangingPunct="1"/>
            <a:fld id="{83040629-E471-4145-AA20-1B0E06C59E70}" type="slidenum">
              <a:rPr lang="en-US" sz="1100">
                <a:solidFill>
                  <a:srgbClr val="000000"/>
                </a:solidFill>
                <a:latin typeface="Tahoma" pitchFamily="32" charset="0"/>
              </a:rPr>
              <a:pPr eaLnBrk="1" hangingPunct="1"/>
              <a:t>19</a:t>
            </a:fld>
            <a:endParaRPr lang="en-US" sz="1100">
              <a:solidFill>
                <a:srgbClr val="000000"/>
              </a:solidFill>
              <a:latin typeface="Tahoma" pitchFamily="32" charset="0"/>
            </a:endParaRPr>
          </a:p>
        </p:txBody>
      </p:sp>
      <p:sp>
        <p:nvSpPr>
          <p:cNvPr id="37891" name="Text Box 1"/>
          <p:cNvSpPr txBox="1">
            <a:spLocks noChangeArrowheads="1"/>
          </p:cNvSpPr>
          <p:nvPr/>
        </p:nvSpPr>
        <p:spPr bwMode="auto">
          <a:xfrm>
            <a:off x="1177231" y="686405"/>
            <a:ext cx="4497586" cy="342597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93" tIns="43247" rIns="86493" bIns="43247" anchor="ctr"/>
          <a:lstStyle/>
          <a:p>
            <a:endParaRPr lang="en-IN"/>
          </a:p>
        </p:txBody>
      </p:sp>
      <p:sp>
        <p:nvSpPr>
          <p:cNvPr id="37892" name="Rectangle 2"/>
          <p:cNvSpPr txBox="1">
            <a:spLocks noGrp="1" noChangeArrowheads="1"/>
          </p:cNvSpPr>
          <p:nvPr>
            <p:ph type="body"/>
          </p:nvPr>
        </p:nvSpPr>
        <p:spPr>
          <a:xfrm>
            <a:off x="915294" y="4343703"/>
            <a:ext cx="5018484" cy="410633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3"/>
          <p:cNvSpPr>
            <a:spLocks noGrp="1" noChangeArrowheads="1"/>
          </p:cNvSpPr>
          <p:nvPr>
            <p:ph type="sldNum" sz="quarter"/>
          </p:nvPr>
        </p:nvSpPr>
        <p:spPr>
          <a:noFill/>
        </p:spPr>
        <p:txBody>
          <a:bodyPr/>
          <a:lstStyle>
            <a:lvl1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pPr eaLnBrk="1" hangingPunct="1"/>
            <a:fld id="{6608EE5A-5645-48C8-945B-6E41429433D9}" type="slidenum">
              <a:rPr lang="en-US" sz="1100">
                <a:solidFill>
                  <a:srgbClr val="000000"/>
                </a:solidFill>
                <a:latin typeface="Tahoma" pitchFamily="32" charset="0"/>
              </a:rPr>
              <a:pPr eaLnBrk="1" hangingPunct="1"/>
              <a:t>20</a:t>
            </a:fld>
            <a:endParaRPr lang="en-US" sz="1100">
              <a:solidFill>
                <a:srgbClr val="000000"/>
              </a:solidFill>
              <a:latin typeface="Tahoma" pitchFamily="32" charset="0"/>
            </a:endParaRPr>
          </a:p>
        </p:txBody>
      </p:sp>
      <p:sp>
        <p:nvSpPr>
          <p:cNvPr id="44035" name="Text Box 1"/>
          <p:cNvSpPr txBox="1">
            <a:spLocks noChangeArrowheads="1"/>
          </p:cNvSpPr>
          <p:nvPr/>
        </p:nvSpPr>
        <p:spPr bwMode="auto">
          <a:xfrm>
            <a:off x="1177231" y="686405"/>
            <a:ext cx="4497586" cy="342597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93" tIns="43247" rIns="86493" bIns="43247" anchor="ctr"/>
          <a:lstStyle/>
          <a:p>
            <a:endParaRPr lang="en-IN"/>
          </a:p>
        </p:txBody>
      </p:sp>
      <p:sp>
        <p:nvSpPr>
          <p:cNvPr id="44036" name="Rectangle 2"/>
          <p:cNvSpPr txBox="1">
            <a:spLocks noGrp="1" noChangeArrowheads="1"/>
          </p:cNvSpPr>
          <p:nvPr>
            <p:ph type="body"/>
          </p:nvPr>
        </p:nvSpPr>
        <p:spPr>
          <a:xfrm>
            <a:off x="915294" y="4343703"/>
            <a:ext cx="5018484" cy="410633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3"/>
          <p:cNvSpPr>
            <a:spLocks noGrp="1" noChangeArrowheads="1"/>
          </p:cNvSpPr>
          <p:nvPr>
            <p:ph type="sldNum" sz="quarter"/>
          </p:nvPr>
        </p:nvSpPr>
        <p:spPr>
          <a:noFill/>
        </p:spPr>
        <p:txBody>
          <a:bodyPr/>
          <a:lstStyle>
            <a:lvl1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pPr eaLnBrk="1" hangingPunct="1"/>
            <a:fld id="{5826FADD-426D-43DC-B28C-3F412895523F}" type="slidenum">
              <a:rPr lang="en-US" sz="1100">
                <a:solidFill>
                  <a:srgbClr val="000000"/>
                </a:solidFill>
                <a:latin typeface="Tahoma" pitchFamily="32" charset="0"/>
              </a:rPr>
              <a:pPr eaLnBrk="1" hangingPunct="1"/>
              <a:t>21</a:t>
            </a:fld>
            <a:endParaRPr lang="en-US" sz="1100">
              <a:solidFill>
                <a:srgbClr val="000000"/>
              </a:solidFill>
              <a:latin typeface="Tahoma" pitchFamily="32" charset="0"/>
            </a:endParaRPr>
          </a:p>
        </p:txBody>
      </p:sp>
      <p:sp>
        <p:nvSpPr>
          <p:cNvPr id="45059" name="Text Box 1"/>
          <p:cNvSpPr txBox="1">
            <a:spLocks noChangeArrowheads="1"/>
          </p:cNvSpPr>
          <p:nvPr/>
        </p:nvSpPr>
        <p:spPr bwMode="auto">
          <a:xfrm>
            <a:off x="1177231" y="686405"/>
            <a:ext cx="4497586" cy="342597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93" tIns="43247" rIns="86493" bIns="43247" anchor="ctr"/>
          <a:lstStyle/>
          <a:p>
            <a:endParaRPr lang="en-IN"/>
          </a:p>
        </p:txBody>
      </p:sp>
      <p:sp>
        <p:nvSpPr>
          <p:cNvPr id="45060" name="Rectangle 2"/>
          <p:cNvSpPr txBox="1">
            <a:spLocks noGrp="1" noChangeArrowheads="1"/>
          </p:cNvSpPr>
          <p:nvPr>
            <p:ph type="body"/>
          </p:nvPr>
        </p:nvSpPr>
        <p:spPr>
          <a:xfrm>
            <a:off x="915294" y="4343703"/>
            <a:ext cx="5018484" cy="410633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3"/>
          <p:cNvSpPr>
            <a:spLocks noGrp="1" noChangeArrowheads="1"/>
          </p:cNvSpPr>
          <p:nvPr>
            <p:ph type="sldNum" sz="quarter"/>
          </p:nvPr>
        </p:nvSpPr>
        <p:spPr>
          <a:noFill/>
        </p:spPr>
        <p:txBody>
          <a:bodyPr/>
          <a:lstStyle>
            <a:lvl1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eaLnBrk="0" hangingPunc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24958" eaLnBrk="0" fontAlgn="base" hangingPunct="0">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pPr eaLnBrk="1" hangingPunct="1"/>
            <a:fld id="{6FCDE532-B4B2-4388-BBE6-831CA4617177}" type="slidenum">
              <a:rPr lang="en-US" sz="1100">
                <a:solidFill>
                  <a:srgbClr val="000000"/>
                </a:solidFill>
                <a:latin typeface="Tahoma" pitchFamily="32" charset="0"/>
              </a:rPr>
              <a:pPr eaLnBrk="1" hangingPunct="1"/>
              <a:t>22</a:t>
            </a:fld>
            <a:endParaRPr lang="en-US" sz="1100">
              <a:solidFill>
                <a:srgbClr val="000000"/>
              </a:solidFill>
              <a:latin typeface="Tahoma" pitchFamily="32" charset="0"/>
            </a:endParaRPr>
          </a:p>
        </p:txBody>
      </p:sp>
      <p:sp>
        <p:nvSpPr>
          <p:cNvPr id="47107" name="Text Box 1"/>
          <p:cNvSpPr txBox="1">
            <a:spLocks noChangeArrowheads="1"/>
          </p:cNvSpPr>
          <p:nvPr/>
        </p:nvSpPr>
        <p:spPr bwMode="auto">
          <a:xfrm>
            <a:off x="1177231" y="686405"/>
            <a:ext cx="4497586" cy="342597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93" tIns="43247" rIns="86493" bIns="43247" anchor="ctr"/>
          <a:lstStyle/>
          <a:p>
            <a:endParaRPr lang="en-IN"/>
          </a:p>
        </p:txBody>
      </p:sp>
      <p:sp>
        <p:nvSpPr>
          <p:cNvPr id="47108" name="Rectangle 2"/>
          <p:cNvSpPr txBox="1">
            <a:spLocks noGrp="1" noChangeArrowheads="1"/>
          </p:cNvSpPr>
          <p:nvPr>
            <p:ph type="body"/>
          </p:nvPr>
        </p:nvSpPr>
        <p:spPr>
          <a:xfrm>
            <a:off x="915294" y="4343703"/>
            <a:ext cx="5018484" cy="410633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C5076F-7A1B-47CF-95F4-62F85BFE4469}" type="datetimeFigureOut">
              <a:rPr lang="en-US" smtClean="0"/>
              <a:pPr/>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944D-4331-4420-BECC-FAB7E1A0FB3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C5076F-7A1B-47CF-95F4-62F85BFE4469}" type="datetimeFigureOut">
              <a:rPr lang="en-US" smtClean="0"/>
              <a:pPr/>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944D-4331-4420-BECC-FAB7E1A0FB3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C5076F-7A1B-47CF-95F4-62F85BFE4469}" type="datetimeFigureOut">
              <a:rPr lang="en-US" smtClean="0"/>
              <a:pPr/>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944D-4331-4420-BECC-FAB7E1A0FB3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6999288" cy="1055688"/>
          </a:xfrm>
        </p:spPr>
        <p:txBody>
          <a:bodyPr/>
          <a:lstStyle/>
          <a:p>
            <a:r>
              <a:rPr lang="en-US" smtClean="0"/>
              <a:t>Click to edit Master title style</a:t>
            </a:r>
            <a:endParaRPr lang="en-IN"/>
          </a:p>
        </p:txBody>
      </p:sp>
      <p:sp>
        <p:nvSpPr>
          <p:cNvPr id="3" name="Slide Number Placeholder 2"/>
          <p:cNvSpPr>
            <a:spLocks noGrp="1"/>
          </p:cNvSpPr>
          <p:nvPr>
            <p:ph type="sldNum" idx="10"/>
          </p:nvPr>
        </p:nvSpPr>
        <p:spPr>
          <a:xfrm>
            <a:off x="6589713" y="6477000"/>
            <a:ext cx="2182812" cy="346075"/>
          </a:xfrm>
        </p:spPr>
        <p:txBody>
          <a:bodyPr/>
          <a:lstStyle>
            <a:lvl1pPr>
              <a:defRPr/>
            </a:lvl1pPr>
          </a:lstStyle>
          <a:p>
            <a:pPr>
              <a:defRPr/>
            </a:pPr>
            <a:fld id="{D9F34108-84DA-47E6-BC6E-7B3E2CC59A7F}" type="slidenum">
              <a:rPr lang="en-US"/>
              <a:pPr>
                <a:defRPr/>
              </a:pPr>
              <a:t>‹#›</a:t>
            </a:fld>
            <a:endParaRPr lang="en-US"/>
          </a:p>
        </p:txBody>
      </p:sp>
    </p:spTree>
    <p:extLst>
      <p:ext uri="{BB962C8B-B14F-4D97-AF65-F5344CB8AC3E}">
        <p14:creationId xmlns:p14="http://schemas.microsoft.com/office/powerpoint/2010/main" val="3201665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6999288" cy="1055688"/>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838200" y="1600200"/>
            <a:ext cx="3897313" cy="4514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87913" y="1600200"/>
            <a:ext cx="3897312" cy="4514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4"/>
          <p:cNvSpPr>
            <a:spLocks noGrp="1"/>
          </p:cNvSpPr>
          <p:nvPr>
            <p:ph type="sldNum" idx="10"/>
          </p:nvPr>
        </p:nvSpPr>
        <p:spPr>
          <a:xfrm>
            <a:off x="6589713" y="6477000"/>
            <a:ext cx="2182812" cy="346075"/>
          </a:xfrm>
        </p:spPr>
        <p:txBody>
          <a:bodyPr/>
          <a:lstStyle>
            <a:lvl1pPr>
              <a:defRPr/>
            </a:lvl1pPr>
          </a:lstStyle>
          <a:p>
            <a:pPr>
              <a:defRPr/>
            </a:pPr>
            <a:fld id="{41261B89-2986-4C8E-978E-4DD26D33E6C9}" type="slidenum">
              <a:rPr lang="en-US"/>
              <a:pPr>
                <a:defRPr/>
              </a:pPr>
              <a:t>‹#›</a:t>
            </a:fld>
            <a:endParaRPr lang="en-US"/>
          </a:p>
        </p:txBody>
      </p:sp>
    </p:spTree>
    <p:extLst>
      <p:ext uri="{BB962C8B-B14F-4D97-AF65-F5344CB8AC3E}">
        <p14:creationId xmlns:p14="http://schemas.microsoft.com/office/powerpoint/2010/main" val="3632733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C5076F-7A1B-47CF-95F4-62F85BFE4469}" type="datetimeFigureOut">
              <a:rPr lang="en-US" smtClean="0"/>
              <a:pPr/>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944D-4331-4420-BECC-FAB7E1A0FB3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C5076F-7A1B-47CF-95F4-62F85BFE4469}" type="datetimeFigureOut">
              <a:rPr lang="en-US" smtClean="0"/>
              <a:pPr/>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944D-4331-4420-BECC-FAB7E1A0FB3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C5076F-7A1B-47CF-95F4-62F85BFE4469}" type="datetimeFigureOut">
              <a:rPr lang="en-US" smtClean="0"/>
              <a:pPr/>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944D-4331-4420-BECC-FAB7E1A0FB3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C5076F-7A1B-47CF-95F4-62F85BFE4469}" type="datetimeFigureOut">
              <a:rPr lang="en-US" smtClean="0"/>
              <a:pPr/>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1944D-4331-4420-BECC-FAB7E1A0FB3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C5076F-7A1B-47CF-95F4-62F85BFE4469}" type="datetimeFigureOut">
              <a:rPr lang="en-US" smtClean="0"/>
              <a:pPr/>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71944D-4331-4420-BECC-FAB7E1A0FB3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5076F-7A1B-47CF-95F4-62F85BFE4469}" type="datetimeFigureOut">
              <a:rPr lang="en-US" smtClean="0"/>
              <a:pPr/>
              <a:t>8/28/2015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71944D-4331-4420-BECC-FAB7E1A0FB3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C5076F-7A1B-47CF-95F4-62F85BFE4469}" type="datetimeFigureOut">
              <a:rPr lang="en-US" smtClean="0"/>
              <a:pPr/>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944D-4331-4420-BECC-FAB7E1A0FB3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C5076F-7A1B-47CF-95F4-62F85BFE4469}" type="datetimeFigureOut">
              <a:rPr lang="en-US" smtClean="0"/>
              <a:pPr/>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944D-4331-4420-BECC-FAB7E1A0FB3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5076F-7A1B-47CF-95F4-62F85BFE4469}" type="datetimeFigureOut">
              <a:rPr lang="en-US" smtClean="0"/>
              <a:pPr/>
              <a:t>8/28/2015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1944D-4331-4420-BECC-FAB7E1A0FB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666727"/>
          </a:xfrm>
        </p:spPr>
        <p:txBody>
          <a:bodyPr>
            <a:normAutofit fontScale="90000"/>
          </a:bodyPr>
          <a:lstStyle/>
          <a:p>
            <a:r>
              <a:rPr lang="en-AU" b="1" dirty="0" smtClean="0">
                <a:solidFill>
                  <a:srgbClr val="C00000"/>
                </a:solidFill>
              </a:rPr>
              <a:t>CENELEC STANDARDS </a:t>
            </a:r>
            <a:br>
              <a:rPr lang="en-AU" b="1" dirty="0" smtClean="0">
                <a:solidFill>
                  <a:srgbClr val="C00000"/>
                </a:solidFill>
              </a:rPr>
            </a:br>
            <a:r>
              <a:rPr lang="en-AU" b="1" dirty="0" smtClean="0">
                <a:solidFill>
                  <a:srgbClr val="C00000"/>
                </a:solidFill>
              </a:rPr>
              <a:t>and its Application</a:t>
            </a:r>
            <a:br>
              <a:rPr lang="en-AU" b="1" dirty="0" smtClean="0">
                <a:solidFill>
                  <a:srgbClr val="C00000"/>
                </a:solidFill>
              </a:rPr>
            </a:br>
            <a:r>
              <a:rPr lang="en-AU" b="1" dirty="0" smtClean="0">
                <a:solidFill>
                  <a:srgbClr val="C00000"/>
                </a:solidFill>
              </a:rPr>
              <a:t>on Indian Railways for Signalling</a:t>
            </a:r>
            <a:br>
              <a:rPr lang="en-AU" b="1" dirty="0" smtClean="0">
                <a:solidFill>
                  <a:srgbClr val="C00000"/>
                </a:solidFill>
              </a:rPr>
            </a:br>
            <a:r>
              <a:rPr lang="en-AU" b="1" dirty="0">
                <a:solidFill>
                  <a:srgbClr val="C00000"/>
                </a:solidFill>
              </a:rPr>
              <a:t/>
            </a:r>
            <a:br>
              <a:rPr lang="en-AU" b="1" dirty="0">
                <a:solidFill>
                  <a:srgbClr val="C00000"/>
                </a:solidFill>
              </a:rPr>
            </a:br>
            <a:r>
              <a:rPr lang="en-AU" b="1" dirty="0" smtClean="0">
                <a:solidFill>
                  <a:srgbClr val="C00000"/>
                </a:solidFill>
              </a:rPr>
              <a:t>                                           Alok Katiyar</a:t>
            </a:r>
            <a:br>
              <a:rPr lang="en-AU" b="1" dirty="0" smtClean="0">
                <a:solidFill>
                  <a:srgbClr val="C00000"/>
                </a:solidFill>
              </a:rPr>
            </a:br>
            <a:r>
              <a:rPr lang="en-AU" b="1" dirty="0" smtClean="0">
                <a:solidFill>
                  <a:srgbClr val="C00000"/>
                </a:solidFill>
              </a:rPr>
              <a:t>                                                Dir/RDSO</a:t>
            </a:r>
            <a:endParaRPr lang="en-US" b="1"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5816112" y="1431925"/>
            <a:ext cx="2741734" cy="457200"/>
          </a:xfrm>
          <a:prstGeom prst="rect">
            <a:avLst/>
          </a:prstGeom>
          <a:noFill/>
          <a:ln w="12700">
            <a:noFill/>
            <a:miter lim="800000"/>
            <a:headEnd/>
            <a:tailEnd/>
          </a:ln>
          <a:effectLst/>
        </p:spPr>
        <p:txBody>
          <a:bodyPr wrap="none" anchor="ctr"/>
          <a:lstStyle/>
          <a:p>
            <a:endParaRPr lang="en-US"/>
          </a:p>
        </p:txBody>
      </p:sp>
      <p:sp>
        <p:nvSpPr>
          <p:cNvPr id="79875" name="Rectangle 3"/>
          <p:cNvSpPr>
            <a:spLocks noChangeArrowheads="1"/>
          </p:cNvSpPr>
          <p:nvPr/>
        </p:nvSpPr>
        <p:spPr bwMode="auto">
          <a:xfrm>
            <a:off x="6957646" y="5264151"/>
            <a:ext cx="1783374" cy="377825"/>
          </a:xfrm>
          <a:prstGeom prst="rect">
            <a:avLst/>
          </a:prstGeom>
          <a:noFill/>
          <a:ln w="12700">
            <a:solidFill>
              <a:srgbClr val="0000CC"/>
            </a:solidFill>
            <a:miter lim="800000"/>
            <a:headEnd/>
            <a:tailEnd/>
          </a:ln>
          <a:effectLst/>
        </p:spPr>
        <p:txBody>
          <a:bodyPr wrap="none" lIns="92075" tIns="76200" rIns="92075" bIns="76200">
            <a:spAutoFit/>
          </a:bodyPr>
          <a:lstStyle/>
          <a:p>
            <a:pPr algn="ctr"/>
            <a:r>
              <a:rPr lang="en-GB" sz="1400">
                <a:solidFill>
                  <a:srgbClr val="0000CC"/>
                </a:solidFill>
              </a:rPr>
              <a:t>Development Activity</a:t>
            </a:r>
          </a:p>
        </p:txBody>
      </p:sp>
      <p:grpSp>
        <p:nvGrpSpPr>
          <p:cNvPr id="2" name="Group 4"/>
          <p:cNvGrpSpPr>
            <a:grpSpLocks/>
          </p:cNvGrpSpPr>
          <p:nvPr/>
        </p:nvGrpSpPr>
        <p:grpSpPr bwMode="auto">
          <a:xfrm>
            <a:off x="814754" y="2487613"/>
            <a:ext cx="6123843" cy="3529012"/>
            <a:chOff x="513" y="1567"/>
            <a:chExt cx="3858" cy="2223"/>
          </a:xfrm>
        </p:grpSpPr>
        <p:sp>
          <p:nvSpPr>
            <p:cNvPr id="79877" name="Line 5"/>
            <p:cNvSpPr>
              <a:spLocks noChangeShapeType="1"/>
            </p:cNvSpPr>
            <p:nvPr/>
          </p:nvSpPr>
          <p:spPr bwMode="auto">
            <a:xfrm flipV="1">
              <a:off x="2480" y="1567"/>
              <a:ext cx="1891" cy="2223"/>
            </a:xfrm>
            <a:prstGeom prst="line">
              <a:avLst/>
            </a:prstGeom>
            <a:noFill/>
            <a:ln w="12700">
              <a:solidFill>
                <a:srgbClr val="0000CC"/>
              </a:solidFill>
              <a:round/>
              <a:headEnd/>
              <a:tailEnd/>
            </a:ln>
            <a:effectLst/>
          </p:spPr>
          <p:txBody>
            <a:bodyPr wrap="none" anchor="ctr"/>
            <a:lstStyle/>
            <a:p>
              <a:endParaRPr lang="en-US"/>
            </a:p>
          </p:txBody>
        </p:sp>
        <p:sp>
          <p:nvSpPr>
            <p:cNvPr id="79878" name="Line 6"/>
            <p:cNvSpPr>
              <a:spLocks noChangeShapeType="1"/>
            </p:cNvSpPr>
            <p:nvPr/>
          </p:nvSpPr>
          <p:spPr bwMode="auto">
            <a:xfrm>
              <a:off x="513" y="1575"/>
              <a:ext cx="1955" cy="2210"/>
            </a:xfrm>
            <a:prstGeom prst="line">
              <a:avLst/>
            </a:prstGeom>
            <a:noFill/>
            <a:ln w="12700">
              <a:solidFill>
                <a:srgbClr val="0000CC"/>
              </a:solidFill>
              <a:round/>
              <a:headEnd/>
              <a:tailEnd/>
            </a:ln>
            <a:effectLst/>
          </p:spPr>
          <p:txBody>
            <a:bodyPr wrap="none" anchor="ctr"/>
            <a:lstStyle/>
            <a:p>
              <a:endParaRPr lang="en-US"/>
            </a:p>
          </p:txBody>
        </p:sp>
      </p:grpSp>
      <p:sp>
        <p:nvSpPr>
          <p:cNvPr id="79879" name="Rectangle 7"/>
          <p:cNvSpPr>
            <a:spLocks noChangeArrowheads="1"/>
          </p:cNvSpPr>
          <p:nvPr/>
        </p:nvSpPr>
        <p:spPr bwMode="auto">
          <a:xfrm>
            <a:off x="7310601" y="5822951"/>
            <a:ext cx="1256242" cy="369332"/>
          </a:xfrm>
          <a:prstGeom prst="rect">
            <a:avLst/>
          </a:prstGeom>
          <a:solidFill>
            <a:srgbClr val="FF0000"/>
          </a:solidFill>
          <a:ln w="12700">
            <a:solidFill>
              <a:srgbClr val="0000CC"/>
            </a:solidFill>
            <a:miter lim="800000"/>
            <a:headEnd/>
            <a:tailEnd/>
          </a:ln>
          <a:effectLst>
            <a:outerShdw dist="35921" dir="2700000" algn="ctr" rotWithShape="0">
              <a:srgbClr val="0000CC"/>
            </a:outerShdw>
          </a:effectLst>
        </p:spPr>
        <p:txBody>
          <a:bodyPr wrap="none" lIns="92075" tIns="76200" rIns="92075" bIns="76200">
            <a:spAutoFit/>
          </a:bodyPr>
          <a:lstStyle/>
          <a:p>
            <a:pPr algn="ctr"/>
            <a:r>
              <a:rPr lang="en-GB" sz="1400" b="1">
                <a:solidFill>
                  <a:srgbClr val="0000CC"/>
                </a:solidFill>
              </a:rPr>
              <a:t>Safety Activity</a:t>
            </a:r>
          </a:p>
        </p:txBody>
      </p:sp>
      <p:sp>
        <p:nvSpPr>
          <p:cNvPr id="79880" name="Rectangle 8" descr="Papier de soie bleu"/>
          <p:cNvSpPr>
            <a:spLocks noChangeArrowheads="1"/>
          </p:cNvSpPr>
          <p:nvPr/>
        </p:nvSpPr>
        <p:spPr bwMode="auto">
          <a:xfrm>
            <a:off x="1854793" y="4165601"/>
            <a:ext cx="912238" cy="585418"/>
          </a:xfrm>
          <a:prstGeom prst="rect">
            <a:avLst/>
          </a:prstGeom>
          <a:blipFill dpi="0" rotWithShape="0">
            <a:blip r:embed="rId2" cstate="print"/>
            <a:srcRect/>
            <a:tile tx="0" ty="0" sx="100000" sy="100000" flip="none" algn="tl"/>
          </a:blipFill>
          <a:ln w="12700">
            <a:solidFill>
              <a:srgbClr val="0000CC"/>
            </a:solidFill>
            <a:miter lim="800000"/>
            <a:headEnd/>
            <a:tailEnd/>
          </a:ln>
          <a:effectLst/>
        </p:spPr>
        <p:txBody>
          <a:bodyPr wrap="none" lIns="46038" tIns="46038" rIns="46038" bIns="46038">
            <a:spAutoFit/>
          </a:bodyPr>
          <a:lstStyle/>
          <a:p>
            <a:pPr algn="ctr"/>
            <a:r>
              <a:rPr lang="en-GB" sz="1600">
                <a:solidFill>
                  <a:srgbClr val="0000CC"/>
                </a:solidFill>
              </a:rPr>
              <a:t>HW &amp; SW</a:t>
            </a:r>
          </a:p>
          <a:p>
            <a:pPr algn="ctr"/>
            <a:r>
              <a:rPr lang="en-GB" sz="1600">
                <a:solidFill>
                  <a:srgbClr val="0000CC"/>
                </a:solidFill>
              </a:rPr>
              <a:t>Design</a:t>
            </a:r>
          </a:p>
        </p:txBody>
      </p:sp>
      <p:sp>
        <p:nvSpPr>
          <p:cNvPr id="79881" name="Line 9"/>
          <p:cNvSpPr>
            <a:spLocks noChangeShapeType="1"/>
          </p:cNvSpPr>
          <p:nvPr/>
        </p:nvSpPr>
        <p:spPr bwMode="auto">
          <a:xfrm>
            <a:off x="193431" y="3451225"/>
            <a:ext cx="8636977" cy="0"/>
          </a:xfrm>
          <a:prstGeom prst="line">
            <a:avLst/>
          </a:prstGeom>
          <a:noFill/>
          <a:ln w="28575">
            <a:solidFill>
              <a:srgbClr val="0000CC"/>
            </a:solidFill>
            <a:prstDash val="sysDot"/>
            <a:round/>
            <a:headEnd/>
            <a:tailEnd/>
          </a:ln>
          <a:effectLst/>
        </p:spPr>
        <p:txBody>
          <a:bodyPr wrap="none" anchor="ctr"/>
          <a:lstStyle/>
          <a:p>
            <a:endParaRPr lang="en-US"/>
          </a:p>
        </p:txBody>
      </p:sp>
      <p:sp>
        <p:nvSpPr>
          <p:cNvPr id="79882" name="Rectangle 10"/>
          <p:cNvSpPr>
            <a:spLocks noChangeArrowheads="1"/>
          </p:cNvSpPr>
          <p:nvPr/>
        </p:nvSpPr>
        <p:spPr bwMode="auto">
          <a:xfrm>
            <a:off x="3387969" y="1927226"/>
            <a:ext cx="2315308" cy="396875"/>
          </a:xfrm>
          <a:prstGeom prst="rect">
            <a:avLst/>
          </a:prstGeom>
          <a:noFill/>
          <a:ln w="12700">
            <a:noFill/>
            <a:miter lim="800000"/>
            <a:headEnd/>
            <a:tailEnd/>
          </a:ln>
          <a:effectLst/>
        </p:spPr>
        <p:txBody>
          <a:bodyPr wrap="none" anchor="ctr"/>
          <a:lstStyle/>
          <a:p>
            <a:endParaRPr lang="en-US"/>
          </a:p>
        </p:txBody>
      </p:sp>
      <p:sp>
        <p:nvSpPr>
          <p:cNvPr id="79883" name="Rectangle 11"/>
          <p:cNvSpPr>
            <a:spLocks noChangeArrowheads="1"/>
          </p:cNvSpPr>
          <p:nvPr/>
        </p:nvSpPr>
        <p:spPr bwMode="auto">
          <a:xfrm>
            <a:off x="216877" y="5027614"/>
            <a:ext cx="2658208" cy="363537"/>
          </a:xfrm>
          <a:prstGeom prst="rect">
            <a:avLst/>
          </a:prstGeom>
          <a:noFill/>
          <a:ln w="12700">
            <a:noFill/>
            <a:miter lim="800000"/>
            <a:headEnd/>
            <a:tailEnd/>
          </a:ln>
          <a:effectLst/>
        </p:spPr>
        <p:txBody>
          <a:bodyPr wrap="none" lIns="90488" tIns="44450" rIns="90488" bIns="44450">
            <a:spAutoFit/>
          </a:bodyPr>
          <a:lstStyle/>
          <a:p>
            <a:pPr marL="342900" indent="-342900" defTabSz="762000">
              <a:spcBef>
                <a:spcPct val="20000"/>
              </a:spcBef>
            </a:pPr>
            <a:r>
              <a:rPr lang="en-GB" sz="1800" b="1">
                <a:solidFill>
                  <a:srgbClr val="0000CC"/>
                </a:solidFill>
              </a:rPr>
              <a:t>Each phase of the project</a:t>
            </a:r>
          </a:p>
        </p:txBody>
      </p:sp>
      <p:sp>
        <p:nvSpPr>
          <p:cNvPr id="79884" name="Rectangle 12"/>
          <p:cNvSpPr>
            <a:spLocks noChangeArrowheads="1"/>
          </p:cNvSpPr>
          <p:nvPr/>
        </p:nvSpPr>
        <p:spPr bwMode="auto">
          <a:xfrm>
            <a:off x="325316" y="5865814"/>
            <a:ext cx="2335127" cy="366767"/>
          </a:xfrm>
          <a:prstGeom prst="rect">
            <a:avLst/>
          </a:prstGeom>
          <a:noFill/>
          <a:ln w="12700">
            <a:noFill/>
            <a:miter lim="800000"/>
            <a:headEnd/>
            <a:tailEnd/>
          </a:ln>
          <a:effectLst/>
        </p:spPr>
        <p:txBody>
          <a:bodyPr wrap="none" lIns="90488" tIns="44450" rIns="90488" bIns="44450">
            <a:spAutoFit/>
          </a:bodyPr>
          <a:lstStyle/>
          <a:p>
            <a:pPr>
              <a:spcBef>
                <a:spcPct val="20000"/>
              </a:spcBef>
            </a:pPr>
            <a:r>
              <a:rPr lang="en-GB" sz="1800" b="1">
                <a:solidFill>
                  <a:srgbClr val="0000CC"/>
                </a:solidFill>
              </a:rPr>
              <a:t>Specific Safety Activity</a:t>
            </a:r>
          </a:p>
        </p:txBody>
      </p:sp>
      <p:sp>
        <p:nvSpPr>
          <p:cNvPr id="79885" name="AutoShape 13"/>
          <p:cNvSpPr>
            <a:spLocks noChangeArrowheads="1"/>
          </p:cNvSpPr>
          <p:nvPr/>
        </p:nvSpPr>
        <p:spPr bwMode="auto">
          <a:xfrm rot="16200000" flipH="1">
            <a:off x="1323853" y="5552832"/>
            <a:ext cx="460375" cy="165589"/>
          </a:xfrm>
          <a:prstGeom prst="rightArrow">
            <a:avLst>
              <a:gd name="adj1" fmla="val 50000"/>
              <a:gd name="adj2" fmla="val 128330"/>
            </a:avLst>
          </a:prstGeom>
          <a:solidFill>
            <a:srgbClr val="0000CC"/>
          </a:solidFill>
          <a:ln w="12700">
            <a:solidFill>
              <a:srgbClr val="0000CC"/>
            </a:solidFill>
            <a:miter lim="800000"/>
            <a:headEnd/>
            <a:tailEnd/>
          </a:ln>
          <a:effectLst/>
        </p:spPr>
        <p:txBody>
          <a:bodyPr wrap="none" anchor="ctr"/>
          <a:lstStyle/>
          <a:p>
            <a:endParaRPr lang="en-US"/>
          </a:p>
        </p:txBody>
      </p:sp>
      <p:sp>
        <p:nvSpPr>
          <p:cNvPr id="79886" name="Arc 14"/>
          <p:cNvSpPr>
            <a:spLocks/>
          </p:cNvSpPr>
          <p:nvPr/>
        </p:nvSpPr>
        <p:spPr bwMode="auto">
          <a:xfrm>
            <a:off x="1881554" y="2794001"/>
            <a:ext cx="628650" cy="371475"/>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rgbClr val="0000CC"/>
            </a:solidFill>
            <a:round/>
            <a:headEnd type="triangle" w="med" len="med"/>
            <a:tailEnd/>
          </a:ln>
          <a:effectLst/>
        </p:spPr>
        <p:txBody>
          <a:bodyPr wrap="none" anchor="ctr"/>
          <a:lstStyle/>
          <a:p>
            <a:endParaRPr lang="en-US"/>
          </a:p>
        </p:txBody>
      </p:sp>
      <p:sp>
        <p:nvSpPr>
          <p:cNvPr id="79887" name="Arc 15"/>
          <p:cNvSpPr>
            <a:spLocks/>
          </p:cNvSpPr>
          <p:nvPr/>
        </p:nvSpPr>
        <p:spPr bwMode="auto">
          <a:xfrm>
            <a:off x="5887916" y="4260851"/>
            <a:ext cx="659423" cy="447675"/>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rgbClr val="0000CC"/>
            </a:solidFill>
            <a:round/>
            <a:headEnd type="triangle" w="med" len="med"/>
            <a:tailEnd/>
          </a:ln>
          <a:effectLst/>
        </p:spPr>
        <p:txBody>
          <a:bodyPr wrap="none" anchor="ctr"/>
          <a:lstStyle/>
          <a:p>
            <a:endParaRPr lang="en-US"/>
          </a:p>
        </p:txBody>
      </p:sp>
      <p:sp>
        <p:nvSpPr>
          <p:cNvPr id="79888" name="Rectangle 16" descr="Papier de soie bleu"/>
          <p:cNvSpPr>
            <a:spLocks noChangeArrowheads="1"/>
          </p:cNvSpPr>
          <p:nvPr/>
        </p:nvSpPr>
        <p:spPr bwMode="auto">
          <a:xfrm>
            <a:off x="4940663" y="4165601"/>
            <a:ext cx="924420" cy="585418"/>
          </a:xfrm>
          <a:prstGeom prst="rect">
            <a:avLst/>
          </a:prstGeom>
          <a:blipFill dpi="0" rotWithShape="0">
            <a:blip r:embed="rId2" cstate="print"/>
            <a:srcRect/>
            <a:tile tx="0" ty="0" sx="100000" sy="100000" flip="none" algn="tl"/>
          </a:blipFill>
          <a:ln w="12700">
            <a:solidFill>
              <a:srgbClr val="0000CC"/>
            </a:solidFill>
            <a:miter lim="800000"/>
            <a:headEnd/>
            <a:tailEnd/>
          </a:ln>
          <a:effectLst/>
        </p:spPr>
        <p:txBody>
          <a:bodyPr wrap="none" lIns="46038" tIns="46038" rIns="46038" bIns="46038">
            <a:spAutoFit/>
          </a:bodyPr>
          <a:lstStyle/>
          <a:p>
            <a:pPr algn="ctr"/>
            <a:r>
              <a:rPr lang="en-GB" sz="1600">
                <a:solidFill>
                  <a:srgbClr val="0000CC"/>
                </a:solidFill>
              </a:rPr>
              <a:t>HW &amp; SW</a:t>
            </a:r>
          </a:p>
          <a:p>
            <a:pPr algn="ctr"/>
            <a:r>
              <a:rPr lang="en-GB" sz="1600">
                <a:solidFill>
                  <a:srgbClr val="0000CC"/>
                </a:solidFill>
              </a:rPr>
              <a:t>Validation</a:t>
            </a:r>
          </a:p>
        </p:txBody>
      </p:sp>
      <p:sp>
        <p:nvSpPr>
          <p:cNvPr id="79889" name="Rectangle 17" descr="Papier de soie bleu"/>
          <p:cNvSpPr>
            <a:spLocks noChangeArrowheads="1"/>
          </p:cNvSpPr>
          <p:nvPr/>
        </p:nvSpPr>
        <p:spPr bwMode="auto">
          <a:xfrm>
            <a:off x="413152" y="2616201"/>
            <a:ext cx="1459696" cy="585418"/>
          </a:xfrm>
          <a:prstGeom prst="rect">
            <a:avLst/>
          </a:prstGeom>
          <a:blipFill dpi="0" rotWithShape="0">
            <a:blip r:embed="rId2" cstate="print"/>
            <a:srcRect/>
            <a:tile tx="0" ty="0" sx="100000" sy="100000" flip="none" algn="tl"/>
          </a:blipFill>
          <a:ln w="12700">
            <a:solidFill>
              <a:srgbClr val="0000CC"/>
            </a:solidFill>
            <a:miter lim="800000"/>
            <a:headEnd/>
            <a:tailEnd/>
          </a:ln>
          <a:effectLst/>
        </p:spPr>
        <p:txBody>
          <a:bodyPr wrap="none" lIns="46038" tIns="46038" rIns="46038" bIns="46038">
            <a:spAutoFit/>
          </a:bodyPr>
          <a:lstStyle/>
          <a:p>
            <a:pPr algn="ctr"/>
            <a:r>
              <a:rPr lang="en-GB" sz="1600">
                <a:solidFill>
                  <a:srgbClr val="0000CC"/>
                </a:solidFill>
              </a:rPr>
              <a:t>Syst. &amp; Sub-Syst.</a:t>
            </a:r>
          </a:p>
          <a:p>
            <a:pPr algn="ctr"/>
            <a:r>
              <a:rPr lang="en-GB" sz="1600">
                <a:solidFill>
                  <a:srgbClr val="0000CC"/>
                </a:solidFill>
              </a:rPr>
              <a:t>Design</a:t>
            </a:r>
          </a:p>
        </p:txBody>
      </p:sp>
      <p:grpSp>
        <p:nvGrpSpPr>
          <p:cNvPr id="3" name="Group 18"/>
          <p:cNvGrpSpPr>
            <a:grpSpLocks/>
          </p:cNvGrpSpPr>
          <p:nvPr/>
        </p:nvGrpSpPr>
        <p:grpSpPr bwMode="auto">
          <a:xfrm>
            <a:off x="2250831" y="2487613"/>
            <a:ext cx="6125308" cy="3529012"/>
            <a:chOff x="1418" y="1567"/>
            <a:chExt cx="3858" cy="2223"/>
          </a:xfrm>
        </p:grpSpPr>
        <p:sp>
          <p:nvSpPr>
            <p:cNvPr id="79891" name="Line 19"/>
            <p:cNvSpPr>
              <a:spLocks noChangeShapeType="1"/>
            </p:cNvSpPr>
            <p:nvPr/>
          </p:nvSpPr>
          <p:spPr bwMode="auto">
            <a:xfrm flipV="1">
              <a:off x="3385" y="1567"/>
              <a:ext cx="1891" cy="2223"/>
            </a:xfrm>
            <a:prstGeom prst="line">
              <a:avLst/>
            </a:prstGeom>
            <a:noFill/>
            <a:ln w="12700">
              <a:solidFill>
                <a:srgbClr val="0000CC"/>
              </a:solidFill>
              <a:round/>
              <a:headEnd/>
              <a:tailEnd/>
            </a:ln>
            <a:effectLst/>
          </p:spPr>
          <p:txBody>
            <a:bodyPr wrap="none" anchor="ctr"/>
            <a:lstStyle/>
            <a:p>
              <a:endParaRPr lang="en-US"/>
            </a:p>
          </p:txBody>
        </p:sp>
        <p:sp>
          <p:nvSpPr>
            <p:cNvPr id="79892" name="Line 20"/>
            <p:cNvSpPr>
              <a:spLocks noChangeShapeType="1"/>
            </p:cNvSpPr>
            <p:nvPr/>
          </p:nvSpPr>
          <p:spPr bwMode="auto">
            <a:xfrm>
              <a:off x="1418" y="1575"/>
              <a:ext cx="1955" cy="2210"/>
            </a:xfrm>
            <a:prstGeom prst="line">
              <a:avLst/>
            </a:prstGeom>
            <a:noFill/>
            <a:ln w="12700">
              <a:solidFill>
                <a:srgbClr val="0000CC"/>
              </a:solidFill>
              <a:round/>
              <a:headEnd/>
              <a:tailEnd/>
            </a:ln>
            <a:effectLst/>
          </p:spPr>
          <p:txBody>
            <a:bodyPr wrap="none" anchor="ctr"/>
            <a:lstStyle/>
            <a:p>
              <a:endParaRPr lang="en-US"/>
            </a:p>
          </p:txBody>
        </p:sp>
      </p:grpSp>
      <p:sp>
        <p:nvSpPr>
          <p:cNvPr id="79893" name="Rectangle 21"/>
          <p:cNvSpPr>
            <a:spLocks noChangeArrowheads="1"/>
          </p:cNvSpPr>
          <p:nvPr/>
        </p:nvSpPr>
        <p:spPr bwMode="auto">
          <a:xfrm>
            <a:off x="2055935" y="2152651"/>
            <a:ext cx="1186962" cy="593725"/>
          </a:xfrm>
          <a:prstGeom prst="rect">
            <a:avLst/>
          </a:prstGeom>
          <a:solidFill>
            <a:srgbClr val="FF0000"/>
          </a:solidFill>
          <a:ln w="12700">
            <a:solidFill>
              <a:srgbClr val="0000CC"/>
            </a:solidFill>
            <a:miter lim="800000"/>
            <a:headEnd/>
            <a:tailEnd/>
          </a:ln>
          <a:effectLst>
            <a:outerShdw dist="35921" dir="2700000" algn="ctr" rotWithShape="0">
              <a:srgbClr val="0000CC"/>
            </a:outerShdw>
          </a:effectLst>
        </p:spPr>
        <p:txBody>
          <a:bodyPr wrap="none" lIns="46038" tIns="46038" rIns="46038" bIns="46038">
            <a:spAutoFit/>
          </a:bodyPr>
          <a:lstStyle/>
          <a:p>
            <a:pPr algn="ctr"/>
            <a:r>
              <a:rPr lang="en-GB" sz="1600" b="1">
                <a:solidFill>
                  <a:srgbClr val="0000CC"/>
                </a:solidFill>
              </a:rPr>
              <a:t>Hazard &amp;</a:t>
            </a:r>
          </a:p>
          <a:p>
            <a:pPr algn="ctr"/>
            <a:r>
              <a:rPr lang="en-GB" sz="1600" b="1">
                <a:solidFill>
                  <a:srgbClr val="0000CC"/>
                </a:solidFill>
              </a:rPr>
              <a:t>Risk Analysis</a:t>
            </a:r>
          </a:p>
        </p:txBody>
      </p:sp>
      <p:sp>
        <p:nvSpPr>
          <p:cNvPr id="79894" name="Rectangle 22" descr="Papier de soie bleu"/>
          <p:cNvSpPr>
            <a:spLocks noChangeArrowheads="1"/>
          </p:cNvSpPr>
          <p:nvPr/>
        </p:nvSpPr>
        <p:spPr bwMode="auto">
          <a:xfrm>
            <a:off x="5695131" y="2616201"/>
            <a:ext cx="1459696" cy="585418"/>
          </a:xfrm>
          <a:prstGeom prst="rect">
            <a:avLst/>
          </a:prstGeom>
          <a:blipFill dpi="0" rotWithShape="0">
            <a:blip r:embed="rId2" cstate="print"/>
            <a:srcRect/>
            <a:tile tx="0" ty="0" sx="100000" sy="100000" flip="none" algn="tl"/>
          </a:blipFill>
          <a:ln w="12700">
            <a:solidFill>
              <a:srgbClr val="0000CC"/>
            </a:solidFill>
            <a:miter lim="800000"/>
            <a:headEnd/>
            <a:tailEnd/>
          </a:ln>
          <a:effectLst/>
        </p:spPr>
        <p:txBody>
          <a:bodyPr wrap="none" lIns="46038" tIns="46038" rIns="46038" bIns="46038">
            <a:spAutoFit/>
          </a:bodyPr>
          <a:lstStyle/>
          <a:p>
            <a:pPr algn="ctr"/>
            <a:r>
              <a:rPr lang="en-GB" sz="1600">
                <a:solidFill>
                  <a:srgbClr val="0000CC"/>
                </a:solidFill>
              </a:rPr>
              <a:t>Syst. &amp; Sub-Syst.</a:t>
            </a:r>
          </a:p>
          <a:p>
            <a:pPr algn="ctr"/>
            <a:r>
              <a:rPr lang="en-GB" sz="1600">
                <a:solidFill>
                  <a:srgbClr val="0000CC"/>
                </a:solidFill>
              </a:rPr>
              <a:t>Validation</a:t>
            </a:r>
          </a:p>
        </p:txBody>
      </p:sp>
      <p:sp>
        <p:nvSpPr>
          <p:cNvPr id="79895" name="Rectangle 23"/>
          <p:cNvSpPr>
            <a:spLocks noChangeArrowheads="1"/>
          </p:cNvSpPr>
          <p:nvPr/>
        </p:nvSpPr>
        <p:spPr bwMode="auto">
          <a:xfrm>
            <a:off x="6153444" y="3617913"/>
            <a:ext cx="1530741" cy="585418"/>
          </a:xfrm>
          <a:prstGeom prst="rect">
            <a:avLst/>
          </a:prstGeom>
          <a:solidFill>
            <a:srgbClr val="FF0000"/>
          </a:solidFill>
          <a:ln w="12700">
            <a:solidFill>
              <a:srgbClr val="0000CC"/>
            </a:solidFill>
            <a:miter lim="800000"/>
            <a:headEnd/>
            <a:tailEnd/>
          </a:ln>
          <a:effectLst>
            <a:outerShdw dist="35921" dir="2700000" algn="ctr" rotWithShape="0">
              <a:srgbClr val="0000CC"/>
            </a:outerShdw>
          </a:effectLst>
        </p:spPr>
        <p:txBody>
          <a:bodyPr wrap="none" lIns="46038" tIns="46038" rIns="46038" bIns="46038">
            <a:spAutoFit/>
          </a:bodyPr>
          <a:lstStyle/>
          <a:p>
            <a:pPr algn="ctr"/>
            <a:r>
              <a:rPr lang="en-GB" sz="1600" b="1">
                <a:solidFill>
                  <a:srgbClr val="0000CC"/>
                </a:solidFill>
              </a:rPr>
              <a:t>HW &amp; SW</a:t>
            </a:r>
          </a:p>
          <a:p>
            <a:pPr algn="ctr"/>
            <a:r>
              <a:rPr lang="en-GB" sz="1600" b="1">
                <a:solidFill>
                  <a:srgbClr val="0000CC"/>
                </a:solidFill>
              </a:rPr>
              <a:t>Safety Validation</a:t>
            </a:r>
          </a:p>
        </p:txBody>
      </p:sp>
      <p:sp>
        <p:nvSpPr>
          <p:cNvPr id="79896" name="Rectangle 24"/>
          <p:cNvSpPr>
            <a:spLocks noChangeArrowheads="1"/>
          </p:cNvSpPr>
          <p:nvPr/>
        </p:nvSpPr>
        <p:spPr bwMode="auto">
          <a:xfrm>
            <a:off x="7344801" y="2152651"/>
            <a:ext cx="1530741" cy="585418"/>
          </a:xfrm>
          <a:prstGeom prst="rect">
            <a:avLst/>
          </a:prstGeom>
          <a:solidFill>
            <a:srgbClr val="FF0000"/>
          </a:solidFill>
          <a:ln w="12700">
            <a:solidFill>
              <a:srgbClr val="0000CC"/>
            </a:solidFill>
            <a:miter lim="800000"/>
            <a:headEnd/>
            <a:tailEnd/>
          </a:ln>
          <a:effectLst>
            <a:outerShdw dist="35921" dir="2700000" algn="ctr" rotWithShape="0">
              <a:srgbClr val="0000CC"/>
            </a:outerShdw>
          </a:effectLst>
        </p:spPr>
        <p:txBody>
          <a:bodyPr wrap="none" lIns="46038" tIns="46038" rIns="46038" bIns="46038">
            <a:spAutoFit/>
          </a:bodyPr>
          <a:lstStyle/>
          <a:p>
            <a:pPr algn="ctr"/>
            <a:r>
              <a:rPr lang="en-GB" sz="1600" b="1">
                <a:solidFill>
                  <a:srgbClr val="0000CC"/>
                </a:solidFill>
              </a:rPr>
              <a:t>Syst &amp; Sub-Syst.</a:t>
            </a:r>
          </a:p>
          <a:p>
            <a:pPr algn="ctr"/>
            <a:r>
              <a:rPr lang="en-GB" sz="1600" b="1">
                <a:solidFill>
                  <a:srgbClr val="0000CC"/>
                </a:solidFill>
              </a:rPr>
              <a:t>Safety Validation</a:t>
            </a:r>
          </a:p>
        </p:txBody>
      </p:sp>
      <p:sp>
        <p:nvSpPr>
          <p:cNvPr id="79897" name="Rectangle 25"/>
          <p:cNvSpPr>
            <a:spLocks noChangeArrowheads="1"/>
          </p:cNvSpPr>
          <p:nvPr/>
        </p:nvSpPr>
        <p:spPr bwMode="auto">
          <a:xfrm>
            <a:off x="2973003" y="3617913"/>
            <a:ext cx="1364798" cy="585418"/>
          </a:xfrm>
          <a:prstGeom prst="rect">
            <a:avLst/>
          </a:prstGeom>
          <a:solidFill>
            <a:srgbClr val="FF0000"/>
          </a:solidFill>
          <a:ln w="12700">
            <a:solidFill>
              <a:srgbClr val="0000CC"/>
            </a:solidFill>
            <a:miter lim="800000"/>
            <a:headEnd/>
            <a:tailEnd/>
          </a:ln>
          <a:effectLst>
            <a:outerShdw dist="35921" dir="2700000" algn="ctr" rotWithShape="0">
              <a:srgbClr val="0000CC"/>
            </a:outerShdw>
          </a:effectLst>
        </p:spPr>
        <p:txBody>
          <a:bodyPr wrap="none" lIns="46038" tIns="46038" rIns="46038" bIns="46038">
            <a:spAutoFit/>
          </a:bodyPr>
          <a:lstStyle/>
          <a:p>
            <a:pPr algn="ctr"/>
            <a:r>
              <a:rPr lang="en-GB" sz="1600" b="1">
                <a:solidFill>
                  <a:srgbClr val="0000CC"/>
                </a:solidFill>
              </a:rPr>
              <a:t>HW &amp; SW</a:t>
            </a:r>
          </a:p>
          <a:p>
            <a:pPr algn="ctr"/>
            <a:r>
              <a:rPr lang="en-GB" sz="1600" b="1">
                <a:solidFill>
                  <a:srgbClr val="0000CC"/>
                </a:solidFill>
              </a:rPr>
              <a:t>Safety Analysis</a:t>
            </a:r>
          </a:p>
        </p:txBody>
      </p:sp>
      <p:sp>
        <p:nvSpPr>
          <p:cNvPr id="79898" name="Arc 26"/>
          <p:cNvSpPr>
            <a:spLocks/>
          </p:cNvSpPr>
          <p:nvPr/>
        </p:nvSpPr>
        <p:spPr bwMode="auto">
          <a:xfrm>
            <a:off x="7218484" y="2762251"/>
            <a:ext cx="550985" cy="371475"/>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rgbClr val="0000CC"/>
            </a:solidFill>
            <a:round/>
            <a:headEnd type="triangle" w="med" len="med"/>
            <a:tailEnd/>
          </a:ln>
          <a:effectLst/>
        </p:spPr>
        <p:txBody>
          <a:bodyPr wrap="none" anchor="ctr"/>
          <a:lstStyle/>
          <a:p>
            <a:endParaRPr lang="en-US"/>
          </a:p>
        </p:txBody>
      </p:sp>
      <p:sp>
        <p:nvSpPr>
          <p:cNvPr id="79899" name="Arc 27"/>
          <p:cNvSpPr>
            <a:spLocks/>
          </p:cNvSpPr>
          <p:nvPr/>
        </p:nvSpPr>
        <p:spPr bwMode="auto">
          <a:xfrm>
            <a:off x="2820866" y="4275138"/>
            <a:ext cx="550985" cy="41751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rgbClr val="0000CC"/>
            </a:solidFill>
            <a:round/>
            <a:headEnd type="triangle" w="med" len="med"/>
            <a:tailEnd/>
          </a:ln>
          <a:effectLst/>
        </p:spPr>
        <p:txBody>
          <a:bodyPr wrap="none" anchor="ctr"/>
          <a:lstStyle/>
          <a:p>
            <a:endParaRPr lang="en-US"/>
          </a:p>
        </p:txBody>
      </p:sp>
      <p:sp>
        <p:nvSpPr>
          <p:cNvPr id="79900" name="Rectangle 28"/>
          <p:cNvSpPr>
            <a:spLocks noChangeArrowheads="1"/>
          </p:cNvSpPr>
          <p:nvPr/>
        </p:nvSpPr>
        <p:spPr bwMode="auto">
          <a:xfrm>
            <a:off x="3124201" y="1447800"/>
            <a:ext cx="2723888" cy="520655"/>
          </a:xfrm>
          <a:prstGeom prst="rect">
            <a:avLst/>
          </a:prstGeom>
          <a:noFill/>
          <a:ln w="12700">
            <a:noFill/>
            <a:miter lim="800000"/>
            <a:headEnd/>
            <a:tailEnd/>
          </a:ln>
          <a:effectLst/>
        </p:spPr>
        <p:txBody>
          <a:bodyPr wrap="none" lIns="90488" tIns="44450" rIns="90488" bIns="44450">
            <a:spAutoFit/>
          </a:bodyPr>
          <a:lstStyle/>
          <a:p>
            <a:r>
              <a:rPr lang="en-GB" sz="2800" b="1" dirty="0">
                <a:solidFill>
                  <a:schemeClr val="tx2">
                    <a:lumMod val="60000"/>
                    <a:lumOff val="40000"/>
                  </a:schemeClr>
                </a:solidFill>
                <a:effectLst>
                  <a:outerShdw blurRad="38100" dist="38100" dir="2700000" algn="tl">
                    <a:srgbClr val="C0C0C0"/>
                  </a:outerShdw>
                </a:effectLst>
              </a:rPr>
              <a:t>Double Life Cycle</a:t>
            </a:r>
          </a:p>
        </p:txBody>
      </p:sp>
      <p:sp>
        <p:nvSpPr>
          <p:cNvPr id="79901" name="Rectangle 29"/>
          <p:cNvSpPr>
            <a:spLocks noChangeArrowheads="1"/>
          </p:cNvSpPr>
          <p:nvPr/>
        </p:nvSpPr>
        <p:spPr bwMode="auto">
          <a:xfrm>
            <a:off x="2468860" y="188640"/>
            <a:ext cx="3632085" cy="584775"/>
          </a:xfrm>
          <a:prstGeom prst="rect">
            <a:avLst/>
          </a:prstGeom>
          <a:noFill/>
          <a:ln w="9525">
            <a:noFill/>
            <a:miter lim="800000"/>
            <a:headEnd/>
            <a:tailEnd/>
          </a:ln>
          <a:effectLst/>
        </p:spPr>
        <p:txBody>
          <a:bodyPr wrap="none">
            <a:spAutoFit/>
          </a:bodyPr>
          <a:lstStyle/>
          <a:p>
            <a:pPr algn="ctr">
              <a:spcBef>
                <a:spcPct val="0"/>
              </a:spcBef>
            </a:pPr>
            <a:r>
              <a:rPr lang="en-US" sz="3200" b="1" dirty="0">
                <a:latin typeface="+mj-lt"/>
                <a:ea typeface="+mj-ea"/>
                <a:cs typeface="+mj-cs"/>
              </a:rPr>
              <a:t>Safety Methodology</a:t>
            </a:r>
            <a:endParaRPr lang="fr-FR" sz="3200" b="1" dirty="0">
              <a:latin typeface="+mj-lt"/>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188640"/>
            <a:ext cx="8229600" cy="620688"/>
          </a:xfrm>
        </p:spPr>
        <p:txBody>
          <a:bodyPr>
            <a:noAutofit/>
          </a:bodyPr>
          <a:lstStyle/>
          <a:p>
            <a:r>
              <a:rPr lang="de-DE" sz="3200" b="1" dirty="0"/>
              <a:t>Structure of Safety Case</a:t>
            </a:r>
            <a:endParaRPr lang="en-US" sz="3200" b="1" dirty="0"/>
          </a:p>
        </p:txBody>
      </p:sp>
      <p:pic>
        <p:nvPicPr>
          <p:cNvPr id="5" name="Picture 11"/>
          <p:cNvPicPr>
            <a:picLocks noChangeArrowheads="1"/>
          </p:cNvPicPr>
          <p:nvPr/>
        </p:nvPicPr>
        <p:blipFill>
          <a:blip r:embed="rId2" cstate="print"/>
          <a:srcRect l="-1894" t="-3136" r="-56" b="-327"/>
          <a:stretch>
            <a:fillRect/>
          </a:stretch>
        </p:blipFill>
        <p:spPr bwMode="auto">
          <a:xfrm>
            <a:off x="539552" y="1556792"/>
            <a:ext cx="8352928" cy="424847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a:p>
            <a:pPr marL="0" indent="0" algn="ctr">
              <a:spcBef>
                <a:spcPct val="0"/>
              </a:spcBef>
              <a:buNone/>
            </a:pPr>
            <a:r>
              <a:rPr lang="en-IN" sz="3600" b="1" dirty="0">
                <a:solidFill>
                  <a:srgbClr val="FF0000"/>
                </a:solidFill>
                <a:latin typeface="+mj-lt"/>
                <a:ea typeface="+mj-ea"/>
                <a:cs typeface="+mj-cs"/>
              </a:rPr>
              <a:t>METHODOLOGY FOR SAFETY ASSESSMENT</a:t>
            </a:r>
          </a:p>
        </p:txBody>
      </p:sp>
    </p:spTree>
    <p:extLst>
      <p:ext uri="{BB962C8B-B14F-4D97-AF65-F5344CB8AC3E}">
        <p14:creationId xmlns:p14="http://schemas.microsoft.com/office/powerpoint/2010/main" val="1173870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1784623" y="260648"/>
            <a:ext cx="4998291" cy="584775"/>
          </a:xfrm>
          <a:prstGeom prst="rect">
            <a:avLst/>
          </a:prstGeom>
          <a:noFill/>
          <a:ln w="9525">
            <a:noFill/>
            <a:miter lim="800000"/>
            <a:headEnd/>
            <a:tailEnd/>
          </a:ln>
          <a:effectLst/>
        </p:spPr>
        <p:txBody>
          <a:bodyPr wrap="none">
            <a:spAutoFit/>
          </a:bodyPr>
          <a:lstStyle/>
          <a:p>
            <a:pPr algn="ctr">
              <a:spcBef>
                <a:spcPct val="0"/>
              </a:spcBef>
            </a:pPr>
            <a:r>
              <a:rPr lang="en-US" sz="3200" b="1" dirty="0">
                <a:latin typeface="+mj-lt"/>
                <a:ea typeface="+mj-ea"/>
                <a:cs typeface="+mj-cs"/>
              </a:rPr>
              <a:t>Overview of  Safety Strategy</a:t>
            </a:r>
            <a:endParaRPr lang="fr-FR" sz="3200" b="1" dirty="0">
              <a:latin typeface="+mj-lt"/>
              <a:ea typeface="+mj-ea"/>
              <a:cs typeface="+mj-cs"/>
            </a:endParaRPr>
          </a:p>
        </p:txBody>
      </p:sp>
      <p:sp>
        <p:nvSpPr>
          <p:cNvPr id="78851" name="Text Box 3"/>
          <p:cNvSpPr txBox="1">
            <a:spLocks noChangeArrowheads="1"/>
          </p:cNvSpPr>
          <p:nvPr/>
        </p:nvSpPr>
        <p:spPr bwMode="auto">
          <a:xfrm>
            <a:off x="533400" y="1752601"/>
            <a:ext cx="8458200" cy="4105739"/>
          </a:xfrm>
          <a:prstGeom prst="rect">
            <a:avLst/>
          </a:prstGeom>
          <a:noFill/>
          <a:ln w="9525">
            <a:noFill/>
            <a:miter lim="800000"/>
            <a:headEnd/>
            <a:tailEnd/>
          </a:ln>
          <a:effectLst/>
        </p:spPr>
        <p:txBody>
          <a:bodyPr>
            <a:spAutoFit/>
          </a:bodyPr>
          <a:lstStyle/>
          <a:p>
            <a:pPr marL="381000" indent="-381000"/>
            <a:r>
              <a:rPr lang="en-US" sz="2000" b="1" dirty="0">
                <a:effectLst>
                  <a:outerShdw blurRad="38100" dist="38100" dir="2700000" algn="tl">
                    <a:srgbClr val="C0C0C0"/>
                  </a:outerShdw>
                </a:effectLst>
                <a:latin typeface="Arial" charset="0"/>
              </a:rPr>
              <a:t>Safety Strategy is based on:</a:t>
            </a:r>
            <a:endParaRPr lang="en-US" sz="2000" dirty="0">
              <a:latin typeface="Arial" charset="0"/>
            </a:endParaRPr>
          </a:p>
          <a:p>
            <a:pPr marL="381000" indent="-381000"/>
            <a:endParaRPr lang="en-US" sz="2000" dirty="0">
              <a:solidFill>
                <a:srgbClr val="0000CC"/>
              </a:solidFill>
              <a:latin typeface="Arial" charset="0"/>
            </a:endParaRPr>
          </a:p>
          <a:p>
            <a:pPr marL="381000" indent="-381000" algn="just">
              <a:spcAft>
                <a:spcPct val="40000"/>
              </a:spcAft>
              <a:buFontTx/>
              <a:buChar char="•"/>
            </a:pPr>
            <a:r>
              <a:rPr lang="en-US" sz="2400" dirty="0">
                <a:solidFill>
                  <a:srgbClr val="0000CC"/>
                </a:solidFill>
                <a:latin typeface="Arial" charset="0"/>
              </a:rPr>
              <a:t>The system must comply with </a:t>
            </a:r>
            <a:r>
              <a:rPr lang="en-US" sz="2400" dirty="0" smtClean="0">
                <a:solidFill>
                  <a:srgbClr val="0000CC"/>
                </a:solidFill>
                <a:latin typeface="Arial" charset="0"/>
              </a:rPr>
              <a:t>safety </a:t>
            </a:r>
            <a:r>
              <a:rPr lang="en-US" sz="2400" dirty="0">
                <a:solidFill>
                  <a:srgbClr val="0000CC"/>
                </a:solidFill>
                <a:latin typeface="Arial" charset="0"/>
              </a:rPr>
              <a:t>requirements </a:t>
            </a:r>
            <a:r>
              <a:rPr lang="en-US" sz="2400" dirty="0" smtClean="0">
                <a:solidFill>
                  <a:srgbClr val="0000CC"/>
                </a:solidFill>
                <a:latin typeface="Arial" charset="0"/>
              </a:rPr>
              <a:t>as par  </a:t>
            </a:r>
            <a:r>
              <a:rPr lang="en-US" sz="2400" dirty="0">
                <a:solidFill>
                  <a:srgbClr val="0000CC"/>
                </a:solidFill>
                <a:latin typeface="Arial" charset="0"/>
              </a:rPr>
              <a:t>the CENELEC  standards </a:t>
            </a:r>
          </a:p>
          <a:p>
            <a:pPr marL="381000" indent="-381000" algn="just">
              <a:spcAft>
                <a:spcPct val="40000"/>
              </a:spcAft>
              <a:buFontTx/>
              <a:buChar char="•"/>
            </a:pPr>
            <a:r>
              <a:rPr lang="en-US" sz="2400" dirty="0">
                <a:solidFill>
                  <a:srgbClr val="0000CC"/>
                </a:solidFill>
                <a:latin typeface="Arial" charset="0"/>
              </a:rPr>
              <a:t>Safety demonstrated in compliance with EN50126, EN50128 and EN50129.</a:t>
            </a:r>
          </a:p>
          <a:p>
            <a:pPr marL="381000" indent="-381000" algn="just">
              <a:spcAft>
                <a:spcPct val="40000"/>
              </a:spcAft>
              <a:buFontTx/>
              <a:buChar char="•"/>
            </a:pPr>
            <a:r>
              <a:rPr lang="en-US" sz="2400" dirty="0">
                <a:solidFill>
                  <a:srgbClr val="0000CC"/>
                </a:solidFill>
                <a:latin typeface="Arial" charset="0"/>
              </a:rPr>
              <a:t>The system must be fully compatible with the current systems, which are in operation.</a:t>
            </a:r>
          </a:p>
          <a:p>
            <a:pPr marL="381000" indent="-381000" algn="just">
              <a:spcAft>
                <a:spcPct val="40000"/>
              </a:spcAft>
              <a:buFontTx/>
              <a:buChar char="•"/>
            </a:pPr>
            <a:r>
              <a:rPr lang="en-US" sz="2400" dirty="0" smtClean="0">
                <a:solidFill>
                  <a:srgbClr val="0000CC"/>
                </a:solidFill>
                <a:latin typeface="Arial" charset="0"/>
              </a:rPr>
              <a:t>Safety </a:t>
            </a:r>
            <a:r>
              <a:rPr lang="en-US" sz="2400" dirty="0">
                <a:solidFill>
                  <a:srgbClr val="0000CC"/>
                </a:solidFill>
                <a:latin typeface="Arial" charset="0"/>
              </a:rPr>
              <a:t>Cases to be deployed as evidence for the safety of the design.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67544" y="76200"/>
            <a:ext cx="8520881" cy="1063625"/>
          </a:xfrm>
        </p:spPr>
        <p:txBody>
          <a:bodyPr>
            <a:normAutofit/>
          </a:bodyPr>
          <a:lstStyle/>
          <a:p>
            <a:pPr fontAlgn="auto">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a:t>SAFETY CASE (EN50129 – Clause 5.1)</a:t>
            </a:r>
          </a:p>
        </p:txBody>
      </p:sp>
      <p:sp>
        <p:nvSpPr>
          <p:cNvPr id="4" name="Slide Number Placeholder 2"/>
          <p:cNvSpPr>
            <a:spLocks noGrp="1"/>
          </p:cNvSpPr>
          <p:nvPr>
            <p:ph type="sldNum" sz="quarter" idx="10"/>
          </p:nvPr>
        </p:nvSpPr>
        <p:spPr/>
        <p:txBody>
          <a:bodyPr/>
          <a:lstStyle/>
          <a:p>
            <a:pPr>
              <a:defRPr/>
            </a:pPr>
            <a:fld id="{CF53A93C-C163-451D-BD73-BBCEDDF4E895}" type="slidenum">
              <a:rPr lang="en-US"/>
              <a:pPr>
                <a:defRPr/>
              </a:pPr>
              <a:t>14</a:t>
            </a:fld>
            <a:endParaRPr lang="en-US"/>
          </a:p>
        </p:txBody>
      </p:sp>
      <p:sp>
        <p:nvSpPr>
          <p:cNvPr id="8196" name="Rectangle 2"/>
          <p:cNvSpPr>
            <a:spLocks noGrp="1" noChangeArrowheads="1"/>
          </p:cNvSpPr>
          <p:nvPr>
            <p:ph type="subTitle" idx="4294967295"/>
          </p:nvPr>
        </p:nvSpPr>
        <p:spPr>
          <a:xfrm>
            <a:off x="1189038" y="1627188"/>
            <a:ext cx="7271394" cy="4897437"/>
          </a:xfrm>
        </p:spPr>
        <p:txBody>
          <a:bodyPr anchor="ctr"/>
          <a:lstStyle/>
          <a:p>
            <a:pPr marL="0" indent="0" algn="just">
              <a:lnSpc>
                <a:spcPct val="93000"/>
              </a:lnSpc>
              <a:spcBef>
                <a:spcPts val="700"/>
              </a:spcBef>
              <a:spcAft>
                <a:spcPct val="40000"/>
              </a:spcAft>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solidFill>
                  <a:srgbClr val="0000CC"/>
                </a:solidFill>
                <a:latin typeface="Arial" charset="0"/>
              </a:rPr>
              <a:t>Safety Case </a:t>
            </a:r>
            <a:r>
              <a:rPr lang="en-US" sz="2400" dirty="0" smtClean="0">
                <a:solidFill>
                  <a:srgbClr val="0000CC"/>
                </a:solidFill>
                <a:latin typeface="Arial" charset="0"/>
              </a:rPr>
              <a:t>Documents shall consists of:</a:t>
            </a:r>
            <a:endParaRPr lang="en-US" sz="2400" dirty="0">
              <a:solidFill>
                <a:srgbClr val="0000CC"/>
              </a:solidFill>
              <a:latin typeface="Arial" charset="0"/>
            </a:endParaRPr>
          </a:p>
          <a:p>
            <a:pPr marL="381000" indent="-381000" algn="just">
              <a:lnSpc>
                <a:spcPct val="93000"/>
              </a:lnSpc>
              <a:spcBef>
                <a:spcPts val="700"/>
              </a:spcBef>
              <a:spcAft>
                <a:spcPct val="40000"/>
              </a:spcAft>
              <a:buFontTx/>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dirty="0">
              <a:solidFill>
                <a:srgbClr val="0000CC"/>
              </a:solidFill>
              <a:latin typeface="Arial" charset="0"/>
            </a:endParaRPr>
          </a:p>
          <a:p>
            <a:pPr marL="0" indent="0" algn="just">
              <a:lnSpc>
                <a:spcPct val="93000"/>
              </a:lnSpc>
              <a:spcBef>
                <a:spcPts val="700"/>
              </a:spcBef>
              <a:spcAft>
                <a:spcPct val="40000"/>
              </a:spcAft>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solidFill>
                  <a:srgbClr val="0000CC"/>
                </a:solidFill>
                <a:latin typeface="Arial" charset="0"/>
              </a:rPr>
              <a:t>1) </a:t>
            </a:r>
            <a:r>
              <a:rPr lang="en-US" sz="2400" dirty="0" smtClean="0">
                <a:solidFill>
                  <a:srgbClr val="0000CC"/>
                </a:solidFill>
                <a:latin typeface="Arial" charset="0"/>
              </a:rPr>
              <a:t>		Evidence </a:t>
            </a:r>
            <a:r>
              <a:rPr lang="en-US" sz="2400" dirty="0">
                <a:solidFill>
                  <a:srgbClr val="0000CC"/>
                </a:solidFill>
                <a:latin typeface="Arial" charset="0"/>
              </a:rPr>
              <a:t>for Quality Management</a:t>
            </a:r>
          </a:p>
          <a:p>
            <a:pPr marL="0" indent="0" algn="just">
              <a:lnSpc>
                <a:spcPct val="93000"/>
              </a:lnSpc>
              <a:spcBef>
                <a:spcPts val="700"/>
              </a:spcBef>
              <a:spcAft>
                <a:spcPct val="40000"/>
              </a:spcAft>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solidFill>
                  <a:srgbClr val="0000CC"/>
                </a:solidFill>
                <a:latin typeface="Arial" charset="0"/>
              </a:rPr>
              <a:t>2) </a:t>
            </a:r>
            <a:r>
              <a:rPr lang="en-US" sz="2400" dirty="0" smtClean="0">
                <a:solidFill>
                  <a:srgbClr val="0000CC"/>
                </a:solidFill>
                <a:latin typeface="Arial" charset="0"/>
              </a:rPr>
              <a:t>		Evidence </a:t>
            </a:r>
            <a:r>
              <a:rPr lang="en-US" sz="2400" dirty="0">
                <a:solidFill>
                  <a:srgbClr val="0000CC"/>
                </a:solidFill>
                <a:latin typeface="Arial" charset="0"/>
              </a:rPr>
              <a:t>for Safety Management</a:t>
            </a:r>
          </a:p>
          <a:p>
            <a:pPr marL="0" indent="0" algn="just">
              <a:lnSpc>
                <a:spcPct val="93000"/>
              </a:lnSpc>
              <a:spcBef>
                <a:spcPts val="700"/>
              </a:spcBef>
              <a:spcAft>
                <a:spcPct val="40000"/>
              </a:spcAft>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solidFill>
                  <a:srgbClr val="0000CC"/>
                </a:solidFill>
                <a:latin typeface="Arial" charset="0"/>
              </a:rPr>
              <a:t>3) </a:t>
            </a:r>
            <a:r>
              <a:rPr lang="en-US" sz="2400" dirty="0" smtClean="0">
                <a:solidFill>
                  <a:srgbClr val="0000CC"/>
                </a:solidFill>
                <a:latin typeface="Arial" charset="0"/>
              </a:rPr>
              <a:t>		Evidence </a:t>
            </a:r>
            <a:r>
              <a:rPr lang="en-US" sz="2400" dirty="0">
                <a:solidFill>
                  <a:srgbClr val="0000CC"/>
                </a:solidFill>
                <a:latin typeface="Arial" charset="0"/>
              </a:rPr>
              <a:t>for Functional &amp; Technical Safety</a:t>
            </a:r>
          </a:p>
          <a:p>
            <a:pPr marL="0" indent="0">
              <a:lnSpc>
                <a:spcPct val="93000"/>
              </a:lnSpc>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dirty="0" smtClean="0">
              <a:latin typeface="Gill Sans MT" pitchFamily="32" charset="0"/>
            </a:endParaRPr>
          </a:p>
          <a:p>
            <a:pPr marL="0" indent="0">
              <a:lnSpc>
                <a:spcPct val="93000"/>
              </a:lnSpc>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dirty="0" smtClean="0">
              <a:latin typeface="Gill Sans MT" pitchFamily="32" charset="0"/>
            </a:endParaRPr>
          </a:p>
          <a:p>
            <a:pPr marL="0" indent="0">
              <a:lnSpc>
                <a:spcPct val="93000"/>
              </a:lnSpc>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dirty="0" smtClean="0">
              <a:latin typeface="Gill Sans MT" pitchFamily="32" charset="0"/>
            </a:endParaRPr>
          </a:p>
        </p:txBody>
      </p:sp>
    </p:spTree>
    <p:extLst>
      <p:ext uri="{BB962C8B-B14F-4D97-AF65-F5344CB8AC3E}">
        <p14:creationId xmlns:p14="http://schemas.microsoft.com/office/powerpoint/2010/main" val="3288025207"/>
      </p:ext>
    </p:extLst>
  </p:cSld>
  <p:clrMapOvr>
    <a:masterClrMapping/>
  </p:clrMapOvr>
  <mc:AlternateContent xmlns:mc="http://schemas.openxmlformats.org/markup-compatibility/2006" xmlns:p14="http://schemas.microsoft.com/office/powerpoint/2010/main">
    <mc:Choice Requires="p14">
      <p:transition p14:dur="0" advTm="1024"/>
    </mc:Choice>
    <mc:Fallback xmlns="">
      <p:transition advTm="1024"/>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0" y="120650"/>
            <a:ext cx="8990013" cy="788070"/>
          </a:xfrm>
        </p:spPr>
        <p:txBody>
          <a:bodyP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a:t>Evidence Of Quality Management (EN50129 - Cl.5.2)</a:t>
            </a:r>
          </a:p>
        </p:txBody>
      </p:sp>
      <p:sp>
        <p:nvSpPr>
          <p:cNvPr id="4" name="Slide Number Placeholder 3"/>
          <p:cNvSpPr>
            <a:spLocks noGrp="1"/>
          </p:cNvSpPr>
          <p:nvPr>
            <p:ph type="sldNum" sz="quarter" idx="12"/>
          </p:nvPr>
        </p:nvSpPr>
        <p:spPr/>
        <p:txBody>
          <a:bodyPr/>
          <a:lstStyle/>
          <a:p>
            <a:pPr>
              <a:defRPr/>
            </a:pPr>
            <a:fld id="{B3ED65B2-1598-4D44-9727-BB0C44AC5D63}" type="slidenum">
              <a:rPr lang="en-US"/>
              <a:pPr>
                <a:defRPr/>
              </a:pPr>
              <a:t>15</a:t>
            </a:fld>
            <a:endParaRPr lang="en-US"/>
          </a:p>
        </p:txBody>
      </p:sp>
      <p:sp>
        <p:nvSpPr>
          <p:cNvPr id="9220" name="Text Box 2"/>
          <p:cNvSpPr txBox="1">
            <a:spLocks noChangeArrowheads="1"/>
          </p:cNvSpPr>
          <p:nvPr/>
        </p:nvSpPr>
        <p:spPr bwMode="auto">
          <a:xfrm>
            <a:off x="611560" y="1628800"/>
            <a:ext cx="7954962" cy="449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9pPr>
          </a:lstStyle>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CC"/>
                </a:solidFill>
                <a:latin typeface="Arial" charset="0"/>
                <a:ea typeface="+mn-ea"/>
                <a:cs typeface="+mn-cs"/>
              </a:rPr>
              <a:t>QMS Document describes the process adopted to satisfy </a:t>
            </a:r>
            <a:endParaRPr lang="en-US" dirty="0" smtClean="0">
              <a:solidFill>
                <a:srgbClr val="0000CC"/>
              </a:solidFill>
              <a:latin typeface="Arial" charset="0"/>
              <a:ea typeface="+mn-ea"/>
              <a:cs typeface="+mn-cs"/>
            </a:endParaRP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0000CC"/>
                </a:solidFill>
                <a:latin typeface="Arial" charset="0"/>
                <a:ea typeface="+mn-ea"/>
                <a:cs typeface="+mn-cs"/>
              </a:rPr>
              <a:t>the </a:t>
            </a:r>
            <a:r>
              <a:rPr lang="en-US" dirty="0">
                <a:solidFill>
                  <a:srgbClr val="0000CC"/>
                </a:solidFill>
                <a:latin typeface="Arial" charset="0"/>
                <a:ea typeface="+mn-ea"/>
                <a:cs typeface="+mn-cs"/>
              </a:rPr>
              <a:t>quality of the system, sub-system or equipment to </a:t>
            </a:r>
            <a:endParaRPr lang="en-US" dirty="0" smtClean="0">
              <a:solidFill>
                <a:srgbClr val="0000CC"/>
              </a:solidFill>
              <a:latin typeface="Arial" charset="0"/>
              <a:ea typeface="+mn-ea"/>
              <a:cs typeface="+mn-cs"/>
            </a:endParaRP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0000CC"/>
                </a:solidFill>
                <a:latin typeface="Arial" charset="0"/>
                <a:ea typeface="+mn-ea"/>
                <a:cs typeface="+mn-cs"/>
              </a:rPr>
              <a:t>reduce </a:t>
            </a:r>
            <a:r>
              <a:rPr lang="en-US" dirty="0">
                <a:solidFill>
                  <a:srgbClr val="0000CC"/>
                </a:solidFill>
                <a:latin typeface="Arial" charset="0"/>
                <a:ea typeface="+mn-ea"/>
                <a:cs typeface="+mn-cs"/>
              </a:rPr>
              <a:t>the risk of systematic faults in every stage of the </a:t>
            </a:r>
            <a:endParaRPr lang="en-US" dirty="0" smtClean="0">
              <a:solidFill>
                <a:srgbClr val="0000CC"/>
              </a:solidFill>
              <a:latin typeface="Arial" charset="0"/>
              <a:ea typeface="+mn-ea"/>
              <a:cs typeface="+mn-cs"/>
            </a:endParaRP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0000CC"/>
                </a:solidFill>
                <a:latin typeface="Arial" charset="0"/>
                <a:ea typeface="+mn-ea"/>
                <a:cs typeface="+mn-cs"/>
              </a:rPr>
              <a:t>product </a:t>
            </a:r>
            <a:r>
              <a:rPr lang="en-US" dirty="0">
                <a:solidFill>
                  <a:srgbClr val="0000CC"/>
                </a:solidFill>
                <a:latin typeface="Arial" charset="0"/>
                <a:ea typeface="+mn-ea"/>
                <a:cs typeface="+mn-cs"/>
              </a:rPr>
              <a:t>life cycle.</a:t>
            </a:r>
          </a:p>
          <a:p>
            <a:pPr algn="just" eaLnBrk="1" hangingPunct="1">
              <a:lnSpc>
                <a:spcPct val="93000"/>
              </a:lnSpc>
              <a:spcBef>
                <a:spcPts val="700"/>
              </a:spcBef>
            </a:pPr>
            <a:endParaRPr lang="en-US" sz="1800" dirty="0">
              <a:solidFill>
                <a:srgbClr val="003366"/>
              </a:solidFill>
              <a:latin typeface="Gill Sans MT" pitchFamily="32" charset="0"/>
            </a:endParaRPr>
          </a:p>
          <a:p>
            <a:pPr algn="just" eaLnBrk="1" hangingPunct="1">
              <a:lnSpc>
                <a:spcPct val="93000"/>
              </a:lnSpc>
              <a:spcBef>
                <a:spcPts val="700"/>
              </a:spcBef>
            </a:pPr>
            <a:endParaRPr lang="en-US" sz="1800" dirty="0">
              <a:solidFill>
                <a:srgbClr val="003366"/>
              </a:solidFill>
              <a:latin typeface="Gill Sans MT" pitchFamily="32" charset="0"/>
            </a:endParaRPr>
          </a:p>
        </p:txBody>
      </p:sp>
    </p:spTree>
    <p:extLst>
      <p:ext uri="{BB962C8B-B14F-4D97-AF65-F5344CB8AC3E}">
        <p14:creationId xmlns:p14="http://schemas.microsoft.com/office/powerpoint/2010/main" val="623214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504" y="120650"/>
            <a:ext cx="8882509" cy="788070"/>
          </a:xfrm>
        </p:spPr>
        <p:txBody>
          <a:bodyPr>
            <a:normAutofit/>
          </a:bodyPr>
          <a:lstStyle/>
          <a:p>
            <a:pPr fontAlgn="auto">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a:t>Evidence Of Safety Management (EN50129 - Cl.5.3)</a:t>
            </a:r>
          </a:p>
        </p:txBody>
      </p:sp>
      <p:sp>
        <p:nvSpPr>
          <p:cNvPr id="4" name="Slide Number Placeholder 3"/>
          <p:cNvSpPr>
            <a:spLocks noGrp="1"/>
          </p:cNvSpPr>
          <p:nvPr>
            <p:ph type="sldNum" sz="quarter" idx="12"/>
          </p:nvPr>
        </p:nvSpPr>
        <p:spPr/>
        <p:txBody>
          <a:bodyPr/>
          <a:lstStyle/>
          <a:p>
            <a:pPr>
              <a:defRPr/>
            </a:pPr>
            <a:fld id="{33187161-8E25-4A06-995C-89FF4291C295}" type="slidenum">
              <a:rPr lang="en-US"/>
              <a:pPr>
                <a:defRPr/>
              </a:pPr>
              <a:t>16</a:t>
            </a:fld>
            <a:endParaRPr lang="en-US"/>
          </a:p>
        </p:txBody>
      </p:sp>
      <p:sp>
        <p:nvSpPr>
          <p:cNvPr id="10244" name="Text Box 2"/>
          <p:cNvSpPr txBox="1">
            <a:spLocks noChangeArrowheads="1"/>
          </p:cNvSpPr>
          <p:nvPr/>
        </p:nvSpPr>
        <p:spPr bwMode="auto">
          <a:xfrm>
            <a:off x="685800" y="836712"/>
            <a:ext cx="7954963" cy="550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9pPr>
          </a:lstStyle>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solidFill>
                  <a:srgbClr val="0000CC"/>
                </a:solidFill>
                <a:latin typeface="Arial" charset="0"/>
                <a:ea typeface="+mn-ea"/>
                <a:cs typeface="+mn-cs"/>
              </a:rPr>
              <a:t>System Safety Plan is prepared to identify safety management structure, safety related activities and procedures for safety reviews for both Software and Hardware.</a:t>
            </a: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solidFill>
                  <a:srgbClr val="0000CC"/>
                </a:solidFill>
                <a:latin typeface="Arial" charset="0"/>
                <a:ea typeface="+mn-ea"/>
                <a:cs typeface="+mn-cs"/>
              </a:rPr>
              <a:t>Identification of System Safety Requirements.</a:t>
            </a: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solidFill>
                  <a:srgbClr val="0000CC"/>
                </a:solidFill>
                <a:latin typeface="Arial" charset="0"/>
                <a:ea typeface="+mn-ea"/>
                <a:cs typeface="+mn-cs"/>
              </a:rPr>
              <a:t>Hazard Log is maintained to list out the identified Hazards.</a:t>
            </a: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solidFill>
                  <a:srgbClr val="0000CC"/>
                </a:solidFill>
                <a:latin typeface="Arial" charset="0"/>
                <a:ea typeface="+mn-ea"/>
                <a:cs typeface="+mn-cs"/>
              </a:rPr>
              <a:t>Preliminary Hazard Analysis (PHA) and System Hazard Analysis (SHA) is performed at different stages of development through out the life cycle. Fault Tree Analysis (FTA), Failure Modes, Effects and Diagnostics Analysis (FMEDA), along with qualitative analysis is carried out.</a:t>
            </a: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solidFill>
                  <a:srgbClr val="0000CC"/>
                </a:solidFill>
                <a:latin typeface="Arial" charset="0"/>
                <a:ea typeface="+mn-ea"/>
                <a:cs typeface="+mn-cs"/>
              </a:rPr>
              <a:t>Failure Rate is computed to the system level as per  MIL HDBK 217 FN2 Part Stress Method and Reliability Block Diagrams. (RBD). Tolerable Hazard Rate (THR) is computed using Failure Rate (FR) and Safe Down Rate (SDR).</a:t>
            </a: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solidFill>
                  <a:srgbClr val="FF0000"/>
                </a:solidFill>
                <a:latin typeface="Arial" charset="0"/>
                <a:ea typeface="+mn-ea"/>
                <a:cs typeface="+mn-cs"/>
              </a:rPr>
              <a:t>IV&amp;V has carried out fail-safety testing on each component to analyze the effect for possible failure modes of the respective component, when the system is normally working. Fail-Safety is carried out for single and multiple failures. System condition under failure of each component is verified. </a:t>
            </a:r>
          </a:p>
          <a:p>
            <a:pPr eaLnBrk="1" hangingPunct="1">
              <a:lnSpc>
                <a:spcPct val="93000"/>
              </a:lnSpc>
              <a:spcBef>
                <a:spcPts val="700"/>
              </a:spcBef>
            </a:pPr>
            <a:endParaRPr lang="en-US" sz="1800" dirty="0">
              <a:solidFill>
                <a:srgbClr val="FF0000"/>
              </a:solidFill>
              <a:latin typeface="Gill Sans MT" pitchFamily="32" charset="0"/>
            </a:endParaRPr>
          </a:p>
        </p:txBody>
      </p:sp>
    </p:spTree>
    <p:extLst>
      <p:ext uri="{BB962C8B-B14F-4D97-AF65-F5344CB8AC3E}">
        <p14:creationId xmlns:p14="http://schemas.microsoft.com/office/powerpoint/2010/main" val="3187728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0" y="120650"/>
            <a:ext cx="8988425" cy="1292126"/>
          </a:xfrm>
        </p:spPr>
        <p:txBody>
          <a:bodyP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b="1" dirty="0"/>
              <a:t>Evidence Of Functional &amp; Technical Safety (EN50129 - Cl.5.4)</a:t>
            </a:r>
          </a:p>
        </p:txBody>
      </p:sp>
      <p:sp>
        <p:nvSpPr>
          <p:cNvPr id="4" name="Slide Number Placeholder 3"/>
          <p:cNvSpPr>
            <a:spLocks noGrp="1"/>
          </p:cNvSpPr>
          <p:nvPr>
            <p:ph type="sldNum" sz="quarter" idx="12"/>
          </p:nvPr>
        </p:nvSpPr>
        <p:spPr/>
        <p:txBody>
          <a:bodyPr/>
          <a:lstStyle/>
          <a:p>
            <a:pPr>
              <a:defRPr/>
            </a:pPr>
            <a:fld id="{8B4A0731-DD4D-45A5-BBD0-0FDFDE8D3CB2}" type="slidenum">
              <a:rPr lang="en-US"/>
              <a:pPr>
                <a:defRPr/>
              </a:pPr>
              <a:t>17</a:t>
            </a:fld>
            <a:endParaRPr lang="en-US"/>
          </a:p>
        </p:txBody>
      </p:sp>
      <p:sp>
        <p:nvSpPr>
          <p:cNvPr id="11268" name="Text Box 2"/>
          <p:cNvSpPr txBox="1">
            <a:spLocks noChangeArrowheads="1"/>
          </p:cNvSpPr>
          <p:nvPr/>
        </p:nvSpPr>
        <p:spPr bwMode="auto">
          <a:xfrm>
            <a:off x="685800" y="1600200"/>
            <a:ext cx="7954963"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9pPr>
          </a:lstStyle>
          <a:p>
            <a:pPr eaLnBrk="1" hangingPunct="1">
              <a:lnSpc>
                <a:spcPct val="93000"/>
              </a:lnSpc>
              <a:spcBef>
                <a:spcPts val="700"/>
              </a:spcBef>
            </a:pPr>
            <a:endParaRPr lang="en-US" sz="1800" dirty="0">
              <a:solidFill>
                <a:srgbClr val="003366"/>
              </a:solidFill>
              <a:latin typeface="Gill Sans MT" pitchFamily="32" charset="0"/>
            </a:endParaRPr>
          </a:p>
          <a:p>
            <a:pPr eaLnBrk="1" hangingPunct="1">
              <a:lnSpc>
                <a:spcPct val="93000"/>
              </a:lnSpc>
              <a:spcBef>
                <a:spcPts val="700"/>
              </a:spcBef>
            </a:pPr>
            <a:endParaRPr lang="en-US" sz="1800" dirty="0">
              <a:solidFill>
                <a:srgbClr val="003366"/>
              </a:solidFill>
              <a:latin typeface="Gill Sans MT" pitchFamily="32" charset="0"/>
            </a:endParaRP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CC"/>
                </a:solidFill>
                <a:latin typeface="Arial" charset="0"/>
                <a:ea typeface="+mn-ea"/>
                <a:cs typeface="+mn-cs"/>
              </a:rPr>
              <a:t>Technical Safety Report (TSR) provides the reference to technical principles which assure safety of the design and all supporting evidence. It provides the reference to the documents that discuss the practicable measures taken to prevent the occurrence of identified hazards. </a:t>
            </a:r>
            <a:endParaRPr lang="en-US" dirty="0" smtClean="0">
              <a:solidFill>
                <a:srgbClr val="0000CC"/>
              </a:solidFill>
              <a:latin typeface="Arial" charset="0"/>
              <a:ea typeface="+mn-ea"/>
              <a:cs typeface="+mn-cs"/>
            </a:endParaRP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FF0000"/>
                </a:solidFill>
                <a:latin typeface="Arial" charset="0"/>
                <a:ea typeface="+mn-ea"/>
                <a:cs typeface="+mn-cs"/>
              </a:rPr>
              <a:t>Environmental </a:t>
            </a:r>
            <a:r>
              <a:rPr lang="en-US" dirty="0">
                <a:solidFill>
                  <a:srgbClr val="FF0000"/>
                </a:solidFill>
                <a:latin typeface="Arial" charset="0"/>
                <a:ea typeface="+mn-ea"/>
                <a:cs typeface="+mn-cs"/>
              </a:rPr>
              <a:t>Stress Screening tests are carried out at RDSO laboratories and test results are verified. (Tests as per RDSO/SPN/144</a:t>
            </a:r>
            <a:r>
              <a:rPr lang="en-US" dirty="0" smtClean="0">
                <a:solidFill>
                  <a:srgbClr val="FF0000"/>
                </a:solidFill>
                <a:latin typeface="Arial" charset="0"/>
                <a:ea typeface="+mn-ea"/>
                <a:cs typeface="+mn-cs"/>
              </a:rPr>
              <a:t>).</a:t>
            </a:r>
            <a:endParaRPr lang="en-US" dirty="0">
              <a:solidFill>
                <a:srgbClr val="FF0000"/>
              </a:solidFill>
              <a:latin typeface="Arial" charset="0"/>
              <a:ea typeface="+mn-ea"/>
              <a:cs typeface="+mn-cs"/>
            </a:endParaRPr>
          </a:p>
          <a:p>
            <a:pPr eaLnBrk="1" hangingPunct="1">
              <a:lnSpc>
                <a:spcPct val="93000"/>
              </a:lnSpc>
              <a:spcBef>
                <a:spcPts val="700"/>
              </a:spcBef>
            </a:pPr>
            <a:endParaRPr lang="en-US" sz="1800" dirty="0">
              <a:solidFill>
                <a:srgbClr val="003366"/>
              </a:solidFill>
              <a:latin typeface="Gill Sans MT" pitchFamily="32" charset="0"/>
            </a:endParaRPr>
          </a:p>
          <a:p>
            <a:pPr eaLnBrk="1" hangingPunct="1">
              <a:lnSpc>
                <a:spcPct val="93000"/>
              </a:lnSpc>
              <a:spcBef>
                <a:spcPts val="700"/>
              </a:spcBef>
            </a:pPr>
            <a:endParaRPr lang="en-US" sz="1800" dirty="0">
              <a:solidFill>
                <a:srgbClr val="003366"/>
              </a:solidFill>
              <a:latin typeface="Gill Sans MT" pitchFamily="32" charset="0"/>
            </a:endParaRPr>
          </a:p>
        </p:txBody>
      </p:sp>
    </p:spTree>
    <p:extLst>
      <p:ext uri="{BB962C8B-B14F-4D97-AF65-F5344CB8AC3E}">
        <p14:creationId xmlns:p14="http://schemas.microsoft.com/office/powerpoint/2010/main" val="10167536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07504" y="120650"/>
            <a:ext cx="8880921" cy="973138"/>
          </a:xfrm>
        </p:spPr>
        <p:txBody>
          <a:bodyPr>
            <a:noAutofit/>
          </a:bodyPr>
          <a:lstStyle/>
          <a:p>
            <a:pPr fontAlgn="auto">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a:t>Safety Acceptance &amp; Approval (EN50129 – Cl. 5.5)</a:t>
            </a:r>
          </a:p>
        </p:txBody>
      </p:sp>
      <p:sp>
        <p:nvSpPr>
          <p:cNvPr id="4" name="Slide Number Placeholder 3"/>
          <p:cNvSpPr>
            <a:spLocks noGrp="1"/>
          </p:cNvSpPr>
          <p:nvPr>
            <p:ph type="sldNum" sz="quarter" idx="12"/>
          </p:nvPr>
        </p:nvSpPr>
        <p:spPr/>
        <p:txBody>
          <a:bodyPr/>
          <a:lstStyle/>
          <a:p>
            <a:pPr>
              <a:defRPr/>
            </a:pPr>
            <a:fld id="{D4975094-F7EF-4BD6-AF8A-7718A9F75C8A}" type="slidenum">
              <a:rPr lang="en-US"/>
              <a:pPr>
                <a:defRPr/>
              </a:pPr>
              <a:t>18</a:t>
            </a:fld>
            <a:endParaRPr lang="en-US"/>
          </a:p>
        </p:txBody>
      </p:sp>
      <p:sp>
        <p:nvSpPr>
          <p:cNvPr id="12292" name="Text Box 2"/>
          <p:cNvSpPr txBox="1">
            <a:spLocks noChangeArrowheads="1"/>
          </p:cNvSpPr>
          <p:nvPr/>
        </p:nvSpPr>
        <p:spPr bwMode="auto">
          <a:xfrm>
            <a:off x="685800" y="1260475"/>
            <a:ext cx="7954963" cy="436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9pPr>
          </a:lstStyle>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dirty="0">
                <a:solidFill>
                  <a:srgbClr val="0000CC"/>
                </a:solidFill>
                <a:latin typeface="Arial" charset="0"/>
                <a:ea typeface="+mn-ea"/>
                <a:cs typeface="+mn-cs"/>
              </a:rPr>
              <a:t>Safety Case Document provide the evidences for Quality Management, Safety Management and Technical safety report.</a:t>
            </a: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dirty="0">
              <a:solidFill>
                <a:srgbClr val="0000CC"/>
              </a:solidFill>
              <a:latin typeface="Arial" charset="0"/>
              <a:ea typeface="+mn-ea"/>
              <a:cs typeface="+mn-cs"/>
            </a:endParaRP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dirty="0">
                <a:solidFill>
                  <a:srgbClr val="0000CC"/>
                </a:solidFill>
                <a:latin typeface="Arial" charset="0"/>
                <a:ea typeface="+mn-ea"/>
                <a:cs typeface="+mn-cs"/>
              </a:rPr>
              <a:t>Safety Case Conclusion summarizes the evidence  produced in the Safety Case document and  justify the claim that the system is adequately safe, subject to its compliance with in the specified application conditions. </a:t>
            </a: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dirty="0">
              <a:solidFill>
                <a:srgbClr val="0000CC"/>
              </a:solidFill>
              <a:latin typeface="Arial" charset="0"/>
              <a:ea typeface="+mn-ea"/>
              <a:cs typeface="+mn-cs"/>
            </a:endParaRP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dirty="0">
                <a:solidFill>
                  <a:srgbClr val="FF0000"/>
                </a:solidFill>
                <a:latin typeface="Arial" charset="0"/>
                <a:ea typeface="+mn-ea"/>
                <a:cs typeface="+mn-cs"/>
              </a:rPr>
              <a:t>Safety Approvals are received from IV&amp;V agencies based on the evidences produced and the test results.</a:t>
            </a:r>
          </a:p>
        </p:txBody>
      </p:sp>
    </p:spTree>
    <p:extLst>
      <p:ext uri="{BB962C8B-B14F-4D97-AF65-F5344CB8AC3E}">
        <p14:creationId xmlns:p14="http://schemas.microsoft.com/office/powerpoint/2010/main" val="645460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179512" y="120650"/>
            <a:ext cx="8808913" cy="1148110"/>
          </a:xfrm>
        </p:spPr>
        <p:txBody>
          <a:bodyPr>
            <a:no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a:t>Software Safety Integrity Level (EN50128 - Cl.5)</a:t>
            </a:r>
          </a:p>
        </p:txBody>
      </p:sp>
      <p:sp>
        <p:nvSpPr>
          <p:cNvPr id="4" name="Slide Number Placeholder 3"/>
          <p:cNvSpPr>
            <a:spLocks noGrp="1"/>
          </p:cNvSpPr>
          <p:nvPr>
            <p:ph type="sldNum" sz="quarter" idx="12"/>
          </p:nvPr>
        </p:nvSpPr>
        <p:spPr/>
        <p:txBody>
          <a:bodyPr/>
          <a:lstStyle/>
          <a:p>
            <a:pPr>
              <a:defRPr/>
            </a:pPr>
            <a:fld id="{BC1F8C57-765A-43A1-83C8-A1EB5C9A5721}" type="slidenum">
              <a:rPr lang="en-US"/>
              <a:pPr>
                <a:defRPr/>
              </a:pPr>
              <a:t>19</a:t>
            </a:fld>
            <a:endParaRPr lang="en-US"/>
          </a:p>
        </p:txBody>
      </p:sp>
      <p:sp>
        <p:nvSpPr>
          <p:cNvPr id="13316" name="Text Box 2"/>
          <p:cNvSpPr txBox="1">
            <a:spLocks noChangeArrowheads="1"/>
          </p:cNvSpPr>
          <p:nvPr/>
        </p:nvSpPr>
        <p:spPr bwMode="auto">
          <a:xfrm>
            <a:off x="685799" y="1124744"/>
            <a:ext cx="7954963" cy="5141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9pPr>
          </a:lstStyle>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dirty="0">
                <a:solidFill>
                  <a:srgbClr val="0000CC"/>
                </a:solidFill>
                <a:latin typeface="Arial" charset="0"/>
                <a:ea typeface="+mn-ea"/>
                <a:cs typeface="+mn-cs"/>
              </a:rPr>
              <a:t>Derivation of System Requirements(SRS) based on Customer specification.</a:t>
            </a: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dirty="0">
                <a:solidFill>
                  <a:srgbClr val="0000CC"/>
                </a:solidFill>
                <a:latin typeface="Arial" charset="0"/>
                <a:ea typeface="+mn-ea"/>
                <a:cs typeface="+mn-cs"/>
              </a:rPr>
              <a:t>Identification of System Safety Requirements (SSRS)</a:t>
            </a: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dirty="0" smtClean="0">
                <a:solidFill>
                  <a:srgbClr val="0000CC"/>
                </a:solidFill>
                <a:latin typeface="Arial" charset="0"/>
                <a:ea typeface="+mn-ea"/>
                <a:cs typeface="+mn-cs"/>
              </a:rPr>
              <a:t>System </a:t>
            </a:r>
            <a:r>
              <a:rPr lang="en-US" sz="2000" dirty="0">
                <a:solidFill>
                  <a:srgbClr val="0000CC"/>
                </a:solidFill>
                <a:latin typeface="Arial" charset="0"/>
                <a:ea typeface="+mn-ea"/>
                <a:cs typeface="+mn-cs"/>
              </a:rPr>
              <a:t>Safety Plan to identify safety management structure, safety related activities and procedures for safety reviews for Software.</a:t>
            </a: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dirty="0" smtClean="0">
                <a:solidFill>
                  <a:srgbClr val="0000CC"/>
                </a:solidFill>
                <a:latin typeface="Arial" charset="0"/>
                <a:ea typeface="+mn-ea"/>
                <a:cs typeface="+mn-cs"/>
              </a:rPr>
              <a:t>Preparation </a:t>
            </a:r>
            <a:r>
              <a:rPr lang="en-US" sz="2000" dirty="0">
                <a:solidFill>
                  <a:srgbClr val="0000CC"/>
                </a:solidFill>
                <a:latin typeface="Arial" charset="0"/>
                <a:ea typeface="+mn-ea"/>
                <a:cs typeface="+mn-cs"/>
              </a:rPr>
              <a:t>of System Architecture Description (SAD)</a:t>
            </a: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dirty="0" smtClean="0">
                <a:solidFill>
                  <a:srgbClr val="0000CC"/>
                </a:solidFill>
                <a:latin typeface="Arial" charset="0"/>
                <a:ea typeface="+mn-ea"/>
                <a:cs typeface="+mn-cs"/>
              </a:rPr>
              <a:t>Identification </a:t>
            </a:r>
            <a:r>
              <a:rPr lang="en-US" sz="2000" dirty="0">
                <a:solidFill>
                  <a:srgbClr val="0000CC"/>
                </a:solidFill>
                <a:latin typeface="Arial" charset="0"/>
                <a:ea typeface="+mn-ea"/>
                <a:cs typeface="+mn-cs"/>
              </a:rPr>
              <a:t>and Review of all safety/vital functions.</a:t>
            </a:r>
          </a:p>
          <a:p>
            <a:pPr algn="just" eaLnBrk="1" hangingPunct="1">
              <a:lnSpc>
                <a:spcPct val="93000"/>
              </a:lnSpc>
              <a:spcBef>
                <a:spcPts val="700"/>
              </a:spcBef>
              <a:spcAft>
                <a:spcPct val="400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dirty="0" smtClean="0">
                <a:solidFill>
                  <a:srgbClr val="0000CC"/>
                </a:solidFill>
                <a:latin typeface="Arial" charset="0"/>
                <a:ea typeface="+mn-ea"/>
                <a:cs typeface="+mn-cs"/>
              </a:rPr>
              <a:t>Apportionment </a:t>
            </a:r>
            <a:r>
              <a:rPr lang="en-US" sz="2000" dirty="0">
                <a:solidFill>
                  <a:srgbClr val="0000CC"/>
                </a:solidFill>
                <a:latin typeface="Arial" charset="0"/>
                <a:ea typeface="+mn-ea"/>
                <a:cs typeface="+mn-cs"/>
              </a:rPr>
              <a:t>of Safety Integrity Level to Sub-systems based on the identified safety functions.</a:t>
            </a:r>
          </a:p>
        </p:txBody>
      </p:sp>
    </p:spTree>
    <p:extLst>
      <p:ext uri="{BB962C8B-B14F-4D97-AF65-F5344CB8AC3E}">
        <p14:creationId xmlns:p14="http://schemas.microsoft.com/office/powerpoint/2010/main" val="118102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196752"/>
          </a:xfrm>
        </p:spPr>
        <p:txBody>
          <a:bodyPr>
            <a:normAutofit/>
          </a:bodyPr>
          <a:lstStyle/>
          <a:p>
            <a:r>
              <a:rPr lang="en-US" sz="3200" b="1" dirty="0" smtClean="0"/>
              <a:t>Over View of CENELC Standards for Signalling Applications </a:t>
            </a:r>
            <a:endParaRPr lang="en-IN" sz="3200" b="1" dirty="0"/>
          </a:p>
        </p:txBody>
      </p:sp>
      <p:sp>
        <p:nvSpPr>
          <p:cNvPr id="3" name="Subtitle 2"/>
          <p:cNvSpPr>
            <a:spLocks noGrp="1"/>
          </p:cNvSpPr>
          <p:nvPr>
            <p:ph type="subTitle" idx="1"/>
          </p:nvPr>
        </p:nvSpPr>
        <p:spPr>
          <a:xfrm>
            <a:off x="323528" y="1340768"/>
            <a:ext cx="8568952" cy="5112568"/>
          </a:xfrm>
        </p:spPr>
        <p:txBody>
          <a:bodyPr>
            <a:normAutofit fontScale="47500" lnSpcReduction="20000"/>
          </a:bodyPr>
          <a:lstStyle/>
          <a:p>
            <a:pPr algn="ctr"/>
            <a:r>
              <a:rPr lang="en-US" sz="5900" dirty="0" smtClean="0">
                <a:solidFill>
                  <a:srgbClr val="0070C0"/>
                </a:solidFill>
                <a:effectLst>
                  <a:outerShdw blurRad="50000" dist="30000" dir="5400000" algn="tl" rotWithShape="0">
                    <a:srgbClr val="000000">
                      <a:alpha val="30000"/>
                    </a:srgbClr>
                  </a:outerShdw>
                </a:effectLst>
                <a:latin typeface="+mj-lt"/>
                <a:ea typeface="+mj-ea"/>
                <a:cs typeface="+mj-cs"/>
              </a:rPr>
              <a:t>Main CENELEC Standards   applicable for </a:t>
            </a:r>
          </a:p>
          <a:p>
            <a:pPr algn="ctr"/>
            <a:r>
              <a:rPr lang="en-US" sz="5900" dirty="0" smtClean="0">
                <a:solidFill>
                  <a:srgbClr val="0070C0"/>
                </a:solidFill>
                <a:effectLst>
                  <a:outerShdw blurRad="50000" dist="30000" dir="5400000" algn="tl" rotWithShape="0">
                    <a:srgbClr val="000000">
                      <a:alpha val="30000"/>
                    </a:srgbClr>
                  </a:outerShdw>
                </a:effectLst>
                <a:latin typeface="+mj-lt"/>
                <a:ea typeface="+mj-ea"/>
                <a:cs typeface="+mj-cs"/>
              </a:rPr>
              <a:t>Software Embedded Signalling Systems are:</a:t>
            </a:r>
          </a:p>
          <a:p>
            <a:pPr algn="ctr"/>
            <a:endParaRPr lang="en-US" sz="5900" dirty="0" smtClean="0">
              <a:solidFill>
                <a:srgbClr val="0070C0"/>
              </a:solidFill>
              <a:effectLst>
                <a:outerShdw blurRad="50000" dist="30000" dir="5400000" algn="tl" rotWithShape="0">
                  <a:srgbClr val="000000">
                    <a:alpha val="30000"/>
                  </a:srgbClr>
                </a:outerShdw>
              </a:effectLst>
              <a:latin typeface="+mj-lt"/>
              <a:ea typeface="+mj-ea"/>
              <a:cs typeface="+mj-cs"/>
            </a:endParaRPr>
          </a:p>
          <a:p>
            <a:pPr marL="886968" lvl="1" indent="-457200" algn="just">
              <a:buClr>
                <a:schemeClr val="tx2">
                  <a:lumMod val="50000"/>
                </a:schemeClr>
              </a:buClr>
              <a:buSzPct val="100000"/>
              <a:buFont typeface="Arial" pitchFamily="34" charset="0"/>
              <a:buChar char="•"/>
            </a:pPr>
            <a:r>
              <a:rPr lang="en-US" sz="4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EN 50126 - 	The Specification and Demonstration 					of Reliability, Availability, Maintainability 					and Safety.</a:t>
            </a:r>
          </a:p>
          <a:p>
            <a:pPr marL="886968" lvl="1" indent="-457200" algn="just">
              <a:buClr>
                <a:schemeClr val="tx2">
                  <a:lumMod val="50000"/>
                </a:schemeClr>
              </a:buClr>
              <a:buSzPct val="100000"/>
              <a:buFont typeface="Arial" pitchFamily="34" charset="0"/>
              <a:buChar char="•"/>
            </a:pPr>
            <a:r>
              <a:rPr lang="en-US" sz="4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EN 50128 - 	Communications, Signalling and Processing 				Systems – Software for railway Control and 				Protection systems.</a:t>
            </a:r>
          </a:p>
          <a:p>
            <a:pPr marL="886968" lvl="1" indent="-457200" algn="just">
              <a:buClr>
                <a:schemeClr val="tx2">
                  <a:lumMod val="50000"/>
                </a:schemeClr>
              </a:buClr>
              <a:buSzPct val="100000"/>
              <a:buFont typeface="Arial" pitchFamily="34" charset="0"/>
              <a:buChar char="•"/>
            </a:pPr>
            <a:r>
              <a:rPr lang="en-US" sz="4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EN 50129 - 	</a:t>
            </a:r>
            <a:r>
              <a:rPr lang="en-US" sz="4400" dirty="0">
                <a:solidFill>
                  <a:schemeClr val="tx2">
                    <a:satMod val="130000"/>
                  </a:schemeClr>
                </a:solidFill>
                <a:effectLst>
                  <a:outerShdw blurRad="50000" dist="30000" dir="5400000" algn="tl" rotWithShape="0">
                    <a:srgbClr val="000000">
                      <a:alpha val="30000"/>
                    </a:srgbClr>
                  </a:outerShdw>
                </a:effectLst>
              </a:rPr>
              <a:t>Communications, Signalling and Processing 				Systems – </a:t>
            </a:r>
            <a:r>
              <a:rPr lang="en-US" sz="4400" dirty="0" smtClean="0">
                <a:solidFill>
                  <a:schemeClr val="tx2">
                    <a:satMod val="130000"/>
                  </a:schemeClr>
                </a:solidFill>
                <a:effectLst>
                  <a:outerShdw blurRad="50000" dist="30000" dir="5400000" algn="tl" rotWithShape="0">
                    <a:srgbClr val="000000">
                      <a:alpha val="30000"/>
                    </a:srgbClr>
                  </a:outerShdw>
                </a:effectLst>
              </a:rPr>
              <a:t>Safety related electronic system for 				Signalling.</a:t>
            </a:r>
          </a:p>
          <a:p>
            <a:pPr marL="886968" lvl="1" indent="-457200" algn="just">
              <a:buClr>
                <a:schemeClr val="tx2">
                  <a:lumMod val="50000"/>
                </a:schemeClr>
              </a:buClr>
              <a:buSzPct val="100000"/>
              <a:buFont typeface="Arial" pitchFamily="34" charset="0"/>
              <a:buChar char="•"/>
            </a:pPr>
            <a:r>
              <a:rPr lang="en-US" sz="4400" dirty="0" smtClean="0">
                <a:solidFill>
                  <a:schemeClr val="tx2">
                    <a:satMod val="130000"/>
                  </a:schemeClr>
                </a:solidFill>
                <a:effectLst>
                  <a:outerShdw blurRad="50000" dist="30000" dir="5400000" algn="tl" rotWithShape="0">
                    <a:srgbClr val="000000">
                      <a:alpha val="30000"/>
                    </a:srgbClr>
                  </a:outerShdw>
                </a:effectLst>
              </a:rPr>
              <a:t>EN50159-1-	</a:t>
            </a:r>
            <a:r>
              <a:rPr lang="en-IN" sz="44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Communication, signalling and processing systems 			</a:t>
            </a:r>
            <a:r>
              <a:rPr lang="en-IN" sz="4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	- </a:t>
            </a:r>
            <a:r>
              <a:rPr lang="en-IN" sz="44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Safety-related communication in 	</a:t>
            </a:r>
            <a:r>
              <a:rPr lang="en-IN" sz="44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				   transmission</a:t>
            </a:r>
            <a:r>
              <a:rPr lang="en-IN" sz="44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a:t>
            </a:r>
            <a:endParaRPr lang="en-US" sz="44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marL="886968" lvl="1" indent="-457200" algn="just">
              <a:buClr>
                <a:schemeClr val="tx2">
                  <a:lumMod val="50000"/>
                </a:schemeClr>
              </a:buClr>
              <a:buSzPct val="100000"/>
              <a:buFont typeface="Arial" pitchFamily="34" charset="0"/>
              <a:buChar char="•"/>
            </a:pPr>
            <a:endParaRPr lang="en-US" sz="30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marL="0" algn="just">
              <a:buClr>
                <a:schemeClr val="tx2">
                  <a:lumMod val="50000"/>
                </a:schemeClr>
              </a:buClr>
              <a:buSzPct val="100000"/>
            </a:pPr>
            <a:r>
              <a:rPr lang="en-US" sz="28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endParaRPr lang="en-IN" sz="28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Tree>
    <p:extLst>
      <p:ext uri="{BB962C8B-B14F-4D97-AF65-F5344CB8AC3E}">
        <p14:creationId xmlns:p14="http://schemas.microsoft.com/office/powerpoint/2010/main" val="2392418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67544" y="120650"/>
            <a:ext cx="8520881" cy="973138"/>
          </a:xfrm>
        </p:spPr>
        <p:txBody>
          <a:bodyPr>
            <a:noAutofit/>
          </a:bodyPr>
          <a:lstStyle/>
          <a:p>
            <a:pPr fontAlgn="auto">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a:t>Software Verification &amp; Testing (EN50128 - Cl.11)</a:t>
            </a:r>
          </a:p>
        </p:txBody>
      </p:sp>
      <p:sp>
        <p:nvSpPr>
          <p:cNvPr id="4" name="Slide Number Placeholder 3"/>
          <p:cNvSpPr>
            <a:spLocks noGrp="1"/>
          </p:cNvSpPr>
          <p:nvPr>
            <p:ph type="sldNum" sz="quarter" idx="12"/>
          </p:nvPr>
        </p:nvSpPr>
        <p:spPr/>
        <p:txBody>
          <a:bodyPr/>
          <a:lstStyle/>
          <a:p>
            <a:pPr>
              <a:defRPr/>
            </a:pPr>
            <a:fld id="{A0572187-5C2B-4BEA-A3D4-AB043A31FCD4}" type="slidenum">
              <a:rPr lang="en-US"/>
              <a:pPr>
                <a:defRPr/>
              </a:pPr>
              <a:t>20</a:t>
            </a:fld>
            <a:endParaRPr lang="en-US"/>
          </a:p>
        </p:txBody>
      </p:sp>
      <p:sp>
        <p:nvSpPr>
          <p:cNvPr id="19460" name="Text Box 2"/>
          <p:cNvSpPr txBox="1">
            <a:spLocks noChangeArrowheads="1"/>
          </p:cNvSpPr>
          <p:nvPr/>
        </p:nvSpPr>
        <p:spPr bwMode="auto">
          <a:xfrm>
            <a:off x="685800" y="1830388"/>
            <a:ext cx="7772400"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9pPr>
          </a:lstStyle>
          <a:p>
            <a:pPr algn="just" eaLnBrk="1" hangingPunct="1">
              <a:lnSpc>
                <a:spcPct val="93000"/>
              </a:lnSpc>
              <a:spcBef>
                <a:spcPts val="700"/>
              </a:spcBef>
            </a:pPr>
            <a:r>
              <a:rPr lang="en-US" dirty="0">
                <a:solidFill>
                  <a:srgbClr val="FF0000"/>
                </a:solidFill>
                <a:latin typeface="Arial" charset="0"/>
                <a:ea typeface="+mn-ea"/>
                <a:cs typeface="+mn-cs"/>
              </a:rPr>
              <a:t>Software (SW) Verification Plan, SW Requirements Verification Report, SW Architecture and Design Verification Report, SW Module Verification Report, SW Source Code Verification Report, SW Integration Test Plan and SW Integration Test Report documents are produced by IV&amp;V agency to carry out verification and testing for the required SIL.</a:t>
            </a:r>
          </a:p>
        </p:txBody>
      </p:sp>
    </p:spTree>
    <p:extLst>
      <p:ext uri="{BB962C8B-B14F-4D97-AF65-F5344CB8AC3E}">
        <p14:creationId xmlns:p14="http://schemas.microsoft.com/office/powerpoint/2010/main" val="25559044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323528" y="120650"/>
            <a:ext cx="8664897" cy="973138"/>
          </a:xfrm>
        </p:spPr>
        <p:txBody>
          <a:bodyPr>
            <a:no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a:t>Software/Hardware Integration (EN50128 - Cl.12)</a:t>
            </a:r>
          </a:p>
        </p:txBody>
      </p:sp>
      <p:sp>
        <p:nvSpPr>
          <p:cNvPr id="4" name="Slide Number Placeholder 3"/>
          <p:cNvSpPr>
            <a:spLocks noGrp="1"/>
          </p:cNvSpPr>
          <p:nvPr>
            <p:ph type="sldNum" sz="quarter" idx="12"/>
          </p:nvPr>
        </p:nvSpPr>
        <p:spPr/>
        <p:txBody>
          <a:bodyPr/>
          <a:lstStyle/>
          <a:p>
            <a:pPr>
              <a:defRPr/>
            </a:pPr>
            <a:fld id="{52727FE1-98C4-49CB-AA87-14D3038D956E}" type="slidenum">
              <a:rPr lang="en-US"/>
              <a:pPr>
                <a:defRPr/>
              </a:pPr>
              <a:t>21</a:t>
            </a:fld>
            <a:endParaRPr lang="en-US"/>
          </a:p>
        </p:txBody>
      </p:sp>
      <p:sp>
        <p:nvSpPr>
          <p:cNvPr id="20484" name="Text Box 2"/>
          <p:cNvSpPr txBox="1">
            <a:spLocks noChangeArrowheads="1"/>
          </p:cNvSpPr>
          <p:nvPr/>
        </p:nvSpPr>
        <p:spPr bwMode="auto">
          <a:xfrm>
            <a:off x="323528" y="1856690"/>
            <a:ext cx="8424936"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9pPr>
          </a:lstStyle>
          <a:p>
            <a:pPr algn="just" eaLnBrk="1" hangingPunct="1">
              <a:lnSpc>
                <a:spcPct val="150000"/>
              </a:lnSpc>
              <a:spcBef>
                <a:spcPts val="700"/>
              </a:spcBef>
            </a:pPr>
            <a:r>
              <a:rPr lang="en-US" dirty="0">
                <a:solidFill>
                  <a:srgbClr val="0000CC"/>
                </a:solidFill>
                <a:latin typeface="Arial" charset="0"/>
                <a:ea typeface="+mn-ea"/>
                <a:cs typeface="+mn-cs"/>
              </a:rPr>
              <a:t>Once the Hardware and Software is verified by IV&amp;V, their </a:t>
            </a:r>
          </a:p>
          <a:p>
            <a:pPr algn="just" eaLnBrk="1" hangingPunct="1">
              <a:lnSpc>
                <a:spcPct val="150000"/>
              </a:lnSpc>
              <a:spcBef>
                <a:spcPts val="700"/>
              </a:spcBef>
            </a:pPr>
            <a:r>
              <a:rPr lang="en-US" dirty="0">
                <a:solidFill>
                  <a:srgbClr val="0000CC"/>
                </a:solidFill>
                <a:latin typeface="Arial" charset="0"/>
                <a:ea typeface="+mn-ea"/>
                <a:cs typeface="+mn-cs"/>
              </a:rPr>
              <a:t>compatibility is tested during SHI. </a:t>
            </a:r>
          </a:p>
          <a:p>
            <a:pPr algn="just" eaLnBrk="1" hangingPunct="1">
              <a:lnSpc>
                <a:spcPct val="150000"/>
              </a:lnSpc>
              <a:spcBef>
                <a:spcPts val="700"/>
              </a:spcBef>
            </a:pPr>
            <a:r>
              <a:rPr lang="en-US" dirty="0">
                <a:solidFill>
                  <a:srgbClr val="0000CC"/>
                </a:solidFill>
                <a:latin typeface="Arial" charset="0"/>
                <a:ea typeface="+mn-ea"/>
                <a:cs typeface="+mn-cs"/>
              </a:rPr>
              <a:t>SHI Test Plan and Test Report documents are developed. </a:t>
            </a:r>
          </a:p>
          <a:p>
            <a:pPr algn="just" eaLnBrk="1" hangingPunct="1">
              <a:lnSpc>
                <a:spcPct val="150000"/>
              </a:lnSpc>
              <a:spcBef>
                <a:spcPts val="700"/>
              </a:spcBef>
            </a:pPr>
            <a:r>
              <a:rPr lang="en-US" dirty="0">
                <a:solidFill>
                  <a:srgbClr val="0000CC"/>
                </a:solidFill>
                <a:latin typeface="Arial" charset="0"/>
                <a:ea typeface="+mn-ea"/>
                <a:cs typeface="+mn-cs"/>
              </a:rPr>
              <a:t>They describe the test cases, types of tests to be performed, </a:t>
            </a:r>
          </a:p>
          <a:p>
            <a:pPr algn="just" eaLnBrk="1" hangingPunct="1">
              <a:lnSpc>
                <a:spcPct val="150000"/>
              </a:lnSpc>
              <a:spcBef>
                <a:spcPts val="700"/>
              </a:spcBef>
            </a:pPr>
            <a:r>
              <a:rPr lang="en-US" dirty="0">
                <a:solidFill>
                  <a:srgbClr val="0000CC"/>
                </a:solidFill>
                <a:latin typeface="Arial" charset="0"/>
                <a:ea typeface="+mn-ea"/>
                <a:cs typeface="+mn-cs"/>
              </a:rPr>
              <a:t>And test environment including tools and support software.</a:t>
            </a:r>
          </a:p>
        </p:txBody>
      </p:sp>
    </p:spTree>
    <p:extLst>
      <p:ext uri="{BB962C8B-B14F-4D97-AF65-F5344CB8AC3E}">
        <p14:creationId xmlns:p14="http://schemas.microsoft.com/office/powerpoint/2010/main" val="440121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0" y="120650"/>
            <a:ext cx="8988425" cy="1364134"/>
          </a:xfrm>
        </p:spPr>
        <p:txBody>
          <a:bodyPr>
            <a:normAutofit/>
          </a:bodyPr>
          <a:lstStyle/>
          <a:p>
            <a:pPr fontAlgn="auto">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a:t>Software Assessment (EN50128 - Cl.14)</a:t>
            </a:r>
          </a:p>
        </p:txBody>
      </p:sp>
      <p:sp>
        <p:nvSpPr>
          <p:cNvPr id="4" name="Slide Number Placeholder 3"/>
          <p:cNvSpPr>
            <a:spLocks noGrp="1"/>
          </p:cNvSpPr>
          <p:nvPr>
            <p:ph type="sldNum" sz="quarter" idx="12"/>
          </p:nvPr>
        </p:nvSpPr>
        <p:spPr/>
        <p:txBody>
          <a:bodyPr/>
          <a:lstStyle/>
          <a:p>
            <a:pPr>
              <a:defRPr/>
            </a:pPr>
            <a:fld id="{56D96A13-7307-40B2-B32C-16DCEA5AFD63}" type="slidenum">
              <a:rPr lang="en-US"/>
              <a:pPr>
                <a:defRPr/>
              </a:pPr>
              <a:t>22</a:t>
            </a:fld>
            <a:endParaRPr lang="en-US"/>
          </a:p>
        </p:txBody>
      </p:sp>
      <p:sp>
        <p:nvSpPr>
          <p:cNvPr id="22532" name="Text Box 2"/>
          <p:cNvSpPr txBox="1">
            <a:spLocks noChangeArrowheads="1"/>
          </p:cNvSpPr>
          <p:nvPr/>
        </p:nvSpPr>
        <p:spPr bwMode="auto">
          <a:xfrm>
            <a:off x="617838" y="1233663"/>
            <a:ext cx="7772400" cy="5199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9pPr>
          </a:lstStyle>
          <a:p>
            <a:pPr algn="just" eaLnBrk="1" hangingPunct="1">
              <a:lnSpc>
                <a:spcPct val="150000"/>
              </a:lnSpc>
              <a:spcBef>
                <a:spcPts val="700"/>
              </a:spcBef>
            </a:pPr>
            <a:r>
              <a:rPr lang="en-US" dirty="0">
                <a:solidFill>
                  <a:srgbClr val="0000CC"/>
                </a:solidFill>
                <a:latin typeface="Arial" charset="0"/>
                <a:ea typeface="+mn-ea"/>
                <a:cs typeface="+mn-cs"/>
              </a:rPr>
              <a:t>IV&amp;V </a:t>
            </a:r>
            <a:r>
              <a:rPr lang="en-US" dirty="0" smtClean="0">
                <a:solidFill>
                  <a:srgbClr val="0000CC"/>
                </a:solidFill>
                <a:latin typeface="Arial" charset="0"/>
                <a:ea typeface="+mn-ea"/>
                <a:cs typeface="+mn-cs"/>
              </a:rPr>
              <a:t>has evaluated </a:t>
            </a:r>
            <a:r>
              <a:rPr lang="en-US" dirty="0">
                <a:solidFill>
                  <a:srgbClr val="0000CC"/>
                </a:solidFill>
                <a:latin typeface="Arial" charset="0"/>
                <a:ea typeface="+mn-ea"/>
                <a:cs typeface="+mn-cs"/>
              </a:rPr>
              <a:t>that the life cycle processes and </a:t>
            </a:r>
            <a:r>
              <a:rPr lang="en-US" dirty="0" smtClean="0">
                <a:solidFill>
                  <a:srgbClr val="0000CC"/>
                </a:solidFill>
                <a:latin typeface="Arial" charset="0"/>
                <a:ea typeface="+mn-ea"/>
                <a:cs typeface="+mn-cs"/>
              </a:rPr>
              <a:t>resulting </a:t>
            </a:r>
            <a:r>
              <a:rPr lang="en-US" dirty="0">
                <a:solidFill>
                  <a:srgbClr val="0000CC"/>
                </a:solidFill>
                <a:latin typeface="Arial" charset="0"/>
                <a:ea typeface="+mn-ea"/>
                <a:cs typeface="+mn-cs"/>
              </a:rPr>
              <a:t>product is such that the software is of the </a:t>
            </a:r>
            <a:r>
              <a:rPr lang="en-US" dirty="0" smtClean="0">
                <a:solidFill>
                  <a:srgbClr val="0000CC"/>
                </a:solidFill>
                <a:latin typeface="Arial" charset="0"/>
                <a:ea typeface="+mn-ea"/>
                <a:cs typeface="+mn-cs"/>
              </a:rPr>
              <a:t>defined </a:t>
            </a:r>
            <a:r>
              <a:rPr lang="en-US" dirty="0">
                <a:solidFill>
                  <a:srgbClr val="0000CC"/>
                </a:solidFill>
                <a:latin typeface="Arial" charset="0"/>
                <a:ea typeface="+mn-ea"/>
                <a:cs typeface="+mn-cs"/>
              </a:rPr>
              <a:t>safety integrity level and is fit for the intended </a:t>
            </a:r>
            <a:r>
              <a:rPr lang="en-US" dirty="0" smtClean="0">
                <a:solidFill>
                  <a:srgbClr val="0000CC"/>
                </a:solidFill>
                <a:latin typeface="Arial" charset="0"/>
                <a:ea typeface="+mn-ea"/>
                <a:cs typeface="+mn-cs"/>
              </a:rPr>
              <a:t>application</a:t>
            </a:r>
            <a:r>
              <a:rPr lang="en-US" dirty="0">
                <a:solidFill>
                  <a:srgbClr val="0000CC"/>
                </a:solidFill>
                <a:latin typeface="Arial" charset="0"/>
                <a:ea typeface="+mn-ea"/>
                <a:cs typeface="+mn-cs"/>
              </a:rPr>
              <a:t>.</a:t>
            </a:r>
          </a:p>
          <a:p>
            <a:pPr algn="just" eaLnBrk="1" hangingPunct="1">
              <a:lnSpc>
                <a:spcPct val="150000"/>
              </a:lnSpc>
              <a:spcBef>
                <a:spcPts val="700"/>
              </a:spcBef>
            </a:pPr>
            <a:endParaRPr lang="en-US" dirty="0">
              <a:solidFill>
                <a:srgbClr val="0000CC"/>
              </a:solidFill>
              <a:latin typeface="Arial" charset="0"/>
              <a:ea typeface="+mn-ea"/>
              <a:cs typeface="+mn-cs"/>
            </a:endParaRPr>
          </a:p>
          <a:p>
            <a:pPr algn="just" eaLnBrk="1" hangingPunct="1">
              <a:lnSpc>
                <a:spcPct val="150000"/>
              </a:lnSpc>
              <a:spcBef>
                <a:spcPts val="700"/>
              </a:spcBef>
            </a:pPr>
            <a:r>
              <a:rPr lang="en-US" dirty="0">
                <a:solidFill>
                  <a:srgbClr val="0000CC"/>
                </a:solidFill>
                <a:latin typeface="Arial" charset="0"/>
                <a:ea typeface="+mn-ea"/>
                <a:cs typeface="+mn-cs"/>
              </a:rPr>
              <a:t>IV&amp;V has produced the Software Assessment Report </a:t>
            </a:r>
            <a:r>
              <a:rPr lang="en-US" dirty="0" smtClean="0">
                <a:solidFill>
                  <a:srgbClr val="0000CC"/>
                </a:solidFill>
                <a:latin typeface="Arial" charset="0"/>
                <a:ea typeface="+mn-ea"/>
                <a:cs typeface="+mn-cs"/>
              </a:rPr>
              <a:t>recommending </a:t>
            </a:r>
            <a:r>
              <a:rPr lang="en-US" dirty="0">
                <a:solidFill>
                  <a:srgbClr val="0000CC"/>
                </a:solidFill>
                <a:latin typeface="Arial" charset="0"/>
                <a:ea typeface="+mn-ea"/>
                <a:cs typeface="+mn-cs"/>
              </a:rPr>
              <a:t>the Software for the intended use. </a:t>
            </a:r>
          </a:p>
        </p:txBody>
      </p:sp>
    </p:spTree>
    <p:extLst>
      <p:ext uri="{BB962C8B-B14F-4D97-AF65-F5344CB8AC3E}">
        <p14:creationId xmlns:p14="http://schemas.microsoft.com/office/powerpoint/2010/main" val="3586663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0" y="120650"/>
            <a:ext cx="8983663" cy="968375"/>
          </a:xfrm>
        </p:spPr>
        <p:txBody>
          <a:bodyP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a:t>Field Trials</a:t>
            </a:r>
          </a:p>
        </p:txBody>
      </p:sp>
      <p:sp>
        <p:nvSpPr>
          <p:cNvPr id="4" name="Slide Number Placeholder 3"/>
          <p:cNvSpPr>
            <a:spLocks noGrp="1"/>
          </p:cNvSpPr>
          <p:nvPr>
            <p:ph type="sldNum" sz="quarter" idx="12"/>
          </p:nvPr>
        </p:nvSpPr>
        <p:spPr/>
        <p:txBody>
          <a:bodyPr/>
          <a:lstStyle/>
          <a:p>
            <a:pPr>
              <a:defRPr/>
            </a:pPr>
            <a:fld id="{FA32F025-E5F9-4997-A6AD-E37398185E57}" type="slidenum">
              <a:rPr lang="en-US"/>
              <a:pPr>
                <a:defRPr/>
              </a:pPr>
              <a:t>23</a:t>
            </a:fld>
            <a:endParaRPr lang="en-US"/>
          </a:p>
        </p:txBody>
      </p:sp>
      <p:sp>
        <p:nvSpPr>
          <p:cNvPr id="26628" name="Text Box 2"/>
          <p:cNvSpPr txBox="1">
            <a:spLocks noChangeArrowheads="1"/>
          </p:cNvSpPr>
          <p:nvPr/>
        </p:nvSpPr>
        <p:spPr bwMode="auto">
          <a:xfrm>
            <a:off x="685800" y="908720"/>
            <a:ext cx="7772400" cy="5044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6" charset="0"/>
                <a:ea typeface="Lucida Sans Unicode" charset="0"/>
                <a:cs typeface="Lucida Sans Unicode" charset="0"/>
              </a:defRPr>
            </a:lvl9pPr>
          </a:lstStyle>
          <a:p>
            <a:pPr algn="just" eaLnBrk="1" hangingPunct="1">
              <a:lnSpc>
                <a:spcPct val="150000"/>
              </a:lnSpc>
              <a:spcBef>
                <a:spcPts val="700"/>
              </a:spcBef>
            </a:pPr>
            <a:r>
              <a:rPr lang="en-US" sz="1800" dirty="0">
                <a:solidFill>
                  <a:srgbClr val="0000CC"/>
                </a:solidFill>
                <a:latin typeface="Arial" charset="0"/>
                <a:ea typeface="+mn-ea"/>
                <a:cs typeface="+mn-cs"/>
              </a:rPr>
              <a:t>Filed Trials are carried out in three phases for specified mandatory period:</a:t>
            </a:r>
          </a:p>
          <a:p>
            <a:pPr algn="just" eaLnBrk="1" hangingPunct="1">
              <a:lnSpc>
                <a:spcPct val="150000"/>
              </a:lnSpc>
              <a:spcBef>
                <a:spcPts val="700"/>
              </a:spcBef>
            </a:pPr>
            <a:r>
              <a:rPr lang="en-US" sz="1800" dirty="0">
                <a:solidFill>
                  <a:srgbClr val="0000CC"/>
                </a:solidFill>
                <a:latin typeface="Arial" charset="0"/>
                <a:ea typeface="+mn-ea"/>
                <a:cs typeface="+mn-cs"/>
              </a:rPr>
              <a:t>1) Parallel Trials</a:t>
            </a:r>
          </a:p>
          <a:p>
            <a:pPr algn="just" eaLnBrk="1" hangingPunct="1">
              <a:lnSpc>
                <a:spcPct val="150000"/>
              </a:lnSpc>
              <a:spcBef>
                <a:spcPts val="700"/>
              </a:spcBef>
            </a:pPr>
            <a:r>
              <a:rPr lang="en-US" sz="1800" dirty="0">
                <a:solidFill>
                  <a:srgbClr val="0000CC"/>
                </a:solidFill>
                <a:latin typeface="Arial" charset="0"/>
                <a:ea typeface="+mn-ea"/>
                <a:cs typeface="+mn-cs"/>
              </a:rPr>
              <a:t>2) Series Trials</a:t>
            </a:r>
          </a:p>
          <a:p>
            <a:pPr algn="just" eaLnBrk="1" hangingPunct="1">
              <a:lnSpc>
                <a:spcPct val="150000"/>
              </a:lnSpc>
              <a:spcBef>
                <a:spcPts val="700"/>
              </a:spcBef>
            </a:pPr>
            <a:r>
              <a:rPr lang="en-US" sz="1800" dirty="0">
                <a:solidFill>
                  <a:srgbClr val="0000CC"/>
                </a:solidFill>
                <a:latin typeface="Arial" charset="0"/>
                <a:ea typeface="+mn-ea"/>
                <a:cs typeface="+mn-cs"/>
              </a:rPr>
              <a:t>3) Stand-alone Trials</a:t>
            </a:r>
          </a:p>
          <a:p>
            <a:pPr algn="just" eaLnBrk="1" hangingPunct="1">
              <a:lnSpc>
                <a:spcPct val="150000"/>
              </a:lnSpc>
              <a:spcBef>
                <a:spcPts val="700"/>
              </a:spcBef>
            </a:pPr>
            <a:r>
              <a:rPr lang="en-US" sz="1800" dirty="0">
                <a:solidFill>
                  <a:srgbClr val="0000CC"/>
                </a:solidFill>
                <a:latin typeface="Arial" charset="0"/>
                <a:ea typeface="+mn-ea"/>
                <a:cs typeface="+mn-cs"/>
              </a:rPr>
              <a:t>Objective Of Parallel Trial is to assess the Functional Performance and Operation in Railway Environment</a:t>
            </a:r>
            <a:r>
              <a:rPr lang="en-US" sz="1800" dirty="0" smtClean="0">
                <a:solidFill>
                  <a:srgbClr val="0000CC"/>
                </a:solidFill>
                <a:latin typeface="Arial" charset="0"/>
                <a:ea typeface="+mn-ea"/>
                <a:cs typeface="+mn-cs"/>
              </a:rPr>
              <a:t>..</a:t>
            </a:r>
            <a:endParaRPr lang="en-US" sz="1800" dirty="0">
              <a:solidFill>
                <a:srgbClr val="0000CC"/>
              </a:solidFill>
              <a:latin typeface="Arial" charset="0"/>
              <a:ea typeface="+mn-ea"/>
              <a:cs typeface="+mn-cs"/>
            </a:endParaRPr>
          </a:p>
          <a:p>
            <a:pPr algn="just" eaLnBrk="1" hangingPunct="1">
              <a:lnSpc>
                <a:spcPct val="150000"/>
              </a:lnSpc>
              <a:spcBef>
                <a:spcPts val="700"/>
              </a:spcBef>
            </a:pPr>
            <a:r>
              <a:rPr lang="en-US" sz="1800" dirty="0">
                <a:solidFill>
                  <a:srgbClr val="0000CC"/>
                </a:solidFill>
                <a:latin typeface="Arial" charset="0"/>
                <a:ea typeface="+mn-ea"/>
                <a:cs typeface="+mn-cs"/>
              </a:rPr>
              <a:t>Objective Of Series Trial is to assess the functionality in operating the Field Function in </a:t>
            </a:r>
            <a:r>
              <a:rPr lang="en-US" sz="1800" dirty="0" smtClean="0">
                <a:solidFill>
                  <a:srgbClr val="0000CC"/>
                </a:solidFill>
                <a:latin typeface="Arial" charset="0"/>
                <a:ea typeface="+mn-ea"/>
                <a:cs typeface="+mn-cs"/>
              </a:rPr>
              <a:t>Series. </a:t>
            </a:r>
            <a:r>
              <a:rPr lang="en-US" sz="1800" dirty="0">
                <a:solidFill>
                  <a:srgbClr val="0000CC"/>
                </a:solidFill>
                <a:latin typeface="Arial" charset="0"/>
                <a:ea typeface="+mn-ea"/>
                <a:cs typeface="+mn-cs"/>
              </a:rPr>
              <a:t>Outputs are delivered only if both </a:t>
            </a:r>
            <a:r>
              <a:rPr lang="en-US" sz="1800" dirty="0" smtClean="0">
                <a:solidFill>
                  <a:srgbClr val="0000CC"/>
                </a:solidFill>
                <a:latin typeface="Arial" charset="0"/>
                <a:ea typeface="+mn-ea"/>
                <a:cs typeface="+mn-cs"/>
              </a:rPr>
              <a:t>Systems  </a:t>
            </a:r>
            <a:r>
              <a:rPr lang="en-US" sz="1800" dirty="0">
                <a:solidFill>
                  <a:srgbClr val="0000CC"/>
                </a:solidFill>
                <a:latin typeface="Arial" charset="0"/>
                <a:ea typeface="+mn-ea"/>
                <a:cs typeface="+mn-cs"/>
              </a:rPr>
              <a:t>outputs are same, thus safety is ensured by two diverse systems.</a:t>
            </a:r>
          </a:p>
          <a:p>
            <a:pPr algn="just" eaLnBrk="1" hangingPunct="1">
              <a:lnSpc>
                <a:spcPct val="150000"/>
              </a:lnSpc>
              <a:spcBef>
                <a:spcPts val="700"/>
              </a:spcBef>
            </a:pPr>
            <a:r>
              <a:rPr lang="en-US" sz="1800" dirty="0">
                <a:solidFill>
                  <a:srgbClr val="0000CC"/>
                </a:solidFill>
                <a:latin typeface="Arial" charset="0"/>
                <a:ea typeface="+mn-ea"/>
                <a:cs typeface="+mn-cs"/>
              </a:rPr>
              <a:t>Objective Of Stand-Alone Trial is to assess the </a:t>
            </a:r>
            <a:r>
              <a:rPr lang="en-US" sz="1800" dirty="0" smtClean="0">
                <a:solidFill>
                  <a:srgbClr val="0000CC"/>
                </a:solidFill>
                <a:latin typeface="Arial" charset="0"/>
                <a:ea typeface="+mn-ea"/>
                <a:cs typeface="+mn-cs"/>
              </a:rPr>
              <a:t>overall system , </a:t>
            </a:r>
            <a:r>
              <a:rPr lang="en-US" sz="1800" dirty="0">
                <a:solidFill>
                  <a:srgbClr val="0000CC"/>
                </a:solidFill>
                <a:latin typeface="Arial" charset="0"/>
                <a:ea typeface="+mn-ea"/>
                <a:cs typeface="+mn-cs"/>
              </a:rPr>
              <a:t>as performance and safety is verified in the previous Trials.</a:t>
            </a:r>
          </a:p>
          <a:p>
            <a:pPr eaLnBrk="1" hangingPunct="1">
              <a:lnSpc>
                <a:spcPct val="93000"/>
              </a:lnSpc>
              <a:spcBef>
                <a:spcPts val="700"/>
              </a:spcBef>
            </a:pPr>
            <a:endParaRPr lang="en-US" sz="1800" dirty="0">
              <a:solidFill>
                <a:srgbClr val="003366"/>
              </a:solidFill>
              <a:latin typeface="Gill Sans MT" pitchFamily="32" charset="0"/>
            </a:endParaRPr>
          </a:p>
          <a:p>
            <a:pPr eaLnBrk="1" hangingPunct="1">
              <a:lnSpc>
                <a:spcPct val="93000"/>
              </a:lnSpc>
              <a:spcBef>
                <a:spcPts val="700"/>
              </a:spcBef>
            </a:pPr>
            <a:endParaRPr lang="en-US" sz="1800" dirty="0">
              <a:solidFill>
                <a:srgbClr val="003366"/>
              </a:solidFill>
              <a:latin typeface="Gill Sans MT" pitchFamily="32" charset="0"/>
            </a:endParaRPr>
          </a:p>
        </p:txBody>
      </p:sp>
    </p:spTree>
    <p:extLst>
      <p:ext uri="{BB962C8B-B14F-4D97-AF65-F5344CB8AC3E}">
        <p14:creationId xmlns:p14="http://schemas.microsoft.com/office/powerpoint/2010/main" val="4067561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83568" y="980728"/>
            <a:ext cx="7920880" cy="4514850"/>
          </a:xfrm>
          <a:noFill/>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marL="0" indent="0">
              <a:buNone/>
            </a:pPr>
            <a:endParaRPr lang="en-IN"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marL="0" indent="0">
              <a:buNone/>
            </a:pPr>
            <a:endPar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marL="0" indent="0">
              <a:buNone/>
            </a:pPr>
            <a:endParaRPr lang="en-IN"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marL="0" indent="0" algn="ctr">
              <a:buNone/>
            </a:pPr>
            <a:r>
              <a:rPr lang="en-IN"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IN" sz="6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375664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20688"/>
          </a:xfrm>
        </p:spPr>
        <p:txBody>
          <a:bodyPr>
            <a:noAutofit/>
          </a:bodyPr>
          <a:lstStyle/>
          <a:p>
            <a:r>
              <a:rPr lang="de-DE" sz="3200" b="1" dirty="0"/>
              <a:t>Introduction to the 5012x-CENELEC-Standards</a:t>
            </a:r>
            <a:r>
              <a:rPr lang="de-DE" sz="2800" dirty="0" smtClean="0">
                <a:solidFill>
                  <a:schemeClr val="tx2">
                    <a:lumMod val="50000"/>
                  </a:schemeClr>
                </a:solidFill>
                <a:latin typeface="Arial" charset="0"/>
                <a:cs typeface="Arial" charset="0"/>
              </a:rPr>
              <a:t/>
            </a:r>
            <a:br>
              <a:rPr lang="de-DE" sz="2800" dirty="0" smtClean="0">
                <a:solidFill>
                  <a:schemeClr val="tx2">
                    <a:lumMod val="50000"/>
                  </a:schemeClr>
                </a:solidFill>
                <a:latin typeface="Arial" charset="0"/>
                <a:cs typeface="Arial" charset="0"/>
              </a:rPr>
            </a:br>
            <a:endParaRPr lang="en-US" sz="2800" dirty="0">
              <a:solidFill>
                <a:schemeClr val="tx2">
                  <a:lumMod val="50000"/>
                </a:schemeClr>
              </a:solidFill>
            </a:endParaRPr>
          </a:p>
        </p:txBody>
      </p:sp>
      <p:pic>
        <p:nvPicPr>
          <p:cNvPr id="4" name="Inhaltsplatzhalter 6" descr="126.jpg"/>
          <p:cNvPicPr>
            <a:picLocks noGrp="1" noChangeAspect="1"/>
          </p:cNvPicPr>
          <p:nvPr>
            <p:ph sz="quarter" idx="10"/>
          </p:nvPr>
        </p:nvPicPr>
        <p:blipFill>
          <a:blip r:embed="rId2" cstate="print"/>
          <a:srcRect/>
          <a:stretch>
            <a:fillRect/>
          </a:stretch>
        </p:blipFill>
        <p:spPr>
          <a:xfrm>
            <a:off x="214313" y="857250"/>
            <a:ext cx="2936875" cy="4270375"/>
          </a:xfrm>
        </p:spPr>
      </p:pic>
      <p:pic>
        <p:nvPicPr>
          <p:cNvPr id="5" name="Grafik 7" descr="128.jpg"/>
          <p:cNvPicPr>
            <a:picLocks noChangeAspect="1"/>
          </p:cNvPicPr>
          <p:nvPr/>
        </p:nvPicPr>
        <p:blipFill>
          <a:blip r:embed="rId3" cstate="print"/>
          <a:srcRect/>
          <a:stretch>
            <a:fillRect/>
          </a:stretch>
        </p:blipFill>
        <p:spPr bwMode="auto">
          <a:xfrm>
            <a:off x="714375" y="1143000"/>
            <a:ext cx="2936875" cy="4270375"/>
          </a:xfrm>
          <a:prstGeom prst="rect">
            <a:avLst/>
          </a:prstGeom>
          <a:noFill/>
          <a:ln w="9525">
            <a:noFill/>
            <a:miter lim="800000"/>
            <a:headEnd/>
            <a:tailEnd/>
          </a:ln>
        </p:spPr>
      </p:pic>
      <p:pic>
        <p:nvPicPr>
          <p:cNvPr id="6" name="Grafik 9" descr="129.jpg"/>
          <p:cNvPicPr>
            <a:picLocks noChangeAspect="1"/>
          </p:cNvPicPr>
          <p:nvPr/>
        </p:nvPicPr>
        <p:blipFill>
          <a:blip r:embed="rId4" cstate="print"/>
          <a:srcRect b="2678"/>
          <a:stretch>
            <a:fillRect/>
          </a:stretch>
        </p:blipFill>
        <p:spPr bwMode="auto">
          <a:xfrm>
            <a:off x="1285875" y="1571625"/>
            <a:ext cx="2954338" cy="4143375"/>
          </a:xfrm>
          <a:prstGeom prst="rect">
            <a:avLst/>
          </a:prstGeom>
          <a:noFill/>
          <a:ln w="9525">
            <a:noFill/>
            <a:miter lim="800000"/>
            <a:headEnd/>
            <a:tailEnd/>
          </a:ln>
        </p:spPr>
      </p:pic>
      <p:sp>
        <p:nvSpPr>
          <p:cNvPr id="7" name="Textfeld 8"/>
          <p:cNvSpPr txBox="1">
            <a:spLocks noChangeArrowheads="1"/>
          </p:cNvSpPr>
          <p:nvPr/>
        </p:nvSpPr>
        <p:spPr bwMode="auto">
          <a:xfrm>
            <a:off x="4701905" y="873323"/>
            <a:ext cx="4246190" cy="5970865"/>
          </a:xfrm>
          <a:prstGeom prst="rect">
            <a:avLst/>
          </a:prstGeom>
          <a:noFill/>
          <a:ln w="9525">
            <a:noFill/>
            <a:miter lim="800000"/>
            <a:headEnd/>
            <a:tailEnd/>
          </a:ln>
        </p:spPr>
        <p:txBody>
          <a:bodyPr wrap="square">
            <a:spAutoFit/>
          </a:bodyPr>
          <a:lstStyle/>
          <a:p>
            <a:pPr algn="just"/>
            <a:r>
              <a:rPr lang="de-DE" sz="2800" dirty="0"/>
              <a:t>For the approval process of </a:t>
            </a:r>
            <a:r>
              <a:rPr lang="de-DE" sz="2800" dirty="0" smtClean="0"/>
              <a:t>Railway Signalling Systems the </a:t>
            </a:r>
            <a:r>
              <a:rPr lang="de-DE" sz="2800" dirty="0"/>
              <a:t>CENELEC norms EN 50126, </a:t>
            </a:r>
            <a:r>
              <a:rPr lang="de-DE" sz="2800" dirty="0" smtClean="0"/>
              <a:t>50128 </a:t>
            </a:r>
            <a:r>
              <a:rPr lang="de-DE" sz="2800" dirty="0"/>
              <a:t>and 50129 are </a:t>
            </a:r>
            <a:r>
              <a:rPr lang="de-DE" sz="2800" dirty="0" smtClean="0"/>
              <a:t>now obligatory standards for most countries</a:t>
            </a:r>
            <a:r>
              <a:rPr lang="de-DE" sz="2800" dirty="0"/>
              <a:t>. The norms </a:t>
            </a:r>
            <a:r>
              <a:rPr lang="de-DE" sz="2800" dirty="0" smtClean="0"/>
              <a:t>describe  </a:t>
            </a:r>
            <a:r>
              <a:rPr lang="en-US" sz="2800" dirty="0" smtClean="0"/>
              <a:t>the </a:t>
            </a:r>
            <a:r>
              <a:rPr lang="en-US" sz="2800" dirty="0"/>
              <a:t>life cycle process for safety </a:t>
            </a:r>
            <a:r>
              <a:rPr lang="en-US" sz="2800" dirty="0" smtClean="0"/>
              <a:t>relevant railway </a:t>
            </a:r>
            <a:r>
              <a:rPr lang="en-US" sz="2800" dirty="0"/>
              <a:t>Systems that is</a:t>
            </a:r>
            <a:r>
              <a:rPr lang="de-DE" sz="2800" dirty="0"/>
              <a:t> integrated into </a:t>
            </a:r>
            <a:r>
              <a:rPr lang="de-DE" sz="2800" dirty="0" smtClean="0"/>
              <a:t>the development </a:t>
            </a:r>
            <a:r>
              <a:rPr lang="de-DE" sz="2800" dirty="0"/>
              <a:t>process.</a:t>
            </a:r>
          </a:p>
          <a:p>
            <a:pPr algn="just"/>
            <a:endParaRPr lang="de-DE" sz="2800" dirty="0"/>
          </a:p>
          <a:p>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620688"/>
          </a:xfrm>
        </p:spPr>
        <p:txBody>
          <a:bodyPr>
            <a:noAutofit/>
          </a:bodyPr>
          <a:lstStyle/>
          <a:p>
            <a:r>
              <a:rPr lang="de-DE" sz="3200" b="1" dirty="0"/>
              <a:t>Introduction to the 5012x-CENELEC-Standards</a:t>
            </a:r>
            <a:r>
              <a:rPr lang="de-DE" sz="2800" dirty="0" smtClean="0">
                <a:solidFill>
                  <a:schemeClr val="tx2">
                    <a:lumMod val="50000"/>
                  </a:schemeClr>
                </a:solidFill>
                <a:latin typeface="Arial" charset="0"/>
                <a:cs typeface="Arial" charset="0"/>
              </a:rPr>
              <a:t/>
            </a:r>
            <a:br>
              <a:rPr lang="de-DE" sz="2800" dirty="0" smtClean="0">
                <a:solidFill>
                  <a:schemeClr val="tx2">
                    <a:lumMod val="50000"/>
                  </a:schemeClr>
                </a:solidFill>
                <a:latin typeface="Arial" charset="0"/>
                <a:cs typeface="Arial" charset="0"/>
              </a:rPr>
            </a:br>
            <a:r>
              <a:rPr lang="de-DE" sz="2800" dirty="0" smtClean="0">
                <a:solidFill>
                  <a:schemeClr val="tx2">
                    <a:lumMod val="60000"/>
                    <a:lumOff val="40000"/>
                  </a:schemeClr>
                </a:solidFill>
                <a:latin typeface="Arial" charset="0"/>
                <a:cs typeface="Arial" charset="0"/>
              </a:rPr>
              <a:t>EN50126</a:t>
            </a:r>
            <a:r>
              <a:rPr lang="de-DE" sz="2800" dirty="0" smtClean="0">
                <a:solidFill>
                  <a:schemeClr val="tx2">
                    <a:lumMod val="50000"/>
                  </a:schemeClr>
                </a:solidFill>
                <a:latin typeface="Arial" charset="0"/>
                <a:cs typeface="Arial" charset="0"/>
              </a:rPr>
              <a:t/>
            </a:r>
            <a:br>
              <a:rPr lang="de-DE" sz="2800" dirty="0" smtClean="0">
                <a:solidFill>
                  <a:schemeClr val="tx2">
                    <a:lumMod val="50000"/>
                  </a:schemeClr>
                </a:solidFill>
                <a:latin typeface="Arial" charset="0"/>
                <a:cs typeface="Arial" charset="0"/>
              </a:rPr>
            </a:br>
            <a:endParaRPr lang="en-US" sz="2800" dirty="0">
              <a:solidFill>
                <a:schemeClr val="tx2">
                  <a:lumMod val="50000"/>
                </a:schemeClr>
              </a:solidFill>
            </a:endParaRPr>
          </a:p>
        </p:txBody>
      </p:sp>
      <p:pic>
        <p:nvPicPr>
          <p:cNvPr id="9" name="Inhaltsplatzhalter 6" descr="126.jpg"/>
          <p:cNvPicPr>
            <a:picLocks noGrp="1" noChangeAspect="1"/>
          </p:cNvPicPr>
          <p:nvPr>
            <p:ph sz="quarter" idx="10"/>
          </p:nvPr>
        </p:nvPicPr>
        <p:blipFill>
          <a:blip r:embed="rId2" cstate="print"/>
          <a:srcRect t="1825" b="71564"/>
          <a:stretch>
            <a:fillRect/>
          </a:stretch>
        </p:blipFill>
        <p:spPr>
          <a:xfrm>
            <a:off x="214313" y="785813"/>
            <a:ext cx="5383212" cy="2082800"/>
          </a:xfrm>
        </p:spPr>
      </p:pic>
      <p:sp>
        <p:nvSpPr>
          <p:cNvPr id="10" name="Textfeld 7"/>
          <p:cNvSpPr txBox="1">
            <a:spLocks noChangeArrowheads="1"/>
          </p:cNvSpPr>
          <p:nvPr/>
        </p:nvSpPr>
        <p:spPr bwMode="auto">
          <a:xfrm>
            <a:off x="251520" y="3955364"/>
            <a:ext cx="8712968" cy="2308324"/>
          </a:xfrm>
          <a:prstGeom prst="rect">
            <a:avLst/>
          </a:prstGeom>
          <a:noFill/>
          <a:ln w="9525">
            <a:noFill/>
            <a:miter lim="800000"/>
            <a:headEnd/>
            <a:tailEnd/>
          </a:ln>
        </p:spPr>
        <p:txBody>
          <a:bodyPr wrap="square">
            <a:spAutoFit/>
          </a:bodyPr>
          <a:lstStyle/>
          <a:p>
            <a:pPr algn="just"/>
            <a:r>
              <a:rPr lang="en-US" sz="2400" b="1" dirty="0"/>
              <a:t>The EN 50126 defines the terms of RAMS, their interaction and a process </a:t>
            </a:r>
            <a:r>
              <a:rPr lang="en-US" sz="2400" b="1" dirty="0" smtClean="0"/>
              <a:t>based on </a:t>
            </a:r>
            <a:r>
              <a:rPr lang="en-US" sz="2400" b="1" dirty="0"/>
              <a:t>the system lifecycle for managing RAMS.</a:t>
            </a:r>
          </a:p>
          <a:p>
            <a:pPr algn="just"/>
            <a:endParaRPr lang="en-US" sz="2400" b="1" dirty="0"/>
          </a:p>
          <a:p>
            <a:pPr algn="just"/>
            <a:r>
              <a:rPr lang="en-US" sz="2400" b="1" dirty="0"/>
              <a:t>In addition, a systematic process for specifying requirements for RAMS </a:t>
            </a:r>
            <a:r>
              <a:rPr lang="en-US" sz="2400" b="1" dirty="0" smtClean="0"/>
              <a:t>and demonstrating </a:t>
            </a:r>
            <a:r>
              <a:rPr lang="en-US" sz="2400" b="1" dirty="0"/>
              <a:t>that these requirements are achieved is defined.</a:t>
            </a:r>
            <a:endParaRPr lang="de-DE" sz="24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620688"/>
          </a:xfrm>
        </p:spPr>
        <p:txBody>
          <a:bodyPr>
            <a:noAutofit/>
          </a:bodyPr>
          <a:lstStyle/>
          <a:p>
            <a:r>
              <a:rPr lang="de-DE" sz="3200" b="1" dirty="0"/>
              <a:t>Introduction to the 5012x-CENELEC-Standards</a:t>
            </a:r>
            <a:r>
              <a:rPr lang="de-DE" sz="2800" dirty="0" smtClean="0">
                <a:solidFill>
                  <a:schemeClr val="tx2">
                    <a:lumMod val="50000"/>
                  </a:schemeClr>
                </a:solidFill>
                <a:latin typeface="Arial" charset="0"/>
                <a:cs typeface="Arial" charset="0"/>
              </a:rPr>
              <a:t/>
            </a:r>
            <a:br>
              <a:rPr lang="de-DE" sz="2800" dirty="0" smtClean="0">
                <a:solidFill>
                  <a:schemeClr val="tx2">
                    <a:lumMod val="50000"/>
                  </a:schemeClr>
                </a:solidFill>
                <a:latin typeface="Arial" charset="0"/>
                <a:cs typeface="Arial" charset="0"/>
              </a:rPr>
            </a:br>
            <a:r>
              <a:rPr lang="de-DE" sz="2800" dirty="0" smtClean="0">
                <a:solidFill>
                  <a:schemeClr val="tx2">
                    <a:lumMod val="60000"/>
                    <a:lumOff val="40000"/>
                  </a:schemeClr>
                </a:solidFill>
                <a:latin typeface="Arial" charset="0"/>
                <a:cs typeface="Arial" charset="0"/>
              </a:rPr>
              <a:t>EN50128</a:t>
            </a:r>
            <a:r>
              <a:rPr lang="de-DE" sz="2800" dirty="0" smtClean="0">
                <a:solidFill>
                  <a:schemeClr val="tx2">
                    <a:lumMod val="50000"/>
                  </a:schemeClr>
                </a:solidFill>
                <a:latin typeface="Arial" charset="0"/>
                <a:cs typeface="Arial" charset="0"/>
              </a:rPr>
              <a:t/>
            </a:r>
            <a:br>
              <a:rPr lang="de-DE" sz="2800" dirty="0" smtClean="0">
                <a:solidFill>
                  <a:schemeClr val="tx2">
                    <a:lumMod val="50000"/>
                  </a:schemeClr>
                </a:solidFill>
                <a:latin typeface="Arial" charset="0"/>
                <a:cs typeface="Arial" charset="0"/>
              </a:rPr>
            </a:br>
            <a:endParaRPr lang="en-US" sz="2800" dirty="0">
              <a:solidFill>
                <a:schemeClr val="tx2">
                  <a:lumMod val="50000"/>
                </a:schemeClr>
              </a:solidFill>
            </a:endParaRPr>
          </a:p>
        </p:txBody>
      </p:sp>
      <p:sp>
        <p:nvSpPr>
          <p:cNvPr id="6" name="Rechteck 10"/>
          <p:cNvSpPr>
            <a:spLocks noChangeArrowheads="1"/>
          </p:cNvSpPr>
          <p:nvPr/>
        </p:nvSpPr>
        <p:spPr bwMode="auto">
          <a:xfrm>
            <a:off x="428625" y="857250"/>
            <a:ext cx="3714750" cy="1285875"/>
          </a:xfrm>
          <a:prstGeom prst="rect">
            <a:avLst/>
          </a:prstGeom>
          <a:solidFill>
            <a:srgbClr val="FFFFFF">
              <a:alpha val="56078"/>
            </a:srgbClr>
          </a:solidFill>
          <a:ln w="19050" algn="ctr">
            <a:solidFill>
              <a:schemeClr val="bg1"/>
            </a:solidFill>
            <a:round/>
            <a:headEnd/>
            <a:tailEnd type="triangle" w="lg" len="lg"/>
          </a:ln>
        </p:spPr>
        <p:txBody>
          <a:bodyPr/>
          <a:lstStyle/>
          <a:p>
            <a:pPr algn="ctr"/>
            <a:endParaRPr lang="en-US" sz="2400">
              <a:latin typeface="Times New Roman" pitchFamily="18" charset="0"/>
            </a:endParaRPr>
          </a:p>
        </p:txBody>
      </p:sp>
      <p:pic>
        <p:nvPicPr>
          <p:cNvPr id="7" name="Grafik 4" descr="128.jpg"/>
          <p:cNvPicPr>
            <a:picLocks noChangeAspect="1"/>
          </p:cNvPicPr>
          <p:nvPr/>
        </p:nvPicPr>
        <p:blipFill>
          <a:blip r:embed="rId2" cstate="print"/>
          <a:srcRect t="3497" b="68217"/>
          <a:stretch>
            <a:fillRect/>
          </a:stretch>
        </p:blipFill>
        <p:spPr bwMode="auto">
          <a:xfrm>
            <a:off x="714375" y="1071563"/>
            <a:ext cx="5383213" cy="2214562"/>
          </a:xfrm>
          <a:prstGeom prst="rect">
            <a:avLst/>
          </a:prstGeom>
          <a:noFill/>
          <a:ln w="9525">
            <a:noFill/>
            <a:miter lim="800000"/>
            <a:headEnd/>
            <a:tailEnd/>
          </a:ln>
        </p:spPr>
      </p:pic>
      <p:sp>
        <p:nvSpPr>
          <p:cNvPr id="8" name="Textfeld 11"/>
          <p:cNvSpPr txBox="1">
            <a:spLocks noChangeArrowheads="1"/>
          </p:cNvSpPr>
          <p:nvPr/>
        </p:nvSpPr>
        <p:spPr bwMode="auto">
          <a:xfrm>
            <a:off x="179512" y="4022725"/>
            <a:ext cx="8831262" cy="2246769"/>
          </a:xfrm>
          <a:prstGeom prst="rect">
            <a:avLst/>
          </a:prstGeom>
          <a:noFill/>
          <a:ln w="9525">
            <a:noFill/>
            <a:miter lim="800000"/>
            <a:headEnd/>
            <a:tailEnd/>
          </a:ln>
        </p:spPr>
        <p:txBody>
          <a:bodyPr>
            <a:spAutoFit/>
          </a:bodyPr>
          <a:lstStyle/>
          <a:p>
            <a:pPr algn="just"/>
            <a:r>
              <a:rPr lang="en-US" sz="2000" b="1" dirty="0"/>
              <a:t>The EN 50128 specifies procedures and technical requirements for the </a:t>
            </a:r>
            <a:r>
              <a:rPr lang="en-US" sz="2000" b="1" dirty="0" smtClean="0"/>
              <a:t>development of </a:t>
            </a:r>
            <a:r>
              <a:rPr lang="en-US" sz="2000" b="1" dirty="0"/>
              <a:t>programmable electronic systems for usage in railway control and </a:t>
            </a:r>
            <a:r>
              <a:rPr lang="en-US" sz="2000" b="1" dirty="0" smtClean="0"/>
              <a:t>protection applications</a:t>
            </a:r>
            <a:r>
              <a:rPr lang="en-US" sz="2000" b="1" dirty="0"/>
              <a:t>, aimed at usage in any area where there are safety implications.</a:t>
            </a:r>
          </a:p>
          <a:p>
            <a:pPr algn="just"/>
            <a:endParaRPr lang="en-US" sz="2000" b="1" dirty="0"/>
          </a:p>
          <a:p>
            <a:pPr algn="just"/>
            <a:r>
              <a:rPr lang="en-US" sz="2000" b="1" dirty="0"/>
              <a:t>In contrast to the EN 50126, it is applicable exclusively to software and the </a:t>
            </a:r>
            <a:r>
              <a:rPr lang="en-US" sz="2000" b="1" dirty="0" smtClean="0"/>
              <a:t>interaction between </a:t>
            </a:r>
            <a:r>
              <a:rPr lang="en-US" sz="2000" b="1" dirty="0"/>
              <a:t>software and the system which it is part of.</a:t>
            </a:r>
            <a:endParaRPr lang="de-DE" sz="20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620688"/>
          </a:xfrm>
        </p:spPr>
        <p:txBody>
          <a:bodyPr>
            <a:noAutofit/>
          </a:bodyPr>
          <a:lstStyle/>
          <a:p>
            <a:r>
              <a:rPr lang="de-DE" sz="3200" b="1" dirty="0"/>
              <a:t>Introduction to the 5012x-CENELEC-Standards</a:t>
            </a:r>
            <a:r>
              <a:rPr lang="de-DE" sz="2800" dirty="0" smtClean="0">
                <a:solidFill>
                  <a:schemeClr val="tx2">
                    <a:lumMod val="50000"/>
                  </a:schemeClr>
                </a:solidFill>
                <a:latin typeface="Arial" charset="0"/>
                <a:cs typeface="Arial" charset="0"/>
              </a:rPr>
              <a:t/>
            </a:r>
            <a:br>
              <a:rPr lang="de-DE" sz="2800" dirty="0" smtClean="0">
                <a:solidFill>
                  <a:schemeClr val="tx2">
                    <a:lumMod val="50000"/>
                  </a:schemeClr>
                </a:solidFill>
                <a:latin typeface="Arial" charset="0"/>
                <a:cs typeface="Arial" charset="0"/>
              </a:rPr>
            </a:br>
            <a:r>
              <a:rPr lang="de-DE" sz="2800" dirty="0" smtClean="0">
                <a:solidFill>
                  <a:schemeClr val="tx2">
                    <a:lumMod val="60000"/>
                    <a:lumOff val="40000"/>
                  </a:schemeClr>
                </a:solidFill>
                <a:latin typeface="Arial" charset="0"/>
                <a:cs typeface="Arial" charset="0"/>
              </a:rPr>
              <a:t>EN50129</a:t>
            </a:r>
            <a:r>
              <a:rPr lang="de-DE" sz="2800" dirty="0" smtClean="0">
                <a:solidFill>
                  <a:schemeClr val="tx2">
                    <a:lumMod val="50000"/>
                  </a:schemeClr>
                </a:solidFill>
                <a:latin typeface="Arial" charset="0"/>
                <a:cs typeface="Arial" charset="0"/>
              </a:rPr>
              <a:t/>
            </a:r>
            <a:br>
              <a:rPr lang="de-DE" sz="2800" dirty="0" smtClean="0">
                <a:solidFill>
                  <a:schemeClr val="tx2">
                    <a:lumMod val="50000"/>
                  </a:schemeClr>
                </a:solidFill>
                <a:latin typeface="Arial" charset="0"/>
                <a:cs typeface="Arial" charset="0"/>
              </a:rPr>
            </a:br>
            <a:endParaRPr lang="en-US" sz="2800" dirty="0">
              <a:solidFill>
                <a:schemeClr val="tx2">
                  <a:lumMod val="50000"/>
                </a:schemeClr>
              </a:solidFill>
            </a:endParaRPr>
          </a:p>
        </p:txBody>
      </p:sp>
      <p:sp>
        <p:nvSpPr>
          <p:cNvPr id="6" name="Rechteck 10"/>
          <p:cNvSpPr>
            <a:spLocks noChangeArrowheads="1"/>
          </p:cNvSpPr>
          <p:nvPr/>
        </p:nvSpPr>
        <p:spPr bwMode="auto">
          <a:xfrm>
            <a:off x="428625" y="857250"/>
            <a:ext cx="3714750" cy="1285875"/>
          </a:xfrm>
          <a:prstGeom prst="rect">
            <a:avLst/>
          </a:prstGeom>
          <a:solidFill>
            <a:srgbClr val="FFFFFF">
              <a:alpha val="56078"/>
            </a:srgbClr>
          </a:solidFill>
          <a:ln w="19050" algn="ctr">
            <a:solidFill>
              <a:schemeClr val="bg1"/>
            </a:solidFill>
            <a:round/>
            <a:headEnd/>
            <a:tailEnd type="triangle" w="lg" len="lg"/>
          </a:ln>
        </p:spPr>
        <p:txBody>
          <a:bodyPr/>
          <a:lstStyle/>
          <a:p>
            <a:pPr algn="ctr"/>
            <a:endParaRPr lang="en-US" sz="2400">
              <a:latin typeface="Times New Roman" pitchFamily="18" charset="0"/>
            </a:endParaRPr>
          </a:p>
        </p:txBody>
      </p:sp>
      <p:pic>
        <p:nvPicPr>
          <p:cNvPr id="9" name="Grafik 7" descr="129.jpg"/>
          <p:cNvPicPr>
            <a:picLocks noChangeAspect="1"/>
          </p:cNvPicPr>
          <p:nvPr/>
        </p:nvPicPr>
        <p:blipFill>
          <a:blip r:embed="rId2" cstate="print"/>
          <a:srcRect t="916" b="69797"/>
          <a:stretch>
            <a:fillRect/>
          </a:stretch>
        </p:blipFill>
        <p:spPr bwMode="auto">
          <a:xfrm>
            <a:off x="1403648" y="1124744"/>
            <a:ext cx="5414962" cy="2286000"/>
          </a:xfrm>
          <a:prstGeom prst="rect">
            <a:avLst/>
          </a:prstGeom>
          <a:noFill/>
          <a:ln w="9525">
            <a:noFill/>
            <a:miter lim="800000"/>
            <a:headEnd/>
            <a:tailEnd/>
          </a:ln>
        </p:spPr>
      </p:pic>
      <p:sp>
        <p:nvSpPr>
          <p:cNvPr id="10" name="Textfeld 10"/>
          <p:cNvSpPr txBox="1">
            <a:spLocks noChangeArrowheads="1"/>
          </p:cNvSpPr>
          <p:nvPr/>
        </p:nvSpPr>
        <p:spPr bwMode="auto">
          <a:xfrm>
            <a:off x="312738" y="4022725"/>
            <a:ext cx="8579742" cy="1754326"/>
          </a:xfrm>
          <a:prstGeom prst="rect">
            <a:avLst/>
          </a:prstGeom>
          <a:noFill/>
          <a:ln w="9525">
            <a:noFill/>
            <a:miter lim="800000"/>
            <a:headEnd/>
            <a:tailEnd/>
          </a:ln>
        </p:spPr>
        <p:txBody>
          <a:bodyPr wrap="square">
            <a:spAutoFit/>
          </a:bodyPr>
          <a:lstStyle/>
          <a:p>
            <a:pPr algn="just"/>
            <a:r>
              <a:rPr lang="en-US" b="1" dirty="0"/>
              <a:t>The EN 50129 specifies those lifecycle activities which shall be </a:t>
            </a:r>
            <a:r>
              <a:rPr lang="en-US" b="1" dirty="0" smtClean="0"/>
              <a:t>completed before </a:t>
            </a:r>
            <a:r>
              <a:rPr lang="en-US" b="1" dirty="0"/>
              <a:t>the acceptance stage, followed by additional planned activities to </a:t>
            </a:r>
            <a:r>
              <a:rPr lang="en-US" b="1" dirty="0" smtClean="0"/>
              <a:t>be carried </a:t>
            </a:r>
            <a:r>
              <a:rPr lang="en-US" b="1" dirty="0"/>
              <a:t>out after the acceptance stage.</a:t>
            </a:r>
          </a:p>
          <a:p>
            <a:pPr algn="just"/>
            <a:endParaRPr lang="en-US" b="1" dirty="0"/>
          </a:p>
          <a:p>
            <a:pPr algn="just"/>
            <a:r>
              <a:rPr lang="en-US" b="1" dirty="0"/>
              <a:t>It is therefore concerned with the evidence to be presented for the acceptance of</a:t>
            </a:r>
          </a:p>
          <a:p>
            <a:pPr algn="just"/>
            <a:r>
              <a:rPr lang="en-US" b="1" dirty="0"/>
              <a:t>safety-related systems and is highly related to the EN 50126.</a:t>
            </a:r>
            <a:endParaRPr lang="de-DE"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20688"/>
          </a:xfrm>
        </p:spPr>
        <p:txBody>
          <a:bodyPr>
            <a:noAutofit/>
          </a:bodyPr>
          <a:lstStyle/>
          <a:p>
            <a:r>
              <a:rPr lang="de-DE" sz="3200" b="1" dirty="0"/>
              <a:t>Introduction to the 5012x-CENELEC-Standards</a:t>
            </a:r>
            <a:br>
              <a:rPr lang="de-DE" sz="3200" b="1" dirty="0"/>
            </a:br>
            <a:endParaRPr lang="en-US" sz="3200" b="1" dirty="0"/>
          </a:p>
        </p:txBody>
      </p:sp>
      <p:pic>
        <p:nvPicPr>
          <p:cNvPr id="4" name="Inhaltsplatzhalter 6" descr="126.jpg"/>
          <p:cNvPicPr>
            <a:picLocks noGrp="1" noChangeAspect="1"/>
          </p:cNvPicPr>
          <p:nvPr>
            <p:ph sz="quarter" idx="10"/>
          </p:nvPr>
        </p:nvPicPr>
        <p:blipFill>
          <a:blip r:embed="rId2" cstate="print"/>
          <a:srcRect/>
          <a:stretch>
            <a:fillRect/>
          </a:stretch>
        </p:blipFill>
        <p:spPr>
          <a:xfrm>
            <a:off x="214313" y="857250"/>
            <a:ext cx="2936875" cy="2656457"/>
          </a:xfrm>
        </p:spPr>
      </p:pic>
      <p:pic>
        <p:nvPicPr>
          <p:cNvPr id="5" name="Grafik 7" descr="128.jpg"/>
          <p:cNvPicPr>
            <a:picLocks noChangeAspect="1"/>
          </p:cNvPicPr>
          <p:nvPr/>
        </p:nvPicPr>
        <p:blipFill>
          <a:blip r:embed="rId3" cstate="print"/>
          <a:srcRect/>
          <a:stretch>
            <a:fillRect/>
          </a:stretch>
        </p:blipFill>
        <p:spPr bwMode="auto">
          <a:xfrm>
            <a:off x="714375" y="1143000"/>
            <a:ext cx="2936875" cy="2656457"/>
          </a:xfrm>
          <a:prstGeom prst="rect">
            <a:avLst/>
          </a:prstGeom>
          <a:noFill/>
          <a:ln w="9525">
            <a:noFill/>
            <a:miter lim="800000"/>
            <a:headEnd/>
            <a:tailEnd/>
          </a:ln>
        </p:spPr>
      </p:pic>
      <p:pic>
        <p:nvPicPr>
          <p:cNvPr id="6" name="Grafik 9" descr="129.jpg"/>
          <p:cNvPicPr>
            <a:picLocks noChangeAspect="1"/>
          </p:cNvPicPr>
          <p:nvPr/>
        </p:nvPicPr>
        <p:blipFill>
          <a:blip r:embed="rId4" cstate="print"/>
          <a:srcRect b="2678"/>
          <a:stretch>
            <a:fillRect/>
          </a:stretch>
        </p:blipFill>
        <p:spPr bwMode="auto">
          <a:xfrm>
            <a:off x="1285875" y="1571625"/>
            <a:ext cx="2954338" cy="2577455"/>
          </a:xfrm>
          <a:prstGeom prst="rect">
            <a:avLst/>
          </a:prstGeom>
          <a:noFill/>
          <a:ln w="9525">
            <a:noFill/>
            <a:miter lim="800000"/>
            <a:headEnd/>
            <a:tailEnd/>
          </a:ln>
        </p:spPr>
      </p:pic>
      <p:sp>
        <p:nvSpPr>
          <p:cNvPr id="8" name="Textfeld 8"/>
          <p:cNvSpPr txBox="1">
            <a:spLocks noChangeArrowheads="1"/>
          </p:cNvSpPr>
          <p:nvPr/>
        </p:nvSpPr>
        <p:spPr bwMode="auto">
          <a:xfrm>
            <a:off x="6876256" y="2071688"/>
            <a:ext cx="2386013" cy="523875"/>
          </a:xfrm>
          <a:prstGeom prst="rect">
            <a:avLst/>
          </a:prstGeom>
          <a:noFill/>
          <a:ln w="9525">
            <a:noFill/>
            <a:miter lim="800000"/>
            <a:headEnd/>
            <a:tailEnd/>
          </a:ln>
        </p:spPr>
        <p:txBody>
          <a:bodyPr wrap="none">
            <a:spAutoFit/>
          </a:bodyPr>
          <a:lstStyle/>
          <a:p>
            <a:r>
              <a:rPr lang="de-DE" sz="2800" dirty="0"/>
              <a:t>Formal Model</a:t>
            </a:r>
          </a:p>
        </p:txBody>
      </p:sp>
      <p:sp>
        <p:nvSpPr>
          <p:cNvPr id="9" name="Pfeil nach rechts 9"/>
          <p:cNvSpPr>
            <a:spLocks noChangeArrowheads="1"/>
          </p:cNvSpPr>
          <p:nvPr/>
        </p:nvSpPr>
        <p:spPr bwMode="auto">
          <a:xfrm>
            <a:off x="4467919" y="2071688"/>
            <a:ext cx="2143125" cy="642937"/>
          </a:xfrm>
          <a:prstGeom prst="rightArrow">
            <a:avLst>
              <a:gd name="adj1" fmla="val 50000"/>
              <a:gd name="adj2" fmla="val 50000"/>
            </a:avLst>
          </a:prstGeom>
          <a:solidFill>
            <a:schemeClr val="tx1"/>
          </a:solidFill>
          <a:ln w="19050" algn="ctr">
            <a:solidFill>
              <a:srgbClr val="000000"/>
            </a:solidFill>
            <a:round/>
            <a:headEnd/>
            <a:tailEnd type="triangle" w="lg" len="lg"/>
          </a:ln>
        </p:spPr>
        <p:txBody>
          <a:bodyPr/>
          <a:lstStyle/>
          <a:p>
            <a:pPr algn="ctr"/>
            <a:endParaRPr lang="en-US" sz="2400">
              <a:latin typeface="Times New Roman" pitchFamily="18" charset="0"/>
            </a:endParaRPr>
          </a:p>
        </p:txBody>
      </p:sp>
      <p:sp>
        <p:nvSpPr>
          <p:cNvPr id="10" name="Textfeld 10"/>
          <p:cNvSpPr txBox="1">
            <a:spLocks noChangeArrowheads="1"/>
          </p:cNvSpPr>
          <p:nvPr/>
        </p:nvSpPr>
        <p:spPr bwMode="auto">
          <a:xfrm>
            <a:off x="4698106" y="1714500"/>
            <a:ext cx="1484313" cy="461963"/>
          </a:xfrm>
          <a:prstGeom prst="rect">
            <a:avLst/>
          </a:prstGeom>
          <a:noFill/>
          <a:ln w="9525">
            <a:noFill/>
            <a:miter lim="800000"/>
            <a:headEnd/>
            <a:tailEnd/>
          </a:ln>
        </p:spPr>
        <p:txBody>
          <a:bodyPr wrap="none">
            <a:spAutoFit/>
          </a:bodyPr>
          <a:lstStyle/>
          <a:p>
            <a:r>
              <a:rPr lang="de-DE" sz="2400"/>
              <a:t>transform</a:t>
            </a:r>
          </a:p>
        </p:txBody>
      </p:sp>
      <p:sp>
        <p:nvSpPr>
          <p:cNvPr id="11" name="Textfeld 7"/>
          <p:cNvSpPr txBox="1">
            <a:spLocks noChangeArrowheads="1"/>
          </p:cNvSpPr>
          <p:nvPr/>
        </p:nvSpPr>
        <p:spPr bwMode="auto">
          <a:xfrm>
            <a:off x="251520" y="4549775"/>
            <a:ext cx="8640960" cy="2308324"/>
          </a:xfrm>
          <a:prstGeom prst="rect">
            <a:avLst/>
          </a:prstGeom>
          <a:noFill/>
          <a:ln w="9525">
            <a:noFill/>
            <a:miter lim="800000"/>
            <a:headEnd/>
            <a:tailEnd/>
          </a:ln>
        </p:spPr>
        <p:txBody>
          <a:bodyPr wrap="square">
            <a:spAutoFit/>
          </a:bodyPr>
          <a:lstStyle/>
          <a:p>
            <a:pPr algn="just"/>
            <a:r>
              <a:rPr lang="en-GB" b="1" dirty="0"/>
              <a:t>In order to have a common understanding of the textual described content </a:t>
            </a:r>
            <a:r>
              <a:rPr lang="en-GB" b="1" dirty="0" smtClean="0"/>
              <a:t>inside the </a:t>
            </a:r>
            <a:r>
              <a:rPr lang="en-GB" b="1" dirty="0"/>
              <a:t>norms, a normative safety case model </a:t>
            </a:r>
            <a:r>
              <a:rPr lang="en-GB" b="1" dirty="0" smtClean="0"/>
              <a:t>is developed</a:t>
            </a:r>
            <a:r>
              <a:rPr lang="en-GB" b="1" dirty="0"/>
              <a:t>. For this purpose the </a:t>
            </a:r>
            <a:r>
              <a:rPr lang="en-GB" b="1" dirty="0" smtClean="0"/>
              <a:t>use of </a:t>
            </a:r>
            <a:r>
              <a:rPr lang="en-GB" b="1" dirty="0"/>
              <a:t>more or less formal description languages </a:t>
            </a:r>
            <a:r>
              <a:rPr lang="en-GB" b="1" dirty="0" smtClean="0"/>
              <a:t>is used </a:t>
            </a:r>
            <a:r>
              <a:rPr lang="en-GB" b="1" dirty="0"/>
              <a:t>with the purpose </a:t>
            </a:r>
            <a:r>
              <a:rPr lang="en-GB" b="1" dirty="0" smtClean="0"/>
              <a:t>of expressing </a:t>
            </a:r>
            <a:r>
              <a:rPr lang="en-GB" b="1" dirty="0"/>
              <a:t>the normative requirements </a:t>
            </a:r>
            <a:r>
              <a:rPr lang="en-GB" b="1" dirty="0" smtClean="0"/>
              <a:t>in user-friendly</a:t>
            </a:r>
            <a:r>
              <a:rPr lang="en-GB" b="1" dirty="0"/>
              <a:t> </a:t>
            </a:r>
            <a:r>
              <a:rPr lang="en-GB" b="1" dirty="0" smtClean="0"/>
              <a:t>method.</a:t>
            </a:r>
            <a:endParaRPr lang="en-GB" b="1" dirty="0"/>
          </a:p>
          <a:p>
            <a:pPr algn="just"/>
            <a:endParaRPr lang="en-GB" b="1" dirty="0"/>
          </a:p>
          <a:p>
            <a:pPr algn="just"/>
            <a:r>
              <a:rPr lang="en-GB" b="1" dirty="0"/>
              <a:t>The Generic Safety Case Model is one basis for formulating a questionnaire used </a:t>
            </a:r>
            <a:r>
              <a:rPr lang="en-GB" b="1" dirty="0" smtClean="0"/>
              <a:t>for discussions </a:t>
            </a:r>
            <a:r>
              <a:rPr lang="en-GB" b="1" dirty="0"/>
              <a:t>with the suppliers and railway operators.</a:t>
            </a:r>
            <a:endParaRPr lang="de-DE" b="1" dirty="0"/>
          </a:p>
          <a:p>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692696"/>
          </a:xfrm>
        </p:spPr>
        <p:txBody>
          <a:bodyPr>
            <a:normAutofit/>
          </a:bodyPr>
          <a:lstStyle/>
          <a:p>
            <a:r>
              <a:rPr lang="en-AU" sz="3200" b="1" dirty="0"/>
              <a:t>Safety Integrity Level</a:t>
            </a:r>
            <a:endParaRPr lang="en-US" sz="3200" b="1" dirty="0"/>
          </a:p>
        </p:txBody>
      </p:sp>
      <p:sp>
        <p:nvSpPr>
          <p:cNvPr id="3" name="Content Placeholder 2"/>
          <p:cNvSpPr>
            <a:spLocks noGrp="1"/>
          </p:cNvSpPr>
          <p:nvPr>
            <p:ph idx="1"/>
          </p:nvPr>
        </p:nvSpPr>
        <p:spPr>
          <a:xfrm>
            <a:off x="467544" y="764705"/>
            <a:ext cx="8229600" cy="1296144"/>
          </a:xfrm>
        </p:spPr>
        <p:txBody>
          <a:bodyPr>
            <a:normAutofit/>
          </a:bodyPr>
          <a:lstStyle/>
          <a:p>
            <a:pPr algn="just"/>
            <a:r>
              <a:rPr lang="en-AU" sz="2000" b="1" dirty="0" smtClean="0"/>
              <a:t>CENELEC Standard uses the concept of Safety Integrity Level based on the Tolerable Hazard Rate</a:t>
            </a:r>
          </a:p>
          <a:p>
            <a:pPr algn="just"/>
            <a:r>
              <a:rPr lang="en-AU" sz="2000" b="1" dirty="0" smtClean="0"/>
              <a:t>4 SIL is defined with SIL4 being the most stringent</a:t>
            </a:r>
            <a:endParaRPr lang="en-US" sz="2000" b="1" dirty="0"/>
          </a:p>
        </p:txBody>
      </p:sp>
      <p:pic>
        <p:nvPicPr>
          <p:cNvPr id="4" name="Picture 2"/>
          <p:cNvPicPr>
            <a:picLocks noChangeAspect="1" noChangeArrowheads="1"/>
          </p:cNvPicPr>
          <p:nvPr/>
        </p:nvPicPr>
        <p:blipFill>
          <a:blip r:embed="rId2" cstate="print"/>
          <a:srcRect/>
          <a:stretch>
            <a:fillRect/>
          </a:stretch>
        </p:blipFill>
        <p:spPr bwMode="auto">
          <a:xfrm>
            <a:off x="755650" y="2635250"/>
            <a:ext cx="7956550" cy="370998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7544" y="188640"/>
            <a:ext cx="8229600" cy="620688"/>
          </a:xfrm>
        </p:spPr>
        <p:txBody>
          <a:bodyPr>
            <a:noAutofit/>
          </a:bodyPr>
          <a:lstStyle/>
          <a:p>
            <a:r>
              <a:rPr lang="de-DE" sz="2800" b="1" dirty="0"/>
              <a:t>System LifeCycle as defined in CENELEC Standards</a:t>
            </a:r>
            <a:endParaRPr lang="en-US" sz="2800" b="1" dirty="0"/>
          </a:p>
        </p:txBody>
      </p:sp>
      <p:grpSp>
        <p:nvGrpSpPr>
          <p:cNvPr id="6" name="Group 5"/>
          <p:cNvGrpSpPr/>
          <p:nvPr/>
        </p:nvGrpSpPr>
        <p:grpSpPr>
          <a:xfrm>
            <a:off x="755576" y="1268760"/>
            <a:ext cx="7634419" cy="4954371"/>
            <a:chOff x="250041" y="2204830"/>
            <a:chExt cx="7634419" cy="4162283"/>
          </a:xfrm>
        </p:grpSpPr>
        <p:cxnSp>
          <p:nvCxnSpPr>
            <p:cNvPr id="7" name="Straight Connector 6"/>
            <p:cNvCxnSpPr>
              <a:stCxn id="12" idx="2"/>
            </p:cNvCxnSpPr>
            <p:nvPr/>
          </p:nvCxnSpPr>
          <p:spPr>
            <a:xfrm rot="5400000">
              <a:off x="4335051" y="3844065"/>
              <a:ext cx="1967148" cy="1824562"/>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1184873" y="2518449"/>
              <a:ext cx="3364037" cy="3078904"/>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0041" y="4476481"/>
              <a:ext cx="7634419"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05511" y="4713604"/>
              <a:ext cx="798157" cy="370573"/>
            </a:xfrm>
            <a:prstGeom prst="rect">
              <a:avLst/>
            </a:prstGeom>
            <a:solidFill>
              <a:schemeClr val="bg1"/>
            </a:solidFill>
            <a:ln>
              <a:solidFill>
                <a:schemeClr val="tx1"/>
              </a:solidFill>
            </a:ln>
          </p:spPr>
          <p:txBody>
            <a:bodyPr wrap="none" rtlCol="0" anchor="ctr" anchorCtr="0">
              <a:noAutofit/>
            </a:bodyPr>
            <a:lstStyle/>
            <a:p>
              <a:pPr algn="ctr"/>
              <a:r>
                <a:rPr lang="en-AU" sz="900" dirty="0" smtClean="0">
                  <a:latin typeface="Arial" pitchFamily="34" charset="0"/>
                  <a:cs typeface="Arial" pitchFamily="34" charset="0"/>
                </a:rPr>
                <a:t>Installation</a:t>
              </a:r>
              <a:endParaRPr lang="en-AU" sz="900" dirty="0">
                <a:latin typeface="Arial" pitchFamily="34" charset="0"/>
                <a:cs typeface="Arial" pitchFamily="34" charset="0"/>
              </a:endParaRPr>
            </a:p>
          </p:txBody>
        </p:sp>
        <p:sp>
          <p:nvSpPr>
            <p:cNvPr id="11" name="TextBox 10"/>
            <p:cNvSpPr txBox="1"/>
            <p:nvPr/>
          </p:nvSpPr>
          <p:spPr>
            <a:xfrm>
              <a:off x="5261652" y="4029393"/>
              <a:ext cx="798157" cy="370573"/>
            </a:xfrm>
            <a:prstGeom prst="rect">
              <a:avLst/>
            </a:prstGeom>
            <a:solidFill>
              <a:schemeClr val="bg1"/>
            </a:solidFill>
            <a:ln>
              <a:solidFill>
                <a:schemeClr val="tx1"/>
              </a:solidFill>
            </a:ln>
          </p:spPr>
          <p:txBody>
            <a:bodyPr wrap="none" rtlCol="0" anchor="ctr" anchorCtr="0">
              <a:noAutofit/>
            </a:bodyPr>
            <a:lstStyle/>
            <a:p>
              <a:pPr algn="ctr"/>
              <a:r>
                <a:rPr lang="en-AU" sz="900" dirty="0" smtClean="0">
                  <a:latin typeface="Arial" pitchFamily="34" charset="0"/>
                  <a:cs typeface="Arial" pitchFamily="34" charset="0"/>
                </a:rPr>
                <a:t>System</a:t>
              </a:r>
            </a:p>
            <a:p>
              <a:pPr algn="ctr"/>
              <a:r>
                <a:rPr lang="en-AU" sz="900" dirty="0" smtClean="0">
                  <a:latin typeface="Arial" pitchFamily="34" charset="0"/>
                  <a:cs typeface="Arial" pitchFamily="34" charset="0"/>
                </a:rPr>
                <a:t>Validation</a:t>
              </a:r>
              <a:endParaRPr lang="en-AU" sz="900" dirty="0">
                <a:latin typeface="Arial" pitchFamily="34" charset="0"/>
                <a:cs typeface="Arial" pitchFamily="34" charset="0"/>
              </a:endParaRPr>
            </a:p>
          </p:txBody>
        </p:sp>
        <p:sp>
          <p:nvSpPr>
            <p:cNvPr id="12" name="TextBox 11"/>
            <p:cNvSpPr txBox="1"/>
            <p:nvPr/>
          </p:nvSpPr>
          <p:spPr>
            <a:xfrm>
              <a:off x="5831828" y="3402199"/>
              <a:ext cx="798157" cy="370573"/>
            </a:xfrm>
            <a:prstGeom prst="rect">
              <a:avLst/>
            </a:prstGeom>
            <a:solidFill>
              <a:schemeClr val="bg1"/>
            </a:solidFill>
            <a:ln>
              <a:solidFill>
                <a:schemeClr val="tx1"/>
              </a:solidFill>
            </a:ln>
          </p:spPr>
          <p:txBody>
            <a:bodyPr wrap="none" rtlCol="0" anchor="ctr" anchorCtr="0">
              <a:noAutofit/>
            </a:bodyPr>
            <a:lstStyle/>
            <a:p>
              <a:pPr algn="ctr"/>
              <a:r>
                <a:rPr lang="en-AU" sz="900" dirty="0" smtClean="0">
                  <a:latin typeface="Arial" pitchFamily="34" charset="0"/>
                  <a:cs typeface="Arial" pitchFamily="34" charset="0"/>
                </a:rPr>
                <a:t>System</a:t>
              </a:r>
            </a:p>
            <a:p>
              <a:pPr algn="ctr"/>
              <a:r>
                <a:rPr lang="en-AU" sz="900" dirty="0" smtClean="0">
                  <a:latin typeface="Arial" pitchFamily="34" charset="0"/>
                  <a:cs typeface="Arial" pitchFamily="34" charset="0"/>
                </a:rPr>
                <a:t>Acceptance</a:t>
              </a:r>
              <a:endParaRPr lang="en-AU" sz="900" dirty="0">
                <a:latin typeface="Arial" pitchFamily="34" charset="0"/>
                <a:cs typeface="Arial" pitchFamily="34" charset="0"/>
              </a:endParaRPr>
            </a:p>
          </p:txBody>
        </p:sp>
        <p:sp>
          <p:nvSpPr>
            <p:cNvPr id="13" name="TextBox 12"/>
            <p:cNvSpPr txBox="1"/>
            <p:nvPr/>
          </p:nvSpPr>
          <p:spPr>
            <a:xfrm>
              <a:off x="6972179" y="3402199"/>
              <a:ext cx="798157" cy="370573"/>
            </a:xfrm>
            <a:prstGeom prst="rect">
              <a:avLst/>
            </a:prstGeom>
            <a:solidFill>
              <a:schemeClr val="bg1"/>
            </a:solidFill>
            <a:ln>
              <a:solidFill>
                <a:schemeClr val="tx1"/>
              </a:solidFill>
            </a:ln>
          </p:spPr>
          <p:txBody>
            <a:bodyPr wrap="none" rtlCol="0" anchor="ctr" anchorCtr="0">
              <a:noAutofit/>
            </a:bodyPr>
            <a:lstStyle/>
            <a:p>
              <a:pPr algn="ctr"/>
              <a:r>
                <a:rPr lang="en-AU" sz="900" dirty="0" smtClean="0">
                  <a:latin typeface="Arial" pitchFamily="34" charset="0"/>
                  <a:cs typeface="Arial" pitchFamily="34" charset="0"/>
                </a:rPr>
                <a:t>Operation and</a:t>
              </a:r>
            </a:p>
            <a:p>
              <a:pPr algn="ctr"/>
              <a:r>
                <a:rPr lang="en-AU" sz="900" dirty="0" smtClean="0">
                  <a:latin typeface="Arial" pitchFamily="34" charset="0"/>
                  <a:cs typeface="Arial" pitchFamily="34" charset="0"/>
                </a:rPr>
                <a:t>Maintenance</a:t>
              </a:r>
              <a:endParaRPr lang="en-AU" sz="900" dirty="0">
                <a:latin typeface="Arial" pitchFamily="34" charset="0"/>
                <a:cs typeface="Arial" pitchFamily="34" charset="0"/>
              </a:endParaRPr>
            </a:p>
          </p:txBody>
        </p:sp>
        <p:grpSp>
          <p:nvGrpSpPr>
            <p:cNvPr id="14" name="Group 25"/>
            <p:cNvGrpSpPr/>
            <p:nvPr/>
          </p:nvGrpSpPr>
          <p:grpSpPr>
            <a:xfrm rot="3120000">
              <a:off x="670435" y="4259370"/>
              <a:ext cx="2964913" cy="261610"/>
              <a:chOff x="2627786" y="449977"/>
              <a:chExt cx="3744415" cy="330390"/>
            </a:xfrm>
          </p:grpSpPr>
          <p:cxnSp>
            <p:nvCxnSpPr>
              <p:cNvPr id="31" name="Straight Arrow Connector 30"/>
              <p:cNvCxnSpPr/>
              <p:nvPr/>
            </p:nvCxnSpPr>
            <p:spPr>
              <a:xfrm rot="10800000">
                <a:off x="2627786" y="476672"/>
                <a:ext cx="3744415"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932730" y="449977"/>
                <a:ext cx="1134528" cy="330390"/>
              </a:xfrm>
              <a:prstGeom prst="rect">
                <a:avLst/>
              </a:prstGeom>
              <a:noFill/>
            </p:spPr>
            <p:txBody>
              <a:bodyPr wrap="square" rtlCol="0">
                <a:spAutoFit/>
              </a:bodyPr>
              <a:lstStyle/>
              <a:p>
                <a:pPr algn="ctr"/>
                <a:r>
                  <a:rPr lang="en-AU" sz="1100" dirty="0" smtClean="0">
                    <a:solidFill>
                      <a:schemeClr val="accent1"/>
                    </a:solidFill>
                    <a:latin typeface="+mn-lt"/>
                  </a:rPr>
                  <a:t>Verification</a:t>
                </a:r>
                <a:endParaRPr lang="en-AU" sz="1200" dirty="0">
                  <a:solidFill>
                    <a:schemeClr val="accent1"/>
                  </a:solidFill>
                  <a:latin typeface="+mn-lt"/>
                </a:endParaRPr>
              </a:p>
            </p:txBody>
          </p:sp>
        </p:grpSp>
        <p:grpSp>
          <p:nvGrpSpPr>
            <p:cNvPr id="15" name="Group 31"/>
            <p:cNvGrpSpPr/>
            <p:nvPr/>
          </p:nvGrpSpPr>
          <p:grpSpPr>
            <a:xfrm>
              <a:off x="5660775" y="4086410"/>
              <a:ext cx="771946" cy="1343385"/>
              <a:chOff x="6300194" y="3844528"/>
              <a:chExt cx="974898" cy="1696573"/>
            </a:xfrm>
          </p:grpSpPr>
          <p:cxnSp>
            <p:nvCxnSpPr>
              <p:cNvPr id="29" name="Straight Arrow Connector 28"/>
              <p:cNvCxnSpPr/>
              <p:nvPr/>
            </p:nvCxnSpPr>
            <p:spPr>
              <a:xfrm rot="5400000">
                <a:off x="6064969" y="4099002"/>
                <a:ext cx="1445347" cy="9748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18240000">
                <a:off x="6034671" y="4527620"/>
                <a:ext cx="1696573" cy="330390"/>
              </a:xfrm>
              <a:prstGeom prst="rect">
                <a:avLst/>
              </a:prstGeom>
              <a:noFill/>
            </p:spPr>
            <p:txBody>
              <a:bodyPr wrap="square" rtlCol="0">
                <a:spAutoFit/>
              </a:bodyPr>
              <a:lstStyle/>
              <a:p>
                <a:pPr algn="ctr"/>
                <a:r>
                  <a:rPr lang="en-AU" sz="1100" dirty="0" smtClean="0">
                    <a:solidFill>
                      <a:schemeClr val="accent1"/>
                    </a:solidFill>
                    <a:latin typeface="+mn-lt"/>
                  </a:rPr>
                  <a:t>Verification</a:t>
                </a:r>
                <a:endParaRPr lang="en-AU" sz="1100" dirty="0">
                  <a:solidFill>
                    <a:schemeClr val="accent1"/>
                  </a:solidFill>
                  <a:latin typeface="+mn-lt"/>
                </a:endParaRPr>
              </a:p>
            </p:txBody>
          </p:sp>
        </p:grpSp>
        <p:grpSp>
          <p:nvGrpSpPr>
            <p:cNvPr id="16" name="Group 35"/>
            <p:cNvGrpSpPr/>
            <p:nvPr/>
          </p:nvGrpSpPr>
          <p:grpSpPr>
            <a:xfrm>
              <a:off x="3387688" y="4143428"/>
              <a:ext cx="1702911" cy="261610"/>
              <a:chOff x="2627786" y="476672"/>
              <a:chExt cx="3744415" cy="330390"/>
            </a:xfrm>
          </p:grpSpPr>
          <p:cxnSp>
            <p:nvCxnSpPr>
              <p:cNvPr id="27" name="Straight Arrow Connector 26"/>
              <p:cNvCxnSpPr/>
              <p:nvPr/>
            </p:nvCxnSpPr>
            <p:spPr>
              <a:xfrm rot="10800000">
                <a:off x="2627786" y="476672"/>
                <a:ext cx="3744415"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237898" y="476672"/>
                <a:ext cx="2507442" cy="330390"/>
              </a:xfrm>
              <a:prstGeom prst="rect">
                <a:avLst/>
              </a:prstGeom>
              <a:noFill/>
            </p:spPr>
            <p:txBody>
              <a:bodyPr wrap="square" rtlCol="0">
                <a:spAutoFit/>
              </a:bodyPr>
              <a:lstStyle/>
              <a:p>
                <a:pPr algn="ctr"/>
                <a:r>
                  <a:rPr lang="en-AU" sz="1100" dirty="0" smtClean="0">
                    <a:solidFill>
                      <a:schemeClr val="accent1"/>
                    </a:solidFill>
                    <a:latin typeface="+mn-lt"/>
                  </a:rPr>
                  <a:t>Validation</a:t>
                </a:r>
                <a:endParaRPr lang="en-AU" sz="1100" dirty="0">
                  <a:solidFill>
                    <a:schemeClr val="accent1"/>
                  </a:solidFill>
                  <a:latin typeface="+mn-lt"/>
                </a:endParaRPr>
              </a:p>
            </p:txBody>
          </p:sp>
        </p:grpSp>
        <p:sp>
          <p:nvSpPr>
            <p:cNvPr id="17" name="TextBox 16"/>
            <p:cNvSpPr txBox="1"/>
            <p:nvPr/>
          </p:nvSpPr>
          <p:spPr>
            <a:xfrm>
              <a:off x="395420" y="4200445"/>
              <a:ext cx="1258678" cy="568810"/>
            </a:xfrm>
            <a:prstGeom prst="rect">
              <a:avLst/>
            </a:prstGeom>
            <a:noFill/>
          </p:spPr>
          <p:txBody>
            <a:bodyPr wrap="none" rtlCol="0">
              <a:spAutoFit/>
            </a:bodyPr>
            <a:lstStyle/>
            <a:p>
              <a:pPr>
                <a:lnSpc>
                  <a:spcPct val="150000"/>
                </a:lnSpc>
              </a:pPr>
              <a:r>
                <a:rPr lang="en-AU" sz="1100" dirty="0" smtClean="0">
                  <a:solidFill>
                    <a:schemeClr val="bg1">
                      <a:lumMod val="50000"/>
                    </a:schemeClr>
                  </a:solidFill>
                  <a:latin typeface="Arial" pitchFamily="34" charset="0"/>
                  <a:cs typeface="Arial" pitchFamily="34" charset="0"/>
                </a:rPr>
                <a:t>System level</a:t>
              </a:r>
            </a:p>
            <a:p>
              <a:pPr>
                <a:lnSpc>
                  <a:spcPct val="150000"/>
                </a:lnSpc>
              </a:pPr>
              <a:r>
                <a:rPr lang="en-AU" sz="1100" dirty="0" smtClean="0">
                  <a:solidFill>
                    <a:schemeClr val="bg1">
                      <a:lumMod val="50000"/>
                    </a:schemeClr>
                  </a:solidFill>
                  <a:latin typeface="Arial" pitchFamily="34" charset="0"/>
                  <a:cs typeface="Arial" pitchFamily="34" charset="0"/>
                </a:rPr>
                <a:t>Sub-system level</a:t>
              </a:r>
              <a:endParaRPr lang="en-AU" sz="1100" dirty="0">
                <a:solidFill>
                  <a:schemeClr val="bg1">
                    <a:lumMod val="50000"/>
                  </a:schemeClr>
                </a:solidFill>
                <a:latin typeface="Arial" pitchFamily="34" charset="0"/>
                <a:cs typeface="Arial" pitchFamily="34" charset="0"/>
              </a:endParaRPr>
            </a:p>
          </p:txBody>
        </p:sp>
        <p:sp>
          <p:nvSpPr>
            <p:cNvPr id="18" name="TextBox 17"/>
            <p:cNvSpPr txBox="1"/>
            <p:nvPr/>
          </p:nvSpPr>
          <p:spPr>
            <a:xfrm>
              <a:off x="2980949" y="4561558"/>
              <a:ext cx="798157" cy="370573"/>
            </a:xfrm>
            <a:prstGeom prst="rect">
              <a:avLst/>
            </a:prstGeom>
            <a:solidFill>
              <a:schemeClr val="bg1"/>
            </a:solidFill>
            <a:ln>
              <a:solidFill>
                <a:schemeClr val="tx1"/>
              </a:solidFill>
            </a:ln>
          </p:spPr>
          <p:txBody>
            <a:bodyPr wrap="none" rtlCol="0" anchor="ctr" anchorCtr="0">
              <a:noAutofit/>
            </a:bodyPr>
            <a:lstStyle/>
            <a:p>
              <a:pPr algn="ctr"/>
              <a:r>
                <a:rPr lang="en-AU" sz="900" dirty="0" smtClean="0">
                  <a:latin typeface="Arial" pitchFamily="34" charset="0"/>
                  <a:cs typeface="Arial" pitchFamily="34" charset="0"/>
                </a:rPr>
                <a:t>Requirements</a:t>
              </a:r>
            </a:p>
            <a:p>
              <a:pPr algn="ctr"/>
              <a:r>
                <a:rPr lang="en-AU" sz="900" dirty="0" smtClean="0">
                  <a:latin typeface="Arial" pitchFamily="34" charset="0"/>
                  <a:cs typeface="Arial" pitchFamily="34" charset="0"/>
                </a:rPr>
                <a:t>Apportionment</a:t>
              </a:r>
              <a:endParaRPr lang="en-AU" sz="900" dirty="0">
                <a:latin typeface="Arial" pitchFamily="34" charset="0"/>
                <a:cs typeface="Arial" pitchFamily="34" charset="0"/>
              </a:endParaRPr>
            </a:p>
          </p:txBody>
        </p:sp>
        <p:sp>
          <p:nvSpPr>
            <p:cNvPr id="19" name="TextBox 18"/>
            <p:cNvSpPr txBox="1"/>
            <p:nvPr/>
          </p:nvSpPr>
          <p:spPr>
            <a:xfrm>
              <a:off x="928317" y="2204830"/>
              <a:ext cx="798157" cy="370573"/>
            </a:xfrm>
            <a:prstGeom prst="rect">
              <a:avLst/>
            </a:prstGeom>
            <a:solidFill>
              <a:schemeClr val="bg1"/>
            </a:solidFill>
            <a:ln>
              <a:solidFill>
                <a:schemeClr val="tx1"/>
              </a:solidFill>
            </a:ln>
          </p:spPr>
          <p:txBody>
            <a:bodyPr wrap="none" rtlCol="0" anchor="ctr" anchorCtr="0">
              <a:noAutofit/>
            </a:bodyPr>
            <a:lstStyle/>
            <a:p>
              <a:pPr algn="ctr"/>
              <a:r>
                <a:rPr lang="en-AU" sz="900" dirty="0" smtClean="0">
                  <a:latin typeface="Arial" pitchFamily="34" charset="0"/>
                  <a:cs typeface="Arial" pitchFamily="34" charset="0"/>
                </a:rPr>
                <a:t>Concept</a:t>
              </a:r>
              <a:endParaRPr lang="en-AU" sz="900" dirty="0">
                <a:latin typeface="Arial" pitchFamily="34" charset="0"/>
                <a:cs typeface="Arial" pitchFamily="34" charset="0"/>
              </a:endParaRPr>
            </a:p>
          </p:txBody>
        </p:sp>
        <p:sp>
          <p:nvSpPr>
            <p:cNvPr id="20" name="TextBox 19"/>
            <p:cNvSpPr txBox="1"/>
            <p:nvPr/>
          </p:nvSpPr>
          <p:spPr>
            <a:xfrm>
              <a:off x="1441475" y="2794012"/>
              <a:ext cx="798157" cy="370573"/>
            </a:xfrm>
            <a:prstGeom prst="rect">
              <a:avLst/>
            </a:prstGeom>
            <a:solidFill>
              <a:schemeClr val="bg1"/>
            </a:solidFill>
            <a:ln>
              <a:solidFill>
                <a:schemeClr val="tx1"/>
              </a:solidFill>
            </a:ln>
          </p:spPr>
          <p:txBody>
            <a:bodyPr wrap="none" rtlCol="0" anchor="ctr" anchorCtr="0">
              <a:noAutofit/>
            </a:bodyPr>
            <a:lstStyle/>
            <a:p>
              <a:pPr algn="ctr"/>
              <a:r>
                <a:rPr lang="en-AU" sz="900" dirty="0" smtClean="0">
                  <a:latin typeface="Arial" pitchFamily="34" charset="0"/>
                  <a:cs typeface="Arial" pitchFamily="34" charset="0"/>
                </a:rPr>
                <a:t>System</a:t>
              </a:r>
            </a:p>
            <a:p>
              <a:pPr algn="ctr"/>
              <a:r>
                <a:rPr lang="en-AU" sz="900" dirty="0" smtClean="0">
                  <a:latin typeface="Arial" pitchFamily="34" charset="0"/>
                  <a:cs typeface="Arial" pitchFamily="34" charset="0"/>
                </a:rPr>
                <a:t>Definition</a:t>
              </a:r>
              <a:endParaRPr lang="en-AU" sz="900" dirty="0">
                <a:latin typeface="Arial" pitchFamily="34" charset="0"/>
                <a:cs typeface="Arial" pitchFamily="34" charset="0"/>
              </a:endParaRPr>
            </a:p>
          </p:txBody>
        </p:sp>
        <p:sp>
          <p:nvSpPr>
            <p:cNvPr id="21" name="TextBox 9"/>
            <p:cNvSpPr txBox="1"/>
            <p:nvPr/>
          </p:nvSpPr>
          <p:spPr>
            <a:xfrm>
              <a:off x="1954633" y="3383194"/>
              <a:ext cx="798157" cy="370573"/>
            </a:xfrm>
            <a:prstGeom prst="rect">
              <a:avLst/>
            </a:prstGeom>
            <a:solidFill>
              <a:schemeClr val="bg1"/>
            </a:solidFill>
            <a:ln>
              <a:solidFill>
                <a:schemeClr val="tx1"/>
              </a:solidFill>
            </a:ln>
          </p:spPr>
          <p:txBody>
            <a:bodyPr wrap="none" rtlCol="0" anchor="ctr" anchorCtr="0">
              <a:noAutofit/>
            </a:bodyPr>
            <a:lstStyle/>
            <a:p>
              <a:pPr algn="ctr"/>
              <a:r>
                <a:rPr lang="en-AU" sz="900" dirty="0" smtClean="0">
                  <a:latin typeface="Arial" pitchFamily="34" charset="0"/>
                  <a:cs typeface="Arial" pitchFamily="34" charset="0"/>
                </a:rPr>
                <a:t>Risk Analysis</a:t>
              </a:r>
              <a:endParaRPr lang="en-AU" sz="900" dirty="0">
                <a:latin typeface="Arial" pitchFamily="34" charset="0"/>
                <a:cs typeface="Arial" pitchFamily="34" charset="0"/>
              </a:endParaRPr>
            </a:p>
          </p:txBody>
        </p:sp>
        <p:sp>
          <p:nvSpPr>
            <p:cNvPr id="22" name="TextBox 10"/>
            <p:cNvSpPr txBox="1"/>
            <p:nvPr/>
          </p:nvSpPr>
          <p:spPr>
            <a:xfrm>
              <a:off x="3494107" y="5150740"/>
              <a:ext cx="798157" cy="370573"/>
            </a:xfrm>
            <a:prstGeom prst="rect">
              <a:avLst/>
            </a:prstGeom>
            <a:solidFill>
              <a:schemeClr val="bg1"/>
            </a:solidFill>
            <a:ln>
              <a:solidFill>
                <a:schemeClr val="tx1"/>
              </a:solidFill>
            </a:ln>
          </p:spPr>
          <p:txBody>
            <a:bodyPr wrap="none" rtlCol="0" anchor="ctr" anchorCtr="0">
              <a:noAutofit/>
            </a:bodyPr>
            <a:lstStyle/>
            <a:p>
              <a:pPr algn="ctr"/>
              <a:r>
                <a:rPr lang="en-AU" sz="900" dirty="0" smtClean="0">
                  <a:latin typeface="Arial" pitchFamily="34" charset="0"/>
                  <a:cs typeface="Arial" pitchFamily="34" charset="0"/>
                </a:rPr>
                <a:t>Design and</a:t>
              </a:r>
            </a:p>
            <a:p>
              <a:pPr algn="ctr"/>
              <a:r>
                <a:rPr lang="en-AU" sz="900" dirty="0" smtClean="0">
                  <a:latin typeface="Arial" pitchFamily="34" charset="0"/>
                  <a:cs typeface="Arial" pitchFamily="34" charset="0"/>
                </a:rPr>
                <a:t>Implementation</a:t>
              </a:r>
              <a:endParaRPr lang="en-AU" sz="900" dirty="0">
                <a:latin typeface="Arial" pitchFamily="34" charset="0"/>
                <a:cs typeface="Arial" pitchFamily="34" charset="0"/>
              </a:endParaRPr>
            </a:p>
          </p:txBody>
        </p:sp>
        <p:sp>
          <p:nvSpPr>
            <p:cNvPr id="23" name="TextBox 11"/>
            <p:cNvSpPr txBox="1"/>
            <p:nvPr/>
          </p:nvSpPr>
          <p:spPr>
            <a:xfrm>
              <a:off x="4007265" y="5739920"/>
              <a:ext cx="798157" cy="370573"/>
            </a:xfrm>
            <a:prstGeom prst="rect">
              <a:avLst/>
            </a:prstGeom>
            <a:solidFill>
              <a:schemeClr val="bg1"/>
            </a:solidFill>
            <a:ln>
              <a:solidFill>
                <a:schemeClr val="tx1"/>
              </a:solidFill>
            </a:ln>
          </p:spPr>
          <p:txBody>
            <a:bodyPr wrap="none" rtlCol="0" anchor="ctr" anchorCtr="0">
              <a:noAutofit/>
            </a:bodyPr>
            <a:lstStyle/>
            <a:p>
              <a:pPr algn="ctr"/>
              <a:r>
                <a:rPr lang="en-AU" sz="900" dirty="0" smtClean="0">
                  <a:latin typeface="Arial" pitchFamily="34" charset="0"/>
                  <a:cs typeface="Arial" pitchFamily="34" charset="0"/>
                </a:rPr>
                <a:t>Manufacture</a:t>
              </a:r>
              <a:endParaRPr lang="en-AU" sz="900" dirty="0">
                <a:latin typeface="Arial" pitchFamily="34" charset="0"/>
                <a:cs typeface="Arial" pitchFamily="34" charset="0"/>
              </a:endParaRPr>
            </a:p>
          </p:txBody>
        </p:sp>
        <p:sp>
          <p:nvSpPr>
            <p:cNvPr id="24" name="TextBox 23"/>
            <p:cNvSpPr txBox="1"/>
            <p:nvPr/>
          </p:nvSpPr>
          <p:spPr>
            <a:xfrm>
              <a:off x="2467791" y="3972376"/>
              <a:ext cx="798157" cy="370573"/>
            </a:xfrm>
            <a:prstGeom prst="rect">
              <a:avLst/>
            </a:prstGeom>
            <a:solidFill>
              <a:schemeClr val="bg1"/>
            </a:solidFill>
            <a:ln>
              <a:solidFill>
                <a:schemeClr val="tx1"/>
              </a:solidFill>
            </a:ln>
          </p:spPr>
          <p:txBody>
            <a:bodyPr wrap="none" rtlCol="0" anchor="ctr" anchorCtr="0">
              <a:noAutofit/>
            </a:bodyPr>
            <a:lstStyle/>
            <a:p>
              <a:pPr algn="ctr"/>
              <a:r>
                <a:rPr lang="en-AU" sz="900" dirty="0" smtClean="0">
                  <a:latin typeface="Arial" pitchFamily="34" charset="0"/>
                  <a:cs typeface="Arial" pitchFamily="34" charset="0"/>
                </a:rPr>
                <a:t>System</a:t>
              </a:r>
            </a:p>
            <a:p>
              <a:pPr algn="ctr"/>
              <a:r>
                <a:rPr lang="en-AU" sz="900" dirty="0" smtClean="0">
                  <a:latin typeface="Arial" pitchFamily="34" charset="0"/>
                  <a:cs typeface="Arial" pitchFamily="34" charset="0"/>
                </a:rPr>
                <a:t>Requirements</a:t>
              </a:r>
              <a:endParaRPr lang="en-AU" sz="900" dirty="0">
                <a:latin typeface="Arial" pitchFamily="34" charset="0"/>
                <a:cs typeface="Arial" pitchFamily="34" charset="0"/>
              </a:endParaRPr>
            </a:p>
          </p:txBody>
        </p:sp>
        <p:cxnSp>
          <p:nvCxnSpPr>
            <p:cNvPr id="25" name="Straight Connector 24"/>
            <p:cNvCxnSpPr>
              <a:stCxn id="13" idx="1"/>
              <a:endCxn id="12" idx="3"/>
            </p:cNvCxnSpPr>
            <p:nvPr/>
          </p:nvCxnSpPr>
          <p:spPr>
            <a:xfrm rot="10800000">
              <a:off x="6629985" y="3587486"/>
              <a:ext cx="342194" cy="0"/>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ight Arrow 25"/>
            <p:cNvSpPr/>
            <p:nvPr/>
          </p:nvSpPr>
          <p:spPr>
            <a:xfrm>
              <a:off x="4121753" y="6253078"/>
              <a:ext cx="570176" cy="1140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147</TotalTime>
  <Words>1303</Words>
  <Application>Microsoft Office PowerPoint</Application>
  <PresentationFormat>On-screen Show (4:3)</PresentationFormat>
  <Paragraphs>173</Paragraphs>
  <Slides>24</Slides>
  <Notes>10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CENELEC STANDARDS  and its Application on Indian Railways for Signalling                                             Alok Katiyar                                                 Dir/RDSO</vt:lpstr>
      <vt:lpstr>Over View of CENELC Standards for Signalling Applications </vt:lpstr>
      <vt:lpstr>Introduction to the 5012x-CENELEC-Standards </vt:lpstr>
      <vt:lpstr>Introduction to the 5012x-CENELEC-Standards EN50126 </vt:lpstr>
      <vt:lpstr>Introduction to the 5012x-CENELEC-Standards EN50128 </vt:lpstr>
      <vt:lpstr>Introduction to the 5012x-CENELEC-Standards EN50129 </vt:lpstr>
      <vt:lpstr>Introduction to the 5012x-CENELEC-Standards </vt:lpstr>
      <vt:lpstr>Safety Integrity Level</vt:lpstr>
      <vt:lpstr>System LifeCycle as defined in CENELEC Standards</vt:lpstr>
      <vt:lpstr>PowerPoint Presentation</vt:lpstr>
      <vt:lpstr>Structure of Safety Case</vt:lpstr>
      <vt:lpstr>PowerPoint Presentation</vt:lpstr>
      <vt:lpstr>PowerPoint Presentation</vt:lpstr>
      <vt:lpstr>SAFETY CASE (EN50129 – Clause 5.1)</vt:lpstr>
      <vt:lpstr>Evidence Of Quality Management (EN50129 - Cl.5.2)</vt:lpstr>
      <vt:lpstr>Evidence Of Safety Management (EN50129 - Cl.5.3)</vt:lpstr>
      <vt:lpstr>Evidence Of Functional &amp; Technical Safety (EN50129 - Cl.5.4)</vt:lpstr>
      <vt:lpstr>Safety Acceptance &amp; Approval (EN50129 – Cl. 5.5)</vt:lpstr>
      <vt:lpstr>Software Safety Integrity Level (EN50128 - Cl.5)</vt:lpstr>
      <vt:lpstr>Software Verification &amp; Testing (EN50128 - Cl.11)</vt:lpstr>
      <vt:lpstr>Software/Hardware Integration (EN50128 - Cl.12)</vt:lpstr>
      <vt:lpstr>Software Assessment (EN50128 - Cl.14)</vt:lpstr>
      <vt:lpstr>Field Trials</vt:lpstr>
      <vt:lpstr>PowerPoint Presentation</vt:lpstr>
    </vt:vector>
  </TitlesOfParts>
  <Company>Ansaldo-STS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CENELEC STANDARDS</dc:title>
  <dc:creator>Vijay Kumar</dc:creator>
  <cp:lastModifiedBy>HP</cp:lastModifiedBy>
  <cp:revision>21</cp:revision>
  <dcterms:created xsi:type="dcterms:W3CDTF">2012-01-10T00:42:07Z</dcterms:created>
  <dcterms:modified xsi:type="dcterms:W3CDTF">2015-08-28T02:47:15Z</dcterms:modified>
</cp:coreProperties>
</file>