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q0RIg/zVu9hOjc4DDjO0mlniq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4F92B0-0BCC-4F4C-AD5D-1F8319383185}">
  <a:tblStyle styleId="{ED4F92B0-0BCC-4F4C-AD5D-1F8319383185}"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CAD2D6"/>
          </a:solidFill>
        </a:fill>
      </a:tcStyle>
    </a:wholeTbl>
    <a:band1H>
      <a:tcTxStyle/>
    </a:band1H>
    <a:band2H>
      <a:tcTxStyle b="off" i="off"/>
      <a:tcStyle>
        <a:fill>
          <a:solidFill>
            <a:srgbClr val="E6EAEC"/>
          </a:solidFill>
        </a:fill>
      </a:tcStyle>
    </a:band2H>
    <a:band1V>
      <a:tcTxStyle/>
    </a:band1V>
    <a:band2V>
      <a:tcTxStyle/>
    </a:band2V>
    <a:lastCol>
      <a:tcTxStyle/>
    </a:lastCol>
    <a:firstCol>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00637B"/>
          </a:solidFill>
        </a:fill>
      </a:tcStyle>
    </a:firstCol>
    <a:lastRow>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00637B"/>
          </a:solidFill>
        </a:fill>
      </a:tcStyle>
    </a:lastRow>
    <a:seCell>
      <a:tcTxStyle/>
    </a:seCell>
    <a:swCell>
      <a:tcTxStyle/>
    </a:swCell>
    <a:firstRow>
      <a:tcTxStyle b="on" i="off">
        <a:font>
          <a:latin typeface="Calibri"/>
          <a:ea typeface="Calibri"/>
          <a:cs typeface="Calibri"/>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00637B"/>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16eb808fc_0_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816eb808fc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49e99741b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f49e99741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16eb808fc_0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816eb808fc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16eb808fc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816eb808fc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18"/>
          <p:cNvSpPr/>
          <p:nvPr/>
        </p:nvSpPr>
        <p:spPr>
          <a:xfrm>
            <a:off x="0" y="0"/>
            <a:ext cx="9144000" cy="381000"/>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 name="Google Shape;14;p18"/>
          <p:cNvSpPr/>
          <p:nvPr/>
        </p:nvSpPr>
        <p:spPr>
          <a:xfrm>
            <a:off x="0" y="6779931"/>
            <a:ext cx="9144000" cy="91442"/>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5" name="Google Shape;15;p18"/>
          <p:cNvSpPr txBox="1"/>
          <p:nvPr>
            <p:ph type="title"/>
          </p:nvPr>
        </p:nvSpPr>
        <p:spPr>
          <a:xfrm>
            <a:off x="685800" y="1828800"/>
            <a:ext cx="7772400" cy="900547"/>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cxnSp>
        <p:nvCxnSpPr>
          <p:cNvPr id="16" name="Google Shape;16;p18"/>
          <p:cNvCxnSpPr/>
          <p:nvPr/>
        </p:nvCxnSpPr>
        <p:spPr>
          <a:xfrm>
            <a:off x="685800" y="2819400"/>
            <a:ext cx="7772401" cy="0"/>
          </a:xfrm>
          <a:prstGeom prst="straightConnector1">
            <a:avLst/>
          </a:prstGeom>
          <a:noFill/>
          <a:ln cap="flat" cmpd="sng" w="15875">
            <a:solidFill>
              <a:srgbClr val="000000"/>
            </a:solidFill>
            <a:prstDash val="solid"/>
            <a:round/>
            <a:headEnd len="sm" w="sm" type="none"/>
            <a:tailEnd len="sm" w="sm" type="none"/>
          </a:ln>
        </p:spPr>
      </p:cxnSp>
      <p:sp>
        <p:nvSpPr>
          <p:cNvPr id="17" name="Google Shape;17;p18"/>
          <p:cNvSpPr txBox="1"/>
          <p:nvPr>
            <p:ph idx="1" type="body"/>
          </p:nvPr>
        </p:nvSpPr>
        <p:spPr>
          <a:xfrm>
            <a:off x="685800" y="2895600"/>
            <a:ext cx="7772400" cy="17526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228600" lvl="1" marL="914400" algn="l">
              <a:lnSpc>
                <a:spcPct val="100000"/>
              </a:lnSpc>
              <a:spcBef>
                <a:spcPts val="600"/>
              </a:spcBef>
              <a:spcAft>
                <a:spcPts val="0"/>
              </a:spcAft>
              <a:buClr>
                <a:srgbClr val="000000"/>
              </a:buClr>
              <a:buSzPts val="1800"/>
              <a:buNone/>
              <a:defRPr/>
            </a:lvl2pPr>
            <a:lvl3pPr indent="-228600" lvl="2" marL="1371600" algn="l">
              <a:lnSpc>
                <a:spcPct val="100000"/>
              </a:lnSpc>
              <a:spcBef>
                <a:spcPts val="600"/>
              </a:spcBef>
              <a:spcAft>
                <a:spcPts val="0"/>
              </a:spcAft>
              <a:buClr>
                <a:srgbClr val="000000"/>
              </a:buClr>
              <a:buSzPts val="1800"/>
              <a:buNone/>
              <a:defRPr/>
            </a:lvl3pPr>
            <a:lvl4pPr indent="-228600" lvl="3" marL="1828800" algn="l">
              <a:lnSpc>
                <a:spcPct val="100000"/>
              </a:lnSpc>
              <a:spcBef>
                <a:spcPts val="600"/>
              </a:spcBef>
              <a:spcAft>
                <a:spcPts val="0"/>
              </a:spcAft>
              <a:buClr>
                <a:srgbClr val="000000"/>
              </a:buClr>
              <a:buSzPts val="1800"/>
              <a:buNone/>
              <a:defRPr/>
            </a:lvl4pPr>
            <a:lvl5pPr indent="-228600" lvl="4" marL="2286000" algn="l">
              <a:lnSpc>
                <a:spcPct val="100000"/>
              </a:lnSpc>
              <a:spcBef>
                <a:spcPts val="600"/>
              </a:spcBef>
              <a:spcAft>
                <a:spcPts val="0"/>
              </a:spcAft>
              <a:buClr>
                <a:srgbClr val="000000"/>
              </a:buClr>
              <a:buSzPts val="1800"/>
              <a:buNon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8" name="Google Shape;18;p18"/>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61" name="Shape 61"/>
        <p:cNvGrpSpPr/>
        <p:nvPr/>
      </p:nvGrpSpPr>
      <p:grpSpPr>
        <a:xfrm>
          <a:off x="0" y="0"/>
          <a:ext cx="0" cy="0"/>
          <a:chOff x="0" y="0"/>
          <a:chExt cx="0" cy="0"/>
        </a:xfrm>
      </p:grpSpPr>
      <p:sp>
        <p:nvSpPr>
          <p:cNvPr id="62" name="Google Shape;62;p27"/>
          <p:cNvSpPr/>
          <p:nvPr/>
        </p:nvSpPr>
        <p:spPr>
          <a:xfrm>
            <a:off x="0" y="0"/>
            <a:ext cx="9144000" cy="381000"/>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3" name="Google Shape;63;p27"/>
          <p:cNvSpPr/>
          <p:nvPr/>
        </p:nvSpPr>
        <p:spPr>
          <a:xfrm>
            <a:off x="0" y="6779931"/>
            <a:ext cx="9144000" cy="91442"/>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4" name="Google Shape;64;p27"/>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9" name="Shape 19"/>
        <p:cNvGrpSpPr/>
        <p:nvPr/>
      </p:nvGrpSpPr>
      <p:grpSpPr>
        <a:xfrm>
          <a:off x="0" y="0"/>
          <a:ext cx="0" cy="0"/>
          <a:chOff x="0" y="0"/>
          <a:chExt cx="0" cy="0"/>
        </a:xfrm>
      </p:grpSpPr>
      <p:sp>
        <p:nvSpPr>
          <p:cNvPr id="20" name="Google Shape;20;p19"/>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1" name="Google Shape;21;p19"/>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2" name="Google Shape;22;p19"/>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3" name="Shape 23"/>
        <p:cNvGrpSpPr/>
        <p:nvPr/>
      </p:nvGrpSpPr>
      <p:grpSpPr>
        <a:xfrm>
          <a:off x="0" y="0"/>
          <a:ext cx="0" cy="0"/>
          <a:chOff x="0" y="0"/>
          <a:chExt cx="0" cy="0"/>
        </a:xfrm>
      </p:grpSpPr>
      <p:sp>
        <p:nvSpPr>
          <p:cNvPr id="24" name="Google Shape;24;p20"/>
          <p:cNvSpPr/>
          <p:nvPr/>
        </p:nvSpPr>
        <p:spPr>
          <a:xfrm>
            <a:off x="0" y="0"/>
            <a:ext cx="9144000" cy="381000"/>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 name="Google Shape;25;p20"/>
          <p:cNvSpPr/>
          <p:nvPr/>
        </p:nvSpPr>
        <p:spPr>
          <a:xfrm>
            <a:off x="0" y="6779931"/>
            <a:ext cx="9144000" cy="91442"/>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26" name="Google Shape;26;p20"/>
          <p:cNvCxnSpPr/>
          <p:nvPr/>
        </p:nvCxnSpPr>
        <p:spPr>
          <a:xfrm>
            <a:off x="457200" y="1293969"/>
            <a:ext cx="8229600" cy="1"/>
          </a:xfrm>
          <a:prstGeom prst="straightConnector1">
            <a:avLst/>
          </a:prstGeom>
          <a:noFill/>
          <a:ln cap="flat" cmpd="sng" w="15875">
            <a:solidFill>
              <a:srgbClr val="000000"/>
            </a:solidFill>
            <a:prstDash val="solid"/>
            <a:round/>
            <a:headEnd len="sm" w="sm" type="none"/>
            <a:tailEnd len="sm" w="sm" type="none"/>
          </a:ln>
        </p:spPr>
      </p:cxnSp>
      <p:sp>
        <p:nvSpPr>
          <p:cNvPr id="27" name="Google Shape;27;p20"/>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8" name="Google Shape;28;p20"/>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9" name="Google Shape;29;p20"/>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30" name="Shape 30"/>
        <p:cNvGrpSpPr/>
        <p:nvPr/>
      </p:nvGrpSpPr>
      <p:grpSpPr>
        <a:xfrm>
          <a:off x="0" y="0"/>
          <a:ext cx="0" cy="0"/>
          <a:chOff x="0" y="0"/>
          <a:chExt cx="0" cy="0"/>
        </a:xfrm>
      </p:grpSpPr>
      <p:sp>
        <p:nvSpPr>
          <p:cNvPr id="31" name="Google Shape;31;p21"/>
          <p:cNvSpPr/>
          <p:nvPr/>
        </p:nvSpPr>
        <p:spPr>
          <a:xfrm>
            <a:off x="-1" y="-2"/>
            <a:ext cx="9144001" cy="381003"/>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32" name="Google Shape;32;p21"/>
          <p:cNvSpPr/>
          <p:nvPr/>
        </p:nvSpPr>
        <p:spPr>
          <a:xfrm>
            <a:off x="-1" y="6779931"/>
            <a:ext cx="9144001" cy="91442"/>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33" name="Google Shape;33;p21"/>
          <p:cNvSpPr txBox="1"/>
          <p:nvPr>
            <p:ph type="title"/>
          </p:nvPr>
        </p:nvSpPr>
        <p:spPr>
          <a:xfrm>
            <a:off x="457198" y="228599"/>
            <a:ext cx="8229602" cy="1143001"/>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4200"/>
              <a:buFont typeface="Arial"/>
              <a:buNone/>
              <a:defRPr sz="42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cxnSp>
        <p:nvCxnSpPr>
          <p:cNvPr id="34" name="Google Shape;34;p21"/>
          <p:cNvCxnSpPr/>
          <p:nvPr/>
        </p:nvCxnSpPr>
        <p:spPr>
          <a:xfrm>
            <a:off x="457199" y="1293968"/>
            <a:ext cx="8229602" cy="2"/>
          </a:xfrm>
          <a:prstGeom prst="straightConnector1">
            <a:avLst/>
          </a:prstGeom>
          <a:noFill/>
          <a:ln cap="flat" cmpd="sng" w="9525">
            <a:solidFill>
              <a:srgbClr val="000000"/>
            </a:solidFill>
            <a:prstDash val="solid"/>
            <a:round/>
            <a:headEnd len="sm" w="sm" type="none"/>
            <a:tailEnd len="sm" w="sm" type="none"/>
          </a:ln>
        </p:spPr>
      </p:cxnSp>
      <p:sp>
        <p:nvSpPr>
          <p:cNvPr id="35" name="Google Shape;35;p21"/>
          <p:cNvSpPr txBox="1"/>
          <p:nvPr>
            <p:ph idx="1" type="body"/>
          </p:nvPr>
        </p:nvSpPr>
        <p:spPr>
          <a:xfrm>
            <a:off x="457198" y="1600200"/>
            <a:ext cx="8229602" cy="4525965"/>
          </a:xfrm>
          <a:prstGeom prst="rect">
            <a:avLst/>
          </a:prstGeom>
          <a:noFill/>
          <a:ln>
            <a:noFill/>
          </a:ln>
        </p:spPr>
        <p:txBody>
          <a:bodyPr anchorCtr="0" anchor="t" bIns="45700" lIns="45700" spcFirstLastPara="1" rIns="45700" wrap="square" tIns="45700">
            <a:normAutofit/>
          </a:bodyPr>
          <a:lstStyle>
            <a:lvl1pPr indent="-419100" lvl="0" marL="457200" algn="l">
              <a:lnSpc>
                <a:spcPct val="100000"/>
              </a:lnSpc>
              <a:spcBef>
                <a:spcPts val="600"/>
              </a:spcBef>
              <a:spcAft>
                <a:spcPts val="0"/>
              </a:spcAft>
              <a:buClr>
                <a:srgbClr val="000000"/>
              </a:buClr>
              <a:buSzPts val="3000"/>
              <a:buChar char="•"/>
              <a:defRPr sz="3000"/>
            </a:lvl1pPr>
            <a:lvl2pPr indent="-419100" lvl="1" marL="914400" algn="l">
              <a:lnSpc>
                <a:spcPct val="100000"/>
              </a:lnSpc>
              <a:spcBef>
                <a:spcPts val="600"/>
              </a:spcBef>
              <a:spcAft>
                <a:spcPts val="0"/>
              </a:spcAft>
              <a:buClr>
                <a:srgbClr val="000000"/>
              </a:buClr>
              <a:buSzPts val="3000"/>
              <a:buChar char="•"/>
              <a:defRPr sz="3000"/>
            </a:lvl2pPr>
            <a:lvl3pPr indent="-419100" lvl="2" marL="1371600" algn="l">
              <a:lnSpc>
                <a:spcPct val="100000"/>
              </a:lnSpc>
              <a:spcBef>
                <a:spcPts val="600"/>
              </a:spcBef>
              <a:spcAft>
                <a:spcPts val="0"/>
              </a:spcAft>
              <a:buClr>
                <a:srgbClr val="000000"/>
              </a:buClr>
              <a:buSzPts val="3000"/>
              <a:buChar char="•"/>
              <a:defRPr sz="3000"/>
            </a:lvl3pPr>
            <a:lvl4pPr indent="-419100" lvl="3" marL="1828800" algn="l">
              <a:lnSpc>
                <a:spcPct val="100000"/>
              </a:lnSpc>
              <a:spcBef>
                <a:spcPts val="600"/>
              </a:spcBef>
              <a:spcAft>
                <a:spcPts val="0"/>
              </a:spcAft>
              <a:buClr>
                <a:srgbClr val="000000"/>
              </a:buClr>
              <a:buSzPts val="3000"/>
              <a:buChar char="•"/>
              <a:defRPr sz="3000"/>
            </a:lvl4pPr>
            <a:lvl5pPr indent="-419100" lvl="4" marL="2286000" algn="l">
              <a:lnSpc>
                <a:spcPct val="100000"/>
              </a:lnSpc>
              <a:spcBef>
                <a:spcPts val="600"/>
              </a:spcBef>
              <a:spcAft>
                <a:spcPts val="0"/>
              </a:spcAft>
              <a:buClr>
                <a:srgbClr val="000000"/>
              </a:buClr>
              <a:buSzPts val="3000"/>
              <a:buChar char="•"/>
              <a:defRPr sz="30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6" name="Google Shape;36;p21"/>
          <p:cNvSpPr txBox="1"/>
          <p:nvPr>
            <p:ph idx="12" type="sldNum"/>
          </p:nvPr>
        </p:nvSpPr>
        <p:spPr>
          <a:xfrm>
            <a:off x="6293673" y="6236716"/>
            <a:ext cx="259527" cy="239269"/>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100"/>
              <a:buFont typeface="Arial"/>
              <a:buNone/>
              <a:defRPr sz="1100"/>
            </a:lvl1pPr>
            <a:lvl2pPr indent="0" lvl="1" marL="0" marR="0" algn="r">
              <a:lnSpc>
                <a:spcPct val="100000"/>
              </a:lnSpc>
              <a:spcBef>
                <a:spcPts val="0"/>
              </a:spcBef>
              <a:spcAft>
                <a:spcPts val="0"/>
              </a:spcAft>
              <a:buClr>
                <a:srgbClr val="000000"/>
              </a:buClr>
              <a:buSzPts val="1100"/>
              <a:buFont typeface="Arial"/>
              <a:buNone/>
              <a:defRPr sz="1100"/>
            </a:lvl2pPr>
            <a:lvl3pPr indent="0" lvl="2" marL="0" marR="0" algn="r">
              <a:lnSpc>
                <a:spcPct val="100000"/>
              </a:lnSpc>
              <a:spcBef>
                <a:spcPts val="0"/>
              </a:spcBef>
              <a:spcAft>
                <a:spcPts val="0"/>
              </a:spcAft>
              <a:buClr>
                <a:srgbClr val="000000"/>
              </a:buClr>
              <a:buSzPts val="1100"/>
              <a:buFont typeface="Arial"/>
              <a:buNone/>
              <a:defRPr sz="1100"/>
            </a:lvl3pPr>
            <a:lvl4pPr indent="0" lvl="3" marL="0" marR="0" algn="r">
              <a:lnSpc>
                <a:spcPct val="100000"/>
              </a:lnSpc>
              <a:spcBef>
                <a:spcPts val="0"/>
              </a:spcBef>
              <a:spcAft>
                <a:spcPts val="0"/>
              </a:spcAft>
              <a:buClr>
                <a:srgbClr val="000000"/>
              </a:buClr>
              <a:buSzPts val="1100"/>
              <a:buFont typeface="Arial"/>
              <a:buNone/>
              <a:defRPr sz="1100"/>
            </a:lvl4pPr>
            <a:lvl5pPr indent="0" lvl="4" marL="0" marR="0" algn="r">
              <a:lnSpc>
                <a:spcPct val="100000"/>
              </a:lnSpc>
              <a:spcBef>
                <a:spcPts val="0"/>
              </a:spcBef>
              <a:spcAft>
                <a:spcPts val="0"/>
              </a:spcAft>
              <a:buClr>
                <a:srgbClr val="000000"/>
              </a:buClr>
              <a:buSzPts val="1100"/>
              <a:buFont typeface="Arial"/>
              <a:buNone/>
              <a:defRPr sz="1100"/>
            </a:lvl5pPr>
            <a:lvl6pPr indent="0" lvl="5" marL="0" marR="0" algn="r">
              <a:lnSpc>
                <a:spcPct val="100000"/>
              </a:lnSpc>
              <a:spcBef>
                <a:spcPts val="0"/>
              </a:spcBef>
              <a:spcAft>
                <a:spcPts val="0"/>
              </a:spcAft>
              <a:buClr>
                <a:srgbClr val="000000"/>
              </a:buClr>
              <a:buSzPts val="1100"/>
              <a:buFont typeface="Arial"/>
              <a:buNone/>
              <a:defRPr sz="1100"/>
            </a:lvl6pPr>
            <a:lvl7pPr indent="0" lvl="6" marL="0" marR="0" algn="r">
              <a:lnSpc>
                <a:spcPct val="100000"/>
              </a:lnSpc>
              <a:spcBef>
                <a:spcPts val="0"/>
              </a:spcBef>
              <a:spcAft>
                <a:spcPts val="0"/>
              </a:spcAft>
              <a:buClr>
                <a:srgbClr val="000000"/>
              </a:buClr>
              <a:buSzPts val="1100"/>
              <a:buFont typeface="Arial"/>
              <a:buNone/>
              <a:defRPr sz="1100"/>
            </a:lvl7pPr>
            <a:lvl8pPr indent="0" lvl="7" marL="0" marR="0" algn="r">
              <a:lnSpc>
                <a:spcPct val="100000"/>
              </a:lnSpc>
              <a:spcBef>
                <a:spcPts val="0"/>
              </a:spcBef>
              <a:spcAft>
                <a:spcPts val="0"/>
              </a:spcAft>
              <a:buClr>
                <a:srgbClr val="000000"/>
              </a:buClr>
              <a:buSzPts val="1100"/>
              <a:buFont typeface="Arial"/>
              <a:buNone/>
              <a:defRPr sz="1100"/>
            </a:lvl8pPr>
            <a:lvl9pPr indent="0" lvl="8" marL="0" marR="0" algn="r">
              <a:lnSpc>
                <a:spcPct val="100000"/>
              </a:lnSpc>
              <a:spcBef>
                <a:spcPts val="0"/>
              </a:spcBef>
              <a:spcAft>
                <a:spcPts val="0"/>
              </a:spcAft>
              <a:buClr>
                <a:srgbClr val="000000"/>
              </a:buClr>
              <a:buSzPts val="1100"/>
              <a:buFont typeface="Arial"/>
              <a:buNone/>
              <a:defRPr sz="1100"/>
            </a:lvl9pPr>
          </a:lstStyle>
          <a:p>
            <a:pPr indent="0" lvl="0" marL="0" rtl="0" algn="r">
              <a:spcBef>
                <a:spcPts val="0"/>
              </a:spcBef>
              <a:spcAft>
                <a:spcPts val="0"/>
              </a:spcAft>
              <a:buNone/>
            </a:pPr>
            <a:fld id="{00000000-1234-1234-1234-123412341234}" type="slidenum">
              <a:rPr lang="en-US"/>
              <a:t>‹#›</a:t>
            </a:fld>
            <a:endParaRPr sz="12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37" name="Shape 37"/>
        <p:cNvGrpSpPr/>
        <p:nvPr/>
      </p:nvGrpSpPr>
      <p:grpSpPr>
        <a:xfrm>
          <a:off x="0" y="0"/>
          <a:ext cx="0" cy="0"/>
          <a:chOff x="0" y="0"/>
          <a:chExt cx="0" cy="0"/>
        </a:xfrm>
      </p:grpSpPr>
      <p:sp>
        <p:nvSpPr>
          <p:cNvPr id="38" name="Google Shape;38;p22"/>
          <p:cNvSpPr/>
          <p:nvPr/>
        </p:nvSpPr>
        <p:spPr>
          <a:xfrm>
            <a:off x="0" y="0"/>
            <a:ext cx="9144000" cy="381000"/>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 name="Google Shape;39;p22"/>
          <p:cNvSpPr/>
          <p:nvPr/>
        </p:nvSpPr>
        <p:spPr>
          <a:xfrm>
            <a:off x="0" y="6779931"/>
            <a:ext cx="9144000" cy="91442"/>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0" name="Google Shape;40;p22"/>
          <p:cNvSpPr txBox="1"/>
          <p:nvPr>
            <p:ph type="title"/>
          </p:nvPr>
        </p:nvSpPr>
        <p:spPr>
          <a:xfrm>
            <a:off x="722312" y="4406900"/>
            <a:ext cx="7772401" cy="1362075"/>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000000"/>
              </a:buClr>
              <a:buSzPts val="4000"/>
              <a:buFont typeface="Arial"/>
              <a:buNone/>
              <a:defRPr sz="4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1" name="Google Shape;41;p22"/>
          <p:cNvSpPr txBox="1"/>
          <p:nvPr>
            <p:ph idx="1" type="body"/>
          </p:nvPr>
        </p:nvSpPr>
        <p:spPr>
          <a:xfrm>
            <a:off x="722312" y="2906713"/>
            <a:ext cx="7772401" cy="1500189"/>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888888"/>
              </a:buClr>
              <a:buSzPts val="2000"/>
              <a:buFont typeface="Arial"/>
              <a:buNone/>
              <a:defRPr sz="2000">
                <a:solidFill>
                  <a:srgbClr val="888888"/>
                </a:solidFill>
              </a:defRPr>
            </a:lvl1pPr>
            <a:lvl2pPr indent="-228600" lvl="1" marL="914400" algn="l">
              <a:lnSpc>
                <a:spcPct val="100000"/>
              </a:lnSpc>
              <a:spcBef>
                <a:spcPts val="600"/>
              </a:spcBef>
              <a:spcAft>
                <a:spcPts val="0"/>
              </a:spcAft>
              <a:buClr>
                <a:srgbClr val="888888"/>
              </a:buClr>
              <a:buSzPts val="2000"/>
              <a:buFont typeface="Arial"/>
              <a:buNone/>
              <a:defRPr sz="2000">
                <a:solidFill>
                  <a:srgbClr val="888888"/>
                </a:solidFill>
              </a:defRPr>
            </a:lvl2pPr>
            <a:lvl3pPr indent="-228600" lvl="2" marL="1371600" algn="l">
              <a:lnSpc>
                <a:spcPct val="100000"/>
              </a:lnSpc>
              <a:spcBef>
                <a:spcPts val="600"/>
              </a:spcBef>
              <a:spcAft>
                <a:spcPts val="0"/>
              </a:spcAft>
              <a:buClr>
                <a:srgbClr val="888888"/>
              </a:buClr>
              <a:buSzPts val="2000"/>
              <a:buFont typeface="Arial"/>
              <a:buNone/>
              <a:defRPr sz="2000">
                <a:solidFill>
                  <a:srgbClr val="888888"/>
                </a:solidFill>
              </a:defRPr>
            </a:lvl3pPr>
            <a:lvl4pPr indent="-228600" lvl="3" marL="1828800" algn="l">
              <a:lnSpc>
                <a:spcPct val="100000"/>
              </a:lnSpc>
              <a:spcBef>
                <a:spcPts val="600"/>
              </a:spcBef>
              <a:spcAft>
                <a:spcPts val="0"/>
              </a:spcAft>
              <a:buClr>
                <a:srgbClr val="888888"/>
              </a:buClr>
              <a:buSzPts val="2000"/>
              <a:buFont typeface="Arial"/>
              <a:buNone/>
              <a:defRPr sz="2000">
                <a:solidFill>
                  <a:srgbClr val="888888"/>
                </a:solidFill>
              </a:defRPr>
            </a:lvl4pPr>
            <a:lvl5pPr indent="-228600" lvl="4" marL="2286000" algn="l">
              <a:lnSpc>
                <a:spcPct val="100000"/>
              </a:lnSpc>
              <a:spcBef>
                <a:spcPts val="600"/>
              </a:spcBef>
              <a:spcAft>
                <a:spcPts val="0"/>
              </a:spcAft>
              <a:buClr>
                <a:srgbClr val="888888"/>
              </a:buClr>
              <a:buSzPts val="2000"/>
              <a:buFont typeface="Arial"/>
              <a:buNone/>
              <a:defRPr sz="2000">
                <a:solidFill>
                  <a:srgbClr val="888888"/>
                </a:solidFill>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cxnSp>
        <p:nvCxnSpPr>
          <p:cNvPr id="42" name="Google Shape;42;p22"/>
          <p:cNvCxnSpPr/>
          <p:nvPr/>
        </p:nvCxnSpPr>
        <p:spPr>
          <a:xfrm>
            <a:off x="722312" y="4406900"/>
            <a:ext cx="7772402" cy="0"/>
          </a:xfrm>
          <a:prstGeom prst="straightConnector1">
            <a:avLst/>
          </a:prstGeom>
          <a:noFill/>
          <a:ln cap="flat" cmpd="sng" w="15875">
            <a:solidFill>
              <a:srgbClr val="000000"/>
            </a:solidFill>
            <a:prstDash val="solid"/>
            <a:round/>
            <a:headEnd len="sm" w="sm" type="none"/>
            <a:tailEnd len="sm" w="sm" type="none"/>
          </a:ln>
        </p:spPr>
      </p:cxnSp>
      <p:sp>
        <p:nvSpPr>
          <p:cNvPr id="43" name="Google Shape;43;p22"/>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4" name="Shape 44"/>
        <p:cNvGrpSpPr/>
        <p:nvPr/>
      </p:nvGrpSpPr>
      <p:grpSpPr>
        <a:xfrm>
          <a:off x="0" y="0"/>
          <a:ext cx="0" cy="0"/>
          <a:chOff x="0" y="0"/>
          <a:chExt cx="0" cy="0"/>
        </a:xfrm>
      </p:grpSpPr>
      <p:sp>
        <p:nvSpPr>
          <p:cNvPr id="45" name="Google Shape;45;p23"/>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6" name="Google Shape;46;p23"/>
          <p:cNvSpPr txBox="1"/>
          <p:nvPr>
            <p:ph idx="1" type="body"/>
          </p:nvPr>
        </p:nvSpPr>
        <p:spPr>
          <a:xfrm>
            <a:off x="457200" y="1600200"/>
            <a:ext cx="4038600" cy="4525963"/>
          </a:xfrm>
          <a:prstGeom prst="rect">
            <a:avLst/>
          </a:prstGeom>
          <a:noFill/>
          <a:ln>
            <a:noFill/>
          </a:ln>
        </p:spPr>
        <p:txBody>
          <a:bodyPr anchorCtr="0" anchor="t" bIns="45700" lIns="45700" spcFirstLastPara="1" rIns="45700" wrap="square" tIns="45700">
            <a:normAutofit/>
          </a:bodyPr>
          <a:lstStyle>
            <a:lvl1pPr indent="-406400" lvl="0" marL="457200" algn="l">
              <a:lnSpc>
                <a:spcPct val="100000"/>
              </a:lnSpc>
              <a:spcBef>
                <a:spcPts val="600"/>
              </a:spcBef>
              <a:spcAft>
                <a:spcPts val="0"/>
              </a:spcAft>
              <a:buClr>
                <a:srgbClr val="000000"/>
              </a:buClr>
              <a:buSzPts val="2800"/>
              <a:buChar char="•"/>
              <a:defRPr sz="2800"/>
            </a:lvl1pPr>
            <a:lvl2pPr indent="-406400" lvl="1" marL="914400" algn="l">
              <a:lnSpc>
                <a:spcPct val="100000"/>
              </a:lnSpc>
              <a:spcBef>
                <a:spcPts val="600"/>
              </a:spcBef>
              <a:spcAft>
                <a:spcPts val="0"/>
              </a:spcAft>
              <a:buClr>
                <a:srgbClr val="000000"/>
              </a:buClr>
              <a:buSzPts val="2800"/>
              <a:buChar char="•"/>
              <a:defRPr sz="2800"/>
            </a:lvl2pPr>
            <a:lvl3pPr indent="-406400" lvl="2" marL="1371600" algn="l">
              <a:lnSpc>
                <a:spcPct val="100000"/>
              </a:lnSpc>
              <a:spcBef>
                <a:spcPts val="600"/>
              </a:spcBef>
              <a:spcAft>
                <a:spcPts val="0"/>
              </a:spcAft>
              <a:buClr>
                <a:srgbClr val="000000"/>
              </a:buClr>
              <a:buSzPts val="2800"/>
              <a:buChar char="•"/>
              <a:defRPr sz="2800"/>
            </a:lvl3pPr>
            <a:lvl4pPr indent="-406400" lvl="3" marL="1828800" algn="l">
              <a:lnSpc>
                <a:spcPct val="100000"/>
              </a:lnSpc>
              <a:spcBef>
                <a:spcPts val="600"/>
              </a:spcBef>
              <a:spcAft>
                <a:spcPts val="0"/>
              </a:spcAft>
              <a:buClr>
                <a:srgbClr val="000000"/>
              </a:buClr>
              <a:buSzPts val="2800"/>
              <a:buChar char="•"/>
              <a:defRPr sz="2800"/>
            </a:lvl4pPr>
            <a:lvl5pPr indent="-406400" lvl="4" marL="2286000" algn="l">
              <a:lnSpc>
                <a:spcPct val="100000"/>
              </a:lnSpc>
              <a:spcBef>
                <a:spcPts val="600"/>
              </a:spcBef>
              <a:spcAft>
                <a:spcPts val="0"/>
              </a:spcAft>
              <a:buClr>
                <a:srgbClr val="000000"/>
              </a:buClr>
              <a:buSzPts val="2800"/>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7" name="Google Shape;47;p23"/>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4"/>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0" name="Google Shape;50;p24"/>
          <p:cNvSpPr txBox="1"/>
          <p:nvPr>
            <p:ph idx="1" type="body"/>
          </p:nvPr>
        </p:nvSpPr>
        <p:spPr>
          <a:xfrm>
            <a:off x="457200" y="1417637"/>
            <a:ext cx="4040188" cy="9064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b="1" sz="2800"/>
            </a:lvl1pPr>
            <a:lvl2pPr indent="-228600" lvl="1" marL="914400" algn="l">
              <a:lnSpc>
                <a:spcPct val="100000"/>
              </a:lnSpc>
              <a:spcBef>
                <a:spcPts val="600"/>
              </a:spcBef>
              <a:spcAft>
                <a:spcPts val="0"/>
              </a:spcAft>
              <a:buClr>
                <a:srgbClr val="000000"/>
              </a:buClr>
              <a:buSzPts val="2800"/>
              <a:buFont typeface="Arial"/>
              <a:buNone/>
              <a:defRPr b="1" sz="2800"/>
            </a:lvl2pPr>
            <a:lvl3pPr indent="-228600" lvl="2" marL="1371600" algn="l">
              <a:lnSpc>
                <a:spcPct val="100000"/>
              </a:lnSpc>
              <a:spcBef>
                <a:spcPts val="600"/>
              </a:spcBef>
              <a:spcAft>
                <a:spcPts val="0"/>
              </a:spcAft>
              <a:buClr>
                <a:srgbClr val="000000"/>
              </a:buClr>
              <a:buSzPts val="2800"/>
              <a:buFont typeface="Arial"/>
              <a:buNone/>
              <a:defRPr b="1" sz="2800"/>
            </a:lvl3pPr>
            <a:lvl4pPr indent="-228600" lvl="3" marL="1828800" algn="l">
              <a:lnSpc>
                <a:spcPct val="100000"/>
              </a:lnSpc>
              <a:spcBef>
                <a:spcPts val="600"/>
              </a:spcBef>
              <a:spcAft>
                <a:spcPts val="0"/>
              </a:spcAft>
              <a:buClr>
                <a:srgbClr val="000000"/>
              </a:buClr>
              <a:buSzPts val="2800"/>
              <a:buFont typeface="Arial"/>
              <a:buNone/>
              <a:defRPr b="1" sz="2800"/>
            </a:lvl4pPr>
            <a:lvl5pPr indent="-228600" lvl="4" marL="2286000" algn="l">
              <a:lnSpc>
                <a:spcPct val="100000"/>
              </a:lnSpc>
              <a:spcBef>
                <a:spcPts val="600"/>
              </a:spcBef>
              <a:spcAft>
                <a:spcPts val="0"/>
              </a:spcAft>
              <a:buClr>
                <a:srgbClr val="000000"/>
              </a:buClr>
              <a:buSzPts val="2800"/>
              <a:buFont typeface="Arial"/>
              <a:buNone/>
              <a:defRPr b="1"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1" name="Google Shape;51;p24"/>
          <p:cNvSpPr txBox="1"/>
          <p:nvPr>
            <p:ph idx="2" type="body"/>
          </p:nvPr>
        </p:nvSpPr>
        <p:spPr>
          <a:xfrm>
            <a:off x="4645025" y="1417637"/>
            <a:ext cx="4041775" cy="906464"/>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2" name="Google Shape;52;p24"/>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53" name="Shape 53"/>
        <p:cNvGrpSpPr/>
        <p:nvPr/>
      </p:nvGrpSpPr>
      <p:grpSpPr>
        <a:xfrm>
          <a:off x="0" y="0"/>
          <a:ext cx="0" cy="0"/>
          <a:chOff x="0" y="0"/>
          <a:chExt cx="0" cy="0"/>
        </a:xfrm>
      </p:grpSpPr>
      <p:sp>
        <p:nvSpPr>
          <p:cNvPr id="54" name="Google Shape;54;p25"/>
          <p:cNvSpPr/>
          <p:nvPr/>
        </p:nvSpPr>
        <p:spPr>
          <a:xfrm>
            <a:off x="0" y="0"/>
            <a:ext cx="9144000" cy="381000"/>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 name="Google Shape;55;p25"/>
          <p:cNvSpPr/>
          <p:nvPr/>
        </p:nvSpPr>
        <p:spPr>
          <a:xfrm>
            <a:off x="0" y="6779931"/>
            <a:ext cx="9144000" cy="91442"/>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6" name="Google Shape;56;p25"/>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7" name="Google Shape;57;p25"/>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orizontal Rule">
  <p:cSld name="Title Only with Horizontal Rule">
    <p:spTree>
      <p:nvGrpSpPr>
        <p:cNvPr id="58" name="Shape 58"/>
        <p:cNvGrpSpPr/>
        <p:nvPr/>
      </p:nvGrpSpPr>
      <p:grpSpPr>
        <a:xfrm>
          <a:off x="0" y="0"/>
          <a:ext cx="0" cy="0"/>
          <a:chOff x="0" y="0"/>
          <a:chExt cx="0" cy="0"/>
        </a:xfrm>
      </p:grpSpPr>
      <p:sp>
        <p:nvSpPr>
          <p:cNvPr id="59" name="Google Shape;59;p26"/>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0" name="Google Shape;60;p26"/>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1pPr>
            <a:lvl2pPr indent="0" lvl="1"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2pPr>
            <a:lvl3pPr indent="0" lvl="2"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3pPr>
            <a:lvl4pPr indent="0" lvl="3"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4pPr>
            <a:lvl5pPr indent="0" lvl="4"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5pPr>
            <a:lvl6pPr indent="0" lvl="5"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6pPr>
            <a:lvl7pPr indent="0" lvl="6"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7pPr>
            <a:lvl8pPr indent="0" lvl="7"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8pPr>
            <a:lvl9pPr indent="0" lvl="8" marL="0" algn="r">
              <a:lnSpc>
                <a:spcPct val="100000"/>
              </a:lnSpc>
              <a:spcBef>
                <a:spcPts val="0"/>
              </a:spcBef>
              <a:spcAft>
                <a:spcPts val="0"/>
              </a:spcAft>
              <a:buClr>
                <a:srgbClr val="000000"/>
              </a:buClr>
              <a:buSzPts val="1200"/>
              <a:buFont typeface="Arial"/>
              <a:buNone/>
              <a:defRPr sz="12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7"/>
          <p:cNvSpPr/>
          <p:nvPr/>
        </p:nvSpPr>
        <p:spPr>
          <a:xfrm>
            <a:off x="0" y="0"/>
            <a:ext cx="9144000" cy="381000"/>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 name="Google Shape;7;p17"/>
          <p:cNvSpPr/>
          <p:nvPr/>
        </p:nvSpPr>
        <p:spPr>
          <a:xfrm>
            <a:off x="0" y="6779931"/>
            <a:ext cx="9144000" cy="91442"/>
          </a:xfrm>
          <a:prstGeom prst="rect">
            <a:avLst/>
          </a:prstGeom>
          <a:solidFill>
            <a:srgbClr val="8B233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8" name="Google Shape;8;p17"/>
          <p:cNvCxnSpPr/>
          <p:nvPr/>
        </p:nvCxnSpPr>
        <p:spPr>
          <a:xfrm>
            <a:off x="457200" y="1293968"/>
            <a:ext cx="8229601" cy="2"/>
          </a:xfrm>
          <a:prstGeom prst="straightConnector1">
            <a:avLst/>
          </a:prstGeom>
          <a:noFill/>
          <a:ln cap="flat" cmpd="sng" w="15875">
            <a:solidFill>
              <a:srgbClr val="000000"/>
            </a:solidFill>
            <a:prstDash val="solid"/>
            <a:round/>
            <a:headEnd len="sm" w="sm" type="none"/>
            <a:tailEnd len="sm" w="sm" type="none"/>
          </a:ln>
        </p:spPr>
      </p:cxnSp>
      <p:sp>
        <p:nvSpPr>
          <p:cNvPr id="9" name="Google Shape;9;p17"/>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lvl1pPr lvl="0"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10" name="Google Shape;10;p17"/>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normAutofit/>
          </a:bodyPr>
          <a:lstStyle>
            <a:lvl1pPr indent="-431800" lvl="0" marL="4572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vl2pPr indent="-431800" lvl="1" marL="9144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2pPr>
            <a:lvl3pPr indent="-431800" lvl="2" marL="13716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3pPr>
            <a:lvl4pPr indent="-431800" lvl="3" marL="18288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4pPr>
            <a:lvl5pPr indent="-431800" lvl="4" marL="22860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5pPr>
            <a:lvl6pPr indent="-431800" lvl="5" marL="27432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6pPr>
            <a:lvl7pPr indent="-431800" lvl="6" marL="32004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7pPr>
            <a:lvl8pPr indent="-431800" lvl="7" marL="36576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8pPr>
            <a:lvl9pPr indent="-431800" lvl="8" marL="4114800" marR="0" rtl="0" algn="l">
              <a:lnSpc>
                <a:spcPct val="100000"/>
              </a:lnSpc>
              <a:spcBef>
                <a:spcPts val="60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9pPr>
          </a:lstStyle>
          <a:p/>
        </p:txBody>
      </p:sp>
      <p:sp>
        <p:nvSpPr>
          <p:cNvPr id="11" name="Google Shape;11;p17"/>
          <p:cNvSpPr txBox="1"/>
          <p:nvPr>
            <p:ph idx="12" type="sldNum"/>
          </p:nvPr>
        </p:nvSpPr>
        <p:spPr>
          <a:xfrm>
            <a:off x="6279546" y="6224224"/>
            <a:ext cx="273654" cy="264253"/>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kaggle.com/c/renewable-energy-production-forecaster/over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idx="4294967295" type="ctrTitle"/>
          </p:nvPr>
        </p:nvSpPr>
        <p:spPr>
          <a:xfrm>
            <a:off x="685800" y="1828800"/>
            <a:ext cx="7772400" cy="900547"/>
          </a:xfrm>
          <a:prstGeom prst="rect">
            <a:avLst/>
          </a:prstGeom>
          <a:noFill/>
          <a:ln>
            <a:noFill/>
          </a:ln>
        </p:spPr>
        <p:txBody>
          <a:bodyPr anchorCtr="0" anchor="ctr" bIns="45700" lIns="45700" spcFirstLastPara="1" rIns="45700" wrap="square" tIns="45700">
            <a:normAutofit fontScale="90000"/>
          </a:bodyPr>
          <a:lstStyle/>
          <a:p>
            <a:pPr indent="0" lvl="0" marL="0" marR="0" rtl="0" algn="l">
              <a:lnSpc>
                <a:spcPct val="100000"/>
              </a:lnSpc>
              <a:spcBef>
                <a:spcPts val="0"/>
              </a:spcBef>
              <a:spcAft>
                <a:spcPts val="0"/>
              </a:spcAft>
              <a:buClr>
                <a:srgbClr val="000000"/>
              </a:buClr>
              <a:buSzPct val="100000"/>
              <a:buFont typeface="Arial"/>
              <a:buNone/>
            </a:pPr>
            <a:r>
              <a:rPr lang="en-US" sz="3822"/>
              <a:t>Modeling and Error Analysis:</a:t>
            </a:r>
            <a:endParaRPr sz="3822"/>
          </a:p>
          <a:p>
            <a:pPr indent="0" lvl="0" marL="0" marR="0" rtl="0" algn="l">
              <a:lnSpc>
                <a:spcPct val="100000"/>
              </a:lnSpc>
              <a:spcBef>
                <a:spcPts val="0"/>
              </a:spcBef>
              <a:spcAft>
                <a:spcPts val="0"/>
              </a:spcAft>
              <a:buClr>
                <a:srgbClr val="000000"/>
              </a:buClr>
              <a:buSzPct val="100000"/>
              <a:buFont typeface="Arial"/>
              <a:buNone/>
            </a:pPr>
            <a:r>
              <a:rPr lang="en-US" sz="3822"/>
              <a:t>Solar Farm Energy Production</a:t>
            </a:r>
            <a:endParaRPr/>
          </a:p>
        </p:txBody>
      </p:sp>
      <p:sp>
        <p:nvSpPr>
          <p:cNvPr id="70" name="Google Shape;70;p1"/>
          <p:cNvSpPr txBox="1"/>
          <p:nvPr>
            <p:ph idx="4294967295" type="subTitle"/>
          </p:nvPr>
        </p:nvSpPr>
        <p:spPr>
          <a:xfrm>
            <a:off x="685800" y="2895600"/>
            <a:ext cx="7772400" cy="1752600"/>
          </a:xfrm>
          <a:prstGeom prst="rect">
            <a:avLst/>
          </a:prstGeom>
          <a:noFill/>
          <a:ln>
            <a:noFill/>
          </a:ln>
        </p:spPr>
        <p:txBody>
          <a:bodyPr anchorCtr="0" anchor="t" bIns="45700" lIns="45700" spcFirstLastPara="1" rIns="45700" wrap="square" tIns="45700">
            <a:normAutofit/>
          </a:bodyPr>
          <a:lstStyle/>
          <a:p>
            <a:pPr indent="0" lvl="0" marL="0" rtl="0" algn="l">
              <a:spcBef>
                <a:spcPts val="0"/>
              </a:spcBef>
              <a:spcAft>
                <a:spcPts val="0"/>
              </a:spcAft>
              <a:buClr>
                <a:schemeClr val="dk1"/>
              </a:buClr>
              <a:buSzPts val="1100"/>
              <a:buFont typeface="Arial"/>
              <a:buNone/>
            </a:pPr>
            <a:r>
              <a:rPr lang="en-US" sz="2800"/>
              <a:t>DU MSDS Capstone Final Project</a:t>
            </a:r>
            <a:endParaRPr sz="2800"/>
          </a:p>
          <a:p>
            <a:pPr indent="0" lvl="0" marL="0" marR="0" rtl="0" algn="l">
              <a:lnSpc>
                <a:spcPct val="100000"/>
              </a:lnSpc>
              <a:spcBef>
                <a:spcPts val="0"/>
              </a:spcBef>
              <a:spcAft>
                <a:spcPts val="0"/>
              </a:spcAft>
              <a:buClr>
                <a:srgbClr val="000000"/>
              </a:buClr>
              <a:buSzPts val="3200"/>
              <a:buFont typeface="Arial"/>
              <a:buNone/>
            </a:pPr>
            <a:r>
              <a:rPr lang="en-US" sz="2800"/>
              <a:t>Gabor Horvath Sennyey</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816eb808fc_0_52"/>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fontScale="90000"/>
          </a:bodyPr>
          <a:lstStyle/>
          <a:p>
            <a:pPr indent="0" lvl="2" marL="0" rtl="0" algn="ctr">
              <a:lnSpc>
                <a:spcPct val="100000"/>
              </a:lnSpc>
              <a:spcBef>
                <a:spcPts val="0"/>
              </a:spcBef>
              <a:spcAft>
                <a:spcPts val="0"/>
              </a:spcAft>
              <a:buClr>
                <a:srgbClr val="000000"/>
              </a:buClr>
              <a:buSzPct val="100000"/>
              <a:buFont typeface="Arial"/>
              <a:buNone/>
            </a:pPr>
            <a:r>
              <a:rPr lang="en-US"/>
              <a:t>Data Prep &amp; Feature Engineering</a:t>
            </a:r>
            <a:endParaRPr/>
          </a:p>
        </p:txBody>
      </p:sp>
      <p:sp>
        <p:nvSpPr>
          <p:cNvPr id="125" name="Google Shape;125;g2816eb808fc_0_52"/>
          <p:cNvSpPr txBox="1"/>
          <p:nvPr/>
        </p:nvSpPr>
        <p:spPr>
          <a:xfrm>
            <a:off x="457200" y="1447800"/>
            <a:ext cx="82296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rPr lang="en-US" sz="1800"/>
              <a:t>Cyclical Time Transform Visualization: Month, Day of Year</a:t>
            </a:r>
            <a:endParaRPr/>
          </a:p>
        </p:txBody>
      </p:sp>
      <p:pic>
        <p:nvPicPr>
          <p:cNvPr id="126" name="Google Shape;126;g2816eb808fc_0_52"/>
          <p:cNvPicPr preferRelativeResize="0"/>
          <p:nvPr/>
        </p:nvPicPr>
        <p:blipFill>
          <a:blip r:embed="rId3">
            <a:alphaModFix/>
          </a:blip>
          <a:stretch>
            <a:fillRect/>
          </a:stretch>
        </p:blipFill>
        <p:spPr>
          <a:xfrm>
            <a:off x="152400" y="1893300"/>
            <a:ext cx="8839202" cy="43973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Model Selection</a:t>
            </a:r>
            <a:endParaRPr/>
          </a:p>
        </p:txBody>
      </p:sp>
      <p:sp>
        <p:nvSpPr>
          <p:cNvPr id="132" name="Google Shape;132;p12"/>
          <p:cNvSpPr txBox="1"/>
          <p:nvPr/>
        </p:nvSpPr>
        <p:spPr>
          <a:xfrm>
            <a:off x="457200" y="1447800"/>
            <a:ext cx="8229600" cy="29244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 requirements allowed the following algorithms to be considered:</a:t>
            </a:r>
            <a:endParaRPr/>
          </a:p>
          <a:p>
            <a:pPr indent="-180472" lvl="0" marL="180472" marR="0" rtl="0" algn="l">
              <a:lnSpc>
                <a:spcPct val="100000"/>
              </a:lnSpc>
              <a:spcBef>
                <a:spcPts val="0"/>
              </a:spcBef>
              <a:spcAft>
                <a:spcPts val="0"/>
              </a:spcAft>
              <a:buClr>
                <a:srgbClr val="000000"/>
              </a:buClr>
              <a:buSzPts val="1800"/>
              <a:buFont typeface="Arial"/>
              <a:buChar char="•"/>
            </a:pPr>
            <a:r>
              <a:rPr lang="en-US" sz="1800"/>
              <a:t>SKLearn HistGradientBoosting Regressor</a:t>
            </a:r>
            <a:endParaRPr b="0" i="0" sz="1800" u="none" cap="none" strike="noStrike">
              <a:solidFill>
                <a:srgbClr val="000000"/>
              </a:solidFill>
              <a:latin typeface="Arial"/>
              <a:ea typeface="Arial"/>
              <a:cs typeface="Arial"/>
              <a:sym typeface="Arial"/>
            </a:endParaRPr>
          </a:p>
          <a:p>
            <a:pPr indent="-342900" lvl="1" marL="914400" marR="0" rtl="0" algn="l">
              <a:lnSpc>
                <a:spcPct val="100000"/>
              </a:lnSpc>
              <a:spcBef>
                <a:spcPts val="0"/>
              </a:spcBef>
              <a:spcAft>
                <a:spcPts val="0"/>
              </a:spcAft>
              <a:buSzPts val="1800"/>
              <a:buChar char="○"/>
            </a:pPr>
            <a:r>
              <a:rPr lang="en-US" sz="1800"/>
              <a:t>Handles NaN’s by testing benefit of grouping them in both ways at a given Decision Tree split</a:t>
            </a:r>
            <a:endParaRPr sz="1800"/>
          </a:p>
          <a:p>
            <a:pPr indent="-342900" lvl="1" marL="914400" marR="0" rtl="0" algn="l">
              <a:lnSpc>
                <a:spcPct val="100000"/>
              </a:lnSpc>
              <a:spcBef>
                <a:spcPts val="0"/>
              </a:spcBef>
              <a:spcAft>
                <a:spcPts val="0"/>
              </a:spcAft>
              <a:buSzPts val="1800"/>
              <a:buChar char="○"/>
            </a:pPr>
            <a:r>
              <a:rPr lang="en-US" sz="1800"/>
              <a:t>Functions like Random Forest, an ensemble of trees then aggregated</a:t>
            </a:r>
            <a:endParaRPr sz="1800"/>
          </a:p>
          <a:p>
            <a:pPr indent="-180472" lvl="0" marL="180472" marR="0" rtl="0" algn="l">
              <a:lnSpc>
                <a:spcPct val="100000"/>
              </a:lnSpc>
              <a:spcBef>
                <a:spcPts val="0"/>
              </a:spcBef>
              <a:spcAft>
                <a:spcPts val="0"/>
              </a:spcAft>
              <a:buClr>
                <a:srgbClr val="000000"/>
              </a:buClr>
              <a:buSzPts val="1800"/>
              <a:buFont typeface="Arial"/>
              <a:buChar char="•"/>
            </a:pPr>
            <a:r>
              <a:rPr lang="en-US" sz="1800"/>
              <a:t>XGBoost Regressor</a:t>
            </a:r>
            <a:endParaRPr b="0" i="0" sz="18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SzPts val="2200"/>
              <a:buChar char="○"/>
            </a:pPr>
            <a:r>
              <a:rPr lang="en-US" sz="1800"/>
              <a:t>Handles NaN’s by “learning branch directions in training”</a:t>
            </a:r>
            <a:endParaRPr sz="1800"/>
          </a:p>
          <a:p>
            <a:pPr indent="-342900" lvl="1" marL="914400" marR="0" rtl="0" algn="l">
              <a:lnSpc>
                <a:spcPct val="100000"/>
              </a:lnSpc>
              <a:spcBef>
                <a:spcPts val="0"/>
              </a:spcBef>
              <a:spcAft>
                <a:spcPts val="0"/>
              </a:spcAft>
              <a:buSzPts val="1800"/>
              <a:buChar char="○"/>
            </a:pPr>
            <a:r>
              <a:rPr lang="en-US" sz="1800"/>
              <a:t>No clear source was found as to whether this is the same logic as HGB</a:t>
            </a:r>
            <a:endParaRPr sz="1800"/>
          </a:p>
          <a:p>
            <a:pPr indent="-342900" lvl="1" marL="914400" marR="0" rtl="0" algn="l">
              <a:lnSpc>
                <a:spcPct val="100000"/>
              </a:lnSpc>
              <a:spcBef>
                <a:spcPts val="0"/>
              </a:spcBef>
              <a:spcAft>
                <a:spcPts val="0"/>
              </a:spcAft>
              <a:buSzPts val="1800"/>
              <a:buChar char="○"/>
            </a:pPr>
            <a:r>
              <a:rPr lang="en-US" sz="1800"/>
              <a:t>Creates successive Decision Trees, optimizing by improving sources of error in previous iterations.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Model Selection</a:t>
            </a:r>
            <a:endParaRPr/>
          </a:p>
        </p:txBody>
      </p:sp>
      <p:sp>
        <p:nvSpPr>
          <p:cNvPr id="138" name="Google Shape;138;p13"/>
          <p:cNvSpPr txBox="1"/>
          <p:nvPr/>
        </p:nvSpPr>
        <p:spPr>
          <a:xfrm>
            <a:off x="457200" y="1371600"/>
            <a:ext cx="8229600" cy="20319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t>HGB’s possible advantage over XGB was a focus of our investigation.</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Ultimately, we determined that it was not producing helpful results in the way we expected due to its stated logic. NaN values in HGB seemed to “cap” kW predictions, while causing frequent under- and over-predictions.</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Due to this behavior, XGBoost was selected and optimized instead.</a:t>
            </a:r>
            <a:endParaRPr sz="1800"/>
          </a:p>
        </p:txBody>
      </p:sp>
      <p:pic>
        <p:nvPicPr>
          <p:cNvPr id="139" name="Google Shape;139;p13"/>
          <p:cNvPicPr preferRelativeResize="0"/>
          <p:nvPr/>
        </p:nvPicPr>
        <p:blipFill>
          <a:blip r:embed="rId3">
            <a:alphaModFix/>
          </a:blip>
          <a:stretch>
            <a:fillRect/>
          </a:stretch>
        </p:blipFill>
        <p:spPr>
          <a:xfrm>
            <a:off x="838200" y="3409725"/>
            <a:ext cx="7011400" cy="333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f49e99741b_0_0"/>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fontScale="90000"/>
          </a:bodyPr>
          <a:lstStyle/>
          <a:p>
            <a:pPr indent="0" lvl="2" marL="0" rtl="0" algn="ctr">
              <a:lnSpc>
                <a:spcPct val="100000"/>
              </a:lnSpc>
              <a:spcBef>
                <a:spcPts val="0"/>
              </a:spcBef>
              <a:spcAft>
                <a:spcPts val="0"/>
              </a:spcAft>
              <a:buClr>
                <a:srgbClr val="000000"/>
              </a:buClr>
              <a:buSzPct val="100000"/>
              <a:buFont typeface="Arial"/>
              <a:buNone/>
            </a:pPr>
            <a:r>
              <a:rPr lang="en-US"/>
              <a:t>Error Analysis &amp; </a:t>
            </a:r>
            <a:r>
              <a:rPr lang="en-US"/>
              <a:t>Feature</a:t>
            </a:r>
            <a:r>
              <a:rPr b="0" i="0" lang="en-US" sz="4400" u="none" cap="none" strike="noStrike">
                <a:solidFill>
                  <a:srgbClr val="000000"/>
                </a:solidFill>
                <a:latin typeface="Arial"/>
                <a:ea typeface="Arial"/>
                <a:cs typeface="Arial"/>
                <a:sym typeface="Arial"/>
              </a:rPr>
              <a:t> Selection</a:t>
            </a:r>
            <a:endParaRPr/>
          </a:p>
        </p:txBody>
      </p:sp>
      <p:pic>
        <p:nvPicPr>
          <p:cNvPr id="145" name="Google Shape;145;g2f49e99741b_0_0"/>
          <p:cNvPicPr preferRelativeResize="0"/>
          <p:nvPr/>
        </p:nvPicPr>
        <p:blipFill>
          <a:blip r:embed="rId3">
            <a:alphaModFix/>
          </a:blip>
          <a:stretch>
            <a:fillRect/>
          </a:stretch>
        </p:blipFill>
        <p:spPr>
          <a:xfrm>
            <a:off x="304800" y="2299911"/>
            <a:ext cx="8534401" cy="4475414"/>
          </a:xfrm>
          <a:prstGeom prst="rect">
            <a:avLst/>
          </a:prstGeom>
          <a:noFill/>
          <a:ln>
            <a:noFill/>
          </a:ln>
        </p:spPr>
      </p:pic>
      <p:sp>
        <p:nvSpPr>
          <p:cNvPr id="146" name="Google Shape;146;g2f49e99741b_0_0"/>
          <p:cNvSpPr txBox="1"/>
          <p:nvPr/>
        </p:nvSpPr>
        <p:spPr>
          <a:xfrm>
            <a:off x="457200" y="1371600"/>
            <a:ext cx="8229600" cy="9234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t>Investigating Variance and High-Error Predictions, in our models revealed that Cloud Cover and Temperature were meaningful regulators of kW Production. </a:t>
            </a:r>
            <a:r>
              <a:rPr b="1" lang="en-US" sz="1800"/>
              <a:t>We include these features in modeling.</a:t>
            </a:r>
            <a:endParaRPr b="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816eb808fc_0_24"/>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fontScale="90000"/>
          </a:bodyPr>
          <a:lstStyle/>
          <a:p>
            <a:pPr indent="0" lvl="2" marL="0" rtl="0" algn="ctr">
              <a:lnSpc>
                <a:spcPct val="100000"/>
              </a:lnSpc>
              <a:spcBef>
                <a:spcPts val="0"/>
              </a:spcBef>
              <a:spcAft>
                <a:spcPts val="0"/>
              </a:spcAft>
              <a:buClr>
                <a:srgbClr val="000000"/>
              </a:buClr>
              <a:buSzPct val="100000"/>
              <a:buFont typeface="Arial"/>
              <a:buNone/>
            </a:pPr>
            <a:r>
              <a:rPr lang="en-US">
                <a:solidFill>
                  <a:schemeClr val="dk1"/>
                </a:solidFill>
              </a:rPr>
              <a:t>Error Analysis &amp; </a:t>
            </a:r>
            <a:r>
              <a:rPr lang="en-US"/>
              <a:t>Feature</a:t>
            </a:r>
            <a:r>
              <a:rPr b="0" i="0" lang="en-US" sz="4400" u="none" cap="none" strike="noStrike">
                <a:solidFill>
                  <a:srgbClr val="000000"/>
                </a:solidFill>
                <a:latin typeface="Arial"/>
                <a:ea typeface="Arial"/>
                <a:cs typeface="Arial"/>
                <a:sym typeface="Arial"/>
              </a:rPr>
              <a:t> Selection</a:t>
            </a:r>
            <a:endParaRPr/>
          </a:p>
        </p:txBody>
      </p:sp>
      <p:pic>
        <p:nvPicPr>
          <p:cNvPr id="152" name="Google Shape;152;g2816eb808fc_0_24"/>
          <p:cNvPicPr preferRelativeResize="0"/>
          <p:nvPr/>
        </p:nvPicPr>
        <p:blipFill>
          <a:blip r:embed="rId3">
            <a:alphaModFix/>
          </a:blip>
          <a:stretch>
            <a:fillRect/>
          </a:stretch>
        </p:blipFill>
        <p:spPr>
          <a:xfrm>
            <a:off x="558850" y="3046850"/>
            <a:ext cx="8026301" cy="3707275"/>
          </a:xfrm>
          <a:prstGeom prst="rect">
            <a:avLst/>
          </a:prstGeom>
          <a:noFill/>
          <a:ln>
            <a:noFill/>
          </a:ln>
        </p:spPr>
      </p:pic>
      <p:sp>
        <p:nvSpPr>
          <p:cNvPr id="153" name="Google Shape;153;g2816eb808fc_0_24"/>
          <p:cNvSpPr txBox="1"/>
          <p:nvPr/>
        </p:nvSpPr>
        <p:spPr>
          <a:xfrm>
            <a:off x="466350" y="1298750"/>
            <a:ext cx="8229600" cy="18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High-Error Over-Predictions occur when Irradiation AND Temperature are among their highest possible values:</a:t>
            </a:r>
            <a:endParaRPr sz="1800"/>
          </a:p>
          <a:p>
            <a:pPr indent="-342900" lvl="0" marL="457200" rtl="0" algn="l">
              <a:spcBef>
                <a:spcPts val="0"/>
              </a:spcBef>
              <a:spcAft>
                <a:spcPts val="0"/>
              </a:spcAft>
              <a:buSzPts val="1800"/>
              <a:buChar char="●"/>
            </a:pPr>
            <a:r>
              <a:rPr lang="en-US" sz="1800"/>
              <a:t>Sample Temperature values centered 5°C higher than the whole data</a:t>
            </a:r>
            <a:endParaRPr sz="1800"/>
          </a:p>
          <a:p>
            <a:pPr indent="-342900" lvl="0" marL="457200" rtl="0" algn="l">
              <a:spcBef>
                <a:spcPts val="0"/>
              </a:spcBef>
              <a:spcAft>
                <a:spcPts val="0"/>
              </a:spcAft>
              <a:buSzPts val="1800"/>
              <a:buChar char="●"/>
            </a:pPr>
            <a:r>
              <a:rPr lang="en-US" sz="1800"/>
              <a:t>Sample Irradiation centered on values well beyond the 50th percentile (~0.43) of Non-Zero, Daytime values</a:t>
            </a:r>
            <a:endParaRPr sz="1800"/>
          </a:p>
          <a:p>
            <a:pPr indent="-342900" lvl="0" marL="457200" rtl="0" algn="l">
              <a:spcBef>
                <a:spcPts val="0"/>
              </a:spcBef>
              <a:spcAft>
                <a:spcPts val="0"/>
              </a:spcAft>
              <a:buSzPts val="1800"/>
              <a:buChar char="●"/>
            </a:pPr>
            <a:r>
              <a:rPr lang="en-US" sz="1800"/>
              <a:t>kW-maxima are reduced when Temperature exceeds ~12°C.</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816eb808fc_0_9"/>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Model </a:t>
            </a:r>
            <a:r>
              <a:rPr lang="en-US"/>
              <a:t>Optimization</a:t>
            </a:r>
            <a:endParaRPr/>
          </a:p>
        </p:txBody>
      </p:sp>
      <p:sp>
        <p:nvSpPr>
          <p:cNvPr id="159" name="Google Shape;159;g2816eb808fc_0_9"/>
          <p:cNvSpPr txBox="1"/>
          <p:nvPr/>
        </p:nvSpPr>
        <p:spPr>
          <a:xfrm>
            <a:off x="457200" y="1371600"/>
            <a:ext cx="8229600" cy="646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t>Moving forward with XGBoost, we performed a GridSearch and achieved the following Validation MAE results with and without Temperature as a Feature.</a:t>
            </a:r>
            <a:endParaRPr sz="1800"/>
          </a:p>
        </p:txBody>
      </p:sp>
      <p:graphicFrame>
        <p:nvGraphicFramePr>
          <p:cNvPr id="160" name="Google Shape;160;g2816eb808fc_0_9"/>
          <p:cNvGraphicFramePr/>
          <p:nvPr/>
        </p:nvGraphicFramePr>
        <p:xfrm>
          <a:off x="5475124" y="4947791"/>
          <a:ext cx="3000000" cy="3000000"/>
        </p:xfrm>
        <a:graphic>
          <a:graphicData uri="http://schemas.openxmlformats.org/drawingml/2006/table">
            <a:tbl>
              <a:tblPr bandRow="1" firstCol="1" firstRow="1">
                <a:noFill/>
                <a:tableStyleId>{ED4F92B0-0BCC-4F4C-AD5D-1F8319383185}</a:tableStyleId>
              </a:tblPr>
              <a:tblGrid>
                <a:gridCol w="1170950"/>
                <a:gridCol w="1170950"/>
                <a:gridCol w="1170950"/>
              </a:tblGrid>
              <a:tr h="508000">
                <a:tc>
                  <a:txBody>
                    <a:bodyPr/>
                    <a:lstStyle/>
                    <a:p>
                      <a:pPr indent="0" lvl="0" marL="0" marR="0" rtl="0" algn="ctr">
                        <a:lnSpc>
                          <a:spcPct val="100000"/>
                        </a:lnSpc>
                        <a:spcBef>
                          <a:spcPts val="0"/>
                        </a:spcBef>
                        <a:spcAft>
                          <a:spcPts val="0"/>
                        </a:spcAft>
                        <a:buClr>
                          <a:srgbClr val="000000"/>
                        </a:buClr>
                        <a:buSzPts val="1200"/>
                        <a:buFont typeface="Calibri"/>
                        <a:buNone/>
                      </a:pPr>
                      <a:r>
                        <a:t/>
                      </a:r>
                      <a:endParaRPr sz="1200" u="none" cap="none" strike="noStrike"/>
                    </a:p>
                  </a:txBody>
                  <a:tcPr marT="0" marB="0" marR="0" marL="0" anchor="ctr"/>
                </a:tc>
                <a:tc>
                  <a:txBody>
                    <a:bodyPr/>
                    <a:lstStyle/>
                    <a:p>
                      <a:pPr indent="0" lvl="0" marL="0" marR="0" rtl="0" algn="ctr">
                        <a:lnSpc>
                          <a:spcPct val="100000"/>
                        </a:lnSpc>
                        <a:spcBef>
                          <a:spcPts val="0"/>
                        </a:spcBef>
                        <a:spcAft>
                          <a:spcPts val="0"/>
                        </a:spcAft>
                        <a:buClr>
                          <a:srgbClr val="FFFFFF"/>
                        </a:buClr>
                        <a:buSzPts val="1200"/>
                        <a:buFont typeface="Calibri"/>
                        <a:buNone/>
                      </a:pPr>
                      <a:r>
                        <a:rPr lang="en-US" sz="1200"/>
                        <a:t>No Temperature</a:t>
                      </a:r>
                      <a:endParaRPr/>
                    </a:p>
                  </a:txBody>
                  <a:tcPr marT="0" marB="0" marR="0" marL="0" anchor="ctr"/>
                </a:tc>
                <a:tc>
                  <a:txBody>
                    <a:bodyPr/>
                    <a:lstStyle/>
                    <a:p>
                      <a:pPr indent="0" lvl="0" marL="0" marR="0" rtl="0" algn="ctr">
                        <a:lnSpc>
                          <a:spcPct val="100000"/>
                        </a:lnSpc>
                        <a:spcBef>
                          <a:spcPts val="0"/>
                        </a:spcBef>
                        <a:spcAft>
                          <a:spcPts val="0"/>
                        </a:spcAft>
                        <a:buClr>
                          <a:srgbClr val="FFFFFF"/>
                        </a:buClr>
                        <a:buSzPts val="1200"/>
                        <a:buFont typeface="Calibri"/>
                        <a:buNone/>
                      </a:pPr>
                      <a:r>
                        <a:rPr lang="en-US" sz="1200"/>
                        <a:t>Temperature</a:t>
                      </a:r>
                      <a:endParaRPr/>
                    </a:p>
                  </a:txBody>
                  <a:tcPr marT="0" marB="0" marR="0" marL="0" anchor="ctr"/>
                </a:tc>
              </a:tr>
              <a:tr h="508000">
                <a:tc>
                  <a:txBody>
                    <a:bodyPr/>
                    <a:lstStyle/>
                    <a:p>
                      <a:pPr indent="0" lvl="0" marL="0" marR="0" rtl="0" algn="ctr">
                        <a:lnSpc>
                          <a:spcPct val="100000"/>
                        </a:lnSpc>
                        <a:spcBef>
                          <a:spcPts val="0"/>
                        </a:spcBef>
                        <a:spcAft>
                          <a:spcPts val="0"/>
                        </a:spcAft>
                        <a:buClr>
                          <a:srgbClr val="FFFFFF"/>
                        </a:buClr>
                        <a:buSzPts val="1200"/>
                        <a:buFont typeface="Calibri"/>
                        <a:buNone/>
                      </a:pPr>
                      <a:r>
                        <a:rPr b="1" lang="en-US" sz="1200" u="none" cap="none" strike="noStrike">
                          <a:solidFill>
                            <a:srgbClr val="FFFFFF"/>
                          </a:solidFill>
                        </a:rPr>
                        <a:t>XGBoost</a:t>
                      </a:r>
                      <a:endParaRPr/>
                    </a:p>
                  </a:txBody>
                  <a:tcPr marT="0" marB="0" marR="0" marL="0" anchor="ctr"/>
                </a:tc>
                <a:tc>
                  <a:txBody>
                    <a:bodyPr/>
                    <a:lstStyle/>
                    <a:p>
                      <a:pPr indent="0" lvl="0" marL="0" rtl="0" algn="ctr">
                        <a:spcBef>
                          <a:spcPts val="0"/>
                        </a:spcBef>
                        <a:spcAft>
                          <a:spcPts val="0"/>
                        </a:spcAft>
                        <a:buClr>
                          <a:schemeClr val="dk1"/>
                        </a:buClr>
                        <a:buSzPts val="1100"/>
                        <a:buFont typeface="Arial"/>
                        <a:buNone/>
                      </a:pPr>
                      <a:r>
                        <a:rPr lang="en-US" sz="1200"/>
                        <a:t>14.30757</a:t>
                      </a:r>
                      <a:endParaRPr sz="1200"/>
                    </a:p>
                  </a:txBody>
                  <a:tcPr marT="0" marB="0" marR="0" marL="0" anchor="ctr"/>
                </a:tc>
                <a:tc>
                  <a:txBody>
                    <a:bodyPr/>
                    <a:lstStyle/>
                    <a:p>
                      <a:pPr indent="0" lvl="0" marL="0" marR="0" rtl="0" algn="ctr">
                        <a:lnSpc>
                          <a:spcPct val="100000"/>
                        </a:lnSpc>
                        <a:spcBef>
                          <a:spcPts val="0"/>
                        </a:spcBef>
                        <a:spcAft>
                          <a:spcPts val="0"/>
                        </a:spcAft>
                        <a:buClr>
                          <a:srgbClr val="000000"/>
                        </a:buClr>
                        <a:buSzPts val="1200"/>
                        <a:buFont typeface="Calibri"/>
                        <a:buNone/>
                      </a:pPr>
                      <a:r>
                        <a:rPr lang="en-US" sz="1200"/>
                        <a:t>13.82698</a:t>
                      </a:r>
                      <a:endParaRPr/>
                    </a:p>
                  </a:txBody>
                  <a:tcPr marT="0" marB="0" marR="0" marL="0" anchor="ctr"/>
                </a:tc>
              </a:tr>
            </a:tbl>
          </a:graphicData>
        </a:graphic>
      </p:graphicFrame>
      <p:pic>
        <p:nvPicPr>
          <p:cNvPr id="161" name="Google Shape;161;g2816eb808fc_0_9"/>
          <p:cNvPicPr preferRelativeResize="0"/>
          <p:nvPr/>
        </p:nvPicPr>
        <p:blipFill>
          <a:blip r:embed="rId3">
            <a:alphaModFix/>
          </a:blip>
          <a:stretch>
            <a:fillRect/>
          </a:stretch>
        </p:blipFill>
        <p:spPr>
          <a:xfrm>
            <a:off x="457200" y="2114000"/>
            <a:ext cx="6654337" cy="2157525"/>
          </a:xfrm>
          <a:prstGeom prst="rect">
            <a:avLst/>
          </a:prstGeom>
          <a:noFill/>
          <a:ln>
            <a:noFill/>
          </a:ln>
        </p:spPr>
      </p:pic>
      <p:pic>
        <p:nvPicPr>
          <p:cNvPr id="162" name="Google Shape;162;g2816eb808fc_0_9"/>
          <p:cNvPicPr preferRelativeResize="0"/>
          <p:nvPr/>
        </p:nvPicPr>
        <p:blipFill>
          <a:blip r:embed="rId4">
            <a:alphaModFix/>
          </a:blip>
          <a:stretch>
            <a:fillRect/>
          </a:stretch>
        </p:blipFill>
        <p:spPr>
          <a:xfrm>
            <a:off x="457200" y="4377025"/>
            <a:ext cx="4887292" cy="215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4"/>
          <p:cNvPicPr preferRelativeResize="0"/>
          <p:nvPr/>
        </p:nvPicPr>
        <p:blipFill>
          <a:blip r:embed="rId3">
            <a:alphaModFix/>
          </a:blip>
          <a:stretch>
            <a:fillRect/>
          </a:stretch>
        </p:blipFill>
        <p:spPr>
          <a:xfrm>
            <a:off x="177175" y="2565475"/>
            <a:ext cx="8789650" cy="4176574"/>
          </a:xfrm>
          <a:prstGeom prst="rect">
            <a:avLst/>
          </a:prstGeom>
          <a:noFill/>
          <a:ln>
            <a:noFill/>
          </a:ln>
        </p:spPr>
      </p:pic>
      <p:sp>
        <p:nvSpPr>
          <p:cNvPr id="168" name="Google Shape;168;p14"/>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Model Interpreta</a:t>
            </a:r>
            <a:r>
              <a:rPr lang="en-US"/>
              <a:t>tion</a:t>
            </a:r>
            <a:endParaRPr/>
          </a:p>
        </p:txBody>
      </p:sp>
      <p:sp>
        <p:nvSpPr>
          <p:cNvPr id="169" name="Google Shape;169;p14"/>
          <p:cNvSpPr txBox="1"/>
          <p:nvPr/>
        </p:nvSpPr>
        <p:spPr>
          <a:xfrm>
            <a:off x="457200" y="1371600"/>
            <a:ext cx="8229600" cy="1200600"/>
          </a:xfrm>
          <a:prstGeom prst="rect">
            <a:avLst/>
          </a:prstGeom>
          <a:noFill/>
          <a:ln>
            <a:noFill/>
          </a:ln>
        </p:spPr>
        <p:txBody>
          <a:bodyPr anchorCtr="0" anchor="t" bIns="45700" lIns="45700" spcFirstLastPara="1" rIns="45700" wrap="square" tIns="45700">
            <a:spAutoFit/>
          </a:bodyPr>
          <a:lstStyle/>
          <a:p>
            <a:pPr indent="0" lvl="1" marL="0" marR="0" rtl="0" algn="l">
              <a:lnSpc>
                <a:spcPct val="100000"/>
              </a:lnSpc>
              <a:spcBef>
                <a:spcPts val="0"/>
              </a:spcBef>
              <a:spcAft>
                <a:spcPts val="0"/>
              </a:spcAft>
              <a:buClr>
                <a:srgbClr val="000000"/>
              </a:buClr>
              <a:buSzPts val="1800"/>
              <a:buFont typeface="Arial"/>
              <a:buNone/>
            </a:pPr>
            <a:r>
              <a:rPr lang="en-US" sz="1800"/>
              <a:t>After accounting for the dynamics of Cloud Cover and Temperature, we achieved two models that behave very similarly.However, we can still pick out differences in the “spread” of Predictions, as including Temperature reduces Over-predictions, “tightening” the upper portions of our band.</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Future Opportunities</a:t>
            </a:r>
            <a:endParaRPr/>
          </a:p>
        </p:txBody>
      </p:sp>
      <p:sp>
        <p:nvSpPr>
          <p:cNvPr id="175" name="Google Shape;175;p15"/>
          <p:cNvSpPr txBox="1"/>
          <p:nvPr/>
        </p:nvSpPr>
        <p:spPr>
          <a:xfrm>
            <a:off x="457200" y="1447799"/>
            <a:ext cx="8229600" cy="2586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t>With more time we can…</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SzPts val="1800"/>
              <a:buChar char="●"/>
            </a:pPr>
            <a:r>
              <a:rPr lang="en-US" sz="1800"/>
              <a:t>Reconstruct the entire Time Series</a:t>
            </a:r>
            <a:endParaRPr sz="1800"/>
          </a:p>
          <a:p>
            <a:pPr indent="-342900" lvl="1" marL="914400" marR="0" rtl="0" algn="l">
              <a:lnSpc>
                <a:spcPct val="100000"/>
              </a:lnSpc>
              <a:spcBef>
                <a:spcPts val="0"/>
              </a:spcBef>
              <a:spcAft>
                <a:spcPts val="0"/>
              </a:spcAft>
              <a:buSzPts val="1800"/>
              <a:buChar char="○"/>
            </a:pPr>
            <a:r>
              <a:rPr lang="en-US" sz="1800"/>
              <a:t>Fill and/or Interpolate data for “gaps” and “missing” values</a:t>
            </a:r>
            <a:endParaRPr sz="1800"/>
          </a:p>
          <a:p>
            <a:pPr indent="-342900" lvl="0" marL="457200" marR="0" rtl="0" algn="l">
              <a:lnSpc>
                <a:spcPct val="100000"/>
              </a:lnSpc>
              <a:spcBef>
                <a:spcPts val="0"/>
              </a:spcBef>
              <a:spcAft>
                <a:spcPts val="0"/>
              </a:spcAft>
              <a:buSzPts val="1800"/>
              <a:buChar char="●"/>
            </a:pPr>
            <a:r>
              <a:rPr lang="en-US" sz="1800"/>
              <a:t>Attempt to perform “true” Time Series Analysis</a:t>
            </a:r>
            <a:endParaRPr sz="1800"/>
          </a:p>
          <a:p>
            <a:pPr indent="-342900" lvl="1" marL="914400" marR="0" rtl="0" algn="l">
              <a:lnSpc>
                <a:spcPct val="100000"/>
              </a:lnSpc>
              <a:spcBef>
                <a:spcPts val="0"/>
              </a:spcBef>
              <a:spcAft>
                <a:spcPts val="0"/>
              </a:spcAft>
              <a:buSzPts val="1800"/>
              <a:buChar char="○"/>
            </a:pPr>
            <a:r>
              <a:rPr lang="en-US" sz="1800"/>
              <a:t>ARIMA-style approaches</a:t>
            </a:r>
            <a:endParaRPr sz="1800"/>
          </a:p>
          <a:p>
            <a:pPr indent="-342900" lvl="0" marL="457200" marR="0" rtl="0" algn="l">
              <a:lnSpc>
                <a:spcPct val="100000"/>
              </a:lnSpc>
              <a:spcBef>
                <a:spcPts val="0"/>
              </a:spcBef>
              <a:spcAft>
                <a:spcPts val="0"/>
              </a:spcAft>
              <a:buSzPts val="1800"/>
              <a:buChar char="●"/>
            </a:pPr>
            <a:r>
              <a:rPr lang="en-US" sz="1800"/>
              <a:t>Investigate Auto- and Partial Autocorrelations</a:t>
            </a:r>
            <a:endParaRPr sz="1800"/>
          </a:p>
          <a:p>
            <a:pPr indent="-342900" lvl="0" marL="457200" marR="0" rtl="0" algn="l">
              <a:lnSpc>
                <a:spcPct val="100000"/>
              </a:lnSpc>
              <a:spcBef>
                <a:spcPts val="0"/>
              </a:spcBef>
              <a:spcAft>
                <a:spcPts val="0"/>
              </a:spcAft>
              <a:buSzPts val="1800"/>
              <a:buChar char="●"/>
            </a:pPr>
            <a:r>
              <a:rPr lang="en-US" sz="1800"/>
              <a:t>Implement lag features</a:t>
            </a:r>
            <a:endParaRPr sz="1800"/>
          </a:p>
          <a:p>
            <a:pPr indent="-342900" lvl="0" marL="457200" marR="0" rtl="0" algn="l">
              <a:lnSpc>
                <a:spcPct val="100000"/>
              </a:lnSpc>
              <a:spcBef>
                <a:spcPts val="0"/>
              </a:spcBef>
              <a:spcAft>
                <a:spcPts val="0"/>
              </a:spcAft>
              <a:buSzPts val="1800"/>
              <a:buChar char="●"/>
            </a:pPr>
            <a:r>
              <a:rPr lang="en-US" sz="1800"/>
              <a:t>Explore Forecasting</a:t>
            </a:r>
            <a:endParaRPr sz="1800"/>
          </a:p>
          <a:p>
            <a:pPr indent="-342900" lvl="0" marL="457200" marR="0" rtl="0" algn="l">
              <a:lnSpc>
                <a:spcPct val="100000"/>
              </a:lnSpc>
              <a:spcBef>
                <a:spcPts val="0"/>
              </a:spcBef>
              <a:spcAft>
                <a:spcPts val="0"/>
              </a:spcAft>
              <a:buSzPts val="1800"/>
              <a:buChar char="●"/>
            </a:pPr>
            <a:r>
              <a:rPr lang="en-US" sz="1800"/>
              <a:t>and more…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STAR Summary</a:t>
            </a:r>
            <a:endParaRPr/>
          </a:p>
        </p:txBody>
      </p:sp>
      <p:sp>
        <p:nvSpPr>
          <p:cNvPr id="76" name="Google Shape;76;p3"/>
          <p:cNvSpPr txBox="1"/>
          <p:nvPr/>
        </p:nvSpPr>
        <p:spPr>
          <a:xfrm>
            <a:off x="457200" y="1447799"/>
            <a:ext cx="8229600" cy="3417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t>Modeling was able to predict Production levels for a Solar Farm of capacity 468kW with Mean Absolute Error of 14.3kW or less.</a:t>
            </a:r>
            <a:endParaRPr b="1" sz="1800"/>
          </a:p>
          <a:p>
            <a:pPr indent="0" lvl="0" marL="0" marR="0" rtl="0" algn="l">
              <a:lnSpc>
                <a:spcPct val="100000"/>
              </a:lnSpc>
              <a:spcBef>
                <a:spcPts val="0"/>
              </a:spcBef>
              <a:spcAft>
                <a:spcPts val="0"/>
              </a:spcAft>
              <a:buClr>
                <a:srgbClr val="000000"/>
              </a:buClr>
              <a:buSzPts val="1800"/>
              <a:buFont typeface="Arial"/>
              <a:buNone/>
            </a:pPr>
            <a:r>
              <a:t/>
            </a:r>
            <a:endParaRPr b="1" sz="1800"/>
          </a:p>
          <a:p>
            <a:pPr indent="0" lvl="0" marL="0" marR="0" rtl="0" algn="l">
              <a:lnSpc>
                <a:spcPct val="100000"/>
              </a:lnSpc>
              <a:spcBef>
                <a:spcPts val="0"/>
              </a:spcBef>
              <a:spcAft>
                <a:spcPts val="0"/>
              </a:spcAft>
              <a:buClr>
                <a:srgbClr val="000000"/>
              </a:buClr>
              <a:buSzPts val="1800"/>
              <a:buFont typeface="Arial"/>
              <a:buNone/>
            </a:pPr>
            <a:r>
              <a:rPr lang="en-US" sz="1800"/>
              <a:t>Among the many Solar and Weather data available, we found that Cloud Cover significantly impacted kW-variability, while high Temperature meaningfully regulated kW Production.</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We considered two primary algorithms with ability to handle missing data:</a:t>
            </a:r>
            <a:endParaRPr sz="1800"/>
          </a:p>
          <a:p>
            <a:pPr indent="-342900" lvl="0" marL="457200" marR="0" rtl="0" algn="l">
              <a:lnSpc>
                <a:spcPct val="100000"/>
              </a:lnSpc>
              <a:spcBef>
                <a:spcPts val="0"/>
              </a:spcBef>
              <a:spcAft>
                <a:spcPts val="0"/>
              </a:spcAft>
              <a:buSzPts val="1800"/>
              <a:buAutoNum type="arabicPeriod"/>
            </a:pPr>
            <a:r>
              <a:rPr lang="en-US" sz="1800"/>
              <a:t>SciKitLearn's</a:t>
            </a:r>
            <a:r>
              <a:rPr lang="en-US" sz="1800"/>
              <a:t> HistGradientBoosting Regressor</a:t>
            </a:r>
            <a:endParaRPr sz="1800"/>
          </a:p>
          <a:p>
            <a:pPr indent="-342900" lvl="0" marL="457200" marR="0" rtl="0" algn="l">
              <a:lnSpc>
                <a:spcPct val="100000"/>
              </a:lnSpc>
              <a:spcBef>
                <a:spcPts val="0"/>
              </a:spcBef>
              <a:spcAft>
                <a:spcPts val="0"/>
              </a:spcAft>
              <a:buSzPts val="1800"/>
              <a:buAutoNum type="arabicPeriod"/>
            </a:pPr>
            <a:r>
              <a:rPr lang="en-US" sz="1800"/>
              <a:t>XGBoost Regressor</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US" sz="1800"/>
              <a:t>Ultimately, XGBoost Regressor was selected. Details ahead.</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Situation</a:t>
            </a:r>
            <a:endParaRPr/>
          </a:p>
        </p:txBody>
      </p:sp>
      <p:sp>
        <p:nvSpPr>
          <p:cNvPr id="82" name="Google Shape;82;p4"/>
          <p:cNvSpPr txBox="1"/>
          <p:nvPr/>
        </p:nvSpPr>
        <p:spPr>
          <a:xfrm>
            <a:off x="457200" y="1523999"/>
            <a:ext cx="8229600" cy="12006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t>A 468kW-capacity Solar Farm wants to better understand the </a:t>
            </a:r>
            <a:r>
              <a:rPr lang="en-US" sz="1800"/>
              <a:t>effects</a:t>
            </a:r>
            <a:r>
              <a:rPr lang="en-US" sz="1800"/>
              <a:t> of Solar and Weather data on Production.</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They’ve provided 1 year of Production, Solar, and Weather data to work with.</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Task</a:t>
            </a:r>
            <a:endParaRPr/>
          </a:p>
        </p:txBody>
      </p:sp>
      <p:sp>
        <p:nvSpPr>
          <p:cNvPr id="88" name="Google Shape;88;p5"/>
          <p:cNvSpPr txBox="1"/>
          <p:nvPr/>
        </p:nvSpPr>
        <p:spPr>
          <a:xfrm>
            <a:off x="457200" y="1447799"/>
            <a:ext cx="8229600" cy="31401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t>The Situation leads to two natural approaches. In the case that the data is continuous (no gaps, constant frequency), we can apply “classic” Time Series analysis and modeling. If not, we can rely on Machine Learning models instead.</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Understanding Solar- and Weather-influences on Production would allow for various business benefits, such as allowing the Solar Farm to account for low-production conditions and provide more consistent service to power Distributors and Consumers.</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rtl="0" algn="l">
              <a:spcBef>
                <a:spcPts val="0"/>
              </a:spcBef>
              <a:spcAft>
                <a:spcPts val="0"/>
              </a:spcAft>
              <a:buClr>
                <a:schemeClr val="dk1"/>
              </a:buClr>
              <a:buSzPts val="1800"/>
              <a:buFont typeface="Arial"/>
              <a:buNone/>
            </a:pPr>
            <a:r>
              <a:rPr lang="en-US" sz="1800">
                <a:solidFill>
                  <a:schemeClr val="dk1"/>
                </a:solidFill>
              </a:rPr>
              <a:t>Our goal is to c</a:t>
            </a:r>
            <a:r>
              <a:rPr lang="en-US" sz="1800">
                <a:solidFill>
                  <a:schemeClr val="dk1"/>
                </a:solidFill>
              </a:rPr>
              <a:t>reate models that would allow for accurate predictions of Production and, ideally, Forecasting of future Production.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Action</a:t>
            </a:r>
            <a:endParaRPr/>
          </a:p>
        </p:txBody>
      </p:sp>
      <p:sp>
        <p:nvSpPr>
          <p:cNvPr id="94" name="Google Shape;94;p6"/>
          <p:cNvSpPr txBox="1"/>
          <p:nvPr/>
        </p:nvSpPr>
        <p:spPr>
          <a:xfrm>
            <a:off x="457200" y="1447799"/>
            <a:ext cx="8229600" cy="48024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t>In short, data was TMY-formatted (Typical Meteorological Year) with additional farm-wide Kilowatt values.</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This means we can access Features like:</a:t>
            </a:r>
            <a:endParaRPr sz="1800"/>
          </a:p>
          <a:p>
            <a:pPr indent="-342900" lvl="0" marL="457200" marR="0" rtl="0" algn="l">
              <a:lnSpc>
                <a:spcPct val="100000"/>
              </a:lnSpc>
              <a:spcBef>
                <a:spcPts val="0"/>
              </a:spcBef>
              <a:spcAft>
                <a:spcPts val="0"/>
              </a:spcAft>
              <a:buSzPts val="1800"/>
              <a:buChar char="●"/>
            </a:pPr>
            <a:r>
              <a:rPr lang="en-US" sz="1800"/>
              <a:t>Cloud Cover</a:t>
            </a:r>
            <a:endParaRPr sz="1800"/>
          </a:p>
          <a:p>
            <a:pPr indent="-342900" lvl="0" marL="457200" marR="0" rtl="0" algn="l">
              <a:lnSpc>
                <a:spcPct val="100000"/>
              </a:lnSpc>
              <a:spcBef>
                <a:spcPts val="0"/>
              </a:spcBef>
              <a:spcAft>
                <a:spcPts val="0"/>
              </a:spcAft>
              <a:buSzPts val="1800"/>
              <a:buChar char="●"/>
            </a:pPr>
            <a:r>
              <a:rPr lang="en-US" sz="1800"/>
              <a:t>Irradiation (power per unit area)</a:t>
            </a:r>
            <a:endParaRPr sz="1800"/>
          </a:p>
          <a:p>
            <a:pPr indent="-342900" lvl="0" marL="457200" marR="0" rtl="0" algn="l">
              <a:lnSpc>
                <a:spcPct val="100000"/>
              </a:lnSpc>
              <a:spcBef>
                <a:spcPts val="0"/>
              </a:spcBef>
              <a:spcAft>
                <a:spcPts val="0"/>
              </a:spcAft>
              <a:buSzPts val="1800"/>
              <a:buChar char="●"/>
            </a:pPr>
            <a:r>
              <a:rPr lang="en-US" sz="1800"/>
              <a:t>Long- and Shortwave Radiation amounts (Earthly and Solar radiation)</a:t>
            </a:r>
            <a:endParaRPr sz="1800"/>
          </a:p>
          <a:p>
            <a:pPr indent="-342900" lvl="0" marL="457200" marR="0" rtl="0" algn="l">
              <a:lnSpc>
                <a:spcPct val="100000"/>
              </a:lnSpc>
              <a:spcBef>
                <a:spcPts val="0"/>
              </a:spcBef>
              <a:spcAft>
                <a:spcPts val="0"/>
              </a:spcAft>
              <a:buSzPts val="1800"/>
              <a:buChar char="●"/>
            </a:pPr>
            <a:r>
              <a:rPr lang="en-US" sz="1800"/>
              <a:t>Temperature</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The Testing data were randomly-sampled from the span of our Training data, so we were forced to model with Machine Learning. Our choice of models was additionally restricted by NaN (missing) values present in various features.</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Data was modeled in various ways, ranging from simple radiation and cloud-cover Features through to Cyclically-represented Time data and inclusion of Temperature as a regulator of Production.</a:t>
            </a:r>
            <a:endParaRPr sz="1800"/>
          </a:p>
          <a:p>
            <a:pPr indent="0" lvl="0" marL="0" marR="0" rtl="0" algn="l">
              <a:lnSpc>
                <a:spcPct val="100000"/>
              </a:lnSpc>
              <a:spcBef>
                <a:spcPts val="0"/>
              </a:spcBef>
              <a:spcAft>
                <a:spcPts val="0"/>
              </a:spcAft>
              <a:buClr>
                <a:srgbClr val="000000"/>
              </a:buClr>
              <a:buSzPts val="1800"/>
              <a:buFont typeface="Arial"/>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Results</a:t>
            </a:r>
            <a:endParaRPr/>
          </a:p>
        </p:txBody>
      </p:sp>
      <p:sp>
        <p:nvSpPr>
          <p:cNvPr id="100" name="Google Shape;100;p7"/>
          <p:cNvSpPr txBox="1"/>
          <p:nvPr/>
        </p:nvSpPr>
        <p:spPr>
          <a:xfrm>
            <a:off x="457200" y="1447799"/>
            <a:ext cx="8229600" cy="45252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t>We were able to create two models that provide options for ease of use and completeness in the scope of our problem.</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b="1" lang="en-US" sz="1800"/>
              <a:t>Model 1, MAE = 13.82698</a:t>
            </a:r>
            <a:endParaRPr sz="1800"/>
          </a:p>
          <a:p>
            <a:pPr indent="0" lvl="0" marL="0" marR="0" rtl="0" algn="l">
              <a:lnSpc>
                <a:spcPct val="100000"/>
              </a:lnSpc>
              <a:spcBef>
                <a:spcPts val="0"/>
              </a:spcBef>
              <a:spcAft>
                <a:spcPts val="0"/>
              </a:spcAft>
              <a:buClr>
                <a:srgbClr val="000000"/>
              </a:buClr>
              <a:buSzPts val="1800"/>
              <a:buFont typeface="Arial"/>
              <a:buNone/>
            </a:pPr>
            <a:r>
              <a:rPr lang="en-US" sz="1800"/>
              <a:t>Includes Radiation, Cloud, and Temperature data, with better understanding of factors that </a:t>
            </a:r>
            <a:r>
              <a:rPr lang="en-US" sz="1800" u="sng"/>
              <a:t>limit</a:t>
            </a:r>
            <a:r>
              <a:rPr lang="en-US" sz="1800"/>
              <a:t> Production, reducing over-predictions.</a:t>
            </a:r>
            <a:endParaRPr sz="1800"/>
          </a:p>
          <a:p>
            <a:pPr indent="0" lvl="0" marL="0" marR="0" rtl="0" algn="l">
              <a:lnSpc>
                <a:spcPct val="100000"/>
              </a:lnSpc>
              <a:spcBef>
                <a:spcPts val="0"/>
              </a:spcBef>
              <a:spcAft>
                <a:spcPts val="0"/>
              </a:spcAft>
              <a:buClr>
                <a:srgbClr val="000000"/>
              </a:buClr>
              <a:buSzPts val="1800"/>
              <a:buFont typeface="Arial"/>
              <a:buNone/>
            </a:pPr>
            <a:r>
              <a:rPr b="1" lang="en-US" sz="1800"/>
              <a:t>Model 2, MAE = 14.30757</a:t>
            </a:r>
            <a:endParaRPr b="1" sz="1800"/>
          </a:p>
          <a:p>
            <a:pPr indent="0" lvl="0" marL="0" marR="0" rtl="0" algn="l">
              <a:lnSpc>
                <a:spcPct val="100000"/>
              </a:lnSpc>
              <a:spcBef>
                <a:spcPts val="0"/>
              </a:spcBef>
              <a:spcAft>
                <a:spcPts val="0"/>
              </a:spcAft>
              <a:buClr>
                <a:srgbClr val="000000"/>
              </a:buClr>
              <a:buSzPts val="1800"/>
              <a:buFont typeface="Arial"/>
              <a:buNone/>
            </a:pPr>
            <a:r>
              <a:rPr lang="en-US" sz="1800"/>
              <a:t>Includes Radiation and Cloud data, over-predicting a bit more/worse, but avoiding further challenge in Forecasting from NaN values.</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Both models allow for accurate predictions within ~3% of total Production range.</a:t>
            </a:r>
            <a:endParaRPr sz="1800"/>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lang="en-US" sz="1800"/>
              <a:t>The understanding gained from Radiation and Weather features gives us a choice of how deep we want to go in fleshing out, predicting, and forecasting Production, while also being able to fill data if Production monitoring experiences downtimes.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type="title"/>
          </p:nvPr>
        </p:nvSpPr>
        <p:spPr>
          <a:xfrm>
            <a:off x="457199" y="228599"/>
            <a:ext cx="8229601" cy="1143001"/>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4200"/>
              <a:buFont typeface="Arial"/>
              <a:buNone/>
            </a:pPr>
            <a:r>
              <a:rPr lang="en-US"/>
              <a:t>Data Introduction</a:t>
            </a:r>
            <a:endParaRPr/>
          </a:p>
        </p:txBody>
      </p:sp>
      <p:sp>
        <p:nvSpPr>
          <p:cNvPr id="106" name="Google Shape;106;p8"/>
          <p:cNvSpPr txBox="1"/>
          <p:nvPr/>
        </p:nvSpPr>
        <p:spPr>
          <a:xfrm>
            <a:off x="457200" y="1505725"/>
            <a:ext cx="6274800" cy="45252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None/>
            </a:pPr>
            <a:r>
              <a:rPr lang="en-US" sz="1800"/>
              <a:t>Data </a:t>
            </a:r>
            <a:r>
              <a:rPr lang="en-US" sz="1800"/>
              <a:t>Glossary</a:t>
            </a:r>
            <a:r>
              <a:rPr lang="en-US" sz="1800"/>
              <a:t>:</a:t>
            </a:r>
            <a:endParaRPr sz="1800"/>
          </a:p>
          <a:p>
            <a:pPr indent="-342900" lvl="0" marL="457200" rtl="0" algn="l">
              <a:spcBef>
                <a:spcPts val="0"/>
              </a:spcBef>
              <a:spcAft>
                <a:spcPts val="0"/>
              </a:spcAft>
              <a:buSzPts val="1800"/>
              <a:buChar char="●"/>
            </a:pPr>
            <a:r>
              <a:rPr lang="en-US" sz="1800"/>
              <a:t>'kw' - current production</a:t>
            </a:r>
            <a:endParaRPr sz="1800"/>
          </a:p>
          <a:p>
            <a:pPr indent="-342900" lvl="0" marL="457200" rtl="0" algn="l">
              <a:spcBef>
                <a:spcPts val="0"/>
              </a:spcBef>
              <a:spcAft>
                <a:spcPts val="0"/>
              </a:spcAft>
              <a:buSzPts val="1800"/>
              <a:buChar char="●"/>
            </a:pPr>
            <a:r>
              <a:rPr lang="en-US" sz="1800"/>
              <a:t>'S_d' - direct beam solar radiation intensity</a:t>
            </a:r>
            <a:endParaRPr sz="1800"/>
          </a:p>
          <a:p>
            <a:pPr indent="-342900" lvl="0" marL="457200" rtl="0" algn="l">
              <a:spcBef>
                <a:spcPts val="0"/>
              </a:spcBef>
              <a:spcAft>
                <a:spcPts val="0"/>
              </a:spcAft>
              <a:buSzPts val="1800"/>
              <a:buChar char="●"/>
            </a:pPr>
            <a:r>
              <a:rPr lang="en-US" sz="1800"/>
              <a:t>'airmass' - density of </a:t>
            </a:r>
            <a:r>
              <a:rPr lang="en-US" sz="1800"/>
              <a:t>diffusing</a:t>
            </a:r>
            <a:r>
              <a:rPr lang="en-US" sz="1800"/>
              <a:t> particulate in atmosphere</a:t>
            </a:r>
            <a:endParaRPr sz="1800"/>
          </a:p>
          <a:p>
            <a:pPr indent="-342900" lvl="0" marL="457200" rtl="0" algn="l">
              <a:spcBef>
                <a:spcPts val="0"/>
              </a:spcBef>
              <a:spcAft>
                <a:spcPts val="0"/>
              </a:spcAft>
              <a:buSzPts val="1800"/>
              <a:buChar char="●"/>
            </a:pPr>
            <a:r>
              <a:rPr lang="en-US" sz="1800"/>
              <a:t>'altitude' - Solar position</a:t>
            </a:r>
            <a:endParaRPr sz="1800"/>
          </a:p>
          <a:p>
            <a:pPr indent="-342900" lvl="0" marL="457200" rtl="0" algn="l">
              <a:spcBef>
                <a:spcPts val="0"/>
              </a:spcBef>
              <a:spcAft>
                <a:spcPts val="0"/>
              </a:spcAft>
              <a:buSzPts val="1800"/>
              <a:buChar char="●"/>
            </a:pPr>
            <a:r>
              <a:rPr lang="en-US" sz="1800"/>
              <a:t>'azimuth' - Solar position</a:t>
            </a:r>
            <a:endParaRPr sz="1800"/>
          </a:p>
          <a:p>
            <a:pPr indent="-342900" lvl="0" marL="457200" rtl="0" algn="l">
              <a:spcBef>
                <a:spcPts val="0"/>
              </a:spcBef>
              <a:spcAft>
                <a:spcPts val="0"/>
              </a:spcAft>
              <a:buSzPts val="1800"/>
              <a:buChar char="●"/>
            </a:pPr>
            <a:r>
              <a:rPr lang="en-US" sz="1800"/>
              <a:t>'irradiation' - power per unit area from Sun</a:t>
            </a:r>
            <a:endParaRPr sz="1800"/>
          </a:p>
          <a:p>
            <a:pPr indent="-342900" lvl="0" marL="457200" rtl="0" algn="l">
              <a:spcBef>
                <a:spcPts val="0"/>
              </a:spcBef>
              <a:spcAft>
                <a:spcPts val="0"/>
              </a:spcAft>
              <a:buSzPts val="1800"/>
              <a:buChar char="●"/>
            </a:pPr>
            <a:r>
              <a:rPr lang="en-US" sz="1800"/>
              <a:t>'panel_cos' - incident angle of Sunlight on panel</a:t>
            </a:r>
            <a:endParaRPr sz="1800"/>
          </a:p>
          <a:p>
            <a:pPr indent="-342900" lvl="0" marL="457200" rtl="0" algn="l">
              <a:spcBef>
                <a:spcPts val="0"/>
              </a:spcBef>
              <a:spcAft>
                <a:spcPts val="0"/>
              </a:spcAft>
              <a:buSzPts val="1800"/>
              <a:buChar char="●"/>
            </a:pPr>
            <a:r>
              <a:rPr lang="en-US" sz="1800"/>
              <a:t>'sunrise'</a:t>
            </a:r>
            <a:endParaRPr sz="1800"/>
          </a:p>
          <a:p>
            <a:pPr indent="-342900" lvl="0" marL="457200" rtl="0" algn="l">
              <a:spcBef>
                <a:spcPts val="0"/>
              </a:spcBef>
              <a:spcAft>
                <a:spcPts val="0"/>
              </a:spcAft>
              <a:buSzPts val="1800"/>
              <a:buChar char="●"/>
            </a:pPr>
            <a:r>
              <a:rPr lang="en-US" sz="1800"/>
              <a:t>'sunset'</a:t>
            </a:r>
            <a:endParaRPr sz="1800"/>
          </a:p>
          <a:p>
            <a:pPr indent="-342900" lvl="0" marL="457200" rtl="0" algn="l">
              <a:spcBef>
                <a:spcPts val="0"/>
              </a:spcBef>
              <a:spcAft>
                <a:spcPts val="0"/>
              </a:spcAft>
              <a:buSzPts val="1800"/>
              <a:buChar char="●"/>
            </a:pPr>
            <a:r>
              <a:rPr lang="en-US" sz="1800"/>
              <a:t>'cloud_total_mean' - mean percent cloud cover</a:t>
            </a:r>
            <a:endParaRPr sz="1800"/>
          </a:p>
          <a:p>
            <a:pPr indent="-342900" lvl="0" marL="457200" rtl="0" algn="l">
              <a:spcBef>
                <a:spcPts val="0"/>
              </a:spcBef>
              <a:spcAft>
                <a:spcPts val="0"/>
              </a:spcAft>
              <a:buSzPts val="1800"/>
              <a:buChar char="●"/>
            </a:pPr>
            <a:r>
              <a:rPr lang="en-US" sz="1800"/>
              <a:t>'temp_total_mean' - temperature</a:t>
            </a:r>
            <a:endParaRPr sz="1800"/>
          </a:p>
          <a:p>
            <a:pPr indent="-342900" lvl="0" marL="457200" rtl="0" algn="l">
              <a:spcBef>
                <a:spcPts val="0"/>
              </a:spcBef>
              <a:spcAft>
                <a:spcPts val="0"/>
              </a:spcAft>
              <a:buSzPts val="1800"/>
              <a:buChar char="●"/>
            </a:pPr>
            <a:r>
              <a:rPr lang="en-US" sz="1800"/>
              <a:t>'radNetS_lw_mean' - mean Earthly radiation</a:t>
            </a:r>
            <a:endParaRPr sz="1800"/>
          </a:p>
          <a:p>
            <a:pPr indent="-342900" lvl="0" marL="457200" rtl="0" algn="l">
              <a:spcBef>
                <a:spcPts val="0"/>
              </a:spcBef>
              <a:spcAft>
                <a:spcPts val="0"/>
              </a:spcAft>
              <a:buSzPts val="1800"/>
              <a:buChar char="●"/>
            </a:pPr>
            <a:r>
              <a:rPr lang="en-US" sz="1800"/>
              <a:t>'radNetS_sw_mean' - mean Solar radiation</a:t>
            </a:r>
            <a:endParaRPr sz="1800"/>
          </a:p>
          <a:p>
            <a:pPr indent="-342900" lvl="0" marL="457200" rtl="0" algn="l">
              <a:spcBef>
                <a:spcPts val="0"/>
              </a:spcBef>
              <a:spcAft>
                <a:spcPts val="0"/>
              </a:spcAft>
              <a:buSzPts val="1800"/>
              <a:buChar char="●"/>
            </a:pPr>
            <a:r>
              <a:rPr lang="en-US" sz="1800"/>
              <a:t>and more…</a:t>
            </a:r>
            <a:endParaRPr sz="1800"/>
          </a:p>
          <a:p>
            <a:pPr indent="0" lvl="0" marL="0" marR="0" rtl="0" algn="l">
              <a:lnSpc>
                <a:spcPct val="100000"/>
              </a:lnSpc>
              <a:spcBef>
                <a:spcPts val="0"/>
              </a:spcBef>
              <a:spcAft>
                <a:spcPts val="0"/>
              </a:spcAft>
              <a:buNone/>
            </a:pPr>
            <a:r>
              <a:t/>
            </a:r>
            <a:endParaRPr sz="1800"/>
          </a:p>
        </p:txBody>
      </p:sp>
      <p:pic>
        <p:nvPicPr>
          <p:cNvPr id="107" name="Google Shape;107;p8"/>
          <p:cNvPicPr preferRelativeResize="0"/>
          <p:nvPr/>
        </p:nvPicPr>
        <p:blipFill>
          <a:blip r:embed="rId3">
            <a:alphaModFix/>
          </a:blip>
          <a:stretch>
            <a:fillRect/>
          </a:stretch>
        </p:blipFill>
        <p:spPr>
          <a:xfrm>
            <a:off x="5745375" y="3474726"/>
            <a:ext cx="2941425" cy="2834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rmAutofit/>
          </a:bodyPr>
          <a:lstStyle/>
          <a:p>
            <a:pPr indent="0" lvl="2" marL="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Data Acquisition</a:t>
            </a:r>
            <a:endParaRPr/>
          </a:p>
        </p:txBody>
      </p:sp>
      <p:sp>
        <p:nvSpPr>
          <p:cNvPr id="113" name="Google Shape;113;p9"/>
          <p:cNvSpPr txBox="1"/>
          <p:nvPr/>
        </p:nvSpPr>
        <p:spPr>
          <a:xfrm>
            <a:off x="457200" y="1523999"/>
            <a:ext cx="8229600" cy="4248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 was acquired from </a:t>
            </a:r>
            <a:r>
              <a:rPr lang="en-US" sz="1800"/>
              <a:t>a low-participation </a:t>
            </a:r>
            <a:r>
              <a:rPr lang="en-US" sz="1800" u="sng">
                <a:solidFill>
                  <a:schemeClr val="hlink"/>
                </a:solidFill>
                <a:hlinkClick r:id="rId3"/>
              </a:rPr>
              <a:t>Kaggle competition</a:t>
            </a:r>
            <a:r>
              <a:rPr lang="en-US" sz="1800"/>
              <a:t>:</a:t>
            </a:r>
            <a:endParaRPr sz="1800"/>
          </a:p>
          <a:p>
            <a:pPr indent="-342900" lvl="0" marL="457200" marR="0" rtl="0" algn="l">
              <a:lnSpc>
                <a:spcPct val="100000"/>
              </a:lnSpc>
              <a:spcBef>
                <a:spcPts val="0"/>
              </a:spcBef>
              <a:spcAft>
                <a:spcPts val="0"/>
              </a:spcAft>
              <a:buSzPts val="1800"/>
              <a:buChar char="●"/>
            </a:pPr>
            <a:r>
              <a:rPr lang="en-US" sz="1800"/>
              <a:t>Various other resources were used to confirm the type/quality of the data</a:t>
            </a:r>
            <a:endParaRPr sz="1800"/>
          </a:p>
          <a:p>
            <a:pPr indent="-342900" lvl="1" marL="914400" marR="0" rtl="0" algn="l">
              <a:lnSpc>
                <a:spcPct val="100000"/>
              </a:lnSpc>
              <a:spcBef>
                <a:spcPts val="0"/>
              </a:spcBef>
              <a:spcAft>
                <a:spcPts val="0"/>
              </a:spcAft>
              <a:buSzPts val="1800"/>
              <a:buChar char="○"/>
            </a:pPr>
            <a:r>
              <a:rPr lang="en-US" sz="1800"/>
              <a:t>National Renewable Energy Laboratory (NREL)</a:t>
            </a:r>
            <a:endParaRPr sz="1800"/>
          </a:p>
          <a:p>
            <a:pPr indent="-342900" lvl="1" marL="914400" marR="0" rtl="0" algn="l">
              <a:lnSpc>
                <a:spcPct val="100000"/>
              </a:lnSpc>
              <a:spcBef>
                <a:spcPts val="0"/>
              </a:spcBef>
              <a:spcAft>
                <a:spcPts val="0"/>
              </a:spcAft>
              <a:buSzPts val="1800"/>
              <a:buChar char="○"/>
            </a:pPr>
            <a:r>
              <a:rPr lang="en-US" sz="1800"/>
              <a:t>NOAA</a:t>
            </a:r>
            <a:endParaRPr sz="1800"/>
          </a:p>
          <a:p>
            <a:pPr indent="-342900" lvl="1" marL="914400" marR="0" rtl="0" algn="l">
              <a:lnSpc>
                <a:spcPct val="100000"/>
              </a:lnSpc>
              <a:spcBef>
                <a:spcPts val="0"/>
              </a:spcBef>
              <a:spcAft>
                <a:spcPts val="0"/>
              </a:spcAft>
              <a:buSzPts val="1800"/>
              <a:buChar char="○"/>
            </a:pPr>
            <a:r>
              <a:rPr lang="en-US" sz="1800"/>
              <a:t>Typical </a:t>
            </a:r>
            <a:r>
              <a:rPr lang="en-US" sz="1800"/>
              <a:t>Meteorological</a:t>
            </a:r>
            <a:r>
              <a:rPr lang="en-US" sz="1800"/>
              <a:t> Year data standard</a:t>
            </a:r>
            <a:endParaRPr sz="1800"/>
          </a:p>
          <a:p>
            <a:pPr indent="-342900" lvl="0" marL="457200" marR="0" rtl="0" algn="l">
              <a:lnSpc>
                <a:spcPct val="100000"/>
              </a:lnSpc>
              <a:spcBef>
                <a:spcPts val="0"/>
              </a:spcBef>
              <a:spcAft>
                <a:spcPts val="0"/>
              </a:spcAft>
              <a:buSzPts val="1800"/>
              <a:buChar char="●"/>
            </a:pPr>
            <a:r>
              <a:rPr lang="en-US" sz="1800"/>
              <a:t>1-year span of kW, Radiation, Weather data at 15-minute resolution</a:t>
            </a:r>
            <a:endParaRPr sz="1800"/>
          </a:p>
          <a:p>
            <a:pPr indent="-342900" lvl="0" marL="457200" marR="0" rtl="0" algn="l">
              <a:lnSpc>
                <a:spcPct val="100000"/>
              </a:lnSpc>
              <a:spcBef>
                <a:spcPts val="0"/>
              </a:spcBef>
              <a:spcAft>
                <a:spcPts val="0"/>
              </a:spcAft>
              <a:buSzPts val="1800"/>
              <a:buChar char="●"/>
            </a:pPr>
            <a:r>
              <a:rPr lang="en-US" sz="1800"/>
              <a:t>Encountered significant gaps in data</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US" sz="1800"/>
              <a:t>Data was prepared by the source, which affected our modeling:</a:t>
            </a:r>
            <a:endParaRPr sz="1800"/>
          </a:p>
          <a:p>
            <a:pPr indent="-342900" lvl="0" marL="457200" marR="0" rtl="0" algn="l">
              <a:lnSpc>
                <a:spcPct val="100000"/>
              </a:lnSpc>
              <a:spcBef>
                <a:spcPts val="0"/>
              </a:spcBef>
              <a:spcAft>
                <a:spcPts val="0"/>
              </a:spcAft>
              <a:buSzPts val="1800"/>
              <a:buChar char="●"/>
            </a:pPr>
            <a:r>
              <a:rPr lang="en-US" sz="1800"/>
              <a:t>All Atmospheric data included NaN values</a:t>
            </a:r>
            <a:endParaRPr sz="1800"/>
          </a:p>
          <a:p>
            <a:pPr indent="-342900" lvl="1" marL="914400" marR="0" rtl="0" algn="l">
              <a:lnSpc>
                <a:spcPct val="100000"/>
              </a:lnSpc>
              <a:spcBef>
                <a:spcPts val="0"/>
              </a:spcBef>
              <a:spcAft>
                <a:spcPts val="0"/>
              </a:spcAft>
              <a:buSzPts val="1800"/>
              <a:buChar char="○"/>
            </a:pPr>
            <a:r>
              <a:rPr lang="en-US" sz="1800"/>
              <a:t>This forced us to select modeling approaches that could handle this data, as we found meaningful correlation and variance among them.</a:t>
            </a:r>
            <a:endParaRPr sz="1800"/>
          </a:p>
          <a:p>
            <a:pPr indent="-342900" lvl="0" marL="457200" marR="0" rtl="0" algn="l">
              <a:lnSpc>
                <a:spcPct val="100000"/>
              </a:lnSpc>
              <a:spcBef>
                <a:spcPts val="0"/>
              </a:spcBef>
              <a:spcAft>
                <a:spcPts val="0"/>
              </a:spcAft>
              <a:buSzPts val="1800"/>
              <a:buChar char="●"/>
            </a:pPr>
            <a:r>
              <a:rPr lang="en-US" sz="1800"/>
              <a:t>Train and Test sets were provided</a:t>
            </a:r>
            <a:endParaRPr sz="1800"/>
          </a:p>
          <a:p>
            <a:pPr indent="-342900" lvl="1" marL="914400" marR="0" rtl="0" algn="l">
              <a:lnSpc>
                <a:spcPct val="100000"/>
              </a:lnSpc>
              <a:spcBef>
                <a:spcPts val="0"/>
              </a:spcBef>
              <a:spcAft>
                <a:spcPts val="0"/>
              </a:spcAft>
              <a:buSzPts val="1800"/>
              <a:buChar char="○"/>
            </a:pPr>
            <a:r>
              <a:rPr lang="en-US" sz="1800"/>
              <a:t>Test data was randomly-sampled from the span of the year, further constraining modeling choices.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457200" y="228600"/>
            <a:ext cx="8229600" cy="1143000"/>
          </a:xfrm>
          <a:prstGeom prst="rect">
            <a:avLst/>
          </a:prstGeom>
          <a:noFill/>
          <a:ln>
            <a:noFill/>
          </a:ln>
        </p:spPr>
        <p:txBody>
          <a:bodyPr anchorCtr="0" anchor="ctr" bIns="45700" lIns="45700" spcFirstLastPara="1" rIns="45700" wrap="square" tIns="45700">
            <a:noAutofit/>
          </a:bodyPr>
          <a:lstStyle/>
          <a:p>
            <a:pPr indent="0" lvl="2" marL="0" rtl="0" algn="ctr">
              <a:spcBef>
                <a:spcPts val="0"/>
              </a:spcBef>
              <a:spcAft>
                <a:spcPts val="0"/>
              </a:spcAft>
              <a:buClr>
                <a:schemeClr val="dk1"/>
              </a:buClr>
              <a:buSzPts val="4400"/>
              <a:buFont typeface="Arial"/>
              <a:buNone/>
            </a:pPr>
            <a:r>
              <a:rPr lang="en-US" sz="3950">
                <a:solidFill>
                  <a:schemeClr val="dk1"/>
                </a:solidFill>
              </a:rPr>
              <a:t>Data Prep &amp; Feature Engineering</a:t>
            </a:r>
            <a:endParaRPr sz="3950"/>
          </a:p>
        </p:txBody>
      </p:sp>
      <p:sp>
        <p:nvSpPr>
          <p:cNvPr id="119" name="Google Shape;119;p11"/>
          <p:cNvSpPr txBox="1"/>
          <p:nvPr/>
        </p:nvSpPr>
        <p:spPr>
          <a:xfrm>
            <a:off x="457200" y="1371600"/>
            <a:ext cx="8229600" cy="5356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 was assessed and prepared with the following criteria:</a:t>
            </a:r>
            <a:endParaRPr/>
          </a:p>
          <a:p>
            <a:pPr indent="-180472" lvl="0" marL="180472"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Identifi</a:t>
            </a:r>
            <a:r>
              <a:rPr lang="en-US" sz="1800"/>
              <a:t>ed missing values in all Atmospheric data</a:t>
            </a:r>
            <a:endParaRPr sz="1800"/>
          </a:p>
          <a:p>
            <a:pPr indent="-342900" lvl="1" marL="914400" marR="0" rtl="0" algn="l">
              <a:lnSpc>
                <a:spcPct val="100000"/>
              </a:lnSpc>
              <a:spcBef>
                <a:spcPts val="0"/>
              </a:spcBef>
              <a:spcAft>
                <a:spcPts val="0"/>
              </a:spcAft>
              <a:buSzPts val="1800"/>
              <a:buChar char="•"/>
            </a:pPr>
            <a:r>
              <a:rPr lang="en-US" sz="1800"/>
              <a:t>No imputation/interpolation</a:t>
            </a:r>
            <a:endParaRPr sz="1800"/>
          </a:p>
          <a:p>
            <a:pPr indent="-342900" lvl="1" marL="914400" marR="0" rtl="0" algn="l">
              <a:lnSpc>
                <a:spcPct val="100000"/>
              </a:lnSpc>
              <a:spcBef>
                <a:spcPts val="0"/>
              </a:spcBef>
              <a:spcAft>
                <a:spcPts val="0"/>
              </a:spcAft>
              <a:buSzPts val="1800"/>
              <a:buChar char="•"/>
            </a:pPr>
            <a:r>
              <a:rPr lang="en-US" sz="1800"/>
              <a:t>Model choice accounted for these</a:t>
            </a:r>
            <a:endParaRPr b="0" i="0" sz="1800" u="none" cap="none" strike="noStrike">
              <a:solidFill>
                <a:srgbClr val="000000"/>
              </a:solidFill>
              <a:latin typeface="Arial"/>
              <a:ea typeface="Arial"/>
              <a:cs typeface="Arial"/>
              <a:sym typeface="Arial"/>
            </a:endParaRPr>
          </a:p>
          <a:p>
            <a:pPr indent="-180472" lvl="0" marL="180472"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Transformations</a:t>
            </a:r>
            <a:endParaRPr/>
          </a:p>
          <a:p>
            <a:pPr indent="-180472" lvl="1" marL="561472" marR="0" rtl="0" algn="l">
              <a:lnSpc>
                <a:spcPct val="100000"/>
              </a:lnSpc>
              <a:spcBef>
                <a:spcPts val="0"/>
              </a:spcBef>
              <a:spcAft>
                <a:spcPts val="0"/>
              </a:spcAft>
              <a:buClr>
                <a:srgbClr val="000000"/>
              </a:buClr>
              <a:buSzPts val="1800"/>
              <a:buFont typeface="Arial"/>
              <a:buChar char="•"/>
            </a:pPr>
            <a:r>
              <a:rPr lang="en-US" sz="1800"/>
              <a:t>Time data provided in only linear fashion (Past -&gt; Future)</a:t>
            </a:r>
            <a:endParaRPr sz="1800"/>
          </a:p>
          <a:p>
            <a:pPr indent="-180472" lvl="1" marL="561472" marR="0" rtl="0" algn="l">
              <a:lnSpc>
                <a:spcPct val="100000"/>
              </a:lnSpc>
              <a:spcBef>
                <a:spcPts val="0"/>
              </a:spcBef>
              <a:spcAft>
                <a:spcPts val="0"/>
              </a:spcAft>
              <a:buSzPts val="1800"/>
              <a:buChar char="•"/>
            </a:pPr>
            <a:r>
              <a:rPr lang="en-US" sz="1800"/>
              <a:t>Created Cyclical representations of time by transforming to sin(), cos() of time at various scales:</a:t>
            </a:r>
            <a:endParaRPr sz="1800"/>
          </a:p>
          <a:p>
            <a:pPr indent="-342900" lvl="2" marL="1371600" marR="0" rtl="0" algn="l">
              <a:lnSpc>
                <a:spcPct val="100000"/>
              </a:lnSpc>
              <a:spcBef>
                <a:spcPts val="0"/>
              </a:spcBef>
              <a:spcAft>
                <a:spcPts val="0"/>
              </a:spcAft>
              <a:buSzPts val="1800"/>
              <a:buChar char="■"/>
            </a:pPr>
            <a:r>
              <a:rPr lang="en-US" sz="1800"/>
              <a:t>Hour, Month, Day of Year, etc.</a:t>
            </a:r>
            <a:endParaRPr sz="1800"/>
          </a:p>
          <a:p>
            <a:pPr indent="-342900" lvl="2" marL="1371600" marR="0" rtl="0" algn="l">
              <a:lnSpc>
                <a:spcPct val="100000"/>
              </a:lnSpc>
              <a:spcBef>
                <a:spcPts val="0"/>
              </a:spcBef>
              <a:spcAft>
                <a:spcPts val="0"/>
              </a:spcAft>
              <a:buSzPts val="1800"/>
              <a:buChar char="■"/>
            </a:pPr>
            <a:r>
              <a:rPr lang="en-US" sz="1800"/>
              <a:t>Provides more appropriate distance measure between “ends” and “beginnings” of each time scale</a:t>
            </a:r>
            <a:endParaRPr b="0" i="0" sz="1800" u="none" cap="none" strike="noStrike">
              <a:solidFill>
                <a:srgbClr val="000000"/>
              </a:solidFill>
              <a:latin typeface="Arial"/>
              <a:ea typeface="Arial"/>
              <a:cs typeface="Arial"/>
              <a:sym typeface="Arial"/>
            </a:endParaRPr>
          </a:p>
          <a:p>
            <a:pPr indent="-180472" lvl="0" marL="180472"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Feature Selection</a:t>
            </a:r>
            <a:endParaRPr/>
          </a:p>
          <a:p>
            <a:pPr indent="-180472" lvl="1" marL="561472"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Correlation analysis</a:t>
            </a:r>
            <a:endParaRPr sz="1800"/>
          </a:p>
          <a:p>
            <a:pPr indent="-342900" lvl="2" marL="1371600" marR="0" rtl="0" algn="l">
              <a:lnSpc>
                <a:spcPct val="100000"/>
              </a:lnSpc>
              <a:spcBef>
                <a:spcPts val="0"/>
              </a:spcBef>
              <a:spcAft>
                <a:spcPts val="0"/>
              </a:spcAft>
              <a:buSzPts val="1800"/>
              <a:buChar char="■"/>
            </a:pPr>
            <a:r>
              <a:rPr lang="en-US" sz="1800"/>
              <a:t>Applied to identify meaningful secondary correlations</a:t>
            </a:r>
            <a:endParaRPr sz="1800"/>
          </a:p>
          <a:p>
            <a:pPr indent="-342900" lvl="2" marL="1371600" marR="0" rtl="0" algn="l">
              <a:lnSpc>
                <a:spcPct val="100000"/>
              </a:lnSpc>
              <a:spcBef>
                <a:spcPts val="0"/>
              </a:spcBef>
              <a:spcAft>
                <a:spcPts val="0"/>
              </a:spcAft>
              <a:buSzPts val="1800"/>
              <a:buChar char="■"/>
            </a:pPr>
            <a:r>
              <a:rPr lang="en-US" sz="1800"/>
              <a:t>Solar position and Radiation data was obviously going to be meaningful</a:t>
            </a:r>
            <a:endParaRPr sz="1800"/>
          </a:p>
          <a:p>
            <a:pPr indent="-342900" lvl="2" marL="1371600" marR="0" rtl="0" algn="l">
              <a:lnSpc>
                <a:spcPct val="100000"/>
              </a:lnSpc>
              <a:spcBef>
                <a:spcPts val="0"/>
              </a:spcBef>
              <a:spcAft>
                <a:spcPts val="0"/>
              </a:spcAft>
              <a:buSzPts val="1800"/>
              <a:buChar char="■"/>
            </a:pPr>
            <a:r>
              <a:rPr lang="en-US" sz="1800"/>
              <a:t>Project focused on search for other factors</a:t>
            </a:r>
            <a:endParaRPr sz="1800"/>
          </a:p>
          <a:p>
            <a:pPr indent="-180472" lvl="0" marL="180472"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Partitioning</a:t>
            </a:r>
            <a:endParaRPr/>
          </a:p>
          <a:p>
            <a:pPr indent="-180472" lvl="1" marL="561472"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Train-Test split</a:t>
            </a:r>
            <a:r>
              <a:rPr lang="en-US" sz="1800"/>
              <a:t>, stratified by Month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00637B"/>
      </a:accent1>
      <a:accent2>
        <a:srgbClr val="EAE9E5"/>
      </a:accent2>
      <a:accent3>
        <a:srgbClr val="8B6F4B"/>
      </a:accent3>
      <a:accent4>
        <a:srgbClr val="9AA86E"/>
      </a:accent4>
      <a:accent5>
        <a:srgbClr val="900028"/>
      </a:accent5>
      <a:accent6>
        <a:srgbClr val="FDBB1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00637B"/>
      </a:accent1>
      <a:accent2>
        <a:srgbClr val="EAE9E5"/>
      </a:accent2>
      <a:accent3>
        <a:srgbClr val="8B6F4B"/>
      </a:accent3>
      <a:accent4>
        <a:srgbClr val="9AA86E"/>
      </a:accent4>
      <a:accent5>
        <a:srgbClr val="900028"/>
      </a:accent5>
      <a:accent6>
        <a:srgbClr val="FDBB1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