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4"/>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43" r:id="rId15"/>
    <p:sldId id="339" r:id="rId16"/>
    <p:sldId id="330" r:id="rId17"/>
    <p:sldId id="340" r:id="rId18"/>
    <p:sldId id="341" r:id="rId19"/>
    <p:sldId id="342" r:id="rId20"/>
    <p:sldId id="337" r:id="rId21"/>
    <p:sldId id="318"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284" autoAdjust="0"/>
  </p:normalViewPr>
  <p:slideViewPr>
    <p:cSldViewPr snapToGrid="0">
      <p:cViewPr varScale="1">
        <p:scale>
          <a:sx n="66" d="100"/>
          <a:sy n="66" d="100"/>
        </p:scale>
        <p:origin x="2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t>
            </a:r>
            <a:r>
              <a:rPr lang="en-US" b="1" dirty="0">
                <a:solidFill>
                  <a:srgbClr val="000000"/>
                </a:solidFill>
                <a:effectLst/>
                <a:latin typeface="Consolas" panose="020B0609020204030204" pitchFamily="49" charset="0"/>
              </a:rPr>
              <a:t>assessing Parts Unlimited's E-Commerce application with App Service Migration Assistant</a:t>
            </a:r>
            <a:r>
              <a:rPr lang="en-US" b="0" dirty="0">
                <a:solidFill>
                  <a:srgbClr val="000000"/>
                </a:solidFill>
                <a:effectLst/>
                <a:latin typeface="Consolas" panose="020B0609020204030204" pitchFamily="49" charset="0"/>
              </a:rPr>
              <a: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r>
              <a:rPr lang="en-US" b="1" dirty="0">
                <a:solidFill>
                  <a:srgbClr val="000000"/>
                </a:solidFill>
                <a:effectLst/>
                <a:latin typeface="Consolas" panose="020B0609020204030204" pitchFamily="49" charset="0"/>
              </a:rPr>
              <a:t>migrate Parts </a:t>
            </a:r>
            <a:r>
              <a:rPr lang="en-US" b="1" dirty="0" err="1">
                <a:solidFill>
                  <a:srgbClr val="000000"/>
                </a:solidFill>
                <a:effectLst/>
                <a:latin typeface="Consolas" panose="020B0609020204030204" pitchFamily="49" charset="0"/>
              </a:rPr>
              <a:t>Unlimited's</a:t>
            </a:r>
            <a:r>
              <a:rPr lang="en-US" b="1" dirty="0">
                <a:solidFill>
                  <a:srgbClr val="000000"/>
                </a:solidFill>
                <a:effectLst/>
                <a:latin typeface="Consolas" panose="020B0609020204030204" pitchFamily="49" charset="0"/>
              </a:rPr>
              <a:t> SQL Server 2008 R2 database to Azure SQL Database using the Azure Database Migration Service (DMS)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 </a:t>
            </a:r>
            <a:r>
              <a:rPr lang="en-US" b="1" dirty="0">
                <a:solidFill>
                  <a:srgbClr val="000000"/>
                </a:solidFill>
                <a:effectLst/>
                <a:latin typeface="Consolas" panose="020B0609020204030204" pitchFamily="49" charset="0"/>
              </a:rPr>
              <a:t>async order processing</a:t>
            </a:r>
            <a:r>
              <a:rPr lang="en-US" b="0" dirty="0">
                <a:solidFill>
                  <a:srgbClr val="000000"/>
                </a:solidFill>
                <a:effectLst/>
                <a:latin typeface="Consolas" panose="020B0609020204030204" pitchFamily="49" charset="0"/>
              </a:rPr>
              <a:t>,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a:t>
            </a:r>
            <a:r>
              <a:rPr lang="en-US" b="1" dirty="0">
                <a:solidFill>
                  <a:srgbClr val="000000"/>
                </a:solidFill>
                <a:effectLst/>
                <a:latin typeface="Consolas" panose="020B0609020204030204" pitchFamily="49" charset="0"/>
              </a:rPr>
              <a:t>CI/CD pipeline </a:t>
            </a:r>
            <a:r>
              <a:rPr lang="en-US" b="0" dirty="0">
                <a:solidFill>
                  <a:srgbClr val="000000"/>
                </a:solidFill>
                <a:effectLst/>
                <a:latin typeface="Consolas" panose="020B0609020204030204" pitchFamily="49" charset="0"/>
              </a:rPr>
              <a:t>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24292F"/>
                </a:solidFill>
                <a:effectLst/>
                <a:latin typeface="-apple-system"/>
              </a:rPr>
              <a:t>Pre-migration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Discover</a:t>
            </a:r>
            <a:r>
              <a:rPr lang="en-US" b="0" i="0" dirty="0">
                <a:solidFill>
                  <a:srgbClr val="24292F"/>
                </a:solidFill>
                <a:effectLst/>
                <a:latin typeface="-apple-system"/>
              </a:rPr>
              <a:t>: Inventory your source database assets and perform an application stack discovery.</a:t>
            </a:r>
          </a:p>
          <a:p>
            <a:pPr algn="l">
              <a:buFont typeface="Arial" panose="020B0604020202020204" pitchFamily="34" charset="0"/>
              <a:buChar char="•"/>
            </a:pPr>
            <a:r>
              <a:rPr lang="en-US" b="1" i="0" dirty="0">
                <a:solidFill>
                  <a:srgbClr val="24292F"/>
                </a:solidFill>
                <a:effectLst/>
                <a:latin typeface="-apple-system"/>
              </a:rPr>
              <a:t>Assess</a:t>
            </a:r>
            <a:r>
              <a:rPr lang="en-US" b="0" i="0" dirty="0">
                <a:solidFill>
                  <a:srgbClr val="24292F"/>
                </a:solidFill>
                <a:effectLst/>
                <a:latin typeface="-apple-system"/>
              </a:rPr>
              <a:t>: Assess source workloads and fix recommendations.</a:t>
            </a:r>
          </a:p>
          <a:p>
            <a:pPr algn="l">
              <a:buFont typeface="Arial" panose="020B0604020202020204" pitchFamily="34" charset="0"/>
              <a:buChar char="•"/>
            </a:pPr>
            <a:r>
              <a:rPr lang="en-US" b="1" i="0" dirty="0">
                <a:solidFill>
                  <a:srgbClr val="24292F"/>
                </a:solidFill>
                <a:effectLst/>
                <a:latin typeface="-apple-system"/>
              </a:rPr>
              <a:t>Convert</a:t>
            </a:r>
            <a:r>
              <a:rPr lang="en-US" b="0" i="0" dirty="0">
                <a:solidFill>
                  <a:srgbClr val="24292F"/>
                </a:solidFill>
                <a:effectLst/>
                <a:latin typeface="-apple-system"/>
              </a:rPr>
              <a:t>: Convert the source schema to work in the target environment. This is only relevant for heterogeneous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Migrate schema, data, and objects</a:t>
            </a:r>
            <a:r>
              <a:rPr lang="en-US" b="0" i="0" dirty="0">
                <a:solidFill>
                  <a:srgbClr val="24292F"/>
                </a:solidFill>
                <a:effectLst/>
                <a:latin typeface="-apple-system"/>
              </a:rPr>
              <a:t>: Migrate the source schema and then migrate the source data to the target.</a:t>
            </a:r>
          </a:p>
          <a:p>
            <a:pPr algn="l">
              <a:buFont typeface="Arial" panose="020B0604020202020204" pitchFamily="34" charset="0"/>
              <a:buChar char="•"/>
            </a:pPr>
            <a:r>
              <a:rPr lang="en-US" b="1" i="0" dirty="0">
                <a:solidFill>
                  <a:srgbClr val="24292F"/>
                </a:solidFill>
                <a:effectLst/>
                <a:latin typeface="-apple-system"/>
              </a:rPr>
              <a:t>Sync data</a:t>
            </a:r>
            <a:r>
              <a:rPr lang="en-US" b="0" i="0" dirty="0">
                <a:solidFill>
                  <a:srgbClr val="24292F"/>
                </a:solidFill>
                <a:effectLst/>
                <a:latin typeface="-apple-system"/>
              </a:rPr>
              <a:t>: Sync your target schema and data with the source. This is only relevant for minimal-downtime migrations.</a:t>
            </a:r>
          </a:p>
          <a:p>
            <a:pPr algn="l">
              <a:buFont typeface="Arial" panose="020B0604020202020204" pitchFamily="34" charset="0"/>
              <a:buChar char="•"/>
            </a:pPr>
            <a:r>
              <a:rPr lang="en-US" b="1" i="0" dirty="0">
                <a:solidFill>
                  <a:srgbClr val="24292F"/>
                </a:solidFill>
                <a:effectLst/>
                <a:latin typeface="-apple-system"/>
              </a:rPr>
              <a:t>Cutover</a:t>
            </a:r>
            <a:r>
              <a:rPr lang="en-US" b="0" i="0" dirty="0">
                <a:solidFill>
                  <a:srgbClr val="24292F"/>
                </a:solidFill>
                <a:effectLst/>
                <a:latin typeface="-apple-system"/>
              </a:rPr>
              <a:t>: Cutover from the source to the target environment. This is only relevant for minimal-downtime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Post-migration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Remediate applications</a:t>
            </a:r>
            <a:r>
              <a:rPr lang="en-US" b="0" i="0" dirty="0">
                <a:solidFill>
                  <a:srgbClr val="24292F"/>
                </a:solidFill>
                <a:effectLst/>
                <a:latin typeface="-apple-system"/>
              </a:rPr>
              <a:t>: Iteratively make any necessary changes to your applications.</a:t>
            </a:r>
          </a:p>
          <a:p>
            <a:pPr algn="l">
              <a:buFont typeface="Arial" panose="020B0604020202020204" pitchFamily="34" charset="0"/>
              <a:buChar char="•"/>
            </a:pPr>
            <a:r>
              <a:rPr lang="en-US" b="1" i="0" dirty="0">
                <a:solidFill>
                  <a:srgbClr val="24292F"/>
                </a:solidFill>
                <a:effectLst/>
                <a:latin typeface="-apple-system"/>
              </a:rPr>
              <a:t>Perform Tests</a:t>
            </a:r>
            <a:r>
              <a:rPr lang="en-US" b="0" i="0" dirty="0">
                <a:solidFill>
                  <a:srgbClr val="24292F"/>
                </a:solidFill>
                <a:effectLst/>
                <a:latin typeface="-apple-system"/>
              </a:rPr>
              <a:t>: Iteratively run functional and performance tests.</a:t>
            </a:r>
          </a:p>
          <a:p>
            <a:pPr algn="l">
              <a:buFont typeface="Arial" panose="020B0604020202020204" pitchFamily="34" charset="0"/>
              <a:buChar char="•"/>
            </a:pPr>
            <a:r>
              <a:rPr lang="en-US" b="1" i="0" dirty="0">
                <a:solidFill>
                  <a:srgbClr val="24292F"/>
                </a:solidFill>
                <a:effectLst/>
                <a:latin typeface="-apple-system"/>
              </a:rPr>
              <a:t>Optimize</a:t>
            </a:r>
            <a:r>
              <a:rPr lang="en-US" b="0" i="0" dirty="0">
                <a:solidFill>
                  <a:srgbClr val="24292F"/>
                </a:solidFill>
                <a:effectLst/>
                <a:latin typeface="-apple-system"/>
              </a:rPr>
              <a:t>: Based on the tests you performed, address any performance issues, and then retest to confirm the performance improvements.</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5499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endParaRPr lang="en-US" b="0" i="0" dirty="0">
              <a:solidFill>
                <a:srgbClr val="24292E"/>
              </a:solidFill>
              <a:effectLst/>
              <a:latin typeface="-apple-system"/>
            </a:endParaRP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endParaRPr lang="en-US" b="0" i="0" dirty="0">
              <a:solidFill>
                <a:srgbClr val="24292E"/>
              </a:solidFill>
              <a:effectLst/>
              <a:latin typeface="-apple-system"/>
            </a:endParaRP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endParaRPr lang="en-US" dirty="0"/>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endParaRPr lang="en-US" dirty="0"/>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a:t>
            </a:r>
          </a:p>
          <a:p>
            <a:pPr>
              <a:spcBef>
                <a:spcPts val="0"/>
              </a:spcBef>
              <a:spcAft>
                <a:spcPts val="0"/>
              </a:spcAft>
            </a:pPr>
            <a:endParaRPr lang="en-US" sz="6600" dirty="0">
              <a:solidFill>
                <a:srgbClr val="0E101A"/>
              </a:solidFill>
              <a:effectLst/>
            </a:endParaRPr>
          </a:p>
          <a:p>
            <a:pPr marL="0" indent="0">
              <a:spcBef>
                <a:spcPts val="0"/>
              </a:spcBef>
              <a:spcAft>
                <a:spcPts val="0"/>
              </a:spcAft>
              <a:buFontTx/>
              <a:buNone/>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3/28/2022 2:30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F"/>
                </a:solidFill>
                <a:effectLst/>
                <a:latin typeface="-apple-system"/>
              </a:rPr>
              <a:t>Parts Unlimited wants to assess its current environment to see if it can move its e-commerce site to the cloud as it is.</a:t>
            </a:r>
          </a:p>
          <a:p>
            <a:pPr algn="l">
              <a:buFont typeface="+mj-lt"/>
              <a:buAutoNum type="arabicPeriod"/>
            </a:pPr>
            <a:r>
              <a:rPr lang="en-US" sz="4000" b="0" i="0" dirty="0">
                <a:solidFill>
                  <a:srgbClr val="24292F"/>
                </a:solidFill>
                <a:effectLst/>
                <a:latin typeface="-apple-system"/>
              </a:rPr>
              <a:t>Parts Unlimited wants to move to the cloud and be able to scale its e-commerce solution.</a:t>
            </a:r>
          </a:p>
          <a:p>
            <a:pPr algn="l">
              <a:buFont typeface="+mj-lt"/>
              <a:buAutoNum type="arabicPeriod"/>
            </a:pPr>
            <a:r>
              <a:rPr lang="en-US" sz="4000" b="0" i="0" dirty="0">
                <a:solidFill>
                  <a:srgbClr val="24292F"/>
                </a:solidFill>
                <a:effectLst/>
                <a:latin typeface="-apple-system"/>
              </a:rPr>
              <a:t>They want to migrate their SQL Server 2008 R2 database to a fully-managed SQL database in Azure. They are not sure how to manage SQL resources during unexpected peak times.</a:t>
            </a:r>
          </a:p>
          <a:p>
            <a:pPr algn="l">
              <a:buFont typeface="+mj-lt"/>
              <a:buAutoNum type="arabicPeriod"/>
            </a:pPr>
            <a:r>
              <a:rPr lang="en-US" sz="4000" b="0" i="0" dirty="0">
                <a:solidFill>
                  <a:srgbClr val="24292F"/>
                </a:solidFill>
                <a:effectLst/>
                <a:latin typeface="-apple-system"/>
              </a:rPr>
              <a:t>Parts Unlimited wants to find a solution for their testing in production problem. They want to be able to test functionality before pushing it to their servers.</a:t>
            </a:r>
          </a:p>
          <a:p>
            <a:pPr algn="l">
              <a:buFont typeface="+mj-lt"/>
              <a:buAutoNum type="arabicPeriod"/>
            </a:pPr>
            <a:r>
              <a:rPr lang="en-US" sz="4000" b="0" i="0" dirty="0">
                <a:solidFill>
                  <a:srgbClr val="24292F"/>
                </a:solidFill>
                <a:effectLst/>
                <a:latin typeface="-apple-system"/>
              </a:rPr>
              <a:t>They want to minimize human errors in deployments. They heard about DevOps practices and that publishing from developer machines is not ideal.</a:t>
            </a:r>
          </a:p>
          <a:p>
            <a:pPr algn="l">
              <a:buFont typeface="+mj-lt"/>
              <a:buAutoNum type="arabicPeriod"/>
            </a:pPr>
            <a:r>
              <a:rPr lang="en-US" sz="4000" b="0" i="0" dirty="0">
                <a:solidFill>
                  <a:srgbClr val="24292F"/>
                </a:solidFill>
                <a:effectLst/>
                <a:latin typeface="-apple-system"/>
              </a:rPr>
              <a:t>Parts Unlimited is looking to separate its order processing subsystem and scale it independently to accommodate a large number of orders.</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err="1"/>
              <a:t>Kulcsár</a:t>
            </a:r>
            <a:r>
              <a:rPr lang="en-US" dirty="0"/>
              <a:t> Gábor</a:t>
            </a:r>
          </a:p>
          <a:p>
            <a:r>
              <a:rPr lang="en-US" sz="2000" dirty="0"/>
              <a:t>Solution architect</a:t>
            </a:r>
          </a:p>
          <a:p>
            <a:r>
              <a:rPr lang="en-US" sz="2000" dirty="0"/>
              <a:t>S&amp;T Consulting Hungary </a:t>
            </a:r>
            <a:r>
              <a:rPr lang="en-US" sz="2000" dirty="0" err="1"/>
              <a:t>Kft</a:t>
            </a:r>
            <a:r>
              <a:rPr lang="en-US" sz="2000" dirty="0"/>
              <a:t>.</a:t>
            </a:r>
          </a:p>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4163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r>
              <a:rPr lang="en-US" sz="2400">
                <a:latin typeface="Segoe UI Semilight" panose="020B0402040204020203" pitchFamily="34" charset="0"/>
                <a:cs typeface="Segoe UI Semilight" panose="020B0402040204020203" pitchFamily="34" charset="0"/>
              </a:rPr>
              <a:t>. </a:t>
            </a:r>
          </a:p>
          <a:p>
            <a:pPr>
              <a:lnSpc>
                <a:spcPct val="90000"/>
              </a:lnSpc>
              <a:spcAft>
                <a:spcPts val="600"/>
              </a:spcAft>
            </a:pPr>
            <a:r>
              <a:rPr lang="en-US" sz="2400">
                <a:latin typeface="Segoe UI Semilight" panose="020B0402040204020203" pitchFamily="34" charset="0"/>
                <a:cs typeface="Segoe UI Semilight" panose="020B0402040204020203" pitchFamily="34" charset="0"/>
              </a:rPr>
              <a:t>Identify </a:t>
            </a:r>
            <a:r>
              <a:rPr lang="en-US" sz="2400" dirty="0">
                <a:latin typeface="Segoe UI Semilight" panose="020B0402040204020203" pitchFamily="34" charset="0"/>
                <a:cs typeface="Segoe UI Semilight" panose="020B0402040204020203" pitchFamily="34" charset="0"/>
              </a:rPr>
              <a:t>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Step 2: Design the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descr="Architecture diagram of the preferred solution. Azure Functions is implemented to handle order processing. Azure Storage Queue is used to hold the jobs between the web front end and Azure Functions. GitHub is used to host source code, and GitHub Actions is used to run the CI/CD.">
            <a:extLst>
              <a:ext uri="{FF2B5EF4-FFF2-40B4-BE49-F238E27FC236}">
                <a16:creationId xmlns:a16="http://schemas.microsoft.com/office/drawing/2014/main" id="{FFCEB2B3-7A63-4C93-AEBD-A138DF5B185E}"/>
              </a:ext>
            </a:extLst>
          </p:cNvPr>
          <p:cNvPicPr>
            <a:picLocks noChangeAspect="1"/>
          </p:cNvPicPr>
          <p:nvPr/>
        </p:nvPicPr>
        <p:blipFill>
          <a:blip r:embed="rId3"/>
          <a:stretch>
            <a:fillRect/>
          </a:stretch>
        </p:blipFill>
        <p:spPr>
          <a:xfrm>
            <a:off x="-1" y="1298152"/>
            <a:ext cx="12192001" cy="5559848"/>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Migration process</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727700"/>
          </a:xfrm>
        </p:spPr>
        <p:txBody>
          <a:bodyPr/>
          <a:lstStyle/>
          <a:p>
            <a:endParaRPr lang="en-US" dirty="0"/>
          </a:p>
        </p:txBody>
      </p:sp>
      <p:pic>
        <p:nvPicPr>
          <p:cNvPr id="1026" name="Picture 2" descr="Diagram providing an overview of the data platform migration process.">
            <a:extLst>
              <a:ext uri="{FF2B5EF4-FFF2-40B4-BE49-F238E27FC236}">
                <a16:creationId xmlns:a16="http://schemas.microsoft.com/office/drawing/2014/main" id="{7E1CD53A-13F1-414B-A2E3-57BD7C373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3838"/>
            <a:ext cx="12192000" cy="38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78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Question mark.">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questions</a:t>
            </a:r>
          </a:p>
        </p:txBody>
      </p:sp>
      <p:sp>
        <p:nvSpPr>
          <p:cNvPr id="6" name="TextBox 5">
            <a:extLst>
              <a:ext uri="{FF2B5EF4-FFF2-40B4-BE49-F238E27FC236}">
                <a16:creationId xmlns:a16="http://schemas.microsoft.com/office/drawing/2014/main" id="{A41D16F1-FC6A-4166-9A60-C166C7F9DD79}"/>
              </a:ext>
            </a:extLst>
          </p:cNvPr>
          <p:cNvSpPr txBox="1"/>
          <p:nvPr/>
        </p:nvSpPr>
        <p:spPr>
          <a:xfrm>
            <a:off x="0" y="1069849"/>
            <a:ext cx="12192000" cy="5913927"/>
          </a:xfrm>
          <a:prstGeom prst="rect">
            <a:avLst/>
          </a:prstGeom>
          <a:noFill/>
        </p:spPr>
        <p:txBody>
          <a:bodyPr wrap="square">
            <a:spAutoFit/>
          </a:bodyPr>
          <a:lstStyle/>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High-level architecture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Diagram your initial vision for handling the top-level requirements for the e-commerce site, database, DevOps, and order processing.</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Assessment and Migration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Where should Parts Unlimited start its assessment and migration journey? Is there a single place to start and find all the tools and services?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assess and migrate its web application? How would you use these?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migrate its database? How would you use these? Be specific.</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host the website?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Would there be any problems with the .NET Core version being </a:t>
            </a:r>
            <a:r>
              <a:rPr lang="en-US" sz="1500" dirty="0" err="1">
                <a:latin typeface="Segoe UI Semilight" panose="020B0402040204020203" pitchFamily="34" charset="0"/>
                <a:cs typeface="Segoe UI Semilight" panose="020B0402040204020203" pitchFamily="34" charset="0"/>
              </a:rPr>
              <a:t>EoL</a:t>
            </a:r>
            <a:r>
              <a:rPr lang="en-US" sz="1500" dirty="0">
                <a:latin typeface="Segoe UI Semilight" panose="020B0402040204020203" pitchFamily="34" charset="0"/>
                <a:cs typeface="Segoe UI Semilight" panose="020B0402040204020203" pitchFamily="34" charset="0"/>
              </a:rPr>
              <a:t> (End-of-Life)?</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Modernization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provide a scalable, serverless solution for order processing that handles unexpected spikes and can be implemented with the least amount of code change required in the web application?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create PDF invoices. What would be a serverless way of implementing it?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monitor its application performance in the cloud?</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make sure their SQL Database in the cloud always has the right amount of resources to accommodate unexpected spikes in load?</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DevOps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test new functionality and bugfixes before shipping to production. What would you suggest?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team is familiar with GitHub. How would you suggest them to set up a CI/CD pipeline?</a:t>
            </a:r>
          </a:p>
          <a:p>
            <a:endParaRPr lang="en-US" dirty="0"/>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3202</Words>
  <Application>Microsoft Office PowerPoint</Application>
  <PresentationFormat>Widescreen</PresentationFormat>
  <Paragraphs>191</Paragraphs>
  <Slides>21</Slides>
  <Notes>21</Notes>
  <HiddenSlides>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-apple-system</vt:lpstr>
      <vt:lpstr>Arial</vt:lpstr>
      <vt:lpstr>Calibri</vt:lpstr>
      <vt:lpstr>Consolas</vt:lpstr>
      <vt:lpstr>Courier New</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Customer questions</vt:lpstr>
      <vt:lpstr>Step 3: Present the solution</vt:lpstr>
      <vt:lpstr>Wrap-up</vt:lpstr>
      <vt:lpstr>Preferred target audience </vt:lpstr>
      <vt:lpstr>Step 2: Design the solution </vt:lpstr>
      <vt:lpstr>Migration process</vt:lpstr>
      <vt:lpstr>Assessment and Migration</vt:lpstr>
      <vt:lpstr>Preferred solution – Data Management </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2022-03-28T14:57:40Z</dcterms:modified>
</cp:coreProperties>
</file>