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71" r:id="rId9"/>
    <p:sldId id="267" r:id="rId10"/>
    <p:sldId id="279" r:id="rId11"/>
    <p:sldId id="280" r:id="rId12"/>
    <p:sldId id="270" r:id="rId13"/>
    <p:sldId id="269" r:id="rId14"/>
    <p:sldId id="272" r:id="rId15"/>
    <p:sldId id="273" r:id="rId16"/>
    <p:sldId id="281" r:id="rId17"/>
    <p:sldId id="295" r:id="rId18"/>
    <p:sldId id="294" r:id="rId19"/>
    <p:sldId id="293" r:id="rId20"/>
    <p:sldId id="292" r:id="rId21"/>
    <p:sldId id="291" r:id="rId22"/>
    <p:sldId id="290" r:id="rId23"/>
    <p:sldId id="274" r:id="rId24"/>
    <p:sldId id="264" r:id="rId25"/>
    <p:sldId id="275" r:id="rId26"/>
    <p:sldId id="276" r:id="rId27"/>
    <p:sldId id="277" r:id="rId28"/>
    <p:sldId id="278" r:id="rId29"/>
    <p:sldId id="286" r:id="rId30"/>
    <p:sldId id="258" r:id="rId31"/>
    <p:sldId id="259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99021-2913-574E-94A6-39E09E906243}" v="6" dt="2021-09-01T10:47:56.21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Inputs and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9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2398626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0ED21F4-E692-964D-B0C8-43300EF3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62276"/>
            <a:ext cx="7886700" cy="16704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/>
              <a:t>Think of a function as a mini-program that you can call on when you need it for a specific task</a:t>
            </a:r>
          </a:p>
          <a:p>
            <a:pPr lvl="1">
              <a:lnSpc>
                <a:spcPct val="120000"/>
              </a:lnSpc>
            </a:pPr>
            <a:r>
              <a:rPr lang="en-GB"/>
              <a:t>Worry about what the function does</a:t>
            </a:r>
          </a:p>
          <a:p>
            <a:pPr lvl="1">
              <a:lnSpc>
                <a:spcPct val="120000"/>
              </a:lnSpc>
            </a:pPr>
            <a:r>
              <a:rPr lang="en-GB"/>
              <a:t>Not so much about how it does it</a:t>
            </a:r>
          </a:p>
          <a:p>
            <a:pPr>
              <a:lnSpc>
                <a:spcPct val="120000"/>
              </a:lnSpc>
            </a:pPr>
            <a:endParaRPr lang="en-GB"/>
          </a:p>
          <a:p>
            <a:pPr>
              <a:lnSpc>
                <a:spcPct val="120000"/>
              </a:lnSpc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F011BF-4495-174D-8E52-AF6650F7B475}"/>
              </a:ext>
            </a:extLst>
          </p:cNvPr>
          <p:cNvSpPr txBox="1"/>
          <p:nvPr/>
        </p:nvSpPr>
        <p:spPr>
          <a:xfrm>
            <a:off x="5334000" y="4041360"/>
            <a:ext cx="296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but, can you think why this can be a good thing?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53A2AE-7F45-564D-AA37-138CEE2726E2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38676" y="4352984"/>
            <a:ext cx="695324" cy="115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E7D3F3-2F3C-2B46-87B6-24F276C5E18B}"/>
              </a:ext>
            </a:extLst>
          </p:cNvPr>
          <p:cNvSpPr/>
          <p:nvPr/>
        </p:nvSpPr>
        <p:spPr>
          <a:xfrm>
            <a:off x="1153481" y="4179858"/>
            <a:ext cx="3485195" cy="369332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F0F3C-B0B6-8645-BAE5-461D54DA5849}"/>
              </a:ext>
            </a:extLst>
          </p:cNvPr>
          <p:cNvSpPr txBox="1"/>
          <p:nvPr/>
        </p:nvSpPr>
        <p:spPr>
          <a:xfrm>
            <a:off x="2770015" y="3239176"/>
            <a:ext cx="8223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common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E3C95-9648-3C41-84F8-252FEAB6F5DE}"/>
              </a:ext>
            </a:extLst>
          </p:cNvPr>
          <p:cNvSpPr txBox="1"/>
          <p:nvPr/>
        </p:nvSpPr>
        <p:spPr>
          <a:xfrm>
            <a:off x="2922415" y="3658950"/>
            <a:ext cx="327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68802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2398626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43FD4-D076-4B4F-B544-6409A5F57746}"/>
              </a:ext>
            </a:extLst>
          </p:cNvPr>
          <p:cNvSpPr txBox="1"/>
          <p:nvPr/>
        </p:nvSpPr>
        <p:spPr>
          <a:xfrm>
            <a:off x="2974779" y="1766853"/>
            <a:ext cx="458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This is referred to as an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argument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F5E598-D2FB-B04C-83FB-F466CA750BD6}"/>
              </a:ext>
            </a:extLst>
          </p:cNvPr>
          <p:cNvCxnSpPr>
            <a:cxnSpLocks/>
          </p:cNvCxnSpPr>
          <p:nvPr/>
        </p:nvCxnSpPr>
        <p:spPr>
          <a:xfrm flipH="1">
            <a:off x="3654862" y="2068400"/>
            <a:ext cx="345989" cy="4417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2EE495-95A1-4F43-B574-277FB93A4F21}"/>
              </a:ext>
            </a:extLst>
          </p:cNvPr>
          <p:cNvSpPr txBox="1"/>
          <p:nvPr/>
        </p:nvSpPr>
        <p:spPr>
          <a:xfrm>
            <a:off x="5996899" y="3240006"/>
            <a:ext cx="21749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An argument is a value passed to a function when the function is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invoked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2C3A63A-F60F-0149-A5D4-BB5CE97B274F}"/>
              </a:ext>
            </a:extLst>
          </p:cNvPr>
          <p:cNvSpPr/>
          <p:nvPr/>
        </p:nvSpPr>
        <p:spPr>
          <a:xfrm rot="1310126">
            <a:off x="3467677" y="1686232"/>
            <a:ext cx="3483877" cy="2807693"/>
          </a:xfrm>
          <a:prstGeom prst="arc">
            <a:avLst>
              <a:gd name="adj1" fmla="val 17951203"/>
              <a:gd name="adj2" fmla="val 20630198"/>
            </a:avLst>
          </a:prstGeom>
          <a:ln w="12700">
            <a:solidFill>
              <a:schemeClr val="accent5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3E99A-7EA6-C044-9C8E-39220ADD7042}"/>
              </a:ext>
            </a:extLst>
          </p:cNvPr>
          <p:cNvSpPr txBox="1"/>
          <p:nvPr/>
        </p:nvSpPr>
        <p:spPr>
          <a:xfrm>
            <a:off x="4000851" y="4291387"/>
            <a:ext cx="23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invoking a function</a:t>
            </a:r>
            <a:endParaRPr lang="en-GB" sz="1800">
              <a:solidFill>
                <a:schemeClr val="accent5">
                  <a:lumMod val="75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D8DD0CB-33F0-A84F-B5CF-81553B001CEC}"/>
              </a:ext>
            </a:extLst>
          </p:cNvPr>
          <p:cNvSpPr/>
          <p:nvPr/>
        </p:nvSpPr>
        <p:spPr>
          <a:xfrm rot="6187695" flipV="1">
            <a:off x="3047286" y="1013572"/>
            <a:ext cx="3602195" cy="3482249"/>
          </a:xfrm>
          <a:prstGeom prst="arc">
            <a:avLst>
              <a:gd name="adj1" fmla="val 17152167"/>
              <a:gd name="adj2" fmla="val 20630198"/>
            </a:avLst>
          </a:prstGeom>
          <a:ln w="12700">
            <a:solidFill>
              <a:schemeClr val="accent5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47170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2B260FF-7B69-5941-8E89-1A219B45628E}"/>
              </a:ext>
            </a:extLst>
          </p:cNvPr>
          <p:cNvSpPr/>
          <p:nvPr/>
        </p:nvSpPr>
        <p:spPr>
          <a:xfrm>
            <a:off x="2743680" y="3225758"/>
            <a:ext cx="3656642" cy="3693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  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5712C-5DCF-8E46-ADBA-3A9AAAE906E0}"/>
              </a:ext>
            </a:extLst>
          </p:cNvPr>
          <p:cNvSpPr/>
          <p:nvPr/>
        </p:nvSpPr>
        <p:spPr>
          <a:xfrm>
            <a:off x="2700773" y="1567629"/>
            <a:ext cx="3742454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tx1">
                <a:alpha val="2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>
                    <a:alpha val="20000"/>
                  </a:srgbClr>
                </a:solidFill>
              </a:rPr>
              <a:t># Output demonstration</a:t>
            </a:r>
          </a:p>
          <a:p>
            <a:endParaRPr lang="en-GB">
              <a:solidFill>
                <a:schemeClr val="tx1">
                  <a:alpha val="20000"/>
                </a:schemeClr>
              </a:solidFill>
            </a:endParaRPr>
          </a:p>
          <a:p>
            <a:r>
              <a:rPr lang="en-GB">
                <a:solidFill>
                  <a:schemeClr val="tx1">
                    <a:alpha val="20000"/>
                  </a:schemeClr>
                </a:solidFill>
              </a:rPr>
              <a:t>name = </a:t>
            </a:r>
            <a:r>
              <a:rPr lang="en-GB">
                <a:solidFill>
                  <a:schemeClr val="accent6">
                    <a:alpha val="20000"/>
                  </a:schemeClr>
                </a:solidFill>
              </a:rPr>
              <a:t>"Philip Windridge"</a:t>
            </a:r>
          </a:p>
          <a:p>
            <a:endParaRPr lang="en-GB">
              <a:solidFill>
                <a:schemeClr val="tx1">
                  <a:alpha val="20000"/>
                </a:schemeClr>
              </a:solidFill>
            </a:endParaRPr>
          </a:p>
          <a:p>
            <a:r>
              <a:rPr lang="en-GB">
                <a:solidFill>
                  <a:schemeClr val="tx1">
                    <a:alpha val="20000"/>
                  </a:schemeClr>
                </a:solidFill>
              </a:rPr>
              <a:t>email = </a:t>
            </a:r>
            <a:r>
              <a:rPr lang="en-GB">
                <a:solidFill>
                  <a:schemeClr val="accent6">
                    <a:alpha val="20000"/>
                  </a:schemeClr>
                </a:solidFill>
              </a:rPr>
              <a:t>"</a:t>
            </a:r>
            <a:r>
              <a:rPr lang="en-GB" err="1">
                <a:solidFill>
                  <a:schemeClr val="accent6">
                    <a:alpha val="20000"/>
                  </a:schemeClr>
                </a:solidFill>
              </a:rPr>
              <a:t>p.c.windridge@staffs.ac.uk</a:t>
            </a:r>
            <a:r>
              <a:rPr lang="en-GB">
                <a:solidFill>
                  <a:schemeClr val="accent6">
                    <a:alpha val="20000"/>
                  </a:schemeClr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B07F3-B343-F148-A396-84F946747470}"/>
              </a:ext>
            </a:extLst>
          </p:cNvPr>
          <p:cNvSpPr txBox="1"/>
          <p:nvPr/>
        </p:nvSpPr>
        <p:spPr>
          <a:xfrm>
            <a:off x="2632398" y="961694"/>
            <a:ext cx="385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simple example of outputting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A95BB-CF70-2640-BCFF-DC5110866ACD}"/>
              </a:ext>
            </a:extLst>
          </p:cNvPr>
          <p:cNvSpPr txBox="1"/>
          <p:nvPr/>
        </p:nvSpPr>
        <p:spPr>
          <a:xfrm>
            <a:off x="3188" y="2982528"/>
            <a:ext cx="45842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could print out a number of values</a:t>
            </a:r>
            <a:endParaRPr lang="en-GB" sz="1350" b="0">
              <a:solidFill>
                <a:schemeClr val="tx1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C1D98-21A9-1149-BFB3-1AC74DCDDA1B}"/>
              </a:ext>
            </a:extLst>
          </p:cNvPr>
          <p:cNvSpPr txBox="1"/>
          <p:nvPr/>
        </p:nvSpPr>
        <p:spPr>
          <a:xfrm>
            <a:off x="1359343" y="4191239"/>
            <a:ext cx="6425315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/>
              <a:t>&gt;&gt;&gt; Name: Philip Windridge Email: </a:t>
            </a:r>
            <a:r>
              <a:rPr lang="en-GB" sz="1350" err="1"/>
              <a:t>p.c.windridge@staffs.ac.uk</a:t>
            </a:r>
            <a:endParaRPr lang="en-GB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60CF77-A377-6E43-8804-11FA823665C5}"/>
              </a:ext>
            </a:extLst>
          </p:cNvPr>
          <p:cNvSpPr txBox="1"/>
          <p:nvPr/>
        </p:nvSpPr>
        <p:spPr>
          <a:xfrm>
            <a:off x="4513386" y="3575922"/>
            <a:ext cx="4627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separated with a comma (as many values as you want)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25F8C-EAC5-C04E-AE6B-B46171E44DDE}"/>
              </a:ext>
            </a:extLst>
          </p:cNvPr>
          <p:cNvSpPr txBox="1"/>
          <p:nvPr/>
        </p:nvSpPr>
        <p:spPr>
          <a:xfrm>
            <a:off x="5662077" y="4636204"/>
            <a:ext cx="2688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where did these spaces come from?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A3E871-183A-104C-856A-056E1EC9210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161773" y="4376431"/>
            <a:ext cx="1500304" cy="4098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8B9A2E-39B6-D44C-95CA-F110D962DAA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861665" y="4376431"/>
            <a:ext cx="800412" cy="4098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0FC1B3-768E-E045-AE44-76E8B178708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423787" y="4376431"/>
            <a:ext cx="3238290" cy="4098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64DAB1-BD6C-8B46-BBFC-82C26BFB0CD2}"/>
              </a:ext>
            </a:extLst>
          </p:cNvPr>
          <p:cNvSpPr txBox="1"/>
          <p:nvPr/>
        </p:nvSpPr>
        <p:spPr>
          <a:xfrm>
            <a:off x="271440" y="3764729"/>
            <a:ext cx="114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output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C6571E-1BF2-E149-B105-C4BD9A6308FC}"/>
              </a:ext>
            </a:extLst>
          </p:cNvPr>
          <p:cNvCxnSpPr>
            <a:cxnSpLocks/>
          </p:cNvCxnSpPr>
          <p:nvPr/>
        </p:nvCxnSpPr>
        <p:spPr>
          <a:xfrm>
            <a:off x="1164921" y="4036706"/>
            <a:ext cx="170935" cy="1404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6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E891A-86A7-8A49-997C-11B84A8816BD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E8F08-9ED7-FF4B-A8A4-6596F0BB6981}"/>
              </a:ext>
            </a:extLst>
          </p:cNvPr>
          <p:cNvSpPr txBox="1"/>
          <p:nvPr/>
        </p:nvSpPr>
        <p:spPr>
          <a:xfrm>
            <a:off x="950339" y="2145861"/>
            <a:ext cx="7316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print statement also takes a number of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arguments - each has a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142D8-4834-2B42-8315-97D5433CEEE0}"/>
              </a:ext>
            </a:extLst>
          </p:cNvPr>
          <p:cNvSpPr txBox="1"/>
          <p:nvPr/>
        </p:nvSpPr>
        <p:spPr>
          <a:xfrm>
            <a:off x="480073" y="4319137"/>
            <a:ext cx="1823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Comma separated list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8BFFD-448E-A441-B517-B629AB07A57B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654184" cy="87460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CECEFE-610E-0B41-9ADC-59F05D2384C3}"/>
              </a:ext>
            </a:extLst>
          </p:cNvPr>
          <p:cNvCxnSpPr>
            <a:cxnSpLocks/>
          </p:cNvCxnSpPr>
          <p:nvPr/>
        </p:nvCxnSpPr>
        <p:spPr>
          <a:xfrm flipV="1">
            <a:off x="2158895" y="3537037"/>
            <a:ext cx="1331170" cy="89507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C0D9F4-98F7-3F43-BECB-8277846D1F68}"/>
              </a:ext>
            </a:extLst>
          </p:cNvPr>
          <p:cNvCxnSpPr>
            <a:cxnSpLocks/>
          </p:cNvCxnSpPr>
          <p:nvPr/>
        </p:nvCxnSpPr>
        <p:spPr>
          <a:xfrm flipV="1">
            <a:off x="2162307" y="3537037"/>
            <a:ext cx="2229632" cy="9121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42DF55-C194-5248-8F20-653A45F0EBE2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3650332" cy="93260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848A07-A477-4D47-9773-4F6E5F3CE63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870544" y="2445943"/>
            <a:ext cx="738274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9A06AD-37D1-3648-8928-4C4C0C8EA8D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212928" y="2445943"/>
            <a:ext cx="1395890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9AF6CC-B2C3-884B-AA37-A850B162EF0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608818" y="2445943"/>
            <a:ext cx="0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4FFC08-1242-E043-8776-6170AB2C3BE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608818" y="2445943"/>
            <a:ext cx="1506232" cy="90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7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E891A-86A7-8A49-997C-11B84A8816BD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E8F08-9ED7-FF4B-A8A4-6596F0BB6981}"/>
              </a:ext>
            </a:extLst>
          </p:cNvPr>
          <p:cNvSpPr txBox="1"/>
          <p:nvPr/>
        </p:nvSpPr>
        <p:spPr>
          <a:xfrm>
            <a:off x="950339" y="2145861"/>
            <a:ext cx="7316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print statement also takes a number of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arguments - each has a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142D8-4834-2B42-8315-97D5433CEEE0}"/>
              </a:ext>
            </a:extLst>
          </p:cNvPr>
          <p:cNvSpPr txBox="1"/>
          <p:nvPr/>
        </p:nvSpPr>
        <p:spPr>
          <a:xfrm>
            <a:off x="480073" y="4319137"/>
            <a:ext cx="18059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Comma separated list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8BFFD-448E-A441-B517-B629AB07A57B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654184" cy="87460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CECEFE-610E-0B41-9ADC-59F05D2384C3}"/>
              </a:ext>
            </a:extLst>
          </p:cNvPr>
          <p:cNvCxnSpPr>
            <a:cxnSpLocks/>
          </p:cNvCxnSpPr>
          <p:nvPr/>
        </p:nvCxnSpPr>
        <p:spPr>
          <a:xfrm flipV="1">
            <a:off x="2158895" y="3537037"/>
            <a:ext cx="1331170" cy="89507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C0D9F4-98F7-3F43-BECB-8277846D1F68}"/>
              </a:ext>
            </a:extLst>
          </p:cNvPr>
          <p:cNvCxnSpPr>
            <a:cxnSpLocks/>
          </p:cNvCxnSpPr>
          <p:nvPr/>
        </p:nvCxnSpPr>
        <p:spPr>
          <a:xfrm flipV="1">
            <a:off x="2162307" y="3537037"/>
            <a:ext cx="2229632" cy="9121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42DF55-C194-5248-8F20-653A45F0EBE2}"/>
              </a:ext>
            </a:extLst>
          </p:cNvPr>
          <p:cNvCxnSpPr>
            <a:cxnSpLocks/>
          </p:cNvCxnSpPr>
          <p:nvPr/>
        </p:nvCxnSpPr>
        <p:spPr>
          <a:xfrm flipV="1">
            <a:off x="2155482" y="3537037"/>
            <a:ext cx="3650332" cy="93260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848A07-A477-4D47-9773-4F6E5F3CE630}"/>
              </a:ext>
            </a:extLst>
          </p:cNvPr>
          <p:cNvCxnSpPr>
            <a:cxnSpLocks/>
          </p:cNvCxnSpPr>
          <p:nvPr/>
        </p:nvCxnSpPr>
        <p:spPr>
          <a:xfrm flipH="1">
            <a:off x="4391939" y="2422860"/>
            <a:ext cx="2761208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9A06AD-37D1-3648-8928-4C4C0C8EA8D3}"/>
              </a:ext>
            </a:extLst>
          </p:cNvPr>
          <p:cNvCxnSpPr>
            <a:cxnSpLocks/>
          </p:cNvCxnSpPr>
          <p:nvPr/>
        </p:nvCxnSpPr>
        <p:spPr>
          <a:xfrm flipH="1">
            <a:off x="3490065" y="2422860"/>
            <a:ext cx="3663083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9AF6CC-B2C3-884B-AA37-A850B162EF0B}"/>
              </a:ext>
            </a:extLst>
          </p:cNvPr>
          <p:cNvCxnSpPr>
            <a:cxnSpLocks/>
          </p:cNvCxnSpPr>
          <p:nvPr/>
        </p:nvCxnSpPr>
        <p:spPr>
          <a:xfrm flipH="1">
            <a:off x="5415942" y="2422860"/>
            <a:ext cx="1737206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4FFC08-1242-E043-8776-6170AB2C3BE3}"/>
              </a:ext>
            </a:extLst>
          </p:cNvPr>
          <p:cNvCxnSpPr>
            <a:cxnSpLocks/>
          </p:cNvCxnSpPr>
          <p:nvPr/>
        </p:nvCxnSpPr>
        <p:spPr>
          <a:xfrm flipH="1">
            <a:off x="6721780" y="2422860"/>
            <a:ext cx="431368" cy="92628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4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E891A-86A7-8A49-997C-11B84A8816BD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E8F08-9ED7-FF4B-A8A4-6596F0BB6981}"/>
              </a:ext>
            </a:extLst>
          </p:cNvPr>
          <p:cNvSpPr txBox="1"/>
          <p:nvPr/>
        </p:nvSpPr>
        <p:spPr>
          <a:xfrm>
            <a:off x="950339" y="2145861"/>
            <a:ext cx="7316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print statement also takes a number of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arguments - each has a </a:t>
            </a:r>
            <a:r>
              <a:rPr lang="en-GB" sz="1350" b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BD9C77-4427-8646-99C9-98704B46CA58}"/>
              </a:ext>
            </a:extLst>
          </p:cNvPr>
          <p:cNvSpPr txBox="1"/>
          <p:nvPr/>
        </p:nvSpPr>
        <p:spPr>
          <a:xfrm>
            <a:off x="2598010" y="3953063"/>
            <a:ext cx="45765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default parameter values</a:t>
            </a:r>
          </a:p>
          <a:p>
            <a:pPr algn="ct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(you don’t need to make changes – but you can if you want)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578A9EB-A8BD-684A-872E-37A520A55A29}"/>
              </a:ext>
            </a:extLst>
          </p:cNvPr>
          <p:cNvSpPr/>
          <p:nvPr/>
        </p:nvSpPr>
        <p:spPr>
          <a:xfrm rot="5400000">
            <a:off x="4744193" y="1717366"/>
            <a:ext cx="270510" cy="4139565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5582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2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78371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15C39-2C44-844F-AFB6-6E9EC360E6E5}"/>
              </a:ext>
            </a:extLst>
          </p:cNvPr>
          <p:cNvSpPr txBox="1"/>
          <p:nvPr/>
        </p:nvSpPr>
        <p:spPr>
          <a:xfrm>
            <a:off x="5498926" y="1530848"/>
            <a:ext cx="364507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1200">
                <a:solidFill>
                  <a:schemeClr val="accent6">
                    <a:lumMod val="50000"/>
                  </a:schemeClr>
                </a:solidFill>
              </a:rPr>
              <a:t>Example of providing a value for ‘</a:t>
            </a:r>
            <a:r>
              <a:rPr lang="en-GB" sz="1200" err="1">
                <a:solidFill>
                  <a:schemeClr val="accent6">
                    <a:lumMod val="50000"/>
                  </a:schemeClr>
                </a:solidFill>
              </a:rPr>
              <a:t>sep</a:t>
            </a:r>
            <a:r>
              <a:rPr lang="en-GB" sz="120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7EEF2-B5CF-6742-9653-5C8B954002B0}"/>
              </a:ext>
            </a:extLst>
          </p:cNvPr>
          <p:cNvSpPr/>
          <p:nvPr/>
        </p:nvSpPr>
        <p:spPr>
          <a:xfrm>
            <a:off x="5615354" y="1940180"/>
            <a:ext cx="3425307" cy="3000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  <a:r>
              <a:rPr lang="en-GB" sz="1350">
                <a:solidFill>
                  <a:schemeClr val="accent6"/>
                </a:solidFill>
              </a:rPr>
              <a:t>"Name:"</a:t>
            </a:r>
            <a:r>
              <a:rPr lang="en-GB" sz="1350"/>
              <a:t>, name,</a:t>
            </a:r>
            <a:r>
              <a:rPr lang="en-GB" sz="1350">
                <a:solidFill>
                  <a:schemeClr val="bg1"/>
                </a:solidFill>
              </a:rPr>
              <a:t> </a:t>
            </a:r>
            <a:r>
              <a:rPr lang="en-GB" sz="1350">
                <a:solidFill>
                  <a:schemeClr val="accent6"/>
                </a:solidFill>
              </a:rPr>
              <a:t>"Email:"</a:t>
            </a:r>
            <a:r>
              <a:rPr lang="en-GB" sz="1350"/>
              <a:t>, email, 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'\t'</a:t>
            </a:r>
            <a:r>
              <a:rPr lang="en-GB" sz="135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AA96E-9639-2944-849B-F903B1220D5B}"/>
              </a:ext>
            </a:extLst>
          </p:cNvPr>
          <p:cNvSpPr txBox="1"/>
          <p:nvPr/>
        </p:nvSpPr>
        <p:spPr>
          <a:xfrm>
            <a:off x="7286625" y="2510594"/>
            <a:ext cx="16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this is code for a ‘tab’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97595B-5058-5C4B-A392-BC3653AE12D4}"/>
              </a:ext>
            </a:extLst>
          </p:cNvPr>
          <p:cNvCxnSpPr>
            <a:cxnSpLocks/>
          </p:cNvCxnSpPr>
          <p:nvPr/>
        </p:nvCxnSpPr>
        <p:spPr>
          <a:xfrm flipV="1">
            <a:off x="8509870" y="2142796"/>
            <a:ext cx="253652" cy="40513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0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7854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/>
              <a:t>Putting inputs and outputs in the context of computer systems</a:t>
            </a:r>
          </a:p>
          <a:p>
            <a:pPr lvl="1"/>
            <a:endParaRPr lang="en-GB"/>
          </a:p>
          <a:p>
            <a:pPr lvl="1"/>
            <a:r>
              <a:rPr lang="en-GB"/>
              <a:t>The print() function</a:t>
            </a:r>
          </a:p>
          <a:p>
            <a:pPr lvl="1"/>
            <a:endParaRPr lang="en-GB"/>
          </a:p>
          <a:p>
            <a:pPr lvl="1"/>
            <a:r>
              <a:rPr lang="en-GB"/>
              <a:t>The input() function</a:t>
            </a:r>
          </a:p>
          <a:p>
            <a:pPr lvl="1"/>
            <a:endParaRPr lang="en-GB"/>
          </a:p>
          <a:p>
            <a:pPr lvl="1"/>
            <a:r>
              <a:rPr lang="en-GB"/>
              <a:t>A little bit on what a built-in function is</a:t>
            </a:r>
          </a:p>
          <a:p>
            <a:pPr lvl="1"/>
            <a:endParaRPr lang="en-GB"/>
          </a:p>
          <a:p>
            <a:pPr lvl="1"/>
            <a:r>
              <a:rPr lang="en-GB"/>
              <a:t>A little bit on keyword arguments and default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57730-9150-8B48-8983-0595B4D13305}"/>
              </a:ext>
            </a:extLst>
          </p:cNvPr>
          <p:cNvSpPr txBox="1"/>
          <p:nvPr/>
        </p:nvSpPr>
        <p:spPr>
          <a:xfrm>
            <a:off x="6278306" y="2476376"/>
            <a:ext cx="282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‘while we’re here’ thing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(but more later in the module)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CDC5B-54AC-F546-BF52-4D499D5D7FC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53914" y="2938041"/>
            <a:ext cx="1224392" cy="32414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03E97-8034-B04A-9CFC-112E4CF8557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832390" y="2938041"/>
            <a:ext cx="445916" cy="7937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DBDEC4-12C2-4E4A-BE91-7CEBC1A5D52D}"/>
              </a:ext>
            </a:extLst>
          </p:cNvPr>
          <p:cNvSpPr txBox="1"/>
          <p:nvPr/>
        </p:nvSpPr>
        <p:spPr>
          <a:xfrm>
            <a:off x="3581479" y="2307658"/>
            <a:ext cx="136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main focus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3A2F26-06B1-874E-B49B-0E989169181E}"/>
              </a:ext>
            </a:extLst>
          </p:cNvPr>
          <p:cNvCxnSpPr>
            <a:cxnSpLocks/>
          </p:cNvCxnSpPr>
          <p:nvPr/>
        </p:nvCxnSpPr>
        <p:spPr>
          <a:xfrm flipH="1" flipV="1">
            <a:off x="3184744" y="2307659"/>
            <a:ext cx="396736" cy="1687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317EF7-536C-D943-9715-BCC93DBEB01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234690" y="2630824"/>
            <a:ext cx="346789" cy="363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10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2EEDA8-654A-8B4A-9D0B-E82017E299DC}"/>
              </a:ext>
            </a:extLst>
          </p:cNvPr>
          <p:cNvSpPr txBox="1"/>
          <p:nvPr/>
        </p:nvSpPr>
        <p:spPr>
          <a:xfrm>
            <a:off x="5498926" y="1530848"/>
            <a:ext cx="364507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1200">
                <a:solidFill>
                  <a:schemeClr val="accent6">
                    <a:lumMod val="50000"/>
                  </a:schemeClr>
                </a:solidFill>
              </a:rPr>
              <a:t>Example of providing a value for ‘end’</a:t>
            </a:r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  <a:p>
            <a:pPr algn="l"/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F85B73-13A0-7E4D-BBB1-5FC41D090880}"/>
              </a:ext>
            </a:extLst>
          </p:cNvPr>
          <p:cNvSpPr txBox="1"/>
          <p:nvPr/>
        </p:nvSpPr>
        <p:spPr>
          <a:xfrm>
            <a:off x="7698809" y="2510594"/>
            <a:ext cx="134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an empty string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6C9CE9-927F-AB43-9F04-1B78743AC488}"/>
              </a:ext>
            </a:extLst>
          </p:cNvPr>
          <p:cNvSpPr/>
          <p:nvPr/>
        </p:nvSpPr>
        <p:spPr>
          <a:xfrm>
            <a:off x="5642311" y="1940180"/>
            <a:ext cx="3398350" cy="3000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  <a:r>
              <a:rPr lang="en-GB" sz="1350">
                <a:solidFill>
                  <a:schemeClr val="accent6"/>
                </a:solidFill>
              </a:rPr>
              <a:t>"Name:"</a:t>
            </a:r>
            <a:r>
              <a:rPr lang="en-GB" sz="1350"/>
              <a:t>, name,</a:t>
            </a:r>
            <a:r>
              <a:rPr lang="en-GB" sz="1350">
                <a:solidFill>
                  <a:schemeClr val="bg1"/>
                </a:solidFill>
              </a:rPr>
              <a:t> </a:t>
            </a:r>
            <a:r>
              <a:rPr lang="en-GB" sz="1350">
                <a:solidFill>
                  <a:schemeClr val="accent6"/>
                </a:solidFill>
              </a:rPr>
              <a:t>"Email:"</a:t>
            </a:r>
            <a:r>
              <a:rPr lang="en-GB" sz="1350"/>
              <a:t>, email, end=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6CDA31-0A80-DA4D-B8F6-018060EDF8FE}"/>
              </a:ext>
            </a:extLst>
          </p:cNvPr>
          <p:cNvCxnSpPr>
            <a:cxnSpLocks/>
          </p:cNvCxnSpPr>
          <p:nvPr/>
        </p:nvCxnSpPr>
        <p:spPr>
          <a:xfrm flipV="1">
            <a:off x="8509870" y="2140435"/>
            <a:ext cx="231731" cy="4074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1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902D29-DFE7-9949-826F-27821742605B}"/>
              </a:ext>
            </a:extLst>
          </p:cNvPr>
          <p:cNvSpPr/>
          <p:nvPr/>
        </p:nvSpPr>
        <p:spPr>
          <a:xfrm>
            <a:off x="4468626" y="3222417"/>
            <a:ext cx="139065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CF803-1496-0F4E-9D88-006CA8051209}"/>
              </a:ext>
            </a:extLst>
          </p:cNvPr>
          <p:cNvSpPr txBox="1"/>
          <p:nvPr/>
        </p:nvSpPr>
        <p:spPr>
          <a:xfrm>
            <a:off x="5257800" y="1662166"/>
            <a:ext cx="3433542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the text stream output is sent to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standard output stream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1AD36-956D-4044-9919-9F1AADE4A060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5655620" y="2167918"/>
            <a:ext cx="827242" cy="11224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5629AF-46B1-BA4A-9397-FFBDD63DA490}"/>
              </a:ext>
            </a:extLst>
          </p:cNvPr>
          <p:cNvSpPr txBox="1"/>
          <p:nvPr/>
        </p:nvSpPr>
        <p:spPr>
          <a:xfrm>
            <a:off x="6690890" y="624408"/>
            <a:ext cx="171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for example, you could ‘print’</a:t>
            </a:r>
          </a:p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straight to a text file if you wanted to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A29581-90B9-DD4C-AFC5-8227C26246B8}"/>
              </a:ext>
            </a:extLst>
          </p:cNvPr>
          <p:cNvCxnSpPr>
            <a:cxnSpLocks/>
          </p:cNvCxnSpPr>
          <p:nvPr/>
        </p:nvCxnSpPr>
        <p:spPr>
          <a:xfrm flipH="1">
            <a:off x="7133273" y="1449351"/>
            <a:ext cx="63042" cy="2683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63370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3200D1B-E1D5-0F45-AB6E-7E887C611BFA}"/>
              </a:ext>
            </a:extLst>
          </p:cNvPr>
          <p:cNvSpPr txBox="1"/>
          <p:nvPr/>
        </p:nvSpPr>
        <p:spPr>
          <a:xfrm>
            <a:off x="88167" y="2329594"/>
            <a:ext cx="1769208" cy="113107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object to print – could be any number of these separated by a comma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6EB20-8A3F-1443-A7CF-2AC10B9CB1B0}"/>
              </a:ext>
            </a:extLst>
          </p:cNvPr>
          <p:cNvSpPr/>
          <p:nvPr/>
        </p:nvSpPr>
        <p:spPr>
          <a:xfrm>
            <a:off x="2900312" y="3225219"/>
            <a:ext cx="6438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57313-D659-9144-8A0F-A36096AA1402}"/>
              </a:ext>
            </a:extLst>
          </p:cNvPr>
          <p:cNvSpPr/>
          <p:nvPr/>
        </p:nvSpPr>
        <p:spPr>
          <a:xfrm>
            <a:off x="3599923" y="3222416"/>
            <a:ext cx="82296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902D29-DFE7-9949-826F-27821742605B}"/>
              </a:ext>
            </a:extLst>
          </p:cNvPr>
          <p:cNvSpPr/>
          <p:nvPr/>
        </p:nvSpPr>
        <p:spPr>
          <a:xfrm>
            <a:off x="4468626" y="3222417"/>
            <a:ext cx="139065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B0F892-83E2-C14A-8359-0D830CD5BE6A}"/>
              </a:ext>
            </a:extLst>
          </p:cNvPr>
          <p:cNvSpPr/>
          <p:nvPr/>
        </p:nvSpPr>
        <p:spPr>
          <a:xfrm>
            <a:off x="5888882" y="3222416"/>
            <a:ext cx="1101090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48908-5191-B94B-98F9-298B2CAFB6F6}"/>
              </a:ext>
            </a:extLst>
          </p:cNvPr>
          <p:cNvSpPr/>
          <p:nvPr/>
        </p:nvSpPr>
        <p:spPr>
          <a:xfrm>
            <a:off x="2256486" y="3223857"/>
            <a:ext cx="590054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F630-4901-0C4D-819B-8B04754AD8F5}"/>
              </a:ext>
            </a:extLst>
          </p:cNvPr>
          <p:cNvSpPr txBox="1"/>
          <p:nvPr/>
        </p:nvSpPr>
        <p:spPr>
          <a:xfrm>
            <a:off x="704850" y="1660087"/>
            <a:ext cx="2524929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what separates printed objects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single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63DD-E719-EC4B-9836-3B73962629FB}"/>
              </a:ext>
            </a:extLst>
          </p:cNvPr>
          <p:cNvSpPr txBox="1"/>
          <p:nvPr/>
        </p:nvSpPr>
        <p:spPr>
          <a:xfrm>
            <a:off x="2788257" y="971190"/>
            <a:ext cx="3402214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after object(s) are printed</a:t>
            </a:r>
          </a:p>
          <a:p>
            <a:pPr algn="ctr"/>
            <a:r>
              <a:rPr lang="en-GB" sz="1350" b="0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= newline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CF803-1496-0F4E-9D88-006CA8051209}"/>
              </a:ext>
            </a:extLst>
          </p:cNvPr>
          <p:cNvSpPr txBox="1"/>
          <p:nvPr/>
        </p:nvSpPr>
        <p:spPr>
          <a:xfrm>
            <a:off x="5257800" y="1662166"/>
            <a:ext cx="3433542" cy="50783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the text stream output is sent to</a:t>
            </a:r>
          </a:p>
          <a:p>
            <a:r>
              <a:rPr lang="en-GB" sz="1350">
                <a:highlight>
                  <a:srgbClr val="00FF00"/>
                </a:highlight>
              </a:rPr>
              <a:t>default = standard output stream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54A7F-CE40-8F4D-BA87-A9401BCDCB35}"/>
              </a:ext>
            </a:extLst>
          </p:cNvPr>
          <p:cNvSpPr txBox="1"/>
          <p:nvPr/>
        </p:nvSpPr>
        <p:spPr>
          <a:xfrm>
            <a:off x="7371983" y="2334291"/>
            <a:ext cx="1679673" cy="715581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force the buffer to be flushed if </a:t>
            </a:r>
            <a:r>
              <a:rPr lang="en-GB" sz="1350">
                <a:solidFill>
                  <a:schemeClr val="accent2"/>
                </a:solidFill>
              </a:rPr>
              <a:t>True</a:t>
            </a:r>
          </a:p>
          <a:p>
            <a:r>
              <a:rPr lang="en-GB" sz="1350">
                <a:highlight>
                  <a:srgbClr val="00FF00"/>
                </a:highlight>
              </a:rPr>
              <a:t>default = </a:t>
            </a:r>
            <a:r>
              <a:rPr lang="en-GB" sz="1350">
                <a:solidFill>
                  <a:schemeClr val="accent2"/>
                </a:solidFill>
                <a:highlight>
                  <a:srgbClr val="00FF00"/>
                </a:highlight>
              </a:rPr>
              <a:t>False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C6200-A6D1-ED48-8C6D-D3CD9A7D12A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1857375" y="2895134"/>
            <a:ext cx="485522" cy="3967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12AFF-88AF-1843-8EB3-9A9AEC7397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900312" y="2167918"/>
            <a:ext cx="321945" cy="10573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912AD-8AB5-BE48-83FD-24641B8970C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11403" y="1479021"/>
            <a:ext cx="477961" cy="17433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1AD36-956D-4044-9919-9F1AADE4A060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5655620" y="2167918"/>
            <a:ext cx="827242" cy="11224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A3B4EA-4A2F-ED44-B913-01C7029B534E}"/>
              </a:ext>
            </a:extLst>
          </p:cNvPr>
          <p:cNvCxnSpPr>
            <a:cxnSpLocks/>
            <a:stCxn id="16" idx="1"/>
            <a:endCxn id="22" idx="7"/>
          </p:cNvCxnSpPr>
          <p:nvPr/>
        </p:nvCxnSpPr>
        <p:spPr>
          <a:xfrm flipH="1">
            <a:off x="6828721" y="2692082"/>
            <a:ext cx="543262" cy="5983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08B9A-44DE-6E4B-ACE7-873BCC9450B6}"/>
              </a:ext>
            </a:extLst>
          </p:cNvPr>
          <p:cNvSpPr txBox="1"/>
          <p:nvPr/>
        </p:nvSpPr>
        <p:spPr>
          <a:xfrm>
            <a:off x="7727418" y="3296346"/>
            <a:ext cx="141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handled automatically so usually leave as default (</a:t>
            </a:r>
            <a:r>
              <a:rPr lang="en-GB" sz="1350" b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F7A9E1-5A7D-7C4A-B6A6-5AB29B9390C6}"/>
              </a:ext>
            </a:extLst>
          </p:cNvPr>
          <p:cNvCxnSpPr>
            <a:cxnSpLocks/>
          </p:cNvCxnSpPr>
          <p:nvPr/>
        </p:nvCxnSpPr>
        <p:spPr>
          <a:xfrm flipV="1">
            <a:off x="8107472" y="2705622"/>
            <a:ext cx="0" cy="6435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5629AF-46B1-BA4A-9397-FFBDD63DA490}"/>
              </a:ext>
            </a:extLst>
          </p:cNvPr>
          <p:cNvSpPr txBox="1"/>
          <p:nvPr/>
        </p:nvSpPr>
        <p:spPr>
          <a:xfrm>
            <a:off x="6690890" y="624408"/>
            <a:ext cx="171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for example, you could ‘print’</a:t>
            </a:r>
          </a:p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straight to a text file if you wanted to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A29581-90B9-DD4C-AFC5-8227C26246B8}"/>
              </a:ext>
            </a:extLst>
          </p:cNvPr>
          <p:cNvCxnSpPr>
            <a:cxnSpLocks/>
          </p:cNvCxnSpPr>
          <p:nvPr/>
        </p:nvCxnSpPr>
        <p:spPr>
          <a:xfrm flipH="1">
            <a:off x="7133273" y="1449351"/>
            <a:ext cx="63042" cy="2683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EBC68B-AF4B-CC45-B954-E522C2CC8AE7}"/>
              </a:ext>
            </a:extLst>
          </p:cNvPr>
          <p:cNvSpPr txBox="1"/>
          <p:nvPr/>
        </p:nvSpPr>
        <p:spPr>
          <a:xfrm>
            <a:off x="4343609" y="2703303"/>
            <a:ext cx="1510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code for a newline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17C9CA-9669-F948-9EDD-4E5396D8B278}"/>
              </a:ext>
            </a:extLst>
          </p:cNvPr>
          <p:cNvCxnSpPr>
            <a:cxnSpLocks/>
          </p:cNvCxnSpPr>
          <p:nvPr/>
        </p:nvCxnSpPr>
        <p:spPr>
          <a:xfrm flipH="1">
            <a:off x="4263373" y="2926621"/>
            <a:ext cx="354872" cy="4417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7A236-F822-E442-8B66-3AE73AFBB834}"/>
              </a:ext>
            </a:extLst>
          </p:cNvPr>
          <p:cNvSpPr txBox="1"/>
          <p:nvPr/>
        </p:nvSpPr>
        <p:spPr>
          <a:xfrm>
            <a:off x="2527582" y="4443584"/>
            <a:ext cx="3326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hard to see, but there’s actually a space here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6E7486-ED6A-F642-9B50-583940FAC38F}"/>
              </a:ext>
            </a:extLst>
          </p:cNvPr>
          <p:cNvCxnSpPr>
            <a:cxnSpLocks/>
          </p:cNvCxnSpPr>
          <p:nvPr/>
        </p:nvCxnSpPr>
        <p:spPr>
          <a:xfrm flipH="1" flipV="1">
            <a:off x="3433698" y="3484221"/>
            <a:ext cx="201983" cy="968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C4A049-B300-3943-874D-66DC21DCC958}"/>
              </a:ext>
            </a:extLst>
          </p:cNvPr>
          <p:cNvSpPr txBox="1"/>
          <p:nvPr/>
        </p:nvSpPr>
        <p:spPr>
          <a:xfrm>
            <a:off x="2264654" y="216138"/>
            <a:ext cx="340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an alternative might be an empty space so that the next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is on the same 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C6340E-AE5F-7A4B-AFE5-ED5E5BF83EE6}"/>
              </a:ext>
            </a:extLst>
          </p:cNvPr>
          <p:cNvCxnSpPr>
            <a:cxnSpLocks/>
          </p:cNvCxnSpPr>
          <p:nvPr/>
        </p:nvCxnSpPr>
        <p:spPr>
          <a:xfrm>
            <a:off x="4477851" y="617227"/>
            <a:ext cx="187622" cy="3923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92594-6CFB-8745-83F8-88A2788D37D2}"/>
              </a:ext>
            </a:extLst>
          </p:cNvPr>
          <p:cNvSpPr txBox="1"/>
          <p:nvPr/>
        </p:nvSpPr>
        <p:spPr>
          <a:xfrm>
            <a:off x="28544" y="978686"/>
            <a:ext cx="2499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only useful to change if you’re printing multiple objects in the same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D7333-1893-424B-952B-A892FB219E3B}"/>
              </a:ext>
            </a:extLst>
          </p:cNvPr>
          <p:cNvCxnSpPr>
            <a:cxnSpLocks/>
          </p:cNvCxnSpPr>
          <p:nvPr/>
        </p:nvCxnSpPr>
        <p:spPr>
          <a:xfrm>
            <a:off x="1293247" y="1472877"/>
            <a:ext cx="261547" cy="233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3C08666-77F6-FA46-A2B4-937B166C9491}"/>
              </a:ext>
            </a:extLst>
          </p:cNvPr>
          <p:cNvSpPr/>
          <p:nvPr/>
        </p:nvSpPr>
        <p:spPr>
          <a:xfrm>
            <a:off x="327462" y="915966"/>
            <a:ext cx="263588" cy="1568885"/>
          </a:xfrm>
          <a:prstGeom prst="arc">
            <a:avLst>
              <a:gd name="adj1" fmla="val 5731032"/>
              <a:gd name="adj2" fmla="val 1207174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12842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5A8827-A2CB-8C41-A002-7D78B91DA519}"/>
              </a:ext>
            </a:extLst>
          </p:cNvPr>
          <p:cNvSpPr/>
          <p:nvPr/>
        </p:nvSpPr>
        <p:spPr>
          <a:xfrm>
            <a:off x="1697652" y="3252082"/>
            <a:ext cx="586138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 '</a:t>
            </a:r>
            <a:r>
              <a:rPr lang="en-GB"/>
              <a:t>, end=</a:t>
            </a:r>
            <a:r>
              <a:rPr lang="en-GB">
                <a:solidFill>
                  <a:schemeClr val="accent6"/>
                </a:solidFill>
              </a:rPr>
              <a:t>'\n'</a:t>
            </a:r>
            <a:r>
              <a:rPr lang="en-GB"/>
              <a:t>, file=</a:t>
            </a:r>
            <a:r>
              <a:rPr lang="en-GB" err="1"/>
              <a:t>sys.stdout</a:t>
            </a:r>
            <a:r>
              <a:rPr lang="en-GB"/>
              <a:t>, flush=</a:t>
            </a:r>
            <a:r>
              <a:rPr lang="en-GB">
                <a:solidFill>
                  <a:schemeClr val="accent2"/>
                </a:solidFill>
              </a:rPr>
              <a:t>False</a:t>
            </a:r>
            <a:r>
              <a:rPr lang="en-GB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AC3942-0750-CE48-9F16-783EFB299508}"/>
              </a:ext>
            </a:extLst>
          </p:cNvPr>
          <p:cNvSpPr/>
          <p:nvPr/>
        </p:nvSpPr>
        <p:spPr>
          <a:xfrm>
            <a:off x="692440" y="1736901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print(name)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F99A13-23E4-B947-A0F5-F6284E104738}"/>
              </a:ext>
            </a:extLst>
          </p:cNvPr>
          <p:cNvSpPr txBox="1"/>
          <p:nvPr/>
        </p:nvSpPr>
        <p:spPr>
          <a:xfrm>
            <a:off x="1288544" y="2529116"/>
            <a:ext cx="33617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produce exactly the same results as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C06259B-3192-BD4A-8356-232F93D2226A}"/>
              </a:ext>
            </a:extLst>
          </p:cNvPr>
          <p:cNvSpPr/>
          <p:nvPr/>
        </p:nvSpPr>
        <p:spPr>
          <a:xfrm rot="5400000">
            <a:off x="4744193" y="1717366"/>
            <a:ext cx="270510" cy="4139565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3C1226-0E58-7E44-8C62-FBFC1E371D17}"/>
              </a:ext>
            </a:extLst>
          </p:cNvPr>
          <p:cNvSpPr txBox="1"/>
          <p:nvPr/>
        </p:nvSpPr>
        <p:spPr>
          <a:xfrm>
            <a:off x="2609735" y="3953063"/>
            <a:ext cx="4543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default parameter values</a:t>
            </a:r>
          </a:p>
          <a:p>
            <a:pPr algn="ct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(you don’t need to make changes – but you can if you want)</a:t>
            </a:r>
          </a:p>
        </p:txBody>
      </p:sp>
    </p:spTree>
    <p:extLst>
      <p:ext uri="{BB962C8B-B14F-4D97-AF65-F5344CB8AC3E}">
        <p14:creationId xmlns:p14="http://schemas.microsoft.com/office/powerpoint/2010/main" val="24843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5EBC-5024-664B-8153-B0F83DA8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0491D-FFF8-9540-A7AD-A5934143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Get input using…input()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76238-F571-6148-8A3F-05B638BB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0C57-5FE9-8B47-960A-BEBC26EB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333A8-7E31-C94F-8ED4-B25467005411}"/>
              </a:ext>
            </a:extLst>
          </p:cNvPr>
          <p:cNvSpPr/>
          <p:nvPr/>
        </p:nvSpPr>
        <p:spPr>
          <a:xfrm>
            <a:off x="2881806" y="2398626"/>
            <a:ext cx="3454517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3111D-5AEA-F84C-8214-D8FC966CD750}"/>
              </a:ext>
            </a:extLst>
          </p:cNvPr>
          <p:cNvSpPr txBox="1"/>
          <p:nvPr/>
        </p:nvSpPr>
        <p:spPr>
          <a:xfrm>
            <a:off x="4228413" y="3016635"/>
            <a:ext cx="194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argument is optional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B3AC07A-325E-AB4D-88DA-ACBEC5D112BF}"/>
              </a:ext>
            </a:extLst>
          </p:cNvPr>
          <p:cNvSpPr/>
          <p:nvPr/>
        </p:nvSpPr>
        <p:spPr>
          <a:xfrm rot="5400000">
            <a:off x="5059877" y="2052186"/>
            <a:ext cx="270510" cy="1813144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38C9-D584-7646-9CA4-934D0346D2DF}"/>
              </a:ext>
            </a:extLst>
          </p:cNvPr>
          <p:cNvSpPr txBox="1"/>
          <p:nvPr/>
        </p:nvSpPr>
        <p:spPr>
          <a:xfrm>
            <a:off x="6454010" y="3620994"/>
            <a:ext cx="19423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… it’s a prompt for the user (by the way)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4BF1E2-E10B-7144-8FEF-935B914C6859}"/>
              </a:ext>
            </a:extLst>
          </p:cNvPr>
          <p:cNvCxnSpPr>
            <a:cxnSpLocks/>
          </p:cNvCxnSpPr>
          <p:nvPr/>
        </p:nvCxnSpPr>
        <p:spPr>
          <a:xfrm flipH="1" flipV="1">
            <a:off x="5760476" y="3328259"/>
            <a:ext cx="737566" cy="37929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CF9550-9FED-9241-BB88-350A7A46D546}"/>
              </a:ext>
            </a:extLst>
          </p:cNvPr>
          <p:cNvSpPr txBox="1"/>
          <p:nvPr/>
        </p:nvSpPr>
        <p:spPr>
          <a:xfrm>
            <a:off x="6101704" y="2745005"/>
            <a:ext cx="25088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returns a string 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CAF77-0490-5241-960B-96CDFDA90071}"/>
              </a:ext>
            </a:extLst>
          </p:cNvPr>
          <p:cNvSpPr txBox="1"/>
          <p:nvPr/>
        </p:nvSpPr>
        <p:spPr>
          <a:xfrm>
            <a:off x="6430353" y="1213513"/>
            <a:ext cx="25984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this just means that invoking the function will result in a string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5E5ABF-8973-5443-AEEB-FCE9B8654ABB}"/>
              </a:ext>
            </a:extLst>
          </p:cNvPr>
          <p:cNvCxnSpPr>
            <a:cxnSpLocks/>
          </p:cNvCxnSpPr>
          <p:nvPr/>
        </p:nvCxnSpPr>
        <p:spPr>
          <a:xfrm flipH="1">
            <a:off x="6706626" y="1906010"/>
            <a:ext cx="504623" cy="86197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F659BD-3589-2A4F-AB1A-9BF53A06BEA0}"/>
              </a:ext>
            </a:extLst>
          </p:cNvPr>
          <p:cNvSpPr txBox="1"/>
          <p:nvPr/>
        </p:nvSpPr>
        <p:spPr>
          <a:xfrm>
            <a:off x="233174" y="2114916"/>
            <a:ext cx="29792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user entry from the keyboard</a:t>
            </a:r>
            <a:endParaRPr lang="en-GB" sz="1350" b="0">
              <a:solidFill>
                <a:schemeClr val="tx1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F0044E-2DE5-3C46-9949-7850A71DBFF2}"/>
              </a:ext>
            </a:extLst>
          </p:cNvPr>
          <p:cNvCxnSpPr>
            <a:cxnSpLocks/>
          </p:cNvCxnSpPr>
          <p:nvPr/>
        </p:nvCxnSpPr>
        <p:spPr>
          <a:xfrm>
            <a:off x="4571999" y="1102183"/>
            <a:ext cx="1405667" cy="14405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92495B-D1B1-7943-9DD8-D056E1D5CEBB}"/>
              </a:ext>
            </a:extLst>
          </p:cNvPr>
          <p:cNvSpPr txBox="1"/>
          <p:nvPr/>
        </p:nvSpPr>
        <p:spPr>
          <a:xfrm>
            <a:off x="3331169" y="531424"/>
            <a:ext cx="189145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there’s a space here so that it looks better for the user’s input</a:t>
            </a:r>
          </a:p>
        </p:txBody>
      </p:sp>
    </p:spTree>
    <p:extLst>
      <p:ext uri="{BB962C8B-B14F-4D97-AF65-F5344CB8AC3E}">
        <p14:creationId xmlns:p14="http://schemas.microsoft.com/office/powerpoint/2010/main" val="336866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D5DD9-5236-034F-A07F-15ED73D86FA8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/>
                </a:solidFill>
              </a:rPr>
              <a:t># Input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55D24-1C70-774C-AAA4-7E1CFFE62601}"/>
              </a:ext>
            </a:extLst>
          </p:cNvPr>
          <p:cNvSpPr txBox="1"/>
          <p:nvPr/>
        </p:nvSpPr>
        <p:spPr>
          <a:xfrm>
            <a:off x="3474124" y="457852"/>
            <a:ext cx="298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replaced the string literal “Philip Windridge” with user’s input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20DEC-0053-1A48-BC80-56C4AAE3C22B}"/>
              </a:ext>
            </a:extLst>
          </p:cNvPr>
          <p:cNvCxnSpPr>
            <a:cxnSpLocks/>
          </p:cNvCxnSpPr>
          <p:nvPr/>
        </p:nvCxnSpPr>
        <p:spPr>
          <a:xfrm flipH="1">
            <a:off x="3438394" y="1313917"/>
            <a:ext cx="527048" cy="7622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2554" y="2019823"/>
            <a:ext cx="2693291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03756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955B91-8203-3042-95B1-5E04F069F93A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/>
                </a:solidFill>
              </a:rPr>
              <a:t># Input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62941-1012-B042-A98E-BA3CC502EA3D}"/>
              </a:ext>
            </a:extLst>
          </p:cNvPr>
          <p:cNvSpPr txBox="1"/>
          <p:nvPr/>
        </p:nvSpPr>
        <p:spPr>
          <a:xfrm>
            <a:off x="4105407" y="2175894"/>
            <a:ext cx="2456666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Enter your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55D24-1C70-774C-AAA4-7E1CFFE62601}"/>
              </a:ext>
            </a:extLst>
          </p:cNvPr>
          <p:cNvSpPr txBox="1"/>
          <p:nvPr/>
        </p:nvSpPr>
        <p:spPr>
          <a:xfrm>
            <a:off x="3474124" y="457852"/>
            <a:ext cx="298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replaced the string literal “Philip Windridge” with user’s input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20DEC-0053-1A48-BC80-56C4AAE3C22B}"/>
              </a:ext>
            </a:extLst>
          </p:cNvPr>
          <p:cNvCxnSpPr>
            <a:cxnSpLocks/>
          </p:cNvCxnSpPr>
          <p:nvPr/>
        </p:nvCxnSpPr>
        <p:spPr>
          <a:xfrm flipH="1">
            <a:off x="3438394" y="1313917"/>
            <a:ext cx="527048" cy="7622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2554" y="2019823"/>
            <a:ext cx="2693291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4DC56E-58A4-484C-BDCA-FA981C069C82}"/>
              </a:ext>
            </a:extLst>
          </p:cNvPr>
          <p:cNvSpPr/>
          <p:nvPr/>
        </p:nvSpPr>
        <p:spPr>
          <a:xfrm>
            <a:off x="1753609" y="2071140"/>
            <a:ext cx="1943135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5D9BF2-80E1-6547-B5C3-DE7EBF4D5775}"/>
              </a:ext>
            </a:extLst>
          </p:cNvPr>
          <p:cNvSpPr/>
          <p:nvPr/>
        </p:nvSpPr>
        <p:spPr>
          <a:xfrm>
            <a:off x="4517729" y="2071140"/>
            <a:ext cx="1779211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527EC34-3CEA-3949-822C-BCBA102EBDDB}"/>
              </a:ext>
            </a:extLst>
          </p:cNvPr>
          <p:cNvSpPr/>
          <p:nvPr/>
        </p:nvSpPr>
        <p:spPr>
          <a:xfrm>
            <a:off x="3504052" y="1957168"/>
            <a:ext cx="1190963" cy="734147"/>
          </a:xfrm>
          <a:prstGeom prst="arc">
            <a:avLst>
              <a:gd name="adj1" fmla="val 11659296"/>
              <a:gd name="adj2" fmla="val 20630198"/>
            </a:avLst>
          </a:prstGeom>
          <a:ln w="12700">
            <a:solidFill>
              <a:schemeClr val="accent5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E4B937-8FEB-EE41-9EB1-C6C8175B5371}"/>
              </a:ext>
            </a:extLst>
          </p:cNvPr>
          <p:cNvSpPr txBox="1"/>
          <p:nvPr/>
        </p:nvSpPr>
        <p:spPr>
          <a:xfrm>
            <a:off x="5533242" y="1494331"/>
            <a:ext cx="298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user is prompted for input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E8428E-AAC5-4741-A171-CFE1E51D0A83}"/>
              </a:ext>
            </a:extLst>
          </p:cNvPr>
          <p:cNvCxnSpPr>
            <a:cxnSpLocks/>
          </p:cNvCxnSpPr>
          <p:nvPr/>
        </p:nvCxnSpPr>
        <p:spPr>
          <a:xfrm flipH="1">
            <a:off x="6209030" y="1902147"/>
            <a:ext cx="211742" cy="1947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C31A82-B0FB-0040-8988-2AE2EC2A07B3}"/>
              </a:ext>
            </a:extLst>
          </p:cNvPr>
          <p:cNvSpPr txBox="1"/>
          <p:nvPr/>
        </p:nvSpPr>
        <p:spPr>
          <a:xfrm>
            <a:off x="5400607" y="2658073"/>
            <a:ext cx="261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space, but no new line!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F9ACEE-4E89-6C41-B1CD-02C35B951A3F}"/>
              </a:ext>
            </a:extLst>
          </p:cNvPr>
          <p:cNvCxnSpPr>
            <a:cxnSpLocks/>
          </p:cNvCxnSpPr>
          <p:nvPr/>
        </p:nvCxnSpPr>
        <p:spPr>
          <a:xfrm flipV="1">
            <a:off x="6115050" y="2404998"/>
            <a:ext cx="207462" cy="277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52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770BD2-CA73-554C-BEC2-21846C4D19F6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/>
                </a:solidFill>
              </a:rPr>
              <a:t># Input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62941-1012-B042-A98E-BA3CC502EA3D}"/>
              </a:ext>
            </a:extLst>
          </p:cNvPr>
          <p:cNvSpPr txBox="1"/>
          <p:nvPr/>
        </p:nvSpPr>
        <p:spPr>
          <a:xfrm>
            <a:off x="4105407" y="2175894"/>
            <a:ext cx="404799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Enter your name: </a:t>
            </a:r>
            <a:r>
              <a:rPr lang="en-GB" sz="1350">
                <a:solidFill>
                  <a:schemeClr val="tx1"/>
                </a:solidFill>
                <a:latin typeface="Courier" pitchFamily="2" charset="0"/>
              </a:rPr>
              <a:t>Philip Windridge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55D24-1C70-774C-AAA4-7E1CFFE62601}"/>
              </a:ext>
            </a:extLst>
          </p:cNvPr>
          <p:cNvSpPr txBox="1"/>
          <p:nvPr/>
        </p:nvSpPr>
        <p:spPr>
          <a:xfrm>
            <a:off x="3474124" y="457852"/>
            <a:ext cx="298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replaced the string literal “Philip Windridge” with user’s input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20DEC-0053-1A48-BC80-56C4AAE3C22B}"/>
              </a:ext>
            </a:extLst>
          </p:cNvPr>
          <p:cNvCxnSpPr>
            <a:cxnSpLocks/>
          </p:cNvCxnSpPr>
          <p:nvPr/>
        </p:nvCxnSpPr>
        <p:spPr>
          <a:xfrm flipH="1">
            <a:off x="3438394" y="1313917"/>
            <a:ext cx="527048" cy="7622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2554" y="2019823"/>
            <a:ext cx="2693291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234650-4637-1046-8351-3C06A13FA1BA}"/>
              </a:ext>
            </a:extLst>
          </p:cNvPr>
          <p:cNvSpPr/>
          <p:nvPr/>
        </p:nvSpPr>
        <p:spPr>
          <a:xfrm>
            <a:off x="6238912" y="2084678"/>
            <a:ext cx="1809536" cy="46422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3988736-D987-DB41-A75D-747C8E1453AB}"/>
              </a:ext>
            </a:extLst>
          </p:cNvPr>
          <p:cNvSpPr/>
          <p:nvPr/>
        </p:nvSpPr>
        <p:spPr>
          <a:xfrm>
            <a:off x="3394480" y="1427083"/>
            <a:ext cx="3280669" cy="2321679"/>
          </a:xfrm>
          <a:prstGeom prst="arc">
            <a:avLst>
              <a:gd name="adj1" fmla="val 11873469"/>
              <a:gd name="adj2" fmla="val 20600941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A9A6E-5B30-1C41-8509-DD967363139E}"/>
              </a:ext>
            </a:extLst>
          </p:cNvPr>
          <p:cNvSpPr txBox="1"/>
          <p:nvPr/>
        </p:nvSpPr>
        <p:spPr>
          <a:xfrm>
            <a:off x="6769473" y="1281780"/>
            <a:ext cx="220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whatever the user wants to input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EBC97-0F3B-1440-B115-680BE48D604B}"/>
              </a:ext>
            </a:extLst>
          </p:cNvPr>
          <p:cNvCxnSpPr>
            <a:cxnSpLocks/>
          </p:cNvCxnSpPr>
          <p:nvPr/>
        </p:nvCxnSpPr>
        <p:spPr>
          <a:xfrm flipH="1">
            <a:off x="7143680" y="1828777"/>
            <a:ext cx="16917" cy="2136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772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119789-52AF-B143-825E-03A8BECFA80A}"/>
              </a:ext>
            </a:extLst>
          </p:cNvPr>
          <p:cNvSpPr txBox="1"/>
          <p:nvPr/>
        </p:nvSpPr>
        <p:spPr>
          <a:xfrm>
            <a:off x="2752596" y="3990101"/>
            <a:ext cx="639140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Name: Philip Windridge Email: </a:t>
            </a:r>
            <a:r>
              <a:rPr lang="en-GB" sz="1350" err="1">
                <a:latin typeface="Courier" pitchFamily="2" charset="0"/>
              </a:rPr>
              <a:t>p.c.windridge@staffs.ac.uk</a:t>
            </a:r>
            <a:endParaRPr lang="en-GB" sz="135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00F3E-DF4D-C44A-A4EC-835C7CFBFAB3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/>
                </a:solidFill>
              </a:rPr>
              <a:t># Input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322685E9-C2F9-E243-9459-099B61CB9755}"/>
              </a:ext>
            </a:extLst>
          </p:cNvPr>
          <p:cNvSpPr/>
          <p:nvPr/>
        </p:nvSpPr>
        <p:spPr>
          <a:xfrm>
            <a:off x="3753585" y="3408745"/>
            <a:ext cx="518738" cy="359459"/>
          </a:xfrm>
          <a:prstGeom prst="arc">
            <a:avLst>
              <a:gd name="adj1" fmla="val 17501112"/>
              <a:gd name="adj2" fmla="val 5380859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76FEEE5-B530-2648-A04E-99A32A03E5C3}"/>
              </a:ext>
            </a:extLst>
          </p:cNvPr>
          <p:cNvSpPr/>
          <p:nvPr/>
        </p:nvSpPr>
        <p:spPr>
          <a:xfrm rot="10800000">
            <a:off x="2492752" y="3769142"/>
            <a:ext cx="518738" cy="359459"/>
          </a:xfrm>
          <a:prstGeom prst="arc">
            <a:avLst>
              <a:gd name="adj1" fmla="val 16200000"/>
              <a:gd name="adj2" fmla="val 5380859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8324E6-CA83-5C45-B7EA-1AB448E0EC20}"/>
              </a:ext>
            </a:extLst>
          </p:cNvPr>
          <p:cNvCxnSpPr/>
          <p:nvPr/>
        </p:nvCxnSpPr>
        <p:spPr>
          <a:xfrm flipH="1">
            <a:off x="2752595" y="3768203"/>
            <a:ext cx="1266221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0DC70F-815E-854A-B54B-9D529FD11E4B}"/>
              </a:ext>
            </a:extLst>
          </p:cNvPr>
          <p:cNvSpPr txBox="1"/>
          <p:nvPr/>
        </p:nvSpPr>
        <p:spPr>
          <a:xfrm>
            <a:off x="4105407" y="2175894"/>
            <a:ext cx="404799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Enter your name: </a:t>
            </a:r>
            <a:r>
              <a:rPr lang="en-GB" sz="1350">
                <a:solidFill>
                  <a:schemeClr val="tx1"/>
                </a:solidFill>
                <a:latin typeface="Courier" pitchFamily="2" charset="0"/>
              </a:rPr>
              <a:t>Philip Windridge</a:t>
            </a:r>
          </a:p>
        </p:txBody>
      </p:sp>
    </p:spTree>
    <p:extLst>
      <p:ext uri="{BB962C8B-B14F-4D97-AF65-F5344CB8AC3E}">
        <p14:creationId xmlns:p14="http://schemas.microsoft.com/office/powerpoint/2010/main" val="310879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C0C983-A5BE-5644-B1F4-D74B8761BA62}"/>
              </a:ext>
            </a:extLst>
          </p:cNvPr>
          <p:cNvSpPr/>
          <p:nvPr/>
        </p:nvSpPr>
        <p:spPr>
          <a:xfrm>
            <a:off x="432632" y="1567629"/>
            <a:ext cx="3734921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208"/>
                </a:solidFill>
              </a:rPr>
              <a:t># Input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rgbClr val="8B40C6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"Enter your name: "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"Name:"</a:t>
            </a:r>
            <a:r>
              <a:rPr lang="en-GB"/>
              <a:t>, name, </a:t>
            </a:r>
            <a:r>
              <a:rPr lang="en-GB">
                <a:solidFill>
                  <a:schemeClr val="accent6"/>
                </a:solidFill>
              </a:rPr>
              <a:t>"Email:"</a:t>
            </a:r>
            <a:r>
              <a:rPr lang="en-GB"/>
              <a:t>, email)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8786830-144C-8E49-AB3C-05EE02572680}"/>
              </a:ext>
            </a:extLst>
          </p:cNvPr>
          <p:cNvSpPr/>
          <p:nvPr/>
        </p:nvSpPr>
        <p:spPr>
          <a:xfrm>
            <a:off x="3753585" y="3408745"/>
            <a:ext cx="518738" cy="359459"/>
          </a:xfrm>
          <a:prstGeom prst="arc">
            <a:avLst>
              <a:gd name="adj1" fmla="val 17501112"/>
              <a:gd name="adj2" fmla="val 5380859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AC9FA-F6DF-7E40-BEDD-8E93F27F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6EC4-6E24-AF4E-A117-CE9D23D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2C3A4-0EF4-AA41-9864-62B4FE5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B5E64B-FC48-3D40-A233-076E1D17ED46}"/>
              </a:ext>
            </a:extLst>
          </p:cNvPr>
          <p:cNvSpPr/>
          <p:nvPr/>
        </p:nvSpPr>
        <p:spPr>
          <a:xfrm>
            <a:off x="1179548" y="2542600"/>
            <a:ext cx="2822518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3A1EF-D295-0F45-B9EF-67C083542C05}"/>
              </a:ext>
            </a:extLst>
          </p:cNvPr>
          <p:cNvSpPr txBox="1"/>
          <p:nvPr/>
        </p:nvSpPr>
        <p:spPr>
          <a:xfrm>
            <a:off x="4902375" y="2805225"/>
            <a:ext cx="386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think about how you would do the same for the email address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1CEF0E-F50B-6243-A6FC-3E0F471ECBE0}"/>
              </a:ext>
            </a:extLst>
          </p:cNvPr>
          <p:cNvCxnSpPr>
            <a:cxnSpLocks/>
          </p:cNvCxnSpPr>
          <p:nvPr/>
        </p:nvCxnSpPr>
        <p:spPr>
          <a:xfrm flipH="1" flipV="1">
            <a:off x="4034996" y="2874365"/>
            <a:ext cx="801194" cy="14015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A5A47B68-C552-9A46-85D3-C1A1749CDC4D}"/>
              </a:ext>
            </a:extLst>
          </p:cNvPr>
          <p:cNvSpPr/>
          <p:nvPr/>
        </p:nvSpPr>
        <p:spPr>
          <a:xfrm rot="10800000">
            <a:off x="2492752" y="3769142"/>
            <a:ext cx="518738" cy="359459"/>
          </a:xfrm>
          <a:prstGeom prst="arc">
            <a:avLst>
              <a:gd name="adj1" fmla="val 16200000"/>
              <a:gd name="adj2" fmla="val 5380859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BBF12B-20CD-D343-977E-1EECFDA6BAF3}"/>
              </a:ext>
            </a:extLst>
          </p:cNvPr>
          <p:cNvCxnSpPr/>
          <p:nvPr/>
        </p:nvCxnSpPr>
        <p:spPr>
          <a:xfrm flipH="1">
            <a:off x="2752595" y="3768203"/>
            <a:ext cx="1266221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B383AE-99B7-6A42-BD9E-CFB483DAB018}"/>
              </a:ext>
            </a:extLst>
          </p:cNvPr>
          <p:cNvSpPr txBox="1"/>
          <p:nvPr/>
        </p:nvSpPr>
        <p:spPr>
          <a:xfrm>
            <a:off x="2752596" y="3990101"/>
            <a:ext cx="639140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Name: Philip Windridge Email: </a:t>
            </a:r>
            <a:r>
              <a:rPr lang="en-GB" sz="1350" err="1">
                <a:latin typeface="Courier" pitchFamily="2" charset="0"/>
              </a:rPr>
              <a:t>p.c.windridge@staffs.ac.uk</a:t>
            </a:r>
            <a:endParaRPr lang="en-GB" sz="135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B0221-A4B5-1842-AC69-6CA99BBBCC1D}"/>
              </a:ext>
            </a:extLst>
          </p:cNvPr>
          <p:cNvSpPr txBox="1"/>
          <p:nvPr/>
        </p:nvSpPr>
        <p:spPr>
          <a:xfrm>
            <a:off x="4105407" y="2175894"/>
            <a:ext cx="404799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defRPr>
            </a:lvl1pPr>
          </a:lstStyle>
          <a:p>
            <a:r>
              <a:rPr lang="en-GB" sz="1350">
                <a:latin typeface="Courier" pitchFamily="2" charset="0"/>
              </a:rPr>
              <a:t>&gt;&gt;&gt; Enter your name: </a:t>
            </a:r>
            <a:r>
              <a:rPr lang="en-GB" sz="1350">
                <a:solidFill>
                  <a:schemeClr val="tx1"/>
                </a:solidFill>
                <a:latin typeface="Courier" pitchFamily="2" charset="0"/>
              </a:rPr>
              <a:t>Philip Windridge</a:t>
            </a:r>
          </a:p>
        </p:txBody>
      </p:sp>
    </p:spTree>
    <p:extLst>
      <p:ext uri="{BB962C8B-B14F-4D97-AF65-F5344CB8AC3E}">
        <p14:creationId xmlns:p14="http://schemas.microsoft.com/office/powerpoint/2010/main" val="7936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Output</a:t>
            </a:r>
          </a:p>
          <a:p>
            <a:pPr algn="ctr"/>
            <a:r>
              <a:rPr lang="en-GB" sz="1500" b="1"/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500" b="1"/>
              <a:t>Primary</a:t>
            </a:r>
          </a:p>
          <a:p>
            <a:pPr algn="ctr">
              <a:defRPr/>
            </a:pPr>
            <a:r>
              <a:rPr lang="en-GB" sz="1500" b="1"/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Secondary</a:t>
            </a:r>
          </a:p>
          <a:p>
            <a:pPr algn="ctr"/>
            <a:r>
              <a:rPr lang="en-GB" sz="1500" b="1"/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Input</a:t>
            </a:r>
          </a:p>
          <a:p>
            <a:pPr algn="ctr"/>
            <a:r>
              <a:rPr lang="en-GB" sz="1500" b="1"/>
              <a:t>Device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677029-D4A5-9A42-AF57-F315667FBF6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B19A6-48A2-FB45-AADD-A1D5EE5C328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pPr algn="ctr"/>
            <a:r>
              <a:rPr lang="en-GB" sz="135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chemeClr val="tx1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>
                <a:ln w="1270">
                  <a:solidFill>
                    <a:srgbClr val="C00000"/>
                  </a:solidFill>
                </a:ln>
              </a:rPr>
              <a:t>write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8AA2-2FA9-3844-8731-E75552C86564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chemeClr val="tx1"/>
                  </a:solidFill>
                </a:ln>
                <a:solidFill>
                  <a:srgbClr val="FF0000"/>
                </a:solidFill>
              </a:defRPr>
            </a:lvl1pPr>
          </a:lstStyle>
          <a:p>
            <a:pPr algn="l"/>
            <a:r>
              <a:rPr lang="en-GB" sz="1350">
                <a:ln w="1270">
                  <a:solidFill>
                    <a:srgbClr val="C00000"/>
                  </a:solidFill>
                </a:ln>
              </a:rPr>
              <a:t>read/write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48783-3EC8-0F44-A50A-CA5F0D068543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read/write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69082-4914-6F48-959E-733B83161B2C}"/>
              </a:ext>
            </a:extLst>
          </p:cNvPr>
          <p:cNvSpPr txBox="1"/>
          <p:nvPr/>
        </p:nvSpPr>
        <p:spPr>
          <a:xfrm>
            <a:off x="5366717" y="2156648"/>
            <a:ext cx="149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‘You are here!’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824B00-D342-D249-A9FF-7F245529ABC0}"/>
              </a:ext>
            </a:extLst>
          </p:cNvPr>
          <p:cNvCxnSpPr>
            <a:cxnSpLocks/>
          </p:cNvCxnSpPr>
          <p:nvPr/>
        </p:nvCxnSpPr>
        <p:spPr>
          <a:xfrm flipH="1">
            <a:off x="4763852" y="2476270"/>
            <a:ext cx="596639" cy="31041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1CA20DA-53D1-8844-942B-DCDCD2F1ECF9}"/>
              </a:ext>
            </a:extLst>
          </p:cNvPr>
          <p:cNvSpPr txBox="1"/>
          <p:nvPr/>
        </p:nvSpPr>
        <p:spPr>
          <a:xfrm>
            <a:off x="223342" y="1230028"/>
            <a:ext cx="31577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This is an abstract representation of a computer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381BCE-91ED-784C-96CD-1DD674FD1D76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954909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What the print() function is and its basic usage</a:t>
            </a:r>
          </a:p>
          <a:p>
            <a:endParaRPr lang="en-GB"/>
          </a:p>
          <a:p>
            <a:r>
              <a:rPr lang="en-GB"/>
              <a:t>What the input() function is and its basic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8D3-DEC3-4D41-8EC2-15DD928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50E0-3218-4041-AEDF-1F0C5A3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39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7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Output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500" b="1"/>
              <a:t>Primary</a:t>
            </a:r>
          </a:p>
          <a:p>
            <a:pPr algn="ctr">
              <a:defRPr/>
            </a:pPr>
            <a:r>
              <a:rPr lang="en-GB" sz="1500" b="1"/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Secondary</a:t>
            </a:r>
          </a:p>
          <a:p>
            <a:pPr algn="ctr"/>
            <a:r>
              <a:rPr lang="en-GB" sz="1500" b="1"/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Input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Device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677029-D4A5-9A42-AF57-F315667FBF6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B19A6-48A2-FB45-AADD-A1D5EE5C328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write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8AA2-2FA9-3844-8731-E75552C86564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read/write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48783-3EC8-0F44-A50A-CA5F0D068543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read/write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F8D5E0-4087-7D43-9596-BF11B65506BA}"/>
              </a:ext>
            </a:extLst>
          </p:cNvPr>
          <p:cNvSpPr txBox="1"/>
          <p:nvPr/>
        </p:nvSpPr>
        <p:spPr>
          <a:xfrm>
            <a:off x="4444821" y="1055643"/>
            <a:ext cx="24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RAM or ROM (fast)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55D9B6-E4CB-BD49-B140-0F7D56C62803}"/>
              </a:ext>
            </a:extLst>
          </p:cNvPr>
          <p:cNvSpPr txBox="1"/>
          <p:nvPr/>
        </p:nvSpPr>
        <p:spPr>
          <a:xfrm>
            <a:off x="4015132" y="640608"/>
            <a:ext cx="7175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volatile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7FED6-392E-6745-92D2-8D944521F799}"/>
              </a:ext>
            </a:extLst>
          </p:cNvPr>
          <p:cNvSpPr txBox="1"/>
          <p:nvPr/>
        </p:nvSpPr>
        <p:spPr>
          <a:xfrm>
            <a:off x="5836406" y="630620"/>
            <a:ext cx="10417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non-volatile read-only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E9145-96AA-BC46-A020-E6A7993E5EF4}"/>
              </a:ext>
            </a:extLst>
          </p:cNvPr>
          <p:cNvSpPr txBox="1"/>
          <p:nvPr/>
        </p:nvSpPr>
        <p:spPr>
          <a:xfrm>
            <a:off x="6579271" y="4365848"/>
            <a:ext cx="1041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non-volatile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D7C7DC-CFC3-0D48-A6FD-FE9217DC9625}"/>
              </a:ext>
            </a:extLst>
          </p:cNvPr>
          <p:cNvCxnSpPr>
            <a:cxnSpLocks/>
          </p:cNvCxnSpPr>
          <p:nvPr/>
        </p:nvCxnSpPr>
        <p:spPr>
          <a:xfrm>
            <a:off x="4489364" y="869164"/>
            <a:ext cx="220256" cy="26429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8F8854-61CA-624E-AF01-4299A623437B}"/>
              </a:ext>
            </a:extLst>
          </p:cNvPr>
          <p:cNvCxnSpPr>
            <a:cxnSpLocks/>
          </p:cNvCxnSpPr>
          <p:nvPr/>
        </p:nvCxnSpPr>
        <p:spPr>
          <a:xfrm flipH="1">
            <a:off x="5728765" y="856217"/>
            <a:ext cx="201389" cy="2515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327B00-1934-4340-B2C4-1D530BBF2907}"/>
              </a:ext>
            </a:extLst>
          </p:cNvPr>
          <p:cNvCxnSpPr>
            <a:cxnSpLocks/>
          </p:cNvCxnSpPr>
          <p:nvPr/>
        </p:nvCxnSpPr>
        <p:spPr>
          <a:xfrm flipH="1">
            <a:off x="6042660" y="4504348"/>
            <a:ext cx="529591" cy="1385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6249E5-7040-9D4C-9283-9142E10D6361}"/>
              </a:ext>
            </a:extLst>
          </p:cNvPr>
          <p:cNvSpPr txBox="1"/>
          <p:nvPr/>
        </p:nvSpPr>
        <p:spPr>
          <a:xfrm>
            <a:off x="4157449" y="4497683"/>
            <a:ext cx="212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Long term storage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4257C1-7432-CC45-8EE0-FEA1CDC5E181}"/>
              </a:ext>
            </a:extLst>
          </p:cNvPr>
          <p:cNvSpPr txBox="1"/>
          <p:nvPr/>
        </p:nvSpPr>
        <p:spPr>
          <a:xfrm>
            <a:off x="223342" y="1230028"/>
            <a:ext cx="31577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Variable data, long-term data, your program file – all will be held in 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4EC6C-C47E-F044-8AC4-274BE8DCB63F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4887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Output</a:t>
            </a:r>
          </a:p>
          <a:p>
            <a:pPr algn="ctr"/>
            <a:r>
              <a:rPr lang="en-GB" sz="1500" b="1"/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Primary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Secondary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Input</a:t>
            </a:r>
          </a:p>
          <a:p>
            <a:pPr algn="ctr"/>
            <a:r>
              <a:rPr lang="en-GB" sz="1500" b="1"/>
              <a:t>Device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677029-D4A5-9A42-AF57-F315667FBF6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B19A6-48A2-FB45-AADD-A1D5EE5C328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write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8AA2-2FA9-3844-8731-E75552C86564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defRPr>
            </a:lvl1pPr>
          </a:lstStyle>
          <a:p>
            <a:r>
              <a:rPr lang="en-GB" sz="1350"/>
              <a:t>read/write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48783-3EC8-0F44-A50A-CA5F0D068543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read/write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945894-5A64-0D49-B294-4C7604D05B0A}"/>
              </a:ext>
            </a:extLst>
          </p:cNvPr>
          <p:cNvSpPr txBox="1"/>
          <p:nvPr/>
        </p:nvSpPr>
        <p:spPr>
          <a:xfrm>
            <a:off x="939728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keyboard,</a:t>
            </a:r>
          </a:p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mouse, 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948BC0-C586-2C40-92A5-ED172F374406}"/>
              </a:ext>
            </a:extLst>
          </p:cNvPr>
          <p:cNvSpPr txBox="1"/>
          <p:nvPr/>
        </p:nvSpPr>
        <p:spPr>
          <a:xfrm>
            <a:off x="6456327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display,</a:t>
            </a:r>
          </a:p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printer, 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62B7E-CC8E-544F-A4E5-C8D6FBFE0B47}"/>
              </a:ext>
            </a:extLst>
          </p:cNvPr>
          <p:cNvSpPr txBox="1"/>
          <p:nvPr/>
        </p:nvSpPr>
        <p:spPr>
          <a:xfrm>
            <a:off x="223342" y="1230028"/>
            <a:ext cx="31577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350"/>
              <a:t>Your program will receive input data and will output results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D7226A-334E-2047-A1DB-FB143DA24F94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66924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2FC-7833-1945-98CD-ABB7886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ED891-4BBF-604B-9585-D145A8F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92E5-EB1A-8341-88ED-25DCADE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D5F70-72E7-7E42-AE37-298F73E0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CPU + ALU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C1A29A-4140-AD46-8C70-BBE12814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Output</a:t>
            </a:r>
          </a:p>
          <a:p>
            <a:pPr algn="ctr"/>
            <a:r>
              <a:rPr lang="en-GB" sz="1500" b="1"/>
              <a:t>Device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18183C-F1AE-6E45-9EA7-8BD63D55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9" y="1359802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Primary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056D5E9-29AD-CD48-86EA-4AA79299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38" y="3974659"/>
            <a:ext cx="1350169" cy="540544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Secondary</a:t>
            </a:r>
          </a:p>
          <a:p>
            <a:pPr algn="ctr"/>
            <a:r>
              <a:rPr lang="en-GB" sz="1500" b="1">
                <a:solidFill>
                  <a:schemeClr val="tx1">
                    <a:alpha val="50000"/>
                  </a:schemeClr>
                </a:solidFill>
              </a:rPr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1C639-50F4-7C47-8A1B-130FA40E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28" y="2667231"/>
            <a:ext cx="1350169" cy="54054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500" b="1"/>
              <a:t>Input</a:t>
            </a:r>
          </a:p>
          <a:p>
            <a:pPr algn="ctr"/>
            <a:r>
              <a:rPr lang="en-GB" sz="1500" b="1"/>
              <a:t>Device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73885-F20D-3942-8D51-5EFF4A35910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9007" y="2937503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257FD7-F1A1-C043-902B-4C5B860FD877}"/>
              </a:ext>
            </a:extLst>
          </p:cNvPr>
          <p:cNvCxnSpPr/>
          <p:nvPr/>
        </p:nvCxnSpPr>
        <p:spPr>
          <a:xfrm>
            <a:off x="2289895" y="2937502"/>
            <a:ext cx="140894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19C60E-0177-5A4E-9D9A-937A5CEE300B}"/>
              </a:ext>
            </a:extLst>
          </p:cNvPr>
          <p:cNvSpPr txBox="1"/>
          <p:nvPr/>
        </p:nvSpPr>
        <p:spPr>
          <a:xfrm>
            <a:off x="2289896" y="2649766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48D6C-BE7A-DD4E-84B2-C5269520A72A}"/>
              </a:ext>
            </a:extLst>
          </p:cNvPr>
          <p:cNvSpPr txBox="1"/>
          <p:nvPr/>
        </p:nvSpPr>
        <p:spPr>
          <a:xfrm>
            <a:off x="5047385" y="2648180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/>
              <a:t>write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772BD4-4E2C-A244-B9FB-16DB1A501D7D}"/>
              </a:ext>
            </a:extLst>
          </p:cNvPr>
          <p:cNvSpPr txBox="1"/>
          <p:nvPr/>
        </p:nvSpPr>
        <p:spPr>
          <a:xfrm>
            <a:off x="93769" y="2751527"/>
            <a:ext cx="93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input()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3A8543-95FE-2E40-81DA-5C1867558F53}"/>
              </a:ext>
            </a:extLst>
          </p:cNvPr>
          <p:cNvSpPr txBox="1"/>
          <p:nvPr/>
        </p:nvSpPr>
        <p:spPr>
          <a:xfrm>
            <a:off x="7827169" y="2751527"/>
            <a:ext cx="87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A6440E-0A1B-4644-AB80-0BD2089BDBF0}"/>
              </a:ext>
            </a:extLst>
          </p:cNvPr>
          <p:cNvSpPr txBox="1"/>
          <p:nvPr/>
        </p:nvSpPr>
        <p:spPr>
          <a:xfrm>
            <a:off x="223342" y="1230028"/>
            <a:ext cx="31577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includes commands to make basic inputting and outputting relatively trivial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5B615-A920-D44A-BF9E-C6BF7D40C6C9}"/>
              </a:ext>
            </a:extLst>
          </p:cNvPr>
          <p:cNvSpPr/>
          <p:nvPr/>
        </p:nvSpPr>
        <p:spPr>
          <a:xfrm>
            <a:off x="223342" y="1268016"/>
            <a:ext cx="3157786" cy="692498"/>
          </a:xfrm>
          <a:prstGeom prst="rect">
            <a:avLst/>
          </a:prstGeom>
          <a:noFill/>
          <a:ln cap="sq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E34BDA-836A-764D-B8F5-9AFD0318B5B2}"/>
              </a:ext>
            </a:extLst>
          </p:cNvPr>
          <p:cNvSpPr txBox="1"/>
          <p:nvPr/>
        </p:nvSpPr>
        <p:spPr>
          <a:xfrm>
            <a:off x="939728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keyboard,</a:t>
            </a:r>
          </a:p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mouse, 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40F524-B97A-3049-9605-649025DE649E}"/>
              </a:ext>
            </a:extLst>
          </p:cNvPr>
          <p:cNvSpPr txBox="1"/>
          <p:nvPr/>
        </p:nvSpPr>
        <p:spPr>
          <a:xfrm>
            <a:off x="6456327" y="3304921"/>
            <a:ext cx="212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display,</a:t>
            </a:r>
          </a:p>
          <a:p>
            <a:pPr marL="257175" indent="-257175">
              <a:buFontTx/>
              <a:buChar char="-"/>
            </a:pP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printer, 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C8F293-DFDC-344A-BF84-8864AA999012}"/>
              </a:ext>
            </a:extLst>
          </p:cNvPr>
          <p:cNvCxnSpPr>
            <a:cxnSpLocks/>
          </p:cNvCxnSpPr>
          <p:nvPr/>
        </p:nvCxnSpPr>
        <p:spPr>
          <a:xfrm>
            <a:off x="4373924" y="1900346"/>
            <a:ext cx="0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855DBE-B82A-AA4B-A105-ACAF1F42FC8F}"/>
              </a:ext>
            </a:extLst>
          </p:cNvPr>
          <p:cNvCxnSpPr>
            <a:cxnSpLocks/>
          </p:cNvCxnSpPr>
          <p:nvPr/>
        </p:nvCxnSpPr>
        <p:spPr>
          <a:xfrm flipH="1">
            <a:off x="4373923" y="3207774"/>
            <a:ext cx="1" cy="766885"/>
          </a:xfrm>
          <a:prstGeom prst="straightConnector1">
            <a:avLst/>
          </a:prstGeom>
          <a:ln w="63500">
            <a:solidFill>
              <a:srgbClr val="FF0000">
                <a:alpha val="30000"/>
              </a:srgb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0FAF90-6FDA-EF49-BE97-CE5D2042A209}"/>
              </a:ext>
            </a:extLst>
          </p:cNvPr>
          <p:cNvSpPr txBox="1"/>
          <p:nvPr/>
        </p:nvSpPr>
        <p:spPr>
          <a:xfrm>
            <a:off x="4380150" y="2145288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defRPr>
            </a:lvl1pPr>
          </a:lstStyle>
          <a:p>
            <a:r>
              <a:rPr lang="en-GB" sz="1350"/>
              <a:t>read/write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7A4ABF-AA8F-634F-86F1-D13E24E974C9}"/>
              </a:ext>
            </a:extLst>
          </p:cNvPr>
          <p:cNvSpPr txBox="1"/>
          <p:nvPr/>
        </p:nvSpPr>
        <p:spPr>
          <a:xfrm>
            <a:off x="4380150" y="3459443"/>
            <a:ext cx="14089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1270">
                  <a:solidFill>
                    <a:srgbClr val="C00000"/>
                  </a:solidFill>
                </a:ln>
                <a:solidFill>
                  <a:srgbClr val="FF0000"/>
                </a:solidFill>
              </a:defRPr>
            </a:lvl1pPr>
          </a:lstStyle>
          <a:p>
            <a:r>
              <a:rPr lang="en-GB" sz="1350">
                <a:ln w="1270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</a:rPr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219300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5712C-5DCF-8E46-ADBA-3A9AAAE906E0}"/>
              </a:ext>
            </a:extLst>
          </p:cNvPr>
          <p:cNvSpPr/>
          <p:nvPr/>
        </p:nvSpPr>
        <p:spPr>
          <a:xfrm>
            <a:off x="2743680" y="1567629"/>
            <a:ext cx="3656642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# Output demonstration</a:t>
            </a:r>
          </a:p>
          <a:p>
            <a:endParaRPr lang="en-GB"/>
          </a:p>
          <a:p>
            <a:r>
              <a:rPr lang="en-GB"/>
              <a:t>name = </a:t>
            </a:r>
            <a:r>
              <a:rPr lang="en-GB">
                <a:solidFill>
                  <a:schemeClr val="accent6"/>
                </a:solidFill>
              </a:rPr>
              <a:t>"Philip Windridge"</a:t>
            </a:r>
          </a:p>
          <a:p>
            <a:endParaRPr lang="en-GB"/>
          </a:p>
          <a:p>
            <a:r>
              <a:rPr lang="en-GB"/>
              <a:t>email = </a:t>
            </a:r>
            <a:r>
              <a:rPr lang="en-GB">
                <a:solidFill>
                  <a:schemeClr val="accent6"/>
                </a:solidFill>
              </a:rPr>
              <a:t>"</a:t>
            </a:r>
            <a:r>
              <a:rPr lang="en-GB" err="1">
                <a:solidFill>
                  <a:schemeClr val="accent6"/>
                </a:solidFill>
              </a:rPr>
              <a:t>p.c.windridge@staffs.ac.uk</a:t>
            </a:r>
            <a:r>
              <a:rPr lang="en-GB">
                <a:solidFill>
                  <a:schemeClr val="accent6"/>
                </a:solidFill>
              </a:rPr>
              <a:t>"</a:t>
            </a:r>
          </a:p>
          <a:p>
            <a:endParaRPr lang="en-GB"/>
          </a:p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B07F3-B343-F148-A396-84F946747470}"/>
              </a:ext>
            </a:extLst>
          </p:cNvPr>
          <p:cNvSpPr txBox="1"/>
          <p:nvPr/>
        </p:nvSpPr>
        <p:spPr>
          <a:xfrm>
            <a:off x="2632398" y="961694"/>
            <a:ext cx="385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simple example of outputting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43FD4-D076-4B4F-B544-6409A5F57746}"/>
              </a:ext>
            </a:extLst>
          </p:cNvPr>
          <p:cNvSpPr txBox="1"/>
          <p:nvPr/>
        </p:nvSpPr>
        <p:spPr>
          <a:xfrm>
            <a:off x="229383" y="3251613"/>
            <a:ext cx="220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print function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DE1CB3F-E07A-F04C-AB75-FE19370263FE}"/>
              </a:ext>
            </a:extLst>
          </p:cNvPr>
          <p:cNvSpPr/>
          <p:nvPr/>
        </p:nvSpPr>
        <p:spPr>
          <a:xfrm>
            <a:off x="6537804" y="2100686"/>
            <a:ext cx="270510" cy="877377"/>
          </a:xfrm>
          <a:prstGeom prst="righ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423FE-D929-0D42-BDF3-AA755C19BF77}"/>
              </a:ext>
            </a:extLst>
          </p:cNvPr>
          <p:cNvSpPr txBox="1"/>
          <p:nvPr/>
        </p:nvSpPr>
        <p:spPr>
          <a:xfrm>
            <a:off x="6880704" y="2366131"/>
            <a:ext cx="220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en-GB" sz="1800" err="1">
                <a:solidFill>
                  <a:schemeClr val="accent5">
                    <a:lumMod val="75000"/>
                  </a:schemeClr>
                </a:solidFill>
              </a:rPr>
              <a:t>Programmy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stuff’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7AEAF9-0989-1D42-BAF9-FA4D214F0693}"/>
              </a:ext>
            </a:extLst>
          </p:cNvPr>
          <p:cNvSpPr/>
          <p:nvPr/>
        </p:nvSpPr>
        <p:spPr>
          <a:xfrm>
            <a:off x="2596347" y="3140533"/>
            <a:ext cx="1572890" cy="566861"/>
          </a:xfrm>
          <a:prstGeom prst="ellipse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92F8A-C91A-EE4A-A55E-6EBC2A008626}"/>
              </a:ext>
            </a:extLst>
          </p:cNvPr>
          <p:cNvSpPr txBox="1"/>
          <p:nvPr/>
        </p:nvSpPr>
        <p:spPr>
          <a:xfrm>
            <a:off x="4169237" y="4008964"/>
            <a:ext cx="282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this will just output the value of the ‘name’ variable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B1234C-A856-0F4A-B05F-762B70A9E3DC}"/>
              </a:ext>
            </a:extLst>
          </p:cNvPr>
          <p:cNvCxnSpPr>
            <a:cxnSpLocks/>
          </p:cNvCxnSpPr>
          <p:nvPr/>
        </p:nvCxnSpPr>
        <p:spPr>
          <a:xfrm flipH="1" flipV="1">
            <a:off x="3809478" y="3494689"/>
            <a:ext cx="549580" cy="50730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F5E598-D2FB-B04C-83FB-F466CA750BD6}"/>
              </a:ext>
            </a:extLst>
          </p:cNvPr>
          <p:cNvCxnSpPr>
            <a:cxnSpLocks/>
          </p:cNvCxnSpPr>
          <p:nvPr/>
        </p:nvCxnSpPr>
        <p:spPr>
          <a:xfrm flipV="1">
            <a:off x="2130575" y="3424738"/>
            <a:ext cx="685799" cy="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EA852AA-4AA2-DB43-8AF0-A2AFD10F7F15}"/>
              </a:ext>
            </a:extLst>
          </p:cNvPr>
          <p:cNvSpPr/>
          <p:nvPr/>
        </p:nvSpPr>
        <p:spPr>
          <a:xfrm>
            <a:off x="2743679" y="3211034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2C092E9-FDB7-134E-9DDA-503E9D86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2868"/>
            <a:ext cx="7886700" cy="18962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/>
              <a:t>The print function will convert an object to a string if it is not a string object already</a:t>
            </a:r>
          </a:p>
          <a:p>
            <a:pPr lvl="1">
              <a:lnSpc>
                <a:spcPct val="120000"/>
              </a:lnSpc>
            </a:pPr>
            <a:r>
              <a:rPr lang="en-GB"/>
              <a:t>a string literal – print(</a:t>
            </a:r>
            <a:r>
              <a:rPr lang="en-GB">
                <a:highlight>
                  <a:srgbClr val="00FFFF"/>
                </a:highlight>
              </a:rPr>
              <a:t>"Heads!"</a:t>
            </a:r>
            <a:r>
              <a:rPr lang="en-GB"/>
              <a:t>)</a:t>
            </a:r>
          </a:p>
          <a:p>
            <a:pPr lvl="1">
              <a:lnSpc>
                <a:spcPct val="120000"/>
              </a:lnSpc>
            </a:pPr>
            <a:endParaRPr lang="en-GB">
              <a:highlight>
                <a:srgbClr val="00FFFF"/>
              </a:highlight>
            </a:endParaRPr>
          </a:p>
          <a:p>
            <a:pPr lvl="1">
              <a:lnSpc>
                <a:spcPct val="120000"/>
              </a:lnSpc>
            </a:pPr>
            <a:r>
              <a:rPr lang="en-GB"/>
              <a:t>an integer – print(</a:t>
            </a:r>
            <a:r>
              <a:rPr lang="en-GB">
                <a:highlight>
                  <a:srgbClr val="00FFFF"/>
                </a:highlight>
              </a:rPr>
              <a:t>1</a:t>
            </a:r>
            <a:r>
              <a:rPr lang="en-GB"/>
              <a:t>)</a:t>
            </a:r>
          </a:p>
          <a:p>
            <a:pPr lvl="1">
              <a:lnSpc>
                <a:spcPct val="120000"/>
              </a:lnSpc>
            </a:pPr>
            <a:endParaRPr lang="en-GB">
              <a:highlight>
                <a:srgbClr val="00FFFF"/>
              </a:highlight>
            </a:endParaRPr>
          </a:p>
          <a:p>
            <a:pPr lvl="1">
              <a:lnSpc>
                <a:spcPct val="120000"/>
              </a:lnSpc>
            </a:pPr>
            <a:r>
              <a:rPr lang="en-GB"/>
              <a:t>a float – print(</a:t>
            </a:r>
            <a:r>
              <a:rPr lang="en-GB">
                <a:highlight>
                  <a:srgbClr val="00FFFF"/>
                </a:highlight>
              </a:rPr>
              <a:t>1.2</a:t>
            </a:r>
            <a:r>
              <a:rPr lang="en-GB"/>
              <a:t>)</a:t>
            </a:r>
          </a:p>
          <a:p>
            <a:pPr>
              <a:lnSpc>
                <a:spcPct val="120000"/>
              </a:lnSpc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C9D29-34C3-E04E-97CE-C767D25E6232}"/>
              </a:ext>
            </a:extLst>
          </p:cNvPr>
          <p:cNvSpPr txBox="1"/>
          <p:nvPr/>
        </p:nvSpPr>
        <p:spPr>
          <a:xfrm>
            <a:off x="3785526" y="3806581"/>
            <a:ext cx="342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print function accepts a value within the parentheses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976EAB-6DA5-E348-960B-897032F188D1}"/>
              </a:ext>
            </a:extLst>
          </p:cNvPr>
          <p:cNvCxnSpPr>
            <a:cxnSpLocks/>
          </p:cNvCxnSpPr>
          <p:nvPr/>
        </p:nvCxnSpPr>
        <p:spPr>
          <a:xfrm flipH="1" flipV="1">
            <a:off x="3715533" y="3532974"/>
            <a:ext cx="313571" cy="2736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E787C2-554D-7043-9E6B-DF5E320D164D}"/>
              </a:ext>
            </a:extLst>
          </p:cNvPr>
          <p:cNvCxnSpPr>
            <a:cxnSpLocks/>
          </p:cNvCxnSpPr>
          <p:nvPr/>
        </p:nvCxnSpPr>
        <p:spPr>
          <a:xfrm flipH="1" flipV="1">
            <a:off x="6886184" y="4118204"/>
            <a:ext cx="155010" cy="2279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2307E7-9F84-1C46-AA13-C7213952CAF1}"/>
              </a:ext>
            </a:extLst>
          </p:cNvPr>
          <p:cNvSpPr txBox="1"/>
          <p:nvPr/>
        </p:nvSpPr>
        <p:spPr>
          <a:xfrm>
            <a:off x="6312891" y="4346104"/>
            <a:ext cx="2457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The string “Philip Windridge” in this case</a:t>
            </a:r>
          </a:p>
        </p:txBody>
      </p:sp>
    </p:spTree>
    <p:extLst>
      <p:ext uri="{BB962C8B-B14F-4D97-AF65-F5344CB8AC3E}">
        <p14:creationId xmlns:p14="http://schemas.microsoft.com/office/powerpoint/2010/main" val="47534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D8069-DBFA-CC42-BAC6-511241FE4589}"/>
              </a:ext>
            </a:extLst>
          </p:cNvPr>
          <p:cNvSpPr/>
          <p:nvPr/>
        </p:nvSpPr>
        <p:spPr>
          <a:xfrm>
            <a:off x="2743680" y="2398626"/>
            <a:ext cx="365664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print(name)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B916-D730-8248-AABB-08E405E3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print()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0ED21F4-E692-964D-B0C8-43300EF3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62276"/>
            <a:ext cx="7886700" cy="16704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/>
              <a:t>Think of a function as a mini-program that you can call on when you need it for a specific task</a:t>
            </a:r>
          </a:p>
          <a:p>
            <a:pPr lvl="1">
              <a:lnSpc>
                <a:spcPct val="120000"/>
              </a:lnSpc>
            </a:pPr>
            <a:r>
              <a:rPr lang="en-GB">
                <a:highlight>
                  <a:srgbClr val="FFFF00"/>
                </a:highlight>
              </a:rPr>
              <a:t>Worry about what the function does</a:t>
            </a:r>
          </a:p>
          <a:p>
            <a:pPr lvl="1">
              <a:lnSpc>
                <a:spcPct val="120000"/>
              </a:lnSpc>
            </a:pPr>
            <a:r>
              <a:rPr lang="en-GB"/>
              <a:t>Not so much about how it does it</a:t>
            </a:r>
          </a:p>
          <a:p>
            <a:pPr>
              <a:lnSpc>
                <a:spcPct val="120000"/>
              </a:lnSpc>
            </a:pPr>
            <a:endParaRPr lang="en-GB"/>
          </a:p>
          <a:p>
            <a:pPr>
              <a:lnSpc>
                <a:spcPct val="120000"/>
              </a:lnSpc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EB33A-E9EA-724C-963A-2B2A57C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BFC8-884E-1144-8994-97CB13C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D8CD1C-61B5-894E-A83F-7B61DA3675A0}"/>
              </a:ext>
            </a:extLst>
          </p:cNvPr>
          <p:cNvSpPr txBox="1"/>
          <p:nvPr/>
        </p:nvSpPr>
        <p:spPr>
          <a:xfrm>
            <a:off x="2770015" y="3239176"/>
            <a:ext cx="8223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common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0B3F2F-7AC7-CF45-91C8-44632FD2DAB3}"/>
              </a:ext>
            </a:extLst>
          </p:cNvPr>
          <p:cNvSpPr txBox="1"/>
          <p:nvPr/>
        </p:nvSpPr>
        <p:spPr>
          <a:xfrm>
            <a:off x="2922415" y="3658950"/>
            <a:ext cx="327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7758C-0F67-F94B-AEAA-5EEFA650F9F6}"/>
              </a:ext>
            </a:extLst>
          </p:cNvPr>
          <p:cNvSpPr txBox="1"/>
          <p:nvPr/>
        </p:nvSpPr>
        <p:spPr>
          <a:xfrm>
            <a:off x="79354" y="1862626"/>
            <a:ext cx="24032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Okay, there can be reasons why you’d want to think about this – for example, efficiency (either speed or use of resources)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A033E5E-7C56-F645-B750-C15C618DF9B2}"/>
              </a:ext>
            </a:extLst>
          </p:cNvPr>
          <p:cNvSpPr/>
          <p:nvPr/>
        </p:nvSpPr>
        <p:spPr>
          <a:xfrm>
            <a:off x="352425" y="2981325"/>
            <a:ext cx="619125" cy="1323975"/>
          </a:xfrm>
          <a:custGeom>
            <a:avLst/>
            <a:gdLst>
              <a:gd name="connsiteX0" fmla="*/ 0 w 825500"/>
              <a:gd name="connsiteY0" fmla="*/ 0 h 1765300"/>
              <a:gd name="connsiteX1" fmla="*/ 241300 w 825500"/>
              <a:gd name="connsiteY1" fmla="*/ 1333500 h 1765300"/>
              <a:gd name="connsiteX2" fmla="*/ 825500 w 825500"/>
              <a:gd name="connsiteY2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0" h="1765300">
                <a:moveTo>
                  <a:pt x="0" y="0"/>
                </a:moveTo>
                <a:cubicBezTo>
                  <a:pt x="51858" y="519641"/>
                  <a:pt x="103717" y="1039283"/>
                  <a:pt x="241300" y="1333500"/>
                </a:cubicBezTo>
                <a:cubicBezTo>
                  <a:pt x="378883" y="1627717"/>
                  <a:pt x="602191" y="1696508"/>
                  <a:pt x="825500" y="1765300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63325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2569</Words>
  <Application>Microsoft Office PowerPoint</Application>
  <PresentationFormat>On-screen Show (16:9)</PresentationFormat>
  <Paragraphs>379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Andale Mono</vt:lpstr>
      <vt:lpstr>Arial</vt:lpstr>
      <vt:lpstr>Bradley Hand ITC</vt:lpstr>
      <vt:lpstr>Calibri</vt:lpstr>
      <vt:lpstr>Calibri Light</vt:lpstr>
      <vt:lpstr>Courier</vt:lpstr>
      <vt:lpstr>Tahoma</vt:lpstr>
      <vt:lpstr>Office Theme</vt:lpstr>
      <vt:lpstr>Inputs and Outputs</vt:lpstr>
      <vt:lpstr>We’re going to cover…</vt:lpstr>
      <vt:lpstr>Overview</vt:lpstr>
      <vt:lpstr>Overview</vt:lpstr>
      <vt:lpstr>Overview</vt:lpstr>
      <vt:lpstr>Overview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print()</vt:lpstr>
      <vt:lpstr>input()</vt:lpstr>
      <vt:lpstr>input()</vt:lpstr>
      <vt:lpstr>input()</vt:lpstr>
      <vt:lpstr>input()</vt:lpstr>
      <vt:lpstr>input()</vt:lpstr>
      <vt:lpstr>input()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ORAVECZ Gabor</cp:lastModifiedBy>
  <cp:revision>2</cp:revision>
  <dcterms:created xsi:type="dcterms:W3CDTF">2017-04-05T14:08:44Z</dcterms:created>
  <dcterms:modified xsi:type="dcterms:W3CDTF">2021-10-20T08:02:17Z</dcterms:modified>
</cp:coreProperties>
</file>