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352" r:id="rId4"/>
    <p:sldId id="353" r:id="rId5"/>
    <p:sldId id="354" r:id="rId6"/>
    <p:sldId id="340" r:id="rId7"/>
    <p:sldId id="341" r:id="rId8"/>
    <p:sldId id="342" r:id="rId9"/>
    <p:sldId id="346" r:id="rId10"/>
    <p:sldId id="343" r:id="rId11"/>
    <p:sldId id="350" r:id="rId12"/>
    <p:sldId id="345" r:id="rId13"/>
    <p:sldId id="347" r:id="rId14"/>
    <p:sldId id="348" r:id="rId15"/>
    <p:sldId id="351" r:id="rId16"/>
    <p:sldId id="355" r:id="rId17"/>
    <p:sldId id="25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6B430-3585-3247-A47B-0537507D67BD}" v="1" dt="2021-09-02T10:10:52.458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1575" autoAdjust="0"/>
  </p:normalViewPr>
  <p:slideViewPr>
    <p:cSldViewPr snapToGrid="0">
      <p:cViewPr varScale="1">
        <p:scale>
          <a:sx n="92" d="100"/>
          <a:sy n="92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string-and-bytes-liter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More on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8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E75577-6578-794E-9390-3201A26EE815}"/>
              </a:ext>
            </a:extLst>
          </p:cNvPr>
          <p:cNvSpPr txBox="1"/>
          <p:nvPr/>
        </p:nvSpPr>
        <p:spPr>
          <a:xfrm>
            <a:off x="3020912" y="2985619"/>
            <a:ext cx="2639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triple_quotes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is the same as in String Output (part 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516108-2ADD-1E48-B10B-BE01CE0CAD5A}"/>
              </a:ext>
            </a:extLst>
          </p:cNvPr>
          <p:cNvSpPr txBox="1"/>
          <p:nvPr/>
        </p:nvSpPr>
        <p:spPr>
          <a:xfrm>
            <a:off x="2821837" y="1822130"/>
            <a:ext cx="2231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addition of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newline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tab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characters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A92892-99D5-DA42-918E-C5CE819ADB47}"/>
              </a:ext>
            </a:extLst>
          </p:cNvPr>
          <p:cNvCxnSpPr>
            <a:cxnSpLocks/>
          </p:cNvCxnSpPr>
          <p:nvPr/>
        </p:nvCxnSpPr>
        <p:spPr>
          <a:xfrm flipH="1">
            <a:off x="2821838" y="2030728"/>
            <a:ext cx="907787" cy="2731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A60A19-68E7-0F4B-8563-D3DAA16DF203}"/>
              </a:ext>
            </a:extLst>
          </p:cNvPr>
          <p:cNvCxnSpPr>
            <a:cxnSpLocks/>
          </p:cNvCxnSpPr>
          <p:nvPr/>
        </p:nvCxnSpPr>
        <p:spPr>
          <a:xfrm flipH="1">
            <a:off x="3018215" y="2062014"/>
            <a:ext cx="1627376" cy="2974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3DD181-C413-9C40-9E2D-6CDF74AC503C}"/>
              </a:ext>
            </a:extLst>
          </p:cNvPr>
          <p:cNvCxnSpPr>
            <a:cxnSpLocks/>
          </p:cNvCxnSpPr>
          <p:nvPr/>
        </p:nvCxnSpPr>
        <p:spPr>
          <a:xfrm flipH="1">
            <a:off x="3986314" y="2109070"/>
            <a:ext cx="34541" cy="1723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280B379-D948-DF43-853A-6EE3F4186050}"/>
              </a:ext>
            </a:extLst>
          </p:cNvPr>
          <p:cNvSpPr/>
          <p:nvPr/>
        </p:nvSpPr>
        <p:spPr>
          <a:xfrm>
            <a:off x="2624651" y="2286240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DF9BED8-2043-A648-9897-BE35C69E8CCA}"/>
              </a:ext>
            </a:extLst>
          </p:cNvPr>
          <p:cNvSpPr/>
          <p:nvPr/>
        </p:nvSpPr>
        <p:spPr>
          <a:xfrm>
            <a:off x="2821838" y="2286240"/>
            <a:ext cx="182691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BE40A9-79E6-4E42-B122-CC7666568F76}"/>
              </a:ext>
            </a:extLst>
          </p:cNvPr>
          <p:cNvSpPr/>
          <p:nvPr/>
        </p:nvSpPr>
        <p:spPr>
          <a:xfrm>
            <a:off x="3866517" y="2303867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33586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DDA4418-0450-B842-8A91-F74C9FF12E66}"/>
              </a:ext>
            </a:extLst>
          </p:cNvPr>
          <p:cNvSpPr txBox="1"/>
          <p:nvPr/>
        </p:nvSpPr>
        <p:spPr>
          <a:xfrm>
            <a:off x="5880774" y="2439052"/>
            <a:ext cx="520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 -</a:t>
            </a: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05121B-05AF-6A43-B151-8C6D6D830223}"/>
              </a:ext>
            </a:extLst>
          </p:cNvPr>
          <p:cNvSpPr txBox="1"/>
          <p:nvPr/>
        </p:nvSpPr>
        <p:spPr>
          <a:xfrm>
            <a:off x="6242085" y="2386090"/>
            <a:ext cx="232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why do you think there is a difference in tab width (8 spaces vs 4 spaces)?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63A6A-66A4-A04F-B12F-F221E84DE650}"/>
              </a:ext>
            </a:extLst>
          </p:cNvPr>
          <p:cNvCxnSpPr>
            <a:cxnSpLocks/>
          </p:cNvCxnSpPr>
          <p:nvPr/>
        </p:nvCxnSpPr>
        <p:spPr>
          <a:xfrm>
            <a:off x="6155712" y="2692514"/>
            <a:ext cx="245089" cy="4089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CC3CCB-FD8D-ED42-9E87-E7FB790F3F03}"/>
              </a:ext>
            </a:extLst>
          </p:cNvPr>
          <p:cNvCxnSpPr>
            <a:cxnSpLocks/>
          </p:cNvCxnSpPr>
          <p:nvPr/>
        </p:nvCxnSpPr>
        <p:spPr>
          <a:xfrm flipV="1">
            <a:off x="6162558" y="2062014"/>
            <a:ext cx="313937" cy="4387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0DA516-A928-5643-913E-658606DA9BA1}"/>
              </a:ext>
            </a:extLst>
          </p:cNvPr>
          <p:cNvSpPr txBox="1"/>
          <p:nvPr/>
        </p:nvSpPr>
        <p:spPr>
          <a:xfrm>
            <a:off x="-1002" y="1770128"/>
            <a:ext cx="7310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I pressed the 'tab' button here (tab set to</a:t>
            </a:r>
          </a:p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(default) 4 spaces)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F21DC-8C90-784A-8881-752AC2F2465A}"/>
              </a:ext>
            </a:extLst>
          </p:cNvPr>
          <p:cNvCxnSpPr>
            <a:cxnSpLocks/>
          </p:cNvCxnSpPr>
          <p:nvPr/>
        </p:nvCxnSpPr>
        <p:spPr>
          <a:xfrm>
            <a:off x="469042" y="2921696"/>
            <a:ext cx="260996" cy="2051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293B63-1DF4-D543-A159-FD70FFE65ED6}"/>
              </a:ext>
            </a:extLst>
          </p:cNvPr>
          <p:cNvSpPr txBox="1"/>
          <p:nvPr/>
        </p:nvSpPr>
        <p:spPr>
          <a:xfrm>
            <a:off x="7260428" y="3241535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76ECF-93EA-0048-9FC6-A9AE51860F6E}"/>
              </a:ext>
            </a:extLst>
          </p:cNvPr>
          <p:cNvCxnSpPr>
            <a:cxnSpLocks/>
          </p:cNvCxnSpPr>
          <p:nvPr/>
        </p:nvCxnSpPr>
        <p:spPr>
          <a:xfrm flipV="1">
            <a:off x="7730490" y="2921697"/>
            <a:ext cx="619589" cy="3510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F1D16-7C1E-494B-B94A-4CD054534152}"/>
              </a:ext>
            </a:extLst>
          </p:cNvPr>
          <p:cNvCxnSpPr>
            <a:cxnSpLocks/>
          </p:cNvCxnSpPr>
          <p:nvPr/>
        </p:nvCxnSpPr>
        <p:spPr>
          <a:xfrm flipH="1" flipV="1">
            <a:off x="7260428" y="3101422"/>
            <a:ext cx="137795" cy="199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A03AA0-B1D4-EF42-9105-4F0B15ABFDEB}"/>
              </a:ext>
            </a:extLst>
          </p:cNvPr>
          <p:cNvSpPr txBox="1"/>
          <p:nvPr/>
        </p:nvSpPr>
        <p:spPr>
          <a:xfrm>
            <a:off x="7092172" y="1392081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6DF73-4758-F84D-AE0A-F80516644945}"/>
              </a:ext>
            </a:extLst>
          </p:cNvPr>
          <p:cNvCxnSpPr>
            <a:cxnSpLocks/>
          </p:cNvCxnSpPr>
          <p:nvPr/>
        </p:nvCxnSpPr>
        <p:spPr>
          <a:xfrm>
            <a:off x="7562589" y="1600588"/>
            <a:ext cx="92971" cy="38569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0CFF7-F38F-0849-9321-D1F5137D23F8}"/>
              </a:ext>
            </a:extLst>
          </p:cNvPr>
          <p:cNvCxnSpPr>
            <a:cxnSpLocks/>
          </p:cNvCxnSpPr>
          <p:nvPr/>
        </p:nvCxnSpPr>
        <p:spPr>
          <a:xfrm flipH="1">
            <a:off x="6925835" y="1600588"/>
            <a:ext cx="224283" cy="20201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2B123-988B-214B-AC3C-31F054625B18}"/>
              </a:ext>
            </a:extLst>
          </p:cNvPr>
          <p:cNvSpPr txBox="1"/>
          <p:nvPr/>
        </p:nvSpPr>
        <p:spPr>
          <a:xfrm>
            <a:off x="2269697" y="2187001"/>
            <a:ext cx="329320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57E49-4154-EC43-B8EC-AED7DEF23308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829DB-4E5D-1344-89F1-1761AF43CDF5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E4372-46F6-6B42-A028-FCC836485C9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0A121-1DA2-6A41-93EA-07240507DC72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9F9CC-0160-F44B-B6F1-4C0C3BC2D264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F6F8F-EBFF-2847-91F1-8AB030F59F5B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914E1A-55CF-A14A-B1D2-92FE1895BD8C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BB623-6012-E140-8963-20C6AFFCDC9F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101775-20DB-0844-BF1D-0A5F820EC3E1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411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73CEA-2BED-C94A-8A0E-E9DCCB123C38}"/>
              </a:ext>
            </a:extLst>
          </p:cNvPr>
          <p:cNvSpPr txBox="1"/>
          <p:nvPr/>
        </p:nvSpPr>
        <p:spPr>
          <a:xfrm>
            <a:off x="6712386" y="4261411"/>
            <a:ext cx="23753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200" dirty="0"/>
              <a:t>okay…why do you think that you might you need it sometime?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D0E8022-9B50-0B42-8BE7-D1EA9897DD78}"/>
              </a:ext>
            </a:extLst>
          </p:cNvPr>
          <p:cNvSpPr/>
          <p:nvPr/>
        </p:nvSpPr>
        <p:spPr>
          <a:xfrm>
            <a:off x="7539103" y="911269"/>
            <a:ext cx="1512853" cy="3344450"/>
          </a:xfrm>
          <a:custGeom>
            <a:avLst/>
            <a:gdLst>
              <a:gd name="connsiteX0" fmla="*/ 1828800 w 1841774"/>
              <a:gd name="connsiteY0" fmla="*/ 4346531 h 4346531"/>
              <a:gd name="connsiteX1" fmla="*/ 1572017 w 1841774"/>
              <a:gd name="connsiteY1" fmla="*/ 1365337 h 4346531"/>
              <a:gd name="connsiteX2" fmla="*/ 0 w 1841774"/>
              <a:gd name="connsiteY2" fmla="*/ 0 h 434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774" h="4346531">
                <a:moveTo>
                  <a:pt x="1828800" y="4346531"/>
                </a:moveTo>
                <a:cubicBezTo>
                  <a:pt x="1852808" y="3218145"/>
                  <a:pt x="1876817" y="2089759"/>
                  <a:pt x="1572017" y="1365337"/>
                </a:cubicBezTo>
                <a:cubicBezTo>
                  <a:pt x="1267217" y="640915"/>
                  <a:pt x="633608" y="320457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E8F97-ABB6-C14E-8B0A-8FDA960FBE29}"/>
              </a:ext>
            </a:extLst>
          </p:cNvPr>
          <p:cNvSpPr txBox="1"/>
          <p:nvPr/>
        </p:nvSpPr>
        <p:spPr>
          <a:xfrm>
            <a:off x="2269697" y="2187001"/>
            <a:ext cx="3223703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B5F8A-0991-7C4A-BFE6-FF5E87C1ECC3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98DF-BCE2-2B47-AEDF-B48E13EAC017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5AA49-5D5B-0646-A189-FB1EBD089BB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D00E3-2E05-F246-A187-76B38DE6FA03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5904E-A3DE-314F-B2BC-0609121973B6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DB01-1648-124D-977E-984F77D767B0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5C45D-2122-2E47-BAFD-BE5B2DB75E38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71436-677F-984F-972B-77F3DF9134EE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BDC3EB-397B-A44D-8F1F-949EAAEF7916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7878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</p:spTree>
    <p:extLst>
      <p:ext uri="{BB962C8B-B14F-4D97-AF65-F5344CB8AC3E}">
        <p14:creationId xmlns:p14="http://schemas.microsoft.com/office/powerpoint/2010/main" val="405184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04557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0DC78-1E2D-9944-8E98-9356D13AC43B}"/>
              </a:ext>
            </a:extLst>
          </p:cNvPr>
          <p:cNvSpPr txBox="1"/>
          <p:nvPr/>
        </p:nvSpPr>
        <p:spPr>
          <a:xfrm>
            <a:off x="1122681" y="4430215"/>
            <a:ext cx="7828554" cy="5078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be careful! this only works with strings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use str() to convert an integer or a float (see the Python introduction lecture from last week)</a:t>
            </a:r>
          </a:p>
        </p:txBody>
      </p:sp>
    </p:spTree>
    <p:extLst>
      <p:ext uri="{BB962C8B-B14F-4D97-AF65-F5344CB8AC3E}">
        <p14:creationId xmlns:p14="http://schemas.microsoft.com/office/powerpoint/2010/main" val="331595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create a string literal</a:t>
            </a:r>
          </a:p>
          <a:p>
            <a:endParaRPr lang="en-GB" dirty="0"/>
          </a:p>
          <a:p>
            <a:r>
              <a:rPr lang="en-GB" dirty="0"/>
              <a:t>What an escape sequence is as well as some you might need</a:t>
            </a:r>
          </a:p>
          <a:p>
            <a:endParaRPr lang="en-GB" dirty="0"/>
          </a:p>
          <a:p>
            <a:r>
              <a:rPr lang="en-GB" dirty="0"/>
              <a:t>How to join strings together and </a:t>
            </a:r>
            <a:r>
              <a:rPr lang="en-GB"/>
              <a:t>what concatenation </a:t>
            </a:r>
            <a:r>
              <a:rPr lang="en-GB" dirty="0"/>
              <a:t>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create a string literal</a:t>
            </a:r>
          </a:p>
          <a:p>
            <a:pPr lvl="1"/>
            <a:endParaRPr lang="en-GB" dirty="0"/>
          </a:p>
          <a:p>
            <a:r>
              <a:rPr lang="en-GB" dirty="0"/>
              <a:t>Special vs literal string characters</a:t>
            </a:r>
          </a:p>
          <a:p>
            <a:endParaRPr lang="en-GB" dirty="0"/>
          </a:p>
          <a:p>
            <a:r>
              <a:rPr lang="en-GB" dirty="0"/>
              <a:t>Adding strings together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13C8E-0C92-0B43-A472-A0319680770E}"/>
              </a:ext>
            </a:extLst>
          </p:cNvPr>
          <p:cNvSpPr txBox="1"/>
          <p:nvPr/>
        </p:nvSpPr>
        <p:spPr>
          <a:xfrm>
            <a:off x="3240327" y="3076602"/>
            <a:ext cx="1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(concatenation)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C1906-AF59-8843-AC9E-6BC36D673258}"/>
              </a:ext>
            </a:extLst>
          </p:cNvPr>
          <p:cNvSpPr txBox="1"/>
          <p:nvPr/>
        </p:nvSpPr>
        <p:spPr>
          <a:xfrm>
            <a:off x="183975" y="1810912"/>
            <a:ext cx="215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(special for Python)</a:t>
            </a:r>
          </a:p>
        </p:txBody>
      </p:sp>
    </p:spTree>
    <p:extLst>
      <p:ext uri="{BB962C8B-B14F-4D97-AF65-F5344CB8AC3E}">
        <p14:creationId xmlns:p14="http://schemas.microsoft.com/office/powerpoint/2010/main" val="17797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94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5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5B6CE-89D0-4B45-A9DC-6E5C422CB832}"/>
              </a:ext>
            </a:extLst>
          </p:cNvPr>
          <p:cNvSpPr txBox="1"/>
          <p:nvPr/>
        </p:nvSpPr>
        <p:spPr>
          <a:xfrm>
            <a:off x="6544689" y="1704427"/>
            <a:ext cx="2282868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Not much difference,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results are usually the same and so usage is a matter of choice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47934-F512-0D49-BD5C-006A451B1F12}"/>
              </a:ext>
            </a:extLst>
          </p:cNvPr>
          <p:cNvCxnSpPr>
            <a:cxnSpLocks/>
          </p:cNvCxnSpPr>
          <p:nvPr/>
        </p:nvCxnSpPr>
        <p:spPr>
          <a:xfrm flipH="1">
            <a:off x="6298472" y="2312125"/>
            <a:ext cx="206710" cy="709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2EDEB-20EC-1444-BC8B-5054763CB097}"/>
              </a:ext>
            </a:extLst>
          </p:cNvPr>
          <p:cNvCxnSpPr>
            <a:cxnSpLocks/>
          </p:cNvCxnSpPr>
          <p:nvPr/>
        </p:nvCxnSpPr>
        <p:spPr>
          <a:xfrm flipH="1">
            <a:off x="6298472" y="2576734"/>
            <a:ext cx="292739" cy="6021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74D30-FD02-5749-8B7A-AF2286989A03}"/>
              </a:ext>
            </a:extLst>
          </p:cNvPr>
          <p:cNvSpPr txBox="1"/>
          <p:nvPr/>
        </p:nvSpPr>
        <p:spPr>
          <a:xfrm>
            <a:off x="7099263" y="3694303"/>
            <a:ext cx="1721946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can include multiple lines in the 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2D728-3E62-FD46-A8EF-551232FD78F7}"/>
              </a:ext>
            </a:extLst>
          </p:cNvPr>
          <p:cNvCxnSpPr>
            <a:cxnSpLocks/>
          </p:cNvCxnSpPr>
          <p:nvPr/>
        </p:nvCxnSpPr>
        <p:spPr>
          <a:xfrm flipH="1">
            <a:off x="6760763" y="4260582"/>
            <a:ext cx="338501" cy="79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322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C6EDF-4573-DD4C-86FC-CD1578FF7FED}"/>
              </a:ext>
            </a:extLst>
          </p:cNvPr>
          <p:cNvSpPr/>
          <p:nvPr/>
        </p:nvSpPr>
        <p:spPr>
          <a:xfrm>
            <a:off x="324321" y="3131114"/>
            <a:ext cx="4510725" cy="34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F92D9-A90A-324B-9498-20E471D873F0}"/>
              </a:ext>
            </a:extLst>
          </p:cNvPr>
          <p:cNvSpPr/>
          <p:nvPr/>
        </p:nvSpPr>
        <p:spPr>
          <a:xfrm>
            <a:off x="324109" y="3477488"/>
            <a:ext cx="4510725" cy="37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531CD-C3A4-564E-8232-9664EADA21DE}"/>
              </a:ext>
            </a:extLst>
          </p:cNvPr>
          <p:cNvSpPr txBox="1"/>
          <p:nvPr/>
        </p:nvSpPr>
        <p:spPr>
          <a:xfrm>
            <a:off x="324111" y="1098205"/>
            <a:ext cx="4379413" cy="3588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Okay, the difference is…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BUT</a:t>
            </a:r>
            <a:endParaRPr lang="en-GB" sz="2100" b="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can't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or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en-GB" sz="2100" b="0" u="dbl" dirty="0">
                <a:solidFill>
                  <a:schemeClr val="tx1"/>
                </a:solidFill>
                <a:latin typeface="+mn-lt"/>
              </a:rPr>
              <a:t>UNLESS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use the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backslash escape character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6E9BE-724A-9344-B7FE-41D8DFFF9F06}"/>
              </a:ext>
            </a:extLst>
          </p:cNvPr>
          <p:cNvSpPr txBox="1"/>
          <p:nvPr/>
        </p:nvSpPr>
        <p:spPr>
          <a:xfrm>
            <a:off x="324111" y="1495577"/>
            <a:ext cx="8572904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94A29-0978-9447-A1A1-8B65FB139D69}"/>
              </a:ext>
            </a:extLst>
          </p:cNvPr>
          <p:cNvSpPr txBox="1"/>
          <p:nvPr/>
        </p:nvSpPr>
        <p:spPr>
          <a:xfrm>
            <a:off x="324110" y="2327882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4ADB4F-CFB6-8D43-A61A-E3D2D9DBE08A}"/>
              </a:ext>
            </a:extLst>
          </p:cNvPr>
          <p:cNvSpPr txBox="1"/>
          <p:nvPr/>
        </p:nvSpPr>
        <p:spPr>
          <a:xfrm>
            <a:off x="324110" y="4320939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Quotes vs Double Quotes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43B68-CCBB-8149-BF86-1D4FCB2DA75B}"/>
              </a:ext>
            </a:extLst>
          </p:cNvPr>
          <p:cNvSpPr txBox="1"/>
          <p:nvPr/>
        </p:nvSpPr>
        <p:spPr>
          <a:xfrm>
            <a:off x="4762070" y="3131114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'example' string'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EEC864CE-6CA0-BB45-B93A-5D2B68F8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3" y="3107627"/>
            <a:ext cx="383609" cy="383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FAF5-C615-DE4D-89AA-1503F0970284}"/>
              </a:ext>
            </a:extLst>
          </p:cNvPr>
          <p:cNvSpPr txBox="1"/>
          <p:nvPr/>
        </p:nvSpPr>
        <p:spPr>
          <a:xfrm>
            <a:off x="4762071" y="1493338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'example' string"</a:t>
            </a:r>
          </a:p>
        </p:txBody>
      </p:sp>
      <p:pic>
        <p:nvPicPr>
          <p:cNvPr id="30" name="Graphic 29" descr="Tick">
            <a:extLst>
              <a:ext uri="{FF2B5EF4-FFF2-40B4-BE49-F238E27FC236}">
                <a16:creationId xmlns:a16="http://schemas.microsoft.com/office/drawing/2014/main" id="{941AC2CD-A230-D246-A005-3CB66375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1472074"/>
            <a:ext cx="383609" cy="383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4762070" y="2327882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"example" string'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156A4-C59B-1E4F-9D5B-509F6563D6A5}"/>
              </a:ext>
            </a:extLst>
          </p:cNvPr>
          <p:cNvSpPr txBox="1"/>
          <p:nvPr/>
        </p:nvSpPr>
        <p:spPr>
          <a:xfrm>
            <a:off x="4762070" y="3481841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"example" string"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CFD82-CDC4-3F40-82A1-6383833A3319}"/>
              </a:ext>
            </a:extLst>
          </p:cNvPr>
          <p:cNvSpPr txBox="1"/>
          <p:nvPr/>
        </p:nvSpPr>
        <p:spPr>
          <a:xfrm>
            <a:off x="4762070" y="4485839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\"example\" string"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907E8-BDC7-794B-8FBC-4AF8C698D869}"/>
              </a:ext>
            </a:extLst>
          </p:cNvPr>
          <p:cNvSpPr txBox="1"/>
          <p:nvPr/>
        </p:nvSpPr>
        <p:spPr>
          <a:xfrm>
            <a:off x="4762070" y="4135112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\'example\' string'</a:t>
            </a:r>
          </a:p>
        </p:txBody>
      </p:sp>
      <p:pic>
        <p:nvPicPr>
          <p:cNvPr id="12" name="Graphic 11" descr="Tick">
            <a:extLst>
              <a:ext uri="{FF2B5EF4-FFF2-40B4-BE49-F238E27FC236}">
                <a16:creationId xmlns:a16="http://schemas.microsoft.com/office/drawing/2014/main" id="{1A5F7D41-0A19-E748-98D3-7E4D9AC82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6273" y="2309201"/>
            <a:ext cx="383609" cy="383609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8417E213-D3C2-CE41-8395-553C5EAD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4" y="3467969"/>
            <a:ext cx="383609" cy="383609"/>
          </a:xfrm>
          <a:prstGeom prst="rect">
            <a:avLst/>
          </a:prstGeom>
        </p:spPr>
      </p:pic>
      <p:pic>
        <p:nvPicPr>
          <p:cNvPr id="31" name="Graphic 30" descr="Tick">
            <a:extLst>
              <a:ext uri="{FF2B5EF4-FFF2-40B4-BE49-F238E27FC236}">
                <a16:creationId xmlns:a16="http://schemas.microsoft.com/office/drawing/2014/main" id="{39B2EA86-6805-C241-B76B-A1844097D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472575"/>
            <a:ext cx="383609" cy="383609"/>
          </a:xfrm>
          <a:prstGeom prst="rect">
            <a:avLst/>
          </a:prstGeom>
        </p:spPr>
      </p:pic>
      <p:pic>
        <p:nvPicPr>
          <p:cNvPr id="32" name="Graphic 31" descr="Tick">
            <a:extLst>
              <a:ext uri="{FF2B5EF4-FFF2-40B4-BE49-F238E27FC236}">
                <a16:creationId xmlns:a16="http://schemas.microsoft.com/office/drawing/2014/main" id="{01CE7936-ABD6-B042-8FDB-1385B8755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116323"/>
            <a:ext cx="383609" cy="383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D1AB8-5ABA-0E44-A365-20BE4F12DEDA}"/>
              </a:ext>
            </a:extLst>
          </p:cNvPr>
          <p:cNvSpPr txBox="1"/>
          <p:nvPr/>
        </p:nvSpPr>
        <p:spPr>
          <a:xfrm>
            <a:off x="6316329" y="714339"/>
            <a:ext cx="154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try these out for yourself!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1360F-9CF1-7D41-980B-DF1CFD6134E0}"/>
              </a:ext>
            </a:extLst>
          </p:cNvPr>
          <p:cNvSpPr/>
          <p:nvPr/>
        </p:nvSpPr>
        <p:spPr>
          <a:xfrm>
            <a:off x="6661431" y="3794998"/>
            <a:ext cx="2027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SyntaxError</a:t>
            </a:r>
            <a:r>
              <a:rPr lang="en-GB" sz="1350" dirty="0">
                <a:solidFill>
                  <a:srgbClr val="FF0000"/>
                </a:solidFill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8338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C4BACB5-818A-5341-BD33-963DBC7A05E1}"/>
              </a:ext>
            </a:extLst>
          </p:cNvPr>
          <p:cNvSpPr txBox="1"/>
          <p:nvPr/>
        </p:nvSpPr>
        <p:spPr>
          <a:xfrm>
            <a:off x="8404877" y="1839635"/>
            <a:ext cx="733637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no real difference for 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364945"/>
            <a:ext cx="4939564" cy="26314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Output of 3 strings</a:t>
            </a:r>
          </a:p>
          <a:p>
            <a:endParaRPr lang="en-GB" sz="1500" dirty="0"/>
          </a:p>
          <a:p>
            <a:r>
              <a:rPr lang="en-GB" sz="1500" dirty="0" err="1"/>
              <a:t>single_quotes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'single quote string'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 quote string"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single_quotes</a:t>
            </a:r>
            <a:r>
              <a:rPr lang="en-GB" sz="1500" dirty="0"/>
              <a:t>, 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DF9F9-79A3-C743-B5DC-7DD154588119}"/>
              </a:ext>
            </a:extLst>
          </p:cNvPr>
          <p:cNvSpPr/>
          <p:nvPr/>
        </p:nvSpPr>
        <p:spPr>
          <a:xfrm>
            <a:off x="6204290" y="1841110"/>
            <a:ext cx="22610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single quote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721C6-DC36-164A-9301-F65EBC0B45A8}"/>
              </a:ext>
            </a:extLst>
          </p:cNvPr>
          <p:cNvSpPr/>
          <p:nvPr/>
        </p:nvSpPr>
        <p:spPr>
          <a:xfrm>
            <a:off x="6204398" y="2294751"/>
            <a:ext cx="226101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 quote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1127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65C9C5-DFEF-4444-B10C-E4984FF35389}"/>
              </a:ext>
            </a:extLst>
          </p:cNvPr>
          <p:cNvSpPr/>
          <p:nvPr/>
        </p:nvSpPr>
        <p:spPr>
          <a:xfrm rot="16200000">
            <a:off x="5127074" y="3151716"/>
            <a:ext cx="2061211" cy="733636"/>
          </a:xfrm>
          <a:prstGeom prst="arc">
            <a:avLst>
              <a:gd name="adj1" fmla="val 16200000"/>
              <a:gd name="adj2" fmla="val 32571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00F045F-7F74-4B45-9916-3BF85DAB9FDE}"/>
              </a:ext>
            </a:extLst>
          </p:cNvPr>
          <p:cNvSpPr/>
          <p:nvPr/>
        </p:nvSpPr>
        <p:spPr>
          <a:xfrm rot="16200000">
            <a:off x="4777683" y="3050750"/>
            <a:ext cx="2773681" cy="733637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DC6F5-C15C-C74E-9229-75B162C6439E}"/>
              </a:ext>
            </a:extLst>
          </p:cNvPr>
          <p:cNvSpPr txBox="1"/>
          <p:nvPr/>
        </p:nvSpPr>
        <p:spPr>
          <a:xfrm>
            <a:off x="4981467" y="3272790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outputs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A9067-5496-074F-AE0C-DD0023299C12}"/>
              </a:ext>
            </a:extLst>
          </p:cNvPr>
          <p:cNvSpPr txBox="1"/>
          <p:nvPr/>
        </p:nvSpPr>
        <p:spPr>
          <a:xfrm>
            <a:off x="7561052" y="3250930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1F07D-9935-364D-B34C-B40A89834E95}"/>
              </a:ext>
            </a:extLst>
          </p:cNvPr>
          <p:cNvSpPr txBox="1"/>
          <p:nvPr/>
        </p:nvSpPr>
        <p:spPr>
          <a:xfrm>
            <a:off x="6693282" y="3986912"/>
            <a:ext cx="4411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78A002-91FA-8947-B74D-0FFFC7CC2136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101422"/>
            <a:ext cx="394327" cy="8937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239CD-D95C-754C-ADA3-C2D48AE5BFDB}"/>
              </a:ext>
            </a:extLst>
          </p:cNvPr>
          <p:cNvCxnSpPr>
            <a:cxnSpLocks/>
          </p:cNvCxnSpPr>
          <p:nvPr/>
        </p:nvCxnSpPr>
        <p:spPr>
          <a:xfrm flipV="1">
            <a:off x="8031115" y="2912301"/>
            <a:ext cx="337904" cy="3698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000E60-CFE8-CD4E-88F3-C09D00A7194D}"/>
              </a:ext>
            </a:extLst>
          </p:cNvPr>
          <p:cNvCxnSpPr>
            <a:cxnSpLocks/>
          </p:cNvCxnSpPr>
          <p:nvPr/>
        </p:nvCxnSpPr>
        <p:spPr>
          <a:xfrm flipH="1" flipV="1">
            <a:off x="7259145" y="3131967"/>
            <a:ext cx="439702" cy="17857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B91601-EA9B-C14F-B7D0-C4ED445A031D}"/>
              </a:ext>
            </a:extLst>
          </p:cNvPr>
          <p:cNvSpPr txBox="1"/>
          <p:nvPr/>
        </p:nvSpPr>
        <p:spPr>
          <a:xfrm>
            <a:off x="3207324" y="3316243"/>
            <a:ext cx="806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1333FD-2FCE-194B-B0B8-27505C368A14}"/>
              </a:ext>
            </a:extLst>
          </p:cNvPr>
          <p:cNvSpPr txBox="1"/>
          <p:nvPr/>
        </p:nvSpPr>
        <p:spPr>
          <a:xfrm>
            <a:off x="975567" y="3493768"/>
            <a:ext cx="4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3DC852-D51B-E341-991E-22F604C1F310}"/>
              </a:ext>
            </a:extLst>
          </p:cNvPr>
          <p:cNvCxnSpPr>
            <a:cxnSpLocks/>
          </p:cNvCxnSpPr>
          <p:nvPr/>
        </p:nvCxnSpPr>
        <p:spPr>
          <a:xfrm flipH="1" flipV="1">
            <a:off x="774982" y="3168929"/>
            <a:ext cx="302432" cy="3331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6E2A36-0541-C244-819E-9A2C141B558B}"/>
              </a:ext>
            </a:extLst>
          </p:cNvPr>
          <p:cNvCxnSpPr>
            <a:cxnSpLocks/>
          </p:cNvCxnSpPr>
          <p:nvPr/>
        </p:nvCxnSpPr>
        <p:spPr>
          <a:xfrm flipV="1">
            <a:off x="3677387" y="2990359"/>
            <a:ext cx="76200" cy="3571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4F035C-EE0F-8141-B7B7-4FEADCEFAB12}"/>
              </a:ext>
            </a:extLst>
          </p:cNvPr>
          <p:cNvCxnSpPr>
            <a:cxnSpLocks/>
          </p:cNvCxnSpPr>
          <p:nvPr/>
        </p:nvCxnSpPr>
        <p:spPr>
          <a:xfrm flipH="1" flipV="1">
            <a:off x="1353646" y="3117898"/>
            <a:ext cx="1910348" cy="2914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77147E8-1010-4640-BE0F-0F627BF3D0F4}"/>
              </a:ext>
            </a:extLst>
          </p:cNvPr>
          <p:cNvSpPr/>
          <p:nvPr/>
        </p:nvSpPr>
        <p:spPr>
          <a:xfrm>
            <a:off x="1924050" y="187833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C683B7-48A6-0848-9F7A-12237D88D8DE}"/>
              </a:ext>
            </a:extLst>
          </p:cNvPr>
          <p:cNvSpPr/>
          <p:nvPr/>
        </p:nvSpPr>
        <p:spPr>
          <a:xfrm>
            <a:off x="3398520" y="187674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A4AF5D-10AE-784F-B404-A99F223801DC}"/>
              </a:ext>
            </a:extLst>
          </p:cNvPr>
          <p:cNvSpPr/>
          <p:nvPr/>
        </p:nvSpPr>
        <p:spPr>
          <a:xfrm>
            <a:off x="2034199" y="232589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BFEB896-C876-EF4D-B756-18736514E75F}"/>
              </a:ext>
            </a:extLst>
          </p:cNvPr>
          <p:cNvSpPr/>
          <p:nvPr/>
        </p:nvSpPr>
        <p:spPr>
          <a:xfrm>
            <a:off x="3622312" y="2325892"/>
            <a:ext cx="131275" cy="120281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80D253-F764-8343-963B-5E81457B302C}"/>
              </a:ext>
            </a:extLst>
          </p:cNvPr>
          <p:cNvSpPr/>
          <p:nvPr/>
        </p:nvSpPr>
        <p:spPr>
          <a:xfrm rot="21070884">
            <a:off x="1094124" y="3221053"/>
            <a:ext cx="330767" cy="1542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105D81-2A15-9542-8300-59FB0111CE53}"/>
              </a:ext>
            </a:extLst>
          </p:cNvPr>
          <p:cNvSpPr/>
          <p:nvPr/>
        </p:nvSpPr>
        <p:spPr>
          <a:xfrm rot="20638104">
            <a:off x="1862118" y="2778127"/>
            <a:ext cx="344161" cy="16797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F087E-29A3-7343-A8C2-722B14E34C71}"/>
              </a:ext>
            </a:extLst>
          </p:cNvPr>
          <p:cNvSpPr txBox="1"/>
          <p:nvPr/>
        </p:nvSpPr>
        <p:spPr>
          <a:xfrm rot="21405844">
            <a:off x="1790042" y="1716580"/>
            <a:ext cx="43155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635A-16C8-6F44-860C-8ADEDA33C8BA}"/>
              </a:ext>
            </a:extLst>
          </p:cNvPr>
          <p:cNvSpPr txBox="1"/>
          <p:nvPr/>
        </p:nvSpPr>
        <p:spPr>
          <a:xfrm rot="21405844">
            <a:off x="1756704" y="2221300"/>
            <a:ext cx="43375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7CA3DE-5103-254B-A90A-3DEF13581721}"/>
              </a:ext>
            </a:extLst>
          </p:cNvPr>
          <p:cNvSpPr txBox="1"/>
          <p:nvPr/>
        </p:nvSpPr>
        <p:spPr>
          <a:xfrm>
            <a:off x="1925505" y="2624671"/>
            <a:ext cx="4432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5F7123-E804-F947-8028-6A83132DC00E}"/>
              </a:ext>
            </a:extLst>
          </p:cNvPr>
          <p:cNvSpPr txBox="1"/>
          <p:nvPr/>
        </p:nvSpPr>
        <p:spPr>
          <a:xfrm rot="21405844">
            <a:off x="3433272" y="1861885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8CA9F-BE97-D441-AD37-81D580F2B8D6}"/>
              </a:ext>
            </a:extLst>
          </p:cNvPr>
          <p:cNvSpPr txBox="1"/>
          <p:nvPr/>
        </p:nvSpPr>
        <p:spPr>
          <a:xfrm rot="21405844">
            <a:off x="3700365" y="2216247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E93492-B9A0-6D43-B7BC-98F7A383A68E}"/>
              </a:ext>
            </a:extLst>
          </p:cNvPr>
          <p:cNvSpPr txBox="1"/>
          <p:nvPr/>
        </p:nvSpPr>
        <p:spPr>
          <a:xfrm rot="379748">
            <a:off x="1308128" y="330320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B8B50-631D-2840-9ADB-2F5256AFDD26}"/>
              </a:ext>
            </a:extLst>
          </p:cNvPr>
          <p:cNvSpPr txBox="1"/>
          <p:nvPr/>
        </p:nvSpPr>
        <p:spPr>
          <a:xfrm>
            <a:off x="1839961" y="4364845"/>
            <a:ext cx="38272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override the default single space with a newline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8909D0-2A54-5A4B-8E01-4426AF4348DE}"/>
              </a:ext>
            </a:extLst>
          </p:cNvPr>
          <p:cNvCxnSpPr>
            <a:cxnSpLocks/>
          </p:cNvCxnSpPr>
          <p:nvPr/>
        </p:nvCxnSpPr>
        <p:spPr>
          <a:xfrm flipV="1">
            <a:off x="4872241" y="3900324"/>
            <a:ext cx="102158" cy="4787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F54A02-8DF2-B149-B9E6-B1C5DC4B30B0}"/>
              </a:ext>
            </a:extLst>
          </p:cNvPr>
          <p:cNvSpPr txBox="1"/>
          <p:nvPr/>
        </p:nvSpPr>
        <p:spPr>
          <a:xfrm>
            <a:off x="2579987" y="1577709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</p:spTree>
    <p:extLst>
      <p:ext uri="{BB962C8B-B14F-4D97-AF65-F5344CB8AC3E}">
        <p14:creationId xmlns:p14="http://schemas.microsoft.com/office/powerpoint/2010/main" val="24129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A9C-DD0B-814C-9FB3-04ACB148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0810-3CFC-6243-92ED-3F2B89B7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string characters are recognised by Python as </a:t>
            </a:r>
            <a:r>
              <a:rPr lang="en-GB" dirty="0">
                <a:highlight>
                  <a:srgbClr val="00FFFF"/>
                </a:highlight>
              </a:rPr>
              <a:t>special</a:t>
            </a:r>
          </a:p>
          <a:p>
            <a:pPr lvl="1"/>
            <a:r>
              <a:rPr lang="en-GB" dirty="0"/>
              <a:t>Quotation marks (single or double) identify a string literal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backslash which we have seen to escape quotation marks</a:t>
            </a:r>
          </a:p>
          <a:p>
            <a:pPr lvl="2"/>
            <a:r>
              <a:rPr lang="en-GB" dirty="0"/>
              <a:t>It changes characters from 'special' to 'literal'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backslash</a:t>
            </a:r>
            <a:r>
              <a:rPr lang="en-GB" dirty="0"/>
              <a:t> can also be used to make other characters special</a:t>
            </a:r>
          </a:p>
          <a:p>
            <a:pPr lvl="1"/>
            <a:r>
              <a:rPr lang="en-GB" dirty="0"/>
              <a:t>For example, you can use them to indicate a 'tab' or a 'new line' in a string literal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31B2-0DD9-2F45-8296-D5E4F72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3166-3835-8142-B33C-58C4084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7319-83FC-0246-8CAD-15CB4D982B0E}"/>
              </a:ext>
            </a:extLst>
          </p:cNvPr>
          <p:cNvSpPr txBox="1"/>
          <p:nvPr/>
        </p:nvSpPr>
        <p:spPr>
          <a:xfrm>
            <a:off x="5587681" y="2797998"/>
            <a:ext cx="14894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special vs literal?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E5E313-CC4E-CD4C-AECD-A890B4AFA1B7}"/>
              </a:ext>
            </a:extLst>
          </p:cNvPr>
          <p:cNvCxnSpPr>
            <a:cxnSpLocks/>
          </p:cNvCxnSpPr>
          <p:nvPr/>
        </p:nvCxnSpPr>
        <p:spPr>
          <a:xfrm flipH="1" flipV="1">
            <a:off x="5254693" y="2797999"/>
            <a:ext cx="332990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8505D-4A67-0040-ABD3-F9489CE1B704}"/>
              </a:ext>
            </a:extLst>
          </p:cNvPr>
          <p:cNvSpPr txBox="1"/>
          <p:nvPr/>
        </p:nvSpPr>
        <p:spPr>
          <a:xfrm>
            <a:off x="7135391" y="2280869"/>
            <a:ext cx="1633224" cy="5078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how would you output a backslash?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7E4AA-B50F-DB42-9DF4-B548B503CE43}"/>
              </a:ext>
            </a:extLst>
          </p:cNvPr>
          <p:cNvCxnSpPr>
            <a:cxnSpLocks/>
          </p:cNvCxnSpPr>
          <p:nvPr/>
        </p:nvCxnSpPr>
        <p:spPr>
          <a:xfrm flipH="1">
            <a:off x="6915753" y="2675861"/>
            <a:ext cx="274319" cy="2140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4B29244-04D1-114C-A0FD-9BD864299674}"/>
              </a:ext>
            </a:extLst>
          </p:cNvPr>
          <p:cNvSpPr/>
          <p:nvPr/>
        </p:nvSpPr>
        <p:spPr>
          <a:xfrm>
            <a:off x="3581341" y="2534785"/>
            <a:ext cx="1631777" cy="384977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933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91E71-7C37-9C46-8133-9894C248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Escape Sequences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BC462-457A-0D44-AAC3-9F78FDF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8264F-8567-E647-A5FB-DFF47919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AF2B6D-6FDF-DA4C-B0F4-63F5BB04BF3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8862"/>
          <a:ext cx="60960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92">
                  <a:extLst>
                    <a:ext uri="{9D8B030D-6E8A-4147-A177-3AD203B41FA5}">
                      <a16:colId xmlns:a16="http://schemas.microsoft.com/office/drawing/2014/main" val="1994509238"/>
                    </a:ext>
                  </a:extLst>
                </a:gridCol>
                <a:gridCol w="4519808">
                  <a:extLst>
                    <a:ext uri="{9D8B030D-6E8A-4147-A177-3AD203B41FA5}">
                      <a16:colId xmlns:a16="http://schemas.microsoft.com/office/drawing/2014/main" val="20938218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Escape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97100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\\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backslash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7792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single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52728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double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32022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newline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9435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tab space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0601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C427C0-4E6F-994C-9205-0CA04B2C5C0B}"/>
              </a:ext>
            </a:extLst>
          </p:cNvPr>
          <p:cNvSpPr txBox="1"/>
          <p:nvPr/>
        </p:nvSpPr>
        <p:spPr>
          <a:xfrm>
            <a:off x="1642555" y="102394"/>
            <a:ext cx="248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 terms of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7EB33-A584-DE47-AEE0-0BEB0CD07A8B}"/>
              </a:ext>
            </a:extLst>
          </p:cNvPr>
          <p:cNvCxnSpPr>
            <a:cxnSpLocks/>
          </p:cNvCxnSpPr>
          <p:nvPr/>
        </p:nvCxnSpPr>
        <p:spPr>
          <a:xfrm flipH="1">
            <a:off x="1483796" y="345324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C46EBF-D39F-1840-A1B0-E96F1918BE17}"/>
              </a:ext>
            </a:extLst>
          </p:cNvPr>
          <p:cNvSpPr/>
          <p:nvPr/>
        </p:nvSpPr>
        <p:spPr>
          <a:xfrm>
            <a:off x="2492679" y="3545059"/>
            <a:ext cx="60959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3"/>
              </a:rPr>
              <a:t>https://docs.python.org/3/reference/lexical_analysis.html#string-and-bytes-literals</a:t>
            </a:r>
            <a:r>
              <a:rPr lang="en-GB" sz="135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D1C8-E9D4-A14A-BD01-99B30A06F747}"/>
              </a:ext>
            </a:extLst>
          </p:cNvPr>
          <p:cNvSpPr txBox="1"/>
          <p:nvPr/>
        </p:nvSpPr>
        <p:spPr>
          <a:xfrm>
            <a:off x="5458217" y="4196770"/>
            <a:ext cx="2161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follow link and scroll down for a complete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7CFC6-B634-3043-AC87-618C23C9DBB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40679" y="3845141"/>
            <a:ext cx="133613" cy="35162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1830-8F1A-7B47-9B6D-19665B858F75}"/>
              </a:ext>
            </a:extLst>
          </p:cNvPr>
          <p:cNvSpPr txBox="1"/>
          <p:nvPr/>
        </p:nvSpPr>
        <p:spPr>
          <a:xfrm>
            <a:off x="1680132" y="1225946"/>
            <a:ext cx="1188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put in your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2192F-F2FC-A145-8C5B-9C8C23580F40}"/>
              </a:ext>
            </a:extLst>
          </p:cNvPr>
          <p:cNvSpPr txBox="1"/>
          <p:nvPr/>
        </p:nvSpPr>
        <p:spPr>
          <a:xfrm>
            <a:off x="3121150" y="1300966"/>
            <a:ext cx="2486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see in the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1740E-C067-F141-A788-B2EAF3C169C2}"/>
              </a:ext>
            </a:extLst>
          </p:cNvPr>
          <p:cNvCxnSpPr>
            <a:cxnSpLocks/>
          </p:cNvCxnSpPr>
          <p:nvPr/>
        </p:nvCxnSpPr>
        <p:spPr>
          <a:xfrm>
            <a:off x="3512822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09695-1D4B-304A-BE3D-A28C210F0564}"/>
              </a:ext>
            </a:extLst>
          </p:cNvPr>
          <p:cNvCxnSpPr>
            <a:cxnSpLocks/>
          </p:cNvCxnSpPr>
          <p:nvPr/>
        </p:nvCxnSpPr>
        <p:spPr>
          <a:xfrm>
            <a:off x="1689557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1688</Words>
  <Application>Microsoft Office PowerPoint</Application>
  <PresentationFormat>On-screen Show (16:9)</PresentationFormat>
  <Paragraphs>319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Andale Mono</vt:lpstr>
      <vt:lpstr>Arial</vt:lpstr>
      <vt:lpstr>Bradley Hand ITC</vt:lpstr>
      <vt:lpstr>Calibri</vt:lpstr>
      <vt:lpstr>Calibri Light</vt:lpstr>
      <vt:lpstr>Courier</vt:lpstr>
      <vt:lpstr>Tahoma</vt:lpstr>
      <vt:lpstr>Office Theme</vt:lpstr>
      <vt:lpstr>More on Strings</vt:lpstr>
      <vt:lpstr>We’re going to cover…</vt:lpstr>
      <vt:lpstr>String Literals</vt:lpstr>
      <vt:lpstr>String Literals</vt:lpstr>
      <vt:lpstr>String Literals</vt:lpstr>
      <vt:lpstr>Single Quotes vs Double Quotes</vt:lpstr>
      <vt:lpstr>String Output (part 1)</vt:lpstr>
      <vt:lpstr>Special String Characters</vt:lpstr>
      <vt:lpstr>Useful Escape Sequences</vt:lpstr>
      <vt:lpstr>String Output (part 2)</vt:lpstr>
      <vt:lpstr>String Output (part 2)</vt:lpstr>
      <vt:lpstr>'Raw' Strings</vt:lpstr>
      <vt:lpstr>'Raw' Strings</vt:lpstr>
      <vt:lpstr>Adding Strings Together</vt:lpstr>
      <vt:lpstr>Adding Strings Together</vt:lpstr>
      <vt:lpstr>Adding Strings Together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ORAVECZ Gabor</cp:lastModifiedBy>
  <cp:revision>69</cp:revision>
  <dcterms:created xsi:type="dcterms:W3CDTF">2017-04-05T14:08:44Z</dcterms:created>
  <dcterms:modified xsi:type="dcterms:W3CDTF">2021-10-20T08:02:40Z</dcterms:modified>
</cp:coreProperties>
</file>