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3"/>
  </p:notesMasterIdLst>
  <p:sldIdLst>
    <p:sldId id="256" r:id="rId2"/>
    <p:sldId id="257" r:id="rId3"/>
    <p:sldId id="339" r:id="rId4"/>
    <p:sldId id="340" r:id="rId5"/>
    <p:sldId id="341" r:id="rId6"/>
    <p:sldId id="342" r:id="rId7"/>
    <p:sldId id="343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3" r:id="rId16"/>
    <p:sldId id="359" r:id="rId17"/>
    <p:sldId id="361" r:id="rId18"/>
    <p:sldId id="355" r:id="rId19"/>
    <p:sldId id="362" r:id="rId20"/>
    <p:sldId id="357" r:id="rId21"/>
    <p:sldId id="356" r:id="rId22"/>
    <p:sldId id="363" r:id="rId23"/>
    <p:sldId id="364" r:id="rId24"/>
    <p:sldId id="365" r:id="rId25"/>
    <p:sldId id="367" r:id="rId26"/>
    <p:sldId id="396" r:id="rId27"/>
    <p:sldId id="388" r:id="rId28"/>
    <p:sldId id="397" r:id="rId29"/>
    <p:sldId id="395" r:id="rId30"/>
    <p:sldId id="368" r:id="rId31"/>
    <p:sldId id="369" r:id="rId32"/>
    <p:sldId id="370" r:id="rId33"/>
    <p:sldId id="338" r:id="rId34"/>
    <p:sldId id="377" r:id="rId35"/>
    <p:sldId id="376" r:id="rId36"/>
    <p:sldId id="380" r:id="rId37"/>
    <p:sldId id="379" r:id="rId38"/>
    <p:sldId id="378" r:id="rId39"/>
    <p:sldId id="382" r:id="rId40"/>
    <p:sldId id="383" r:id="rId41"/>
    <p:sldId id="384" r:id="rId42"/>
    <p:sldId id="385" r:id="rId43"/>
    <p:sldId id="387" r:id="rId44"/>
    <p:sldId id="390" r:id="rId45"/>
    <p:sldId id="391" r:id="rId46"/>
    <p:sldId id="392" r:id="rId47"/>
    <p:sldId id="393" r:id="rId48"/>
    <p:sldId id="394" r:id="rId49"/>
    <p:sldId id="371" r:id="rId50"/>
    <p:sldId id="258" r:id="rId51"/>
    <p:sldId id="259" r:id="rId5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346532-0CD9-6E4A-909D-33EC2BBDA7A0}" v="8" dt="2021-09-02T10:39:25.050"/>
  </p1510:revLst>
</p1510:revInfo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C11BC-FC0A-43AB-8F5E-DDAF05C610DF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34902-9036-42C8-8F20-9CB1C819F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94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917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564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474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034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74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447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393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355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074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5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199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016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458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0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8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0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9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073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9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4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9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31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71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200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CED4F5-C3F7-9847-8689-282C233F4DC0}"/>
              </a:ext>
            </a:extLst>
          </p:cNvPr>
          <p:cNvGrpSpPr/>
          <p:nvPr userDrawn="1"/>
        </p:nvGrpSpPr>
        <p:grpSpPr>
          <a:xfrm flipH="1">
            <a:off x="6830292" y="171451"/>
            <a:ext cx="1981200" cy="4978971"/>
            <a:chOff x="2487613" y="285750"/>
            <a:chExt cx="2428875" cy="565467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B75F0E89-CD9C-C948-9955-A160C2358436}"/>
                </a:ext>
              </a:extLst>
            </p:cNvPr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F12E1926-B8AA-654F-A744-CA3BFEB07A7D}"/>
                </a:ext>
              </a:extLst>
            </p:cNvPr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1AA5A957-63D5-5248-BB96-3BFB14620654}"/>
                </a:ext>
              </a:extLst>
            </p:cNvPr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98E5204-5134-2940-AE3A-C86335D00C29}"/>
                </a:ext>
              </a:extLst>
            </p:cNvPr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BED6206B-57C5-BC47-8DDB-571C024926A2}"/>
                </a:ext>
              </a:extLst>
            </p:cNvPr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8A913C5B-67F6-8844-8323-2A60EC9143C3}"/>
                </a:ext>
              </a:extLst>
            </p:cNvPr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07A1CAE9-D2C2-8F4C-A18B-D8D0E171460F}"/>
                </a:ext>
              </a:extLst>
            </p:cNvPr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E6B1C6BC-0AFF-E243-AAC2-0F8B291BD260}"/>
                </a:ext>
              </a:extLst>
            </p:cNvPr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FB148626-BC35-B84B-B67D-7EC923B86E22}"/>
                </a:ext>
              </a:extLst>
            </p:cNvPr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7C4D28B4-C222-5B4D-8F9E-404593E7EC13}"/>
                </a:ext>
              </a:extLst>
            </p:cNvPr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C4774A70-1E11-7140-97F9-61092D37CC61}"/>
                </a:ext>
              </a:extLst>
            </p:cNvPr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79216EB1-73DE-4647-BF7B-BD8AE48F46B0}"/>
                </a:ext>
              </a:extLst>
            </p:cNvPr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67DC6DA-897D-534A-B294-D3351B900226}"/>
              </a:ext>
            </a:extLst>
          </p:cNvPr>
          <p:cNvGrpSpPr/>
          <p:nvPr userDrawn="1"/>
        </p:nvGrpSpPr>
        <p:grpSpPr>
          <a:xfrm flipH="1">
            <a:off x="6850712" y="214"/>
            <a:ext cx="1952272" cy="5139726"/>
            <a:chOff x="6627813" y="195717"/>
            <a:chExt cx="1952625" cy="5678034"/>
          </a:xfrm>
          <a:solidFill>
            <a:schemeClr val="accent2"/>
          </a:solidFill>
        </p:grpSpPr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57E2F121-67AA-AD4F-B8A4-E92841A8BA82}"/>
                </a:ext>
              </a:extLst>
            </p:cNvPr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id="{ABE72A91-6659-434F-8C42-77294C1DB477}"/>
                </a:ext>
              </a:extLst>
            </p:cNvPr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9">
              <a:extLst>
                <a:ext uri="{FF2B5EF4-FFF2-40B4-BE49-F238E27FC236}">
                  <a16:creationId xmlns:a16="http://schemas.microsoft.com/office/drawing/2014/main" id="{ED9621A7-AE6E-7C41-9993-CB4648C968F9}"/>
                </a:ext>
              </a:extLst>
            </p:cNvPr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30">
              <a:extLst>
                <a:ext uri="{FF2B5EF4-FFF2-40B4-BE49-F238E27FC236}">
                  <a16:creationId xmlns:a16="http://schemas.microsoft.com/office/drawing/2014/main" id="{35B0B6A5-8699-D047-B8B9-BFF40735FA89}"/>
                </a:ext>
              </a:extLst>
            </p:cNvPr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31">
              <a:extLst>
                <a:ext uri="{FF2B5EF4-FFF2-40B4-BE49-F238E27FC236}">
                  <a16:creationId xmlns:a16="http://schemas.microsoft.com/office/drawing/2014/main" id="{35079A8A-7F41-DB40-8942-D4378B376004}"/>
                </a:ext>
              </a:extLst>
            </p:cNvPr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32">
              <a:extLst>
                <a:ext uri="{FF2B5EF4-FFF2-40B4-BE49-F238E27FC236}">
                  <a16:creationId xmlns:a16="http://schemas.microsoft.com/office/drawing/2014/main" id="{525D90F0-87CF-7943-880D-268A7DFA6E64}"/>
                </a:ext>
              </a:extLst>
            </p:cNvPr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33">
              <a:extLst>
                <a:ext uri="{FF2B5EF4-FFF2-40B4-BE49-F238E27FC236}">
                  <a16:creationId xmlns:a16="http://schemas.microsoft.com/office/drawing/2014/main" id="{3651C3E4-7EDE-A54A-9FFF-7CF3B64AD4C7}"/>
                </a:ext>
              </a:extLst>
            </p:cNvPr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34">
              <a:extLst>
                <a:ext uri="{FF2B5EF4-FFF2-40B4-BE49-F238E27FC236}">
                  <a16:creationId xmlns:a16="http://schemas.microsoft.com/office/drawing/2014/main" id="{3D74386F-E439-274F-9CA0-CEA72B7A7E6F}"/>
                </a:ext>
              </a:extLst>
            </p:cNvPr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43DCDAB2-361F-A34B-82D0-91A4F0139EAD}"/>
                </a:ext>
              </a:extLst>
            </p:cNvPr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F4192953-21EC-F74A-81E9-51605BF77065}"/>
                </a:ext>
              </a:extLst>
            </p:cNvPr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id="{37E27288-D4AB-3D45-ACE0-59A27E0FEE2F}"/>
                </a:ext>
              </a:extLst>
            </p:cNvPr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8">
              <a:extLst>
                <a:ext uri="{FF2B5EF4-FFF2-40B4-BE49-F238E27FC236}">
                  <a16:creationId xmlns:a16="http://schemas.microsoft.com/office/drawing/2014/main" id="{8713CF3D-3C95-984A-A673-9A409523F30F}"/>
                </a:ext>
              </a:extLst>
            </p:cNvPr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CEC1F6F-D472-0B45-A003-7F5D761B5B62}"/>
              </a:ext>
            </a:extLst>
          </p:cNvPr>
          <p:cNvSpPr/>
          <p:nvPr userDrawn="1"/>
        </p:nvSpPr>
        <p:spPr>
          <a:xfrm>
            <a:off x="8961943" y="0"/>
            <a:ext cx="182880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00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1/library/string.html#format-specification-mini-languag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1/library/string.html#format-specification-mini-languag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1/library/string.html#format-specification-mini-languag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1/library/string.html#format-specification-mini-languag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1/library/string.html#format-specification-mini-languag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1/library/string.html#format-specification-mini-languag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1/library/string.html#format-specification-mini-languag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1/library/string.html#format-specification-mini-languag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1/library/string.html#format-specification-mini-languag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1/library/string.html#format-specification-mini-languag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1/library/string.html#format-specification-mini-languag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3.1/library/string.html#format-specification-mini-language" TargetMode="External"/><Relationship Id="rId3" Type="http://schemas.openxmlformats.org/officeDocument/2006/relationships/hyperlink" Target="https://docs.python.org/3.1/library/string.html#grammar-token-align" TargetMode="External"/><Relationship Id="rId7" Type="http://schemas.openxmlformats.org/officeDocument/2006/relationships/hyperlink" Target="https://docs.python.org/3.1/library/string.html#grammar-token-type" TargetMode="External"/><Relationship Id="rId2" Type="http://schemas.openxmlformats.org/officeDocument/2006/relationships/hyperlink" Target="https://docs.python.org/3.1/library/string.html#grammar-token-fi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.1/library/string.html#grammar-token-precision" TargetMode="External"/><Relationship Id="rId5" Type="http://schemas.openxmlformats.org/officeDocument/2006/relationships/hyperlink" Target="https://docs.python.org/3.1/library/string.html#grammar-token-width" TargetMode="External"/><Relationship Id="rId4" Type="http://schemas.openxmlformats.org/officeDocument/2006/relationships/hyperlink" Target="https://docs.python.org/3.1/library/string.html#grammar-token-sign" TargetMode="External"/><Relationship Id="rId9" Type="http://schemas.openxmlformats.org/officeDocument/2006/relationships/hyperlink" Target="https://docs.python.org/3.1/library/string.html#format-examples" TargetMode="Externa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3.1/library/string.html#format-specification-mini-language" TargetMode="External"/><Relationship Id="rId3" Type="http://schemas.openxmlformats.org/officeDocument/2006/relationships/hyperlink" Target="https://docs.python.org/3.1/library/string.html#grammar-token-align" TargetMode="External"/><Relationship Id="rId7" Type="http://schemas.openxmlformats.org/officeDocument/2006/relationships/hyperlink" Target="https://docs.python.org/3.1/library/string.html#grammar-token-type" TargetMode="External"/><Relationship Id="rId2" Type="http://schemas.openxmlformats.org/officeDocument/2006/relationships/hyperlink" Target="https://docs.python.org/3.1/library/string.html#grammar-token-fi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.1/library/string.html#grammar-token-precision" TargetMode="External"/><Relationship Id="rId5" Type="http://schemas.openxmlformats.org/officeDocument/2006/relationships/hyperlink" Target="https://docs.python.org/3.1/library/string.html#grammar-token-width" TargetMode="External"/><Relationship Id="rId4" Type="http://schemas.openxmlformats.org/officeDocument/2006/relationships/hyperlink" Target="https://docs.python.org/3.1/library/string.html#grammar-token-sign" TargetMode="External"/><Relationship Id="rId9" Type="http://schemas.openxmlformats.org/officeDocument/2006/relationships/hyperlink" Target="https://docs.python.org/3.1/library/string.html#format-examples" TargetMode="Externa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3.1/library/string.html#format-specification-mini-language" TargetMode="External"/><Relationship Id="rId3" Type="http://schemas.openxmlformats.org/officeDocument/2006/relationships/hyperlink" Target="https://docs.python.org/3.1/library/string.html#grammar-token-align" TargetMode="External"/><Relationship Id="rId7" Type="http://schemas.openxmlformats.org/officeDocument/2006/relationships/hyperlink" Target="https://docs.python.org/3.1/library/string.html#grammar-token-type" TargetMode="External"/><Relationship Id="rId2" Type="http://schemas.openxmlformats.org/officeDocument/2006/relationships/hyperlink" Target="https://docs.python.org/3.1/library/string.html#grammar-token-fi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.1/library/string.html#grammar-token-precision" TargetMode="External"/><Relationship Id="rId5" Type="http://schemas.openxmlformats.org/officeDocument/2006/relationships/hyperlink" Target="https://docs.python.org/3.1/library/string.html#grammar-token-width" TargetMode="External"/><Relationship Id="rId4" Type="http://schemas.openxmlformats.org/officeDocument/2006/relationships/hyperlink" Target="https://docs.python.org/3.1/library/string.html#grammar-token-sign" TargetMode="External"/><Relationship Id="rId9" Type="http://schemas.openxmlformats.org/officeDocument/2006/relationships/hyperlink" Target="https://docs.python.org/3.1/library/string.html#format-examples" TargetMode="Externa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3.1/library/string.html#format-specification-mini-language" TargetMode="External"/><Relationship Id="rId3" Type="http://schemas.openxmlformats.org/officeDocument/2006/relationships/hyperlink" Target="https://docs.python.org/3.1/library/string.html#grammar-token-align" TargetMode="External"/><Relationship Id="rId7" Type="http://schemas.openxmlformats.org/officeDocument/2006/relationships/hyperlink" Target="https://docs.python.org/3.1/library/string.html#grammar-token-type" TargetMode="External"/><Relationship Id="rId2" Type="http://schemas.openxmlformats.org/officeDocument/2006/relationships/hyperlink" Target="https://docs.python.org/3.1/library/string.html#grammar-token-fi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.1/library/string.html#grammar-token-precision" TargetMode="External"/><Relationship Id="rId5" Type="http://schemas.openxmlformats.org/officeDocument/2006/relationships/hyperlink" Target="https://docs.python.org/3.1/library/string.html#grammar-token-width" TargetMode="External"/><Relationship Id="rId4" Type="http://schemas.openxmlformats.org/officeDocument/2006/relationships/hyperlink" Target="https://docs.python.org/3.1/library/string.html#grammar-token-sign" TargetMode="External"/><Relationship Id="rId9" Type="http://schemas.openxmlformats.org/officeDocument/2006/relationships/hyperlink" Target="https://docs.python.org/3.1/library/string.html#format-examples" TargetMode="Externa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3.1/library/string.html#format-specification-mini-language" TargetMode="External"/><Relationship Id="rId3" Type="http://schemas.openxmlformats.org/officeDocument/2006/relationships/hyperlink" Target="https://docs.python.org/3.1/library/string.html#grammar-token-align" TargetMode="External"/><Relationship Id="rId7" Type="http://schemas.openxmlformats.org/officeDocument/2006/relationships/hyperlink" Target="https://docs.python.org/3.1/library/string.html#grammar-token-type" TargetMode="External"/><Relationship Id="rId2" Type="http://schemas.openxmlformats.org/officeDocument/2006/relationships/hyperlink" Target="https://docs.python.org/3.1/library/string.html#grammar-token-fi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.1/library/string.html#grammar-token-precision" TargetMode="External"/><Relationship Id="rId5" Type="http://schemas.openxmlformats.org/officeDocument/2006/relationships/hyperlink" Target="https://docs.python.org/3.1/library/string.html#grammar-token-width" TargetMode="External"/><Relationship Id="rId4" Type="http://schemas.openxmlformats.org/officeDocument/2006/relationships/hyperlink" Target="https://docs.python.org/3.1/library/string.html#grammar-token-sign" TargetMode="External"/><Relationship Id="rId9" Type="http://schemas.openxmlformats.org/officeDocument/2006/relationships/hyperlink" Target="https://docs.python.org/3.1/library/string.html#format-examples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string-methods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048-6F52-244A-B003-D5C4D44CF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6470"/>
            <a:ext cx="6858000" cy="1790700"/>
          </a:xfrm>
        </p:spPr>
        <p:txBody>
          <a:bodyPr/>
          <a:lstStyle/>
          <a:p>
            <a:r>
              <a:rPr lang="en-GB"/>
              <a:t>Useful String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4D5C8-8F08-D847-94D8-CB53CAAD3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7023538" cy="1241822"/>
          </a:xfrm>
        </p:spPr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059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CD9F87-CE56-D342-9133-6DED0590788B}"/>
              </a:ext>
            </a:extLst>
          </p:cNvPr>
          <p:cNvSpPr txBox="1"/>
          <p:nvPr/>
        </p:nvSpPr>
        <p:spPr>
          <a:xfrm>
            <a:off x="1252952" y="1155283"/>
            <a:ext cx="6472825" cy="507831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sz="1350">
                <a:solidFill>
                  <a:schemeClr val="bg1"/>
                </a:solidFill>
              </a:rPr>
              <a:t>Task 1 – Mobile Phone Weight Table</a:t>
            </a:r>
          </a:p>
          <a:p>
            <a:r>
              <a:rPr lang="en-GB" sz="1350">
                <a:solidFill>
                  <a:schemeClr val="bg1"/>
                </a:solidFill>
              </a:rPr>
              <a:t>Project Name: </a:t>
            </a:r>
            <a:r>
              <a:rPr lang="en-GB" sz="1350" err="1">
                <a:solidFill>
                  <a:schemeClr val="bg1"/>
                </a:solidFill>
              </a:rPr>
              <a:t>phone_table</a:t>
            </a:r>
            <a:endParaRPr lang="en-GB" sz="135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0D2D6E-0486-EF40-A6FB-31CE25B283F0}"/>
              </a:ext>
            </a:extLst>
          </p:cNvPr>
          <p:cNvSpPr txBox="1"/>
          <p:nvPr/>
        </p:nvSpPr>
        <p:spPr>
          <a:xfrm>
            <a:off x="1252952" y="1695711"/>
            <a:ext cx="8178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Beginner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5C31F9-8276-9C4C-B161-7B007A0AEF1F}"/>
              </a:ext>
            </a:extLst>
          </p:cNvPr>
          <p:cNvSpPr txBox="1"/>
          <p:nvPr/>
        </p:nvSpPr>
        <p:spPr>
          <a:xfrm>
            <a:off x="2611676" y="1695711"/>
            <a:ext cx="5114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Write a program that:</a:t>
            </a:r>
          </a:p>
          <a:p>
            <a:pPr marL="214313" indent="-214313">
              <a:buFontTx/>
              <a:buChar char="-"/>
            </a:pP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knows the </a:t>
            </a:r>
            <a:r>
              <a:rPr lang="en-GB" sz="1350">
                <a:ln w="1270">
                  <a:solidFill>
                    <a:schemeClr val="tx1"/>
                  </a:solidFill>
                </a:ln>
              </a:rPr>
              <a:t>weight in grams of three mobile phones,</a:t>
            </a:r>
          </a:p>
          <a:p>
            <a:pPr marL="214313" indent="-214313">
              <a:buFontTx/>
              <a:buChar char="-"/>
            </a:pP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works out </a:t>
            </a:r>
            <a:r>
              <a:rPr lang="en-GB" sz="1350"/>
              <a:t>how much they would weigh in ounces</a:t>
            </a: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, and</a:t>
            </a:r>
          </a:p>
          <a:p>
            <a:pPr marL="214313" indent="-214313">
              <a:buFontTx/>
              <a:buChar char="-"/>
            </a:pP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outputs all of this information as a </a:t>
            </a:r>
            <a:r>
              <a:rPr lang="en-GB" sz="1350">
                <a:ln w="1270">
                  <a:solidFill>
                    <a:schemeClr val="tx1"/>
                  </a:solidFill>
                </a:ln>
              </a:rPr>
              <a:t>formatted table</a:t>
            </a: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5FD77E-B795-D246-A2D0-4A13BDF7726D}"/>
              </a:ext>
            </a:extLst>
          </p:cNvPr>
          <p:cNvSpPr txBox="1"/>
          <p:nvPr/>
        </p:nvSpPr>
        <p:spPr>
          <a:xfrm>
            <a:off x="2611676" y="2651639"/>
            <a:ext cx="51141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Your output should look similar to the following screenshot (with the ounces value calculated correctly and </a:t>
            </a:r>
            <a:r>
              <a:rPr lang="en-GB" sz="1350">
                <a:ln w="1270">
                  <a:solidFill>
                    <a:schemeClr val="tx1"/>
                  </a:solidFill>
                </a:ln>
              </a:rPr>
              <a:t>shown to 2 decimal places)</a:t>
            </a: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EA67ED-BAE3-294C-930A-AB38C6E3D0E0}"/>
              </a:ext>
            </a:extLst>
          </p:cNvPr>
          <p:cNvSpPr txBox="1"/>
          <p:nvPr/>
        </p:nvSpPr>
        <p:spPr>
          <a:xfrm>
            <a:off x="2611676" y="3950100"/>
            <a:ext cx="51141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>
                <a:ln w="1270">
                  <a:solidFill>
                    <a:schemeClr val="tx1"/>
                  </a:solidFill>
                </a:ln>
              </a:rPr>
              <a:t>Use the phone names and gram weights from the table above.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53D1284-AD5E-8448-8531-BC5646939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637" y="3238846"/>
            <a:ext cx="2583233" cy="64580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2110347-C4F4-7C4F-B0EB-6AFF335740F5}"/>
              </a:ext>
            </a:extLst>
          </p:cNvPr>
          <p:cNvSpPr txBox="1"/>
          <p:nvPr/>
        </p:nvSpPr>
        <p:spPr>
          <a:xfrm>
            <a:off x="2611676" y="4255055"/>
            <a:ext cx="51141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>
                <a:ln w="1270">
                  <a:solidFill>
                    <a:schemeClr val="tx1"/>
                  </a:solidFill>
                </a:ln>
              </a:rPr>
              <a:t>A gram is 0.035274 of an ounce.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F7BCF6-5046-1B42-8DB7-9C39B98C5EDF}"/>
              </a:ext>
            </a:extLst>
          </p:cNvPr>
          <p:cNvSpPr txBox="1"/>
          <p:nvPr/>
        </p:nvSpPr>
        <p:spPr>
          <a:xfrm>
            <a:off x="264254" y="2544553"/>
            <a:ext cx="2111553" cy="715581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5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/>
              <a:t>there is information in here that is useful for us to develop the program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D0D035-8B02-E649-8BD5-D3D4451C7E4F}"/>
              </a:ext>
            </a:extLst>
          </p:cNvPr>
          <p:cNvSpPr txBox="1"/>
          <p:nvPr/>
        </p:nvSpPr>
        <p:spPr>
          <a:xfrm>
            <a:off x="3640637" y="598319"/>
            <a:ext cx="230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(gathering the data)</a:t>
            </a:r>
          </a:p>
        </p:txBody>
      </p:sp>
    </p:spTree>
    <p:extLst>
      <p:ext uri="{BB962C8B-B14F-4D97-AF65-F5344CB8AC3E}">
        <p14:creationId xmlns:p14="http://schemas.microsoft.com/office/powerpoint/2010/main" val="2296511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2CFD14-6DF3-D047-85B5-55ED30DD894A}"/>
              </a:ext>
            </a:extLst>
          </p:cNvPr>
          <p:cNvSpPr txBox="1"/>
          <p:nvPr/>
        </p:nvSpPr>
        <p:spPr>
          <a:xfrm>
            <a:off x="155009" y="1155282"/>
            <a:ext cx="5114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Write a program that:</a:t>
            </a:r>
          </a:p>
          <a:p>
            <a:pPr marL="214313" indent="-214313">
              <a:buFontTx/>
              <a:buChar char="-"/>
            </a:pP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knows the </a:t>
            </a:r>
            <a:r>
              <a:rPr lang="en-GB" sz="1350">
                <a:ln w="1270">
                  <a:solidFill>
                    <a:schemeClr val="tx1"/>
                  </a:solidFill>
                </a:ln>
              </a:rPr>
              <a:t>weight in grams of three mobile phones,</a:t>
            </a:r>
          </a:p>
          <a:p>
            <a:pPr marL="214313" indent="-214313">
              <a:buFontTx/>
              <a:buChar char="-"/>
            </a:pP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works out </a:t>
            </a:r>
            <a:r>
              <a:rPr lang="en-GB" sz="1350"/>
              <a:t>how much they would weigh in ounces</a:t>
            </a: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, and</a:t>
            </a:r>
          </a:p>
          <a:p>
            <a:pPr marL="214313" indent="-214313">
              <a:buFontTx/>
              <a:buChar char="-"/>
            </a:pP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outputs all of this information as a </a:t>
            </a:r>
            <a:r>
              <a:rPr lang="en-GB" sz="1350">
                <a:ln w="1270">
                  <a:solidFill>
                    <a:schemeClr val="tx1"/>
                  </a:solidFill>
                </a:ln>
              </a:rPr>
              <a:t>formatted table</a:t>
            </a: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37AEF7-BD73-414B-8369-4461DA838F6E}"/>
              </a:ext>
            </a:extLst>
          </p:cNvPr>
          <p:cNvSpPr txBox="1"/>
          <p:nvPr/>
        </p:nvSpPr>
        <p:spPr>
          <a:xfrm>
            <a:off x="155009" y="2111210"/>
            <a:ext cx="51141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Your output should look similar to the following screenshot (with the ounces value calculated correctly and </a:t>
            </a:r>
            <a:r>
              <a:rPr lang="en-GB" sz="1350">
                <a:ln w="1270">
                  <a:solidFill>
                    <a:schemeClr val="tx1"/>
                  </a:solidFill>
                </a:ln>
              </a:rPr>
              <a:t>shown to 2 decimal places</a:t>
            </a: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).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EA7514-CC78-D141-8174-7BA0913DAD88}"/>
              </a:ext>
            </a:extLst>
          </p:cNvPr>
          <p:cNvSpPr txBox="1"/>
          <p:nvPr/>
        </p:nvSpPr>
        <p:spPr>
          <a:xfrm>
            <a:off x="155009" y="3409671"/>
            <a:ext cx="51141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>
                <a:ln w="1270">
                  <a:solidFill>
                    <a:schemeClr val="tx1"/>
                  </a:solidFill>
                </a:ln>
              </a:rPr>
              <a:t>Use the phone names and gram weights from the table above.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8D0C145-7583-FD4D-B763-4E8525C4B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970" y="2698417"/>
            <a:ext cx="2583233" cy="64580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106E7A9-6BE1-CD44-8BE6-6B4B0451A14D}"/>
              </a:ext>
            </a:extLst>
          </p:cNvPr>
          <p:cNvSpPr txBox="1"/>
          <p:nvPr/>
        </p:nvSpPr>
        <p:spPr>
          <a:xfrm>
            <a:off x="155009" y="3714626"/>
            <a:ext cx="51141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>
                <a:ln w="1270">
                  <a:solidFill>
                    <a:schemeClr val="tx1"/>
                  </a:solidFill>
                </a:ln>
              </a:rPr>
              <a:t>A gram is 0.035274 of an ounce.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32D2EC-A6C3-DA45-AE00-195F20EF26BC}"/>
              </a:ext>
            </a:extLst>
          </p:cNvPr>
          <p:cNvSpPr/>
          <p:nvPr/>
        </p:nvSpPr>
        <p:spPr>
          <a:xfrm>
            <a:off x="5217012" y="613651"/>
            <a:ext cx="2888810" cy="154657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350"/>
              <a:t>phone1 = </a:t>
            </a:r>
            <a:r>
              <a:rPr lang="en-GB" sz="1350">
                <a:solidFill>
                  <a:schemeClr val="accent6"/>
                </a:solidFill>
              </a:rPr>
              <a:t>"Nokia 220"</a:t>
            </a:r>
          </a:p>
          <a:p>
            <a:r>
              <a:rPr lang="en-GB" sz="1350"/>
              <a:t>phone2 = </a:t>
            </a:r>
            <a:r>
              <a:rPr lang="en-GB" sz="1350">
                <a:solidFill>
                  <a:schemeClr val="accent6"/>
                </a:solidFill>
              </a:rPr>
              <a:t>"Alcatel 1X"</a:t>
            </a:r>
          </a:p>
          <a:p>
            <a:r>
              <a:rPr lang="en-GB" sz="1350"/>
              <a:t>phone3 = </a:t>
            </a:r>
            <a:r>
              <a:rPr lang="en-GB" sz="1350">
                <a:solidFill>
                  <a:schemeClr val="accent6"/>
                </a:solidFill>
              </a:rPr>
              <a:t>"Motorola Moto E6 Play"</a:t>
            </a:r>
          </a:p>
          <a:p>
            <a:endParaRPr lang="en-GB" sz="1350"/>
          </a:p>
          <a:p>
            <a:r>
              <a:rPr lang="en-GB" sz="1350"/>
              <a:t>g_phone1 = 86.5</a:t>
            </a:r>
          </a:p>
          <a:p>
            <a:r>
              <a:rPr lang="en-GB" sz="1350"/>
              <a:t>g_phone2 = 130</a:t>
            </a:r>
          </a:p>
          <a:p>
            <a:r>
              <a:rPr lang="en-GB" sz="1350"/>
              <a:t>g_phone3 = 140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63B7960B-DBC7-214F-A0EB-B28ED8BB819B}"/>
              </a:ext>
            </a:extLst>
          </p:cNvPr>
          <p:cNvSpPr/>
          <p:nvPr/>
        </p:nvSpPr>
        <p:spPr>
          <a:xfrm rot="16200000">
            <a:off x="4703863" y="1475214"/>
            <a:ext cx="854943" cy="663170"/>
          </a:xfrm>
          <a:prstGeom prst="arc">
            <a:avLst>
              <a:gd name="adj1" fmla="val 16200000"/>
              <a:gd name="adj2" fmla="val 51556"/>
            </a:avLst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E0C213-A369-044E-8990-674167186629}"/>
              </a:ext>
            </a:extLst>
          </p:cNvPr>
          <p:cNvCxnSpPr>
            <a:cxnSpLocks/>
          </p:cNvCxnSpPr>
          <p:nvPr/>
        </p:nvCxnSpPr>
        <p:spPr>
          <a:xfrm>
            <a:off x="3851753" y="3037858"/>
            <a:ext cx="595107" cy="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783817FD-7D95-3D42-844C-56005E71A805}"/>
              </a:ext>
            </a:extLst>
          </p:cNvPr>
          <p:cNvSpPr/>
          <p:nvPr/>
        </p:nvSpPr>
        <p:spPr>
          <a:xfrm rot="5400000">
            <a:off x="4117022" y="2357580"/>
            <a:ext cx="618143" cy="747307"/>
          </a:xfrm>
          <a:prstGeom prst="arc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A3EDFB-F564-3E44-912C-05DA58790418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4799747" y="1779373"/>
            <a:ext cx="0" cy="95186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352B64-4F15-3F4D-B6AB-2544BB9A359E}"/>
              </a:ext>
            </a:extLst>
          </p:cNvPr>
          <p:cNvSpPr txBox="1"/>
          <p:nvPr/>
        </p:nvSpPr>
        <p:spPr>
          <a:xfrm>
            <a:off x="2997362" y="199129"/>
            <a:ext cx="230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(setting things up)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6C2422-5EF2-EA4F-A13C-A0F88A9798EF}"/>
              </a:ext>
            </a:extLst>
          </p:cNvPr>
          <p:cNvSpPr txBox="1"/>
          <p:nvPr/>
        </p:nvSpPr>
        <p:spPr>
          <a:xfrm>
            <a:off x="4829635" y="3992552"/>
            <a:ext cx="2111553" cy="507831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5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/>
              <a:t>assign the values you are given to variables</a:t>
            </a:r>
          </a:p>
        </p:txBody>
      </p:sp>
    </p:spTree>
    <p:extLst>
      <p:ext uri="{BB962C8B-B14F-4D97-AF65-F5344CB8AC3E}">
        <p14:creationId xmlns:p14="http://schemas.microsoft.com/office/powerpoint/2010/main" val="856237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4E56F62C-F653-8249-ABF8-CE54539D8DAF}"/>
              </a:ext>
            </a:extLst>
          </p:cNvPr>
          <p:cNvSpPr txBox="1"/>
          <p:nvPr/>
        </p:nvSpPr>
        <p:spPr>
          <a:xfrm>
            <a:off x="155009" y="3409671"/>
            <a:ext cx="51141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>
                <a:ln w="1270">
                  <a:solidFill>
                    <a:schemeClr val="tx1"/>
                  </a:solidFill>
                </a:ln>
              </a:rPr>
              <a:t>Use the phone names and gram weights from the table above.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2CFD14-6DF3-D047-85B5-55ED30DD894A}"/>
              </a:ext>
            </a:extLst>
          </p:cNvPr>
          <p:cNvSpPr txBox="1"/>
          <p:nvPr/>
        </p:nvSpPr>
        <p:spPr>
          <a:xfrm>
            <a:off x="155009" y="1155282"/>
            <a:ext cx="5114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Write a program that:</a:t>
            </a:r>
          </a:p>
          <a:p>
            <a:pPr marL="214313" indent="-214313">
              <a:buFontTx/>
              <a:buChar char="-"/>
            </a:pP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knows the </a:t>
            </a:r>
            <a:r>
              <a:rPr lang="en-GB" sz="1350">
                <a:ln w="1270">
                  <a:solidFill>
                    <a:schemeClr val="tx1"/>
                  </a:solidFill>
                </a:ln>
              </a:rPr>
              <a:t>weight in grams of three mobile phones,</a:t>
            </a:r>
          </a:p>
          <a:p>
            <a:pPr marL="214313" indent="-214313">
              <a:buFontTx/>
              <a:buChar char="-"/>
            </a:pP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works out </a:t>
            </a:r>
            <a:r>
              <a:rPr lang="en-GB" sz="1350"/>
              <a:t>how much they would weigh in ounces</a:t>
            </a: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, and</a:t>
            </a:r>
          </a:p>
          <a:p>
            <a:pPr marL="214313" indent="-214313">
              <a:buFontTx/>
              <a:buChar char="-"/>
            </a:pP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outputs all of this information as a </a:t>
            </a:r>
            <a:r>
              <a:rPr lang="en-GB" sz="1350">
                <a:ln w="1270">
                  <a:solidFill>
                    <a:schemeClr val="tx1"/>
                  </a:solidFill>
                </a:ln>
              </a:rPr>
              <a:t>formatted table</a:t>
            </a: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69C057-DE6F-404A-969F-20B08662F528}"/>
              </a:ext>
            </a:extLst>
          </p:cNvPr>
          <p:cNvSpPr/>
          <p:nvPr/>
        </p:nvSpPr>
        <p:spPr>
          <a:xfrm>
            <a:off x="5653595" y="2699508"/>
            <a:ext cx="2888810" cy="71558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350"/>
              <a:t>oz_phone1 = g_phone1 * 0.035274</a:t>
            </a:r>
          </a:p>
          <a:p>
            <a:r>
              <a:rPr lang="en-GB" sz="1350"/>
              <a:t>oz_phone2 = g_phone2 * 0.035274</a:t>
            </a:r>
          </a:p>
          <a:p>
            <a:r>
              <a:rPr lang="en-GB" sz="1350"/>
              <a:t>oz_phone3 = g_phone3 * 0.035274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9268C0A7-58D4-7E4A-8D83-A1331D30E18C}"/>
              </a:ext>
            </a:extLst>
          </p:cNvPr>
          <p:cNvSpPr/>
          <p:nvPr/>
        </p:nvSpPr>
        <p:spPr>
          <a:xfrm rot="5400000">
            <a:off x="4117022" y="3182750"/>
            <a:ext cx="618143" cy="747307"/>
          </a:xfrm>
          <a:prstGeom prst="arc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A54E99-F1E4-F54E-9B94-96A6AF5E23D4}"/>
              </a:ext>
            </a:extLst>
          </p:cNvPr>
          <p:cNvCxnSpPr>
            <a:cxnSpLocks/>
          </p:cNvCxnSpPr>
          <p:nvPr/>
        </p:nvCxnSpPr>
        <p:spPr>
          <a:xfrm>
            <a:off x="2503640" y="3865475"/>
            <a:ext cx="1943221" cy="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 38">
            <a:extLst>
              <a:ext uri="{FF2B5EF4-FFF2-40B4-BE49-F238E27FC236}">
                <a16:creationId xmlns:a16="http://schemas.microsoft.com/office/drawing/2014/main" id="{C8459A13-8FA5-6E4D-817C-4D9DB482FC87}"/>
              </a:ext>
            </a:extLst>
          </p:cNvPr>
          <p:cNvSpPr/>
          <p:nvPr/>
        </p:nvSpPr>
        <p:spPr>
          <a:xfrm rot="16200000" flipH="1">
            <a:off x="5121489" y="1854161"/>
            <a:ext cx="854944" cy="1500129"/>
          </a:xfrm>
          <a:prstGeom prst="arc">
            <a:avLst>
              <a:gd name="adj1" fmla="val 16200000"/>
              <a:gd name="adj2" fmla="val 51556"/>
            </a:avLst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CB828ADA-350C-A14F-B009-536CDEF728FD}"/>
              </a:ext>
            </a:extLst>
          </p:cNvPr>
          <p:cNvSpPr/>
          <p:nvPr/>
        </p:nvSpPr>
        <p:spPr>
          <a:xfrm rot="16200000">
            <a:off x="5121917" y="2712300"/>
            <a:ext cx="854943" cy="1499277"/>
          </a:xfrm>
          <a:prstGeom prst="arc">
            <a:avLst>
              <a:gd name="adj1" fmla="val 16200000"/>
              <a:gd name="adj2" fmla="val 51556"/>
            </a:avLst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FF382B6E-84EE-7E45-BD33-D45BAE06F113}"/>
              </a:ext>
            </a:extLst>
          </p:cNvPr>
          <p:cNvSpPr/>
          <p:nvPr/>
        </p:nvSpPr>
        <p:spPr>
          <a:xfrm rot="5400000" flipH="1">
            <a:off x="3870978" y="1897350"/>
            <a:ext cx="1108526" cy="747307"/>
          </a:xfrm>
          <a:prstGeom prst="arc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8017310-9C8A-DB4A-85F4-E6DE094ED9E2}"/>
              </a:ext>
            </a:extLst>
          </p:cNvPr>
          <p:cNvCxnSpPr>
            <a:cxnSpLocks/>
          </p:cNvCxnSpPr>
          <p:nvPr/>
        </p:nvCxnSpPr>
        <p:spPr>
          <a:xfrm>
            <a:off x="4303904" y="1716740"/>
            <a:ext cx="142956" cy="93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B26CAA-ED53-7846-802B-80A0433BB110}"/>
              </a:ext>
            </a:extLst>
          </p:cNvPr>
          <p:cNvCxnSpPr>
            <a:cxnSpLocks/>
            <a:stCxn id="40" idx="0"/>
          </p:cNvCxnSpPr>
          <p:nvPr/>
        </p:nvCxnSpPr>
        <p:spPr>
          <a:xfrm>
            <a:off x="4799750" y="3461939"/>
            <a:ext cx="0" cy="93223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C3A8FE9-8C88-674D-A918-2D49B5E8D830}"/>
              </a:ext>
            </a:extLst>
          </p:cNvPr>
          <p:cNvCxnSpPr>
            <a:cxnSpLocks/>
          </p:cNvCxnSpPr>
          <p:nvPr/>
        </p:nvCxnSpPr>
        <p:spPr>
          <a:xfrm>
            <a:off x="4798895" y="2262187"/>
            <a:ext cx="0" cy="358742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88E7DD3-A3ED-A843-B666-F15E6161004D}"/>
              </a:ext>
            </a:extLst>
          </p:cNvPr>
          <p:cNvSpPr txBox="1"/>
          <p:nvPr/>
        </p:nvSpPr>
        <p:spPr>
          <a:xfrm>
            <a:off x="155009" y="2111210"/>
            <a:ext cx="51141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Your output should look similar to the following screenshot (with the ounces value calculated correctly and </a:t>
            </a:r>
            <a:r>
              <a:rPr lang="en-GB" sz="1350">
                <a:ln w="1270">
                  <a:solidFill>
                    <a:schemeClr val="tx1"/>
                  </a:solidFill>
                </a:ln>
              </a:rPr>
              <a:t>shown to 2 decimal places</a:t>
            </a: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).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9CACC88-CD68-BE4B-A8DA-14DFB6D0A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970" y="2698417"/>
            <a:ext cx="2583233" cy="64580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C567DCF-0520-FE4C-83D8-B08001EED2A5}"/>
              </a:ext>
            </a:extLst>
          </p:cNvPr>
          <p:cNvSpPr txBox="1"/>
          <p:nvPr/>
        </p:nvSpPr>
        <p:spPr>
          <a:xfrm>
            <a:off x="155009" y="3714626"/>
            <a:ext cx="51141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>
                <a:ln w="1270">
                  <a:solidFill>
                    <a:schemeClr val="tx1"/>
                  </a:solidFill>
                </a:ln>
              </a:rPr>
              <a:t>A gram is 0.035274 of an ounce.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B5EEDA-218E-5842-9B48-AD87774DF503}"/>
              </a:ext>
            </a:extLst>
          </p:cNvPr>
          <p:cNvSpPr txBox="1"/>
          <p:nvPr/>
        </p:nvSpPr>
        <p:spPr>
          <a:xfrm>
            <a:off x="2997362" y="199129"/>
            <a:ext cx="230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(calculations)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A3A19D-F34B-B34E-8CEC-2B291F4E5E8C}"/>
              </a:ext>
            </a:extLst>
          </p:cNvPr>
          <p:cNvSpPr txBox="1"/>
          <p:nvPr/>
        </p:nvSpPr>
        <p:spPr>
          <a:xfrm>
            <a:off x="4829635" y="3992552"/>
            <a:ext cx="2111553" cy="300082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do your calculations</a:t>
            </a:r>
          </a:p>
        </p:txBody>
      </p:sp>
    </p:spTree>
    <p:extLst>
      <p:ext uri="{BB962C8B-B14F-4D97-AF65-F5344CB8AC3E}">
        <p14:creationId xmlns:p14="http://schemas.microsoft.com/office/powerpoint/2010/main" val="1712813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F9ACDAE-A31A-0E42-A867-AAB4017705B6}"/>
              </a:ext>
            </a:extLst>
          </p:cNvPr>
          <p:cNvSpPr/>
          <p:nvPr/>
        </p:nvSpPr>
        <p:spPr>
          <a:xfrm>
            <a:off x="5653595" y="2699508"/>
            <a:ext cx="2888810" cy="71558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350"/>
              <a:t>oz_phone1 = g_phone1 * 0.035274</a:t>
            </a:r>
          </a:p>
          <a:p>
            <a:r>
              <a:rPr lang="en-GB" sz="1350"/>
              <a:t>oz_phone2 = g_phone2 * 0.035274</a:t>
            </a:r>
          </a:p>
          <a:p>
            <a:r>
              <a:rPr lang="en-GB" sz="1350"/>
              <a:t>oz_phone3 = g_phone3 * 0.035274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2CFD14-6DF3-D047-85B5-55ED30DD894A}"/>
              </a:ext>
            </a:extLst>
          </p:cNvPr>
          <p:cNvSpPr txBox="1"/>
          <p:nvPr/>
        </p:nvSpPr>
        <p:spPr>
          <a:xfrm>
            <a:off x="155009" y="1155282"/>
            <a:ext cx="5114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Write a program that:</a:t>
            </a:r>
          </a:p>
          <a:p>
            <a:pPr marL="214313" indent="-214313">
              <a:buFontTx/>
              <a:buChar char="-"/>
            </a:pP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knows the </a:t>
            </a:r>
            <a:r>
              <a:rPr lang="en-GB" sz="1350">
                <a:ln w="1270">
                  <a:solidFill>
                    <a:schemeClr val="tx1"/>
                  </a:solidFill>
                </a:ln>
              </a:rPr>
              <a:t>weight in grams of three mobile phones,</a:t>
            </a:r>
          </a:p>
          <a:p>
            <a:pPr marL="214313" indent="-214313">
              <a:buFontTx/>
              <a:buChar char="-"/>
            </a:pP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works out </a:t>
            </a:r>
            <a:r>
              <a:rPr lang="en-GB" sz="1350"/>
              <a:t>how much they would weigh in ounces</a:t>
            </a: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, and</a:t>
            </a:r>
          </a:p>
          <a:p>
            <a:pPr marL="214313" indent="-214313">
              <a:buFontTx/>
              <a:buChar char="-"/>
            </a:pP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outputs all of this information as a </a:t>
            </a:r>
            <a:r>
              <a:rPr lang="en-GB" sz="1350">
                <a:ln w="1270">
                  <a:solidFill>
                    <a:schemeClr val="tx1"/>
                  </a:solidFill>
                </a:ln>
              </a:rPr>
              <a:t>formatted table</a:t>
            </a: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BABE5B-860C-F247-AB7D-9CF6A38C9EC1}"/>
              </a:ext>
            </a:extLst>
          </p:cNvPr>
          <p:cNvSpPr/>
          <p:nvPr/>
        </p:nvSpPr>
        <p:spPr>
          <a:xfrm>
            <a:off x="5091490" y="201407"/>
            <a:ext cx="2888810" cy="30008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350"/>
              <a:t>OUNCE = 0.035274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B26CAA-ED53-7846-802B-80A0433BB110}"/>
              </a:ext>
            </a:extLst>
          </p:cNvPr>
          <p:cNvCxnSpPr>
            <a:cxnSpLocks/>
            <a:stCxn id="41" idx="0"/>
            <a:endCxn id="10" idx="0"/>
          </p:cNvCxnSpPr>
          <p:nvPr/>
        </p:nvCxnSpPr>
        <p:spPr>
          <a:xfrm>
            <a:off x="7900177" y="659241"/>
            <a:ext cx="18187" cy="200676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c 40">
            <a:extLst>
              <a:ext uri="{FF2B5EF4-FFF2-40B4-BE49-F238E27FC236}">
                <a16:creationId xmlns:a16="http://schemas.microsoft.com/office/drawing/2014/main" id="{FF382B6E-84EE-7E45-BD33-D45BAE06F113}"/>
              </a:ext>
            </a:extLst>
          </p:cNvPr>
          <p:cNvSpPr/>
          <p:nvPr/>
        </p:nvSpPr>
        <p:spPr>
          <a:xfrm rot="5400000" flipH="1">
            <a:off x="7217451" y="285587"/>
            <a:ext cx="618144" cy="747307"/>
          </a:xfrm>
          <a:prstGeom prst="arc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8017310-9C8A-DB4A-85F4-E6DE094ED9E2}"/>
              </a:ext>
            </a:extLst>
          </p:cNvPr>
          <p:cNvCxnSpPr>
            <a:cxnSpLocks/>
          </p:cNvCxnSpPr>
          <p:nvPr/>
        </p:nvCxnSpPr>
        <p:spPr>
          <a:xfrm flipH="1" flipV="1">
            <a:off x="6619758" y="342118"/>
            <a:ext cx="924042" cy="361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529027C-A88B-A842-AAD7-B879D70EA9ED}"/>
              </a:ext>
            </a:extLst>
          </p:cNvPr>
          <p:cNvSpPr/>
          <p:nvPr/>
        </p:nvSpPr>
        <p:spPr>
          <a:xfrm>
            <a:off x="7321378" y="2666007"/>
            <a:ext cx="1193972" cy="329960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EEC74C-BFB4-214C-BE83-0E34FF79E6ED}"/>
              </a:ext>
            </a:extLst>
          </p:cNvPr>
          <p:cNvSpPr txBox="1"/>
          <p:nvPr/>
        </p:nvSpPr>
        <p:spPr>
          <a:xfrm>
            <a:off x="155009" y="2111210"/>
            <a:ext cx="51141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Your output should look similar to the following screenshot (with the ounces value calculated correctly and </a:t>
            </a:r>
            <a:r>
              <a:rPr lang="en-GB" sz="1350">
                <a:ln w="1270">
                  <a:solidFill>
                    <a:schemeClr val="tx1"/>
                  </a:solidFill>
                </a:ln>
              </a:rPr>
              <a:t>shown to 2 decimal places</a:t>
            </a: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).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540284-95CC-5841-B61B-D61ABC52AA25}"/>
              </a:ext>
            </a:extLst>
          </p:cNvPr>
          <p:cNvSpPr txBox="1"/>
          <p:nvPr/>
        </p:nvSpPr>
        <p:spPr>
          <a:xfrm>
            <a:off x="155009" y="3409671"/>
            <a:ext cx="51141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>
                <a:ln w="1270">
                  <a:solidFill>
                    <a:schemeClr val="tx1"/>
                  </a:solidFill>
                </a:ln>
              </a:rPr>
              <a:t>Use the phone names and gram weights from the table above.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6C15DD0-D82C-AF41-9DE8-B3128C23A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970" y="2698417"/>
            <a:ext cx="2583233" cy="64580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29CEB94-F24B-9B4D-A7B9-BFF5DF128747}"/>
              </a:ext>
            </a:extLst>
          </p:cNvPr>
          <p:cNvSpPr txBox="1"/>
          <p:nvPr/>
        </p:nvSpPr>
        <p:spPr>
          <a:xfrm>
            <a:off x="155009" y="3714626"/>
            <a:ext cx="51141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>
                <a:ln w="1270">
                  <a:solidFill>
                    <a:schemeClr val="tx1"/>
                  </a:solidFill>
                </a:ln>
              </a:rPr>
              <a:t>A gram is 0.035274 of an ounce.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73AAAD-5E96-9C46-B84C-A403F6A9185E}"/>
              </a:ext>
            </a:extLst>
          </p:cNvPr>
          <p:cNvSpPr txBox="1"/>
          <p:nvPr/>
        </p:nvSpPr>
        <p:spPr>
          <a:xfrm>
            <a:off x="2615259" y="179986"/>
            <a:ext cx="230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(removing repetition)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F222FD-52CE-4D46-8DAD-AFBF9AEDBEB0}"/>
              </a:ext>
            </a:extLst>
          </p:cNvPr>
          <p:cNvSpPr txBox="1"/>
          <p:nvPr/>
        </p:nvSpPr>
        <p:spPr>
          <a:xfrm>
            <a:off x="4829635" y="3992552"/>
            <a:ext cx="2930408" cy="507831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5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/>
              <a:t>tidy up the code (</a:t>
            </a:r>
            <a:r>
              <a:rPr lang="en-GB">
                <a:highlight>
                  <a:srgbClr val="00FFFF"/>
                </a:highlight>
              </a:rPr>
              <a:t>refactor</a:t>
            </a:r>
            <a:r>
              <a:rPr lang="en-GB"/>
              <a:t>)– in this case to remove repetition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5A8C05-5751-2247-9A96-685FEA5E58A9}"/>
              </a:ext>
            </a:extLst>
          </p:cNvPr>
          <p:cNvSpPr txBox="1"/>
          <p:nvPr/>
        </p:nvSpPr>
        <p:spPr>
          <a:xfrm>
            <a:off x="4769979" y="804103"/>
            <a:ext cx="2930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>
                <a:solidFill>
                  <a:schemeClr val="accent5">
                    <a:lumMod val="75000"/>
                  </a:schemeClr>
                </a:solidFill>
              </a:rPr>
              <a:t>capitalised to indicate that this value won't change (it's a '</a:t>
            </a:r>
            <a:r>
              <a:rPr lang="en-GB" sz="120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constant</a:t>
            </a:r>
            <a:r>
              <a:rPr lang="en-GB" sz="1200">
                <a:solidFill>
                  <a:schemeClr val="accent5">
                    <a:lumMod val="75000"/>
                  </a:schemeClr>
                </a:solidFill>
              </a:rPr>
              <a:t>')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C2193E-163A-FD49-B95C-51B7FF7BB264}"/>
              </a:ext>
            </a:extLst>
          </p:cNvPr>
          <p:cNvCxnSpPr>
            <a:cxnSpLocks/>
          </p:cNvCxnSpPr>
          <p:nvPr/>
        </p:nvCxnSpPr>
        <p:spPr>
          <a:xfrm flipV="1">
            <a:off x="5452258" y="448130"/>
            <a:ext cx="0" cy="42785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9805CA1-1728-0248-B3BD-0C1B3DD4B18B}"/>
              </a:ext>
            </a:extLst>
          </p:cNvPr>
          <p:cNvSpPr txBox="1"/>
          <p:nvPr/>
        </p:nvSpPr>
        <p:spPr>
          <a:xfrm>
            <a:off x="7024814" y="1580929"/>
            <a:ext cx="1351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assign the value to a variable</a:t>
            </a:r>
          </a:p>
        </p:txBody>
      </p:sp>
    </p:spTree>
    <p:extLst>
      <p:ext uri="{BB962C8B-B14F-4D97-AF65-F5344CB8AC3E}">
        <p14:creationId xmlns:p14="http://schemas.microsoft.com/office/powerpoint/2010/main" val="2460300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2CFD14-6DF3-D047-85B5-55ED30DD894A}"/>
              </a:ext>
            </a:extLst>
          </p:cNvPr>
          <p:cNvSpPr txBox="1"/>
          <p:nvPr/>
        </p:nvSpPr>
        <p:spPr>
          <a:xfrm>
            <a:off x="155009" y="1155282"/>
            <a:ext cx="5114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Write a program that:</a:t>
            </a:r>
          </a:p>
          <a:p>
            <a:pPr marL="214313" indent="-214313">
              <a:buFontTx/>
              <a:buChar char="-"/>
            </a:pP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knows the </a:t>
            </a:r>
            <a:r>
              <a:rPr lang="en-GB" sz="1350">
                <a:ln w="1270">
                  <a:solidFill>
                    <a:schemeClr val="tx1"/>
                  </a:solidFill>
                </a:ln>
              </a:rPr>
              <a:t>weight in grams of three mobile phones,</a:t>
            </a:r>
          </a:p>
          <a:p>
            <a:pPr marL="214313" indent="-214313">
              <a:buFontTx/>
              <a:buChar char="-"/>
            </a:pP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works out </a:t>
            </a:r>
            <a:r>
              <a:rPr lang="en-GB" sz="1350"/>
              <a:t>how much they would weigh in ounces</a:t>
            </a: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, and</a:t>
            </a:r>
          </a:p>
          <a:p>
            <a:pPr marL="214313" indent="-214313">
              <a:buFontTx/>
              <a:buChar char="-"/>
            </a:pP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outputs all of this information as a </a:t>
            </a:r>
            <a:r>
              <a:rPr lang="en-GB" sz="1350">
                <a:ln w="1270">
                  <a:solidFill>
                    <a:schemeClr val="tx1"/>
                  </a:solidFill>
                </a:ln>
              </a:rPr>
              <a:t>formatted table</a:t>
            </a: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BABE5B-860C-F247-AB7D-9CF6A38C9EC1}"/>
              </a:ext>
            </a:extLst>
          </p:cNvPr>
          <p:cNvSpPr/>
          <p:nvPr/>
        </p:nvSpPr>
        <p:spPr>
          <a:xfrm>
            <a:off x="5091490" y="201407"/>
            <a:ext cx="2888810" cy="30008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350"/>
              <a:t>OUNCE = 0.035274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9A9155-4BBA-2348-997E-9D4B9389BBDC}"/>
              </a:ext>
            </a:extLst>
          </p:cNvPr>
          <p:cNvSpPr/>
          <p:nvPr/>
        </p:nvSpPr>
        <p:spPr>
          <a:xfrm>
            <a:off x="5653595" y="2699508"/>
            <a:ext cx="2888810" cy="71558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350"/>
              <a:t>oz_phone1 = g_phone1 * OUNCE</a:t>
            </a:r>
          </a:p>
          <a:p>
            <a:r>
              <a:rPr lang="en-GB" sz="1350"/>
              <a:t>oz_phone2 = g_phone2 * OUNCE</a:t>
            </a:r>
          </a:p>
          <a:p>
            <a:r>
              <a:rPr lang="en-GB" sz="1350"/>
              <a:t>oz_phone3 = g_phone3 * OUNCE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21D230-EDED-954A-961E-ED4E39D9F3A5}"/>
              </a:ext>
            </a:extLst>
          </p:cNvPr>
          <p:cNvSpPr txBox="1"/>
          <p:nvPr/>
        </p:nvSpPr>
        <p:spPr>
          <a:xfrm>
            <a:off x="155009" y="2111210"/>
            <a:ext cx="51141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Your output should look similar to the following screenshot (with the ounces value calculated correctly and </a:t>
            </a:r>
            <a:r>
              <a:rPr lang="en-GB" sz="1350">
                <a:ln w="1270">
                  <a:solidFill>
                    <a:schemeClr val="tx1"/>
                  </a:solidFill>
                </a:ln>
              </a:rPr>
              <a:t>shown to 2 decimal places</a:t>
            </a: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).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68C4A6-D353-1046-B643-26E8D4668DDD}"/>
              </a:ext>
            </a:extLst>
          </p:cNvPr>
          <p:cNvSpPr txBox="1"/>
          <p:nvPr/>
        </p:nvSpPr>
        <p:spPr>
          <a:xfrm>
            <a:off x="155009" y="3409671"/>
            <a:ext cx="51141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>
                <a:ln w="1270">
                  <a:solidFill>
                    <a:schemeClr val="tx1"/>
                  </a:solidFill>
                </a:ln>
              </a:rPr>
              <a:t>Use the phone names and gram weights from the table above.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C89DCB2-5BC3-7D45-9DFC-B9B0F4187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970" y="2698417"/>
            <a:ext cx="2583233" cy="64580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A299ED6-B74C-EB44-AA3C-C9114F867D43}"/>
              </a:ext>
            </a:extLst>
          </p:cNvPr>
          <p:cNvSpPr txBox="1"/>
          <p:nvPr/>
        </p:nvSpPr>
        <p:spPr>
          <a:xfrm>
            <a:off x="155009" y="3714626"/>
            <a:ext cx="51141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>
                <a:ln w="1270">
                  <a:solidFill>
                    <a:schemeClr val="tx1"/>
                  </a:solidFill>
                </a:ln>
              </a:rPr>
              <a:t>A gram is 0.035274 of an ounce.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4AF01E-D415-B541-A8AD-2ACC05F4D497}"/>
              </a:ext>
            </a:extLst>
          </p:cNvPr>
          <p:cNvSpPr txBox="1"/>
          <p:nvPr/>
        </p:nvSpPr>
        <p:spPr>
          <a:xfrm>
            <a:off x="2615259" y="179986"/>
            <a:ext cx="230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(removing repetition)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80FDC4-B72B-6A42-8F0C-E0BE8573196E}"/>
              </a:ext>
            </a:extLst>
          </p:cNvPr>
          <p:cNvSpPr txBox="1"/>
          <p:nvPr/>
        </p:nvSpPr>
        <p:spPr>
          <a:xfrm>
            <a:off x="4829635" y="3992552"/>
            <a:ext cx="2930408" cy="300082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5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/>
              <a:t>values now replaced with OUNCE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80F964-127F-214B-A2E2-1A396A3817B2}"/>
              </a:ext>
            </a:extLst>
          </p:cNvPr>
          <p:cNvSpPr txBox="1"/>
          <p:nvPr/>
        </p:nvSpPr>
        <p:spPr>
          <a:xfrm>
            <a:off x="4476535" y="4580517"/>
            <a:ext cx="2690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why bother? what is the benefit?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31FD62-49CA-3048-8362-585125FD3C64}"/>
              </a:ext>
            </a:extLst>
          </p:cNvPr>
          <p:cNvCxnSpPr>
            <a:cxnSpLocks/>
          </p:cNvCxnSpPr>
          <p:nvPr/>
        </p:nvCxnSpPr>
        <p:spPr>
          <a:xfrm flipV="1">
            <a:off x="5046956" y="4349578"/>
            <a:ext cx="152767" cy="28780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27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5E448F1-7D65-524A-856F-454DB1BBF671}"/>
              </a:ext>
            </a:extLst>
          </p:cNvPr>
          <p:cNvSpPr/>
          <p:nvPr/>
        </p:nvSpPr>
        <p:spPr>
          <a:xfrm>
            <a:off x="107695" y="1155282"/>
            <a:ext cx="1966909" cy="230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OUNCE = 0.035274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C9CD61-BA89-1A46-8342-B1320D5ED68B}"/>
              </a:ext>
            </a:extLst>
          </p:cNvPr>
          <p:cNvSpPr/>
          <p:nvPr/>
        </p:nvSpPr>
        <p:spPr>
          <a:xfrm>
            <a:off x="107692" y="2401778"/>
            <a:ext cx="1966909" cy="5078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oz_phone1 = g_phone1 * OUNCE</a:t>
            </a:r>
          </a:p>
          <a:p>
            <a:r>
              <a:rPr lang="en-GB" sz="900"/>
              <a:t>oz_phone2 = g_phone2 * OUNCE</a:t>
            </a:r>
          </a:p>
          <a:p>
            <a:r>
              <a:rPr lang="en-GB" sz="900"/>
              <a:t>oz_phone3 = g_phone3 * OUNCE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1C869E-D980-BD44-95F5-E0EE5613CE11}"/>
              </a:ext>
            </a:extLst>
          </p:cNvPr>
          <p:cNvSpPr/>
          <p:nvPr/>
        </p:nvSpPr>
        <p:spPr>
          <a:xfrm>
            <a:off x="107693" y="1363032"/>
            <a:ext cx="1966909" cy="106182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phone1 = </a:t>
            </a:r>
            <a:r>
              <a:rPr lang="en-GB" sz="900">
                <a:solidFill>
                  <a:schemeClr val="accent6"/>
                </a:solidFill>
              </a:rPr>
              <a:t>"Nokia 220"</a:t>
            </a:r>
          </a:p>
          <a:p>
            <a:r>
              <a:rPr lang="en-GB" sz="900"/>
              <a:t>phone2 = </a:t>
            </a:r>
            <a:r>
              <a:rPr lang="en-GB" sz="900">
                <a:solidFill>
                  <a:schemeClr val="accent6"/>
                </a:solidFill>
              </a:rPr>
              <a:t>"Alcatel 1X"</a:t>
            </a:r>
          </a:p>
          <a:p>
            <a:r>
              <a:rPr lang="en-GB" sz="900"/>
              <a:t>phone3 = </a:t>
            </a:r>
            <a:r>
              <a:rPr lang="en-GB" sz="900">
                <a:solidFill>
                  <a:schemeClr val="accent6"/>
                </a:solidFill>
              </a:rPr>
              <a:t>"Motorola Moto E6 Play"</a:t>
            </a:r>
          </a:p>
          <a:p>
            <a:endParaRPr lang="en-GB" sz="900"/>
          </a:p>
          <a:p>
            <a:r>
              <a:rPr lang="en-GB" sz="900"/>
              <a:t>g_phone1 = 86.5</a:t>
            </a:r>
          </a:p>
          <a:p>
            <a:r>
              <a:rPr lang="en-GB" sz="900"/>
              <a:t>g_phone2 = 130</a:t>
            </a:r>
          </a:p>
          <a:p>
            <a:r>
              <a:rPr lang="en-GB" sz="900"/>
              <a:t>g_phone3 = 140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15</a:t>
            </a:fld>
            <a:endParaRPr lang="en-GB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8D0C145-7583-FD4D-B763-4E8525C4B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34" y="1935817"/>
            <a:ext cx="2583233" cy="64580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D127B675-262B-C04A-8CC1-CC9931AC50F0}"/>
              </a:ext>
            </a:extLst>
          </p:cNvPr>
          <p:cNvSpPr/>
          <p:nvPr/>
        </p:nvSpPr>
        <p:spPr>
          <a:xfrm>
            <a:off x="0" y="2415211"/>
            <a:ext cx="1884380" cy="502139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8B5CF5B-F7E8-0E4B-B7B5-F5007B2C93B5}"/>
              </a:ext>
            </a:extLst>
          </p:cNvPr>
          <p:cNvSpPr/>
          <p:nvPr/>
        </p:nvSpPr>
        <p:spPr>
          <a:xfrm>
            <a:off x="1" y="1349598"/>
            <a:ext cx="2080886" cy="536376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079A355-3FBC-E34A-87B8-9BF11861ED3F}"/>
              </a:ext>
            </a:extLst>
          </p:cNvPr>
          <p:cNvSpPr/>
          <p:nvPr/>
        </p:nvSpPr>
        <p:spPr>
          <a:xfrm>
            <a:off x="0" y="1935817"/>
            <a:ext cx="1193972" cy="435136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66D2B9-3F14-3744-866F-C65FBCF56B64}"/>
              </a:ext>
            </a:extLst>
          </p:cNvPr>
          <p:cNvSpPr/>
          <p:nvPr/>
        </p:nvSpPr>
        <p:spPr>
          <a:xfrm>
            <a:off x="5058640" y="2020471"/>
            <a:ext cx="1769960" cy="645809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8C2EF49-3015-4E4C-8457-E150D05ABB47}"/>
              </a:ext>
            </a:extLst>
          </p:cNvPr>
          <p:cNvSpPr/>
          <p:nvPr/>
        </p:nvSpPr>
        <p:spPr>
          <a:xfrm>
            <a:off x="6745267" y="2048048"/>
            <a:ext cx="554276" cy="645809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34A92E1-00BB-964E-B5BB-24B6EA7790AE}"/>
              </a:ext>
            </a:extLst>
          </p:cNvPr>
          <p:cNvSpPr/>
          <p:nvPr/>
        </p:nvSpPr>
        <p:spPr>
          <a:xfrm>
            <a:off x="7360607" y="2037930"/>
            <a:ext cx="496653" cy="645809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340E139-4933-F045-B671-20F09369D08B}"/>
              </a:ext>
            </a:extLst>
          </p:cNvPr>
          <p:cNvSpPr/>
          <p:nvPr/>
        </p:nvSpPr>
        <p:spPr>
          <a:xfrm>
            <a:off x="2080886" y="1620555"/>
            <a:ext cx="2982761" cy="596552"/>
          </a:xfrm>
          <a:custGeom>
            <a:avLst/>
            <a:gdLst>
              <a:gd name="connsiteX0" fmla="*/ 0 w 3958225"/>
              <a:gd name="connsiteY0" fmla="*/ 0 h 801665"/>
              <a:gd name="connsiteX1" fmla="*/ 2617940 w 3958225"/>
              <a:gd name="connsiteY1" fmla="*/ 375781 h 801665"/>
              <a:gd name="connsiteX2" fmla="*/ 3958225 w 3958225"/>
              <a:gd name="connsiteY2" fmla="*/ 801665 h 80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8225" h="801665">
                <a:moveTo>
                  <a:pt x="0" y="0"/>
                </a:moveTo>
                <a:cubicBezTo>
                  <a:pt x="979118" y="121085"/>
                  <a:pt x="1958236" y="242170"/>
                  <a:pt x="2617940" y="375781"/>
                </a:cubicBezTo>
                <a:cubicBezTo>
                  <a:pt x="3277644" y="509392"/>
                  <a:pt x="3617934" y="655528"/>
                  <a:pt x="3958225" y="801665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AB0860DD-9096-704A-ADE0-93B206376DAC}"/>
              </a:ext>
            </a:extLst>
          </p:cNvPr>
          <p:cNvSpPr/>
          <p:nvPr/>
        </p:nvSpPr>
        <p:spPr>
          <a:xfrm>
            <a:off x="1193972" y="2178054"/>
            <a:ext cx="5654634" cy="800752"/>
          </a:xfrm>
          <a:custGeom>
            <a:avLst/>
            <a:gdLst>
              <a:gd name="connsiteX0" fmla="*/ 0 w 7528142"/>
              <a:gd name="connsiteY0" fmla="*/ 0 h 1109543"/>
              <a:gd name="connsiteX1" fmla="*/ 4171167 w 7528142"/>
              <a:gd name="connsiteY1" fmla="*/ 789140 h 1109543"/>
              <a:gd name="connsiteX2" fmla="*/ 6306854 w 7528142"/>
              <a:gd name="connsiteY2" fmla="*/ 1108554 h 1109543"/>
              <a:gd name="connsiteX3" fmla="*/ 7528142 w 7528142"/>
              <a:gd name="connsiteY3" fmla="*/ 701458 h 110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8142" h="1109543">
                <a:moveTo>
                  <a:pt x="0" y="0"/>
                </a:moveTo>
                <a:lnTo>
                  <a:pt x="4171167" y="789140"/>
                </a:lnTo>
                <a:cubicBezTo>
                  <a:pt x="5222309" y="973899"/>
                  <a:pt x="5747358" y="1123168"/>
                  <a:pt x="6306854" y="1108554"/>
                </a:cubicBezTo>
                <a:cubicBezTo>
                  <a:pt x="6866350" y="1093940"/>
                  <a:pt x="7197246" y="897699"/>
                  <a:pt x="7528142" y="701458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5080126F-7CBD-354C-B647-A8EC701A84CF}"/>
              </a:ext>
            </a:extLst>
          </p:cNvPr>
          <p:cNvSpPr/>
          <p:nvPr/>
        </p:nvSpPr>
        <p:spPr>
          <a:xfrm>
            <a:off x="1884380" y="2693857"/>
            <a:ext cx="5598356" cy="743385"/>
          </a:xfrm>
          <a:custGeom>
            <a:avLst/>
            <a:gdLst>
              <a:gd name="connsiteX0" fmla="*/ 0 w 7459249"/>
              <a:gd name="connsiteY0" fmla="*/ 0 h 1044386"/>
              <a:gd name="connsiteX1" fmla="*/ 3400816 w 7459249"/>
              <a:gd name="connsiteY1" fmla="*/ 726509 h 1044386"/>
              <a:gd name="connsiteX2" fmla="*/ 5605397 w 7459249"/>
              <a:gd name="connsiteY2" fmla="*/ 1014608 h 1044386"/>
              <a:gd name="connsiteX3" fmla="*/ 7459249 w 7459249"/>
              <a:gd name="connsiteY3" fmla="*/ 50104 h 1044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59249" h="1044386">
                <a:moveTo>
                  <a:pt x="0" y="0"/>
                </a:moveTo>
                <a:cubicBezTo>
                  <a:pt x="1233291" y="278704"/>
                  <a:pt x="2466583" y="557408"/>
                  <a:pt x="3400816" y="726509"/>
                </a:cubicBezTo>
                <a:cubicBezTo>
                  <a:pt x="4335049" y="895610"/>
                  <a:pt x="4928992" y="1127342"/>
                  <a:pt x="5605397" y="1014608"/>
                </a:cubicBezTo>
                <a:cubicBezTo>
                  <a:pt x="6281802" y="901874"/>
                  <a:pt x="6870525" y="475989"/>
                  <a:pt x="7459249" y="50104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A05F77-516E-104A-9F00-53FF9430E113}"/>
              </a:ext>
            </a:extLst>
          </p:cNvPr>
          <p:cNvSpPr txBox="1"/>
          <p:nvPr/>
        </p:nvSpPr>
        <p:spPr>
          <a:xfrm>
            <a:off x="155009" y="3708275"/>
            <a:ext cx="51141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Your output should look similar to the following screenshot (with the ounces value calculated correctly and </a:t>
            </a:r>
            <a:r>
              <a:rPr lang="en-GB" sz="1350">
                <a:ln w="1270">
                  <a:solidFill>
                    <a:schemeClr val="tx1"/>
                  </a:solidFill>
                </a:ln>
              </a:rPr>
              <a:t>shown to 2 decimal places</a:t>
            </a: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).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2FBF8A-25C2-D847-93EB-58ECA578FAB5}"/>
              </a:ext>
            </a:extLst>
          </p:cNvPr>
          <p:cNvSpPr txBox="1"/>
          <p:nvPr/>
        </p:nvSpPr>
        <p:spPr>
          <a:xfrm>
            <a:off x="2615259" y="179986"/>
            <a:ext cx="230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(formatting output)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6DCCAF-7415-B044-A2FC-1F5C5778D2BC}"/>
              </a:ext>
            </a:extLst>
          </p:cNvPr>
          <p:cNvSpPr txBox="1"/>
          <p:nvPr/>
        </p:nvSpPr>
        <p:spPr>
          <a:xfrm>
            <a:off x="4829635" y="3992552"/>
            <a:ext cx="2930408" cy="715581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5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/>
              <a:t>all of the values that are necessary for display are now available –</a:t>
            </a:r>
          </a:p>
          <a:p>
            <a:r>
              <a:rPr lang="en-GB"/>
              <a:t>just need to format it!</a:t>
            </a:r>
          </a:p>
        </p:txBody>
      </p:sp>
    </p:spTree>
    <p:extLst>
      <p:ext uri="{BB962C8B-B14F-4D97-AF65-F5344CB8AC3E}">
        <p14:creationId xmlns:p14="http://schemas.microsoft.com/office/powerpoint/2010/main" val="872417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D4A66497-EED8-EC48-A4E0-28B97E654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007" y="1847914"/>
            <a:ext cx="5089646" cy="127241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C4B3852-302A-BB4C-A561-EB5B3A5E6054}"/>
              </a:ext>
            </a:extLst>
          </p:cNvPr>
          <p:cNvSpPr txBox="1"/>
          <p:nvPr/>
        </p:nvSpPr>
        <p:spPr>
          <a:xfrm>
            <a:off x="155009" y="3708275"/>
            <a:ext cx="51141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Your output should look similar to the following screenshot (with the ounces value calculated correctly and </a:t>
            </a:r>
            <a:r>
              <a:rPr lang="en-GB" sz="1350">
                <a:ln w="1270">
                  <a:solidFill>
                    <a:schemeClr val="tx1"/>
                  </a:solidFill>
                </a:ln>
              </a:rPr>
              <a:t>shown to 2 decimal places</a:t>
            </a: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).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A95648-825C-BE4A-BFDA-063292C0AAF9}"/>
              </a:ext>
            </a:extLst>
          </p:cNvPr>
          <p:cNvSpPr txBox="1"/>
          <p:nvPr/>
        </p:nvSpPr>
        <p:spPr>
          <a:xfrm>
            <a:off x="2732166" y="1583055"/>
            <a:ext cx="878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>
                <a:solidFill>
                  <a:schemeClr val="accent5">
                    <a:lumMod val="75000"/>
                  </a:schemeClr>
                </a:solidFill>
              </a:rPr>
              <a:t>print("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5C4545-F7BF-C047-ABAD-CDDD2D977B61}"/>
              </a:ext>
            </a:extLst>
          </p:cNvPr>
          <p:cNvSpPr txBox="1"/>
          <p:nvPr/>
        </p:nvSpPr>
        <p:spPr>
          <a:xfrm>
            <a:off x="3983253" y="1586611"/>
            <a:ext cx="448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>
                <a:solidFill>
                  <a:schemeClr val="accent5">
                    <a:lumMod val="75000"/>
                  </a:schemeClr>
                </a:solidFill>
              </a:rPr>
              <a:t>",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91B889-D6A2-494F-91AB-A794C213B9DE}"/>
              </a:ext>
            </a:extLst>
          </p:cNvPr>
          <p:cNvSpPr txBox="1"/>
          <p:nvPr/>
        </p:nvSpPr>
        <p:spPr>
          <a:xfrm>
            <a:off x="6438469" y="1586198"/>
            <a:ext cx="296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>
                <a:solidFill>
                  <a:schemeClr val="accent5">
                    <a:lumMod val="75000"/>
                  </a:schemeClr>
                </a:solidFill>
              </a:rPr>
              <a:t>",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B5217A-EAF3-5341-8D48-A4E83F30EEE3}"/>
              </a:ext>
            </a:extLst>
          </p:cNvPr>
          <p:cNvSpPr txBox="1"/>
          <p:nvPr/>
        </p:nvSpPr>
        <p:spPr>
          <a:xfrm>
            <a:off x="6599443" y="1583055"/>
            <a:ext cx="187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>
                <a:solidFill>
                  <a:schemeClr val="accent5">
                    <a:lumMod val="75000"/>
                  </a:schemeClr>
                </a:solidFill>
              </a:rPr>
              <a:t>"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621846-1429-8A4A-9F01-FE9BAD547C2E}"/>
              </a:ext>
            </a:extLst>
          </p:cNvPr>
          <p:cNvSpPr txBox="1"/>
          <p:nvPr/>
        </p:nvSpPr>
        <p:spPr>
          <a:xfrm>
            <a:off x="7241258" y="1583055"/>
            <a:ext cx="356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>
                <a:solidFill>
                  <a:schemeClr val="accent5">
                    <a:lumMod val="75000"/>
                  </a:schemeClr>
                </a:solidFill>
              </a:rPr>
              <a:t>","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800DDF-921A-7C41-AC8D-19FD3CA8F082}"/>
              </a:ext>
            </a:extLst>
          </p:cNvPr>
          <p:cNvSpPr txBox="1"/>
          <p:nvPr/>
        </p:nvSpPr>
        <p:spPr>
          <a:xfrm>
            <a:off x="7434714" y="1583055"/>
            <a:ext cx="356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>
                <a:solidFill>
                  <a:schemeClr val="accent5">
                    <a:lumMod val="75000"/>
                  </a:schemeClr>
                </a:solidFill>
              </a:rPr>
              <a:t>","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653311-72CA-9440-8F47-8C26E9839823}"/>
              </a:ext>
            </a:extLst>
          </p:cNvPr>
          <p:cNvSpPr txBox="1"/>
          <p:nvPr/>
        </p:nvSpPr>
        <p:spPr>
          <a:xfrm>
            <a:off x="8380744" y="1583055"/>
            <a:ext cx="76209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>
                <a:solidFill>
                  <a:schemeClr val="accent5">
                    <a:lumMod val="75000"/>
                  </a:schemeClr>
                </a:solidFill>
              </a:rPr>
              <a:t>", </a:t>
            </a:r>
            <a:r>
              <a:rPr lang="en-GB" sz="1600" err="1">
                <a:solidFill>
                  <a:schemeClr val="accent5">
                    <a:lumMod val="75000"/>
                  </a:schemeClr>
                </a:solidFill>
              </a:rPr>
              <a:t>sep</a:t>
            </a:r>
            <a:r>
              <a:rPr lang="en-GB" sz="1600">
                <a:solidFill>
                  <a:schemeClr val="accent5">
                    <a:lumMod val="75000"/>
                  </a:schemeClr>
                </a:solidFill>
              </a:rPr>
              <a:t>='')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6DBFC4-2748-A147-AACB-E19B1585C6E7}"/>
              </a:ext>
            </a:extLst>
          </p:cNvPr>
          <p:cNvSpPr/>
          <p:nvPr/>
        </p:nvSpPr>
        <p:spPr>
          <a:xfrm>
            <a:off x="107695" y="1155282"/>
            <a:ext cx="1966909" cy="230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OUNCE = 0.035274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52C01F-5013-3F4A-8F04-45257E862734}"/>
              </a:ext>
            </a:extLst>
          </p:cNvPr>
          <p:cNvSpPr/>
          <p:nvPr/>
        </p:nvSpPr>
        <p:spPr>
          <a:xfrm>
            <a:off x="107692" y="2401778"/>
            <a:ext cx="1966909" cy="5078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oz_phone1 = g_phone1 * OUNCE</a:t>
            </a:r>
          </a:p>
          <a:p>
            <a:r>
              <a:rPr lang="en-GB" sz="900"/>
              <a:t>oz_phone2 = g_phone2 * OUNCE</a:t>
            </a:r>
          </a:p>
          <a:p>
            <a:r>
              <a:rPr lang="en-GB" sz="900"/>
              <a:t>oz_phone3 = g_phone3 * OUNCE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F8B393-26D6-844B-A5BF-A8BABD0B6DF0}"/>
              </a:ext>
            </a:extLst>
          </p:cNvPr>
          <p:cNvSpPr/>
          <p:nvPr/>
        </p:nvSpPr>
        <p:spPr>
          <a:xfrm>
            <a:off x="107693" y="1363032"/>
            <a:ext cx="1966909" cy="106182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phone1 = </a:t>
            </a:r>
            <a:r>
              <a:rPr lang="en-GB" sz="900">
                <a:solidFill>
                  <a:schemeClr val="accent6"/>
                </a:solidFill>
              </a:rPr>
              <a:t>"Nokia 220"</a:t>
            </a:r>
          </a:p>
          <a:p>
            <a:r>
              <a:rPr lang="en-GB" sz="900"/>
              <a:t>phone2 = </a:t>
            </a:r>
            <a:r>
              <a:rPr lang="en-GB" sz="900">
                <a:solidFill>
                  <a:schemeClr val="accent6"/>
                </a:solidFill>
              </a:rPr>
              <a:t>"Alcatel 1X"</a:t>
            </a:r>
          </a:p>
          <a:p>
            <a:r>
              <a:rPr lang="en-GB" sz="900"/>
              <a:t>phone3 = </a:t>
            </a:r>
            <a:r>
              <a:rPr lang="en-GB" sz="900">
                <a:solidFill>
                  <a:schemeClr val="accent6"/>
                </a:solidFill>
              </a:rPr>
              <a:t>"Motorola Moto E6 Play"</a:t>
            </a:r>
          </a:p>
          <a:p>
            <a:endParaRPr lang="en-GB" sz="900"/>
          </a:p>
          <a:p>
            <a:r>
              <a:rPr lang="en-GB" sz="900"/>
              <a:t>g_phone1 = 86.5</a:t>
            </a:r>
          </a:p>
          <a:p>
            <a:r>
              <a:rPr lang="en-GB" sz="900"/>
              <a:t>g_phone2 = 130</a:t>
            </a:r>
          </a:p>
          <a:p>
            <a:r>
              <a:rPr lang="en-GB" sz="900"/>
              <a:t>g_phone3 = 140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865878-F031-2445-99F5-E7784EF545A7}"/>
              </a:ext>
            </a:extLst>
          </p:cNvPr>
          <p:cNvSpPr txBox="1"/>
          <p:nvPr/>
        </p:nvSpPr>
        <p:spPr>
          <a:xfrm>
            <a:off x="6331155" y="1583055"/>
            <a:ext cx="187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>
                <a:solidFill>
                  <a:schemeClr val="accent5">
                    <a:lumMod val="75000"/>
                  </a:schemeClr>
                </a:solidFill>
              </a:rPr>
              <a:t>"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D3857-E975-1F47-8C4D-05EE789764E0}"/>
              </a:ext>
            </a:extLst>
          </p:cNvPr>
          <p:cNvSpPr txBox="1"/>
          <p:nvPr/>
        </p:nvSpPr>
        <p:spPr>
          <a:xfrm>
            <a:off x="2615259" y="179986"/>
            <a:ext cx="230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(formatting output)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157DA5-FF83-4540-AFBB-8919372C1F2E}"/>
              </a:ext>
            </a:extLst>
          </p:cNvPr>
          <p:cNvSpPr txBox="1"/>
          <p:nvPr/>
        </p:nvSpPr>
        <p:spPr>
          <a:xfrm>
            <a:off x="4829635" y="3992552"/>
            <a:ext cx="2930408" cy="507831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5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/>
              <a:t>figuring out what the print statement for the header row would look like</a:t>
            </a:r>
          </a:p>
        </p:txBody>
      </p:sp>
    </p:spTree>
    <p:extLst>
      <p:ext uri="{BB962C8B-B14F-4D97-AF65-F5344CB8AC3E}">
        <p14:creationId xmlns:p14="http://schemas.microsoft.com/office/powerpoint/2010/main" val="2039138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D4A66497-EED8-EC48-A4E0-28B97E6540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435"/>
          <a:stretch/>
        </p:blipFill>
        <p:spPr>
          <a:xfrm>
            <a:off x="3334007" y="2247900"/>
            <a:ext cx="5089646" cy="87242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C4B3852-302A-BB4C-A561-EB5B3A5E6054}"/>
              </a:ext>
            </a:extLst>
          </p:cNvPr>
          <p:cNvSpPr txBox="1"/>
          <p:nvPr/>
        </p:nvSpPr>
        <p:spPr>
          <a:xfrm>
            <a:off x="155009" y="3708275"/>
            <a:ext cx="51141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Your output should look similar to the following screenshot (with the ounces value calculated correctly and </a:t>
            </a:r>
            <a:r>
              <a:rPr lang="en-GB" sz="1350">
                <a:ln w="1270">
                  <a:solidFill>
                    <a:schemeClr val="tx1"/>
                  </a:solidFill>
                </a:ln>
              </a:rPr>
              <a:t>shown to 2 decimal places</a:t>
            </a: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).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469938-1247-204F-8E00-539C630661D1}"/>
              </a:ext>
            </a:extLst>
          </p:cNvPr>
          <p:cNvSpPr/>
          <p:nvPr/>
        </p:nvSpPr>
        <p:spPr>
          <a:xfrm>
            <a:off x="3334007" y="1927629"/>
            <a:ext cx="5089646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/>
                </a:solidFill>
              </a:rPr>
              <a:t>print</a:t>
            </a:r>
            <a:r>
              <a:rPr lang="en-GB"/>
              <a:t>(</a:t>
            </a:r>
            <a:r>
              <a:rPr lang="en-GB">
                <a:solidFill>
                  <a:schemeClr val="accent6"/>
                </a:solidFill>
              </a:rPr>
              <a:t>"Phone"</a:t>
            </a:r>
            <a:r>
              <a:rPr lang="en-GB"/>
              <a:t>,</a:t>
            </a:r>
            <a:r>
              <a:rPr lang="en-GB">
                <a:solidFill>
                  <a:schemeClr val="accent6"/>
                </a:solidFill>
              </a:rPr>
              <a:t> "|"</a:t>
            </a:r>
            <a:r>
              <a:rPr lang="en-GB"/>
              <a:t>,</a:t>
            </a:r>
            <a:r>
              <a:rPr lang="en-GB">
                <a:solidFill>
                  <a:schemeClr val="accent6"/>
                </a:solidFill>
              </a:rPr>
              <a:t> "Grams"</a:t>
            </a:r>
            <a:r>
              <a:rPr lang="en-GB"/>
              <a:t>,</a:t>
            </a:r>
            <a:r>
              <a:rPr lang="en-GB">
                <a:solidFill>
                  <a:schemeClr val="accent6"/>
                </a:solidFill>
              </a:rPr>
              <a:t> "|"</a:t>
            </a:r>
            <a:r>
              <a:rPr lang="en-GB"/>
              <a:t>,</a:t>
            </a:r>
            <a:r>
              <a:rPr lang="en-GB">
                <a:solidFill>
                  <a:schemeClr val="accent6"/>
                </a:solidFill>
              </a:rPr>
              <a:t> "Ounces", </a:t>
            </a:r>
            <a:r>
              <a:rPr lang="en-GB" err="1"/>
              <a:t>sep</a:t>
            </a:r>
            <a:r>
              <a:rPr lang="en-GB"/>
              <a:t>=</a:t>
            </a:r>
            <a:r>
              <a:rPr lang="en-GB">
                <a:solidFill>
                  <a:schemeClr val="accent6"/>
                </a:solidFill>
              </a:rPr>
              <a:t>''</a:t>
            </a:r>
            <a:r>
              <a:rPr lang="en-GB"/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E6C4E9-EF1F-D946-ADD4-2D167AEEC1D9}"/>
              </a:ext>
            </a:extLst>
          </p:cNvPr>
          <p:cNvSpPr/>
          <p:nvPr/>
        </p:nvSpPr>
        <p:spPr>
          <a:xfrm>
            <a:off x="107695" y="1155282"/>
            <a:ext cx="1966909" cy="230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OUNCE = 0.035274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D330EB-82C1-3F4B-BC7C-694C0A973038}"/>
              </a:ext>
            </a:extLst>
          </p:cNvPr>
          <p:cNvSpPr/>
          <p:nvPr/>
        </p:nvSpPr>
        <p:spPr>
          <a:xfrm>
            <a:off x="107692" y="2401778"/>
            <a:ext cx="1966909" cy="5078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oz_phone1 = g_phone1 * OUNCE</a:t>
            </a:r>
          </a:p>
          <a:p>
            <a:r>
              <a:rPr lang="en-GB" sz="900"/>
              <a:t>oz_phone2 = g_phone2 * OUNCE</a:t>
            </a:r>
          </a:p>
          <a:p>
            <a:r>
              <a:rPr lang="en-GB" sz="900"/>
              <a:t>oz_phone3 = g_phone3 * OUNCE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A4D253-91B8-DB4C-8FA9-81B1F0011129}"/>
              </a:ext>
            </a:extLst>
          </p:cNvPr>
          <p:cNvSpPr/>
          <p:nvPr/>
        </p:nvSpPr>
        <p:spPr>
          <a:xfrm>
            <a:off x="107693" y="1363032"/>
            <a:ext cx="1966909" cy="106182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phone1 = </a:t>
            </a:r>
            <a:r>
              <a:rPr lang="en-GB" sz="900">
                <a:solidFill>
                  <a:schemeClr val="accent6"/>
                </a:solidFill>
              </a:rPr>
              <a:t>"Nokia 220"</a:t>
            </a:r>
          </a:p>
          <a:p>
            <a:r>
              <a:rPr lang="en-GB" sz="900"/>
              <a:t>phone2 = </a:t>
            </a:r>
            <a:r>
              <a:rPr lang="en-GB" sz="900">
                <a:solidFill>
                  <a:schemeClr val="accent6"/>
                </a:solidFill>
              </a:rPr>
              <a:t>"Alcatel 1X"</a:t>
            </a:r>
          </a:p>
          <a:p>
            <a:r>
              <a:rPr lang="en-GB" sz="900"/>
              <a:t>phone3 = </a:t>
            </a:r>
            <a:r>
              <a:rPr lang="en-GB" sz="900">
                <a:solidFill>
                  <a:schemeClr val="accent6"/>
                </a:solidFill>
              </a:rPr>
              <a:t>"Motorola Moto E6 Play"</a:t>
            </a:r>
          </a:p>
          <a:p>
            <a:endParaRPr lang="en-GB" sz="900"/>
          </a:p>
          <a:p>
            <a:r>
              <a:rPr lang="en-GB" sz="900"/>
              <a:t>g_phone1 = 86.5</a:t>
            </a:r>
          </a:p>
          <a:p>
            <a:r>
              <a:rPr lang="en-GB" sz="900"/>
              <a:t>g_phone2 = 130</a:t>
            </a:r>
          </a:p>
          <a:p>
            <a:r>
              <a:rPr lang="en-GB" sz="900"/>
              <a:t>g_phone3 = 140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8924F7-2A56-3940-B72B-5409AAFE8387}"/>
              </a:ext>
            </a:extLst>
          </p:cNvPr>
          <p:cNvSpPr txBox="1"/>
          <p:nvPr/>
        </p:nvSpPr>
        <p:spPr>
          <a:xfrm>
            <a:off x="2615259" y="179986"/>
            <a:ext cx="230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(formatting output)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53A552-78D7-D64C-AFB7-3E5D29B9EEEA}"/>
              </a:ext>
            </a:extLst>
          </p:cNvPr>
          <p:cNvSpPr txBox="1"/>
          <p:nvPr/>
        </p:nvSpPr>
        <p:spPr>
          <a:xfrm>
            <a:off x="4829634" y="3992552"/>
            <a:ext cx="2950179" cy="715581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5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/>
              <a:t>figuring out what the print statement for the header row would look like</a:t>
            </a:r>
          </a:p>
          <a:p>
            <a:r>
              <a:rPr lang="en-GB"/>
              <a:t>…well, as a starting point anyway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C591F1-6EF3-E24F-B7B1-23362E36E335}"/>
              </a:ext>
            </a:extLst>
          </p:cNvPr>
          <p:cNvSpPr txBox="1"/>
          <p:nvPr/>
        </p:nvSpPr>
        <p:spPr>
          <a:xfrm>
            <a:off x="6806102" y="1347507"/>
            <a:ext cx="148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why override </a:t>
            </a:r>
            <a:r>
              <a:rPr lang="en-GB" sz="1400" err="1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sep</a:t>
            </a:r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2C7EB5-7EDF-864B-ADDD-116B819D3399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7547507" y="1655284"/>
            <a:ext cx="192765" cy="369332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950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>
            <a:extLst>
              <a:ext uri="{FF2B5EF4-FFF2-40B4-BE49-F238E27FC236}">
                <a16:creationId xmlns:a16="http://schemas.microsoft.com/office/drawing/2014/main" id="{A8842330-0BB6-534F-BC62-E4EB1EF45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007" y="1847914"/>
            <a:ext cx="5089646" cy="127241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386090-4214-D34A-9684-D74AD0FEEE7E}"/>
              </a:ext>
            </a:extLst>
          </p:cNvPr>
          <p:cNvSpPr txBox="1"/>
          <p:nvPr/>
        </p:nvSpPr>
        <p:spPr>
          <a:xfrm>
            <a:off x="4010048" y="1125457"/>
            <a:ext cx="10842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left justified</a:t>
            </a:r>
            <a:endParaRPr lang="en-GB" sz="1050">
              <a:solidFill>
                <a:schemeClr val="accent5">
                  <a:lumMod val="75000"/>
                </a:schemeClr>
              </a:solidFill>
              <a:highlight>
                <a:srgbClr val="00FFFF"/>
              </a:highlight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7E63C34-F26C-2F48-BC2B-4933E4C8848E}"/>
              </a:ext>
            </a:extLst>
          </p:cNvPr>
          <p:cNvSpPr txBox="1"/>
          <p:nvPr/>
        </p:nvSpPr>
        <p:spPr>
          <a:xfrm>
            <a:off x="7016679" y="1125457"/>
            <a:ext cx="12268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right justified</a:t>
            </a:r>
            <a:endParaRPr lang="en-GB" sz="1050">
              <a:solidFill>
                <a:schemeClr val="accent5">
                  <a:lumMod val="75000"/>
                </a:schemeClr>
              </a:solidFill>
              <a:highlight>
                <a:srgbClr val="00FFFF"/>
              </a:highlight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6A4673E-E494-DA4C-8C89-B3FFEAC16A28}"/>
              </a:ext>
            </a:extLst>
          </p:cNvPr>
          <p:cNvSpPr txBox="1"/>
          <p:nvPr/>
        </p:nvSpPr>
        <p:spPr>
          <a:xfrm>
            <a:off x="6266145" y="3715585"/>
            <a:ext cx="19672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show to 2 decimal places</a:t>
            </a:r>
            <a:endParaRPr lang="en-GB" sz="105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9E78181-2616-7849-8BBF-A01D5611B901}"/>
              </a:ext>
            </a:extLst>
          </p:cNvPr>
          <p:cNvCxnSpPr>
            <a:cxnSpLocks/>
          </p:cNvCxnSpPr>
          <p:nvPr/>
        </p:nvCxnSpPr>
        <p:spPr>
          <a:xfrm>
            <a:off x="7726978" y="1440571"/>
            <a:ext cx="121361" cy="362772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114915E-1AC0-4843-BEEC-6F489FF09F12}"/>
              </a:ext>
            </a:extLst>
          </p:cNvPr>
          <p:cNvCxnSpPr>
            <a:cxnSpLocks/>
          </p:cNvCxnSpPr>
          <p:nvPr/>
        </p:nvCxnSpPr>
        <p:spPr>
          <a:xfrm flipH="1">
            <a:off x="7332423" y="1435139"/>
            <a:ext cx="282653" cy="36820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BF400E5-F5FD-EC4F-B4D6-B2241DCC3EBC}"/>
              </a:ext>
            </a:extLst>
          </p:cNvPr>
          <p:cNvCxnSpPr>
            <a:cxnSpLocks/>
          </p:cNvCxnSpPr>
          <p:nvPr/>
        </p:nvCxnSpPr>
        <p:spPr>
          <a:xfrm flipH="1">
            <a:off x="4368452" y="1417106"/>
            <a:ext cx="63639" cy="36419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1F0DA84-328D-BB47-AA8F-6DBD96E9A4C9}"/>
              </a:ext>
            </a:extLst>
          </p:cNvPr>
          <p:cNvCxnSpPr>
            <a:cxnSpLocks/>
          </p:cNvCxnSpPr>
          <p:nvPr/>
        </p:nvCxnSpPr>
        <p:spPr>
          <a:xfrm flipV="1">
            <a:off x="7966554" y="3082290"/>
            <a:ext cx="266856" cy="63329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C4B3852-302A-BB4C-A561-EB5B3A5E6054}"/>
              </a:ext>
            </a:extLst>
          </p:cNvPr>
          <p:cNvSpPr txBox="1"/>
          <p:nvPr/>
        </p:nvSpPr>
        <p:spPr>
          <a:xfrm>
            <a:off x="155009" y="3708275"/>
            <a:ext cx="51141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Your output should look similar to the following screenshot (with the ounces value calculated correctly and </a:t>
            </a:r>
            <a:r>
              <a:rPr lang="en-GB" sz="1350">
                <a:ln w="1270">
                  <a:solidFill>
                    <a:schemeClr val="tx1"/>
                  </a:solidFill>
                </a:ln>
              </a:rPr>
              <a:t>shown to 2 decimal places</a:t>
            </a: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).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8011238-A502-B94B-B007-21E5E9515600}"/>
              </a:ext>
            </a:extLst>
          </p:cNvPr>
          <p:cNvSpPr/>
          <p:nvPr/>
        </p:nvSpPr>
        <p:spPr>
          <a:xfrm>
            <a:off x="107695" y="1155282"/>
            <a:ext cx="1966909" cy="230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OUNCE = 0.035274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FFE8404-BBB9-D447-B517-5AAE3D484521}"/>
              </a:ext>
            </a:extLst>
          </p:cNvPr>
          <p:cNvSpPr/>
          <p:nvPr/>
        </p:nvSpPr>
        <p:spPr>
          <a:xfrm>
            <a:off x="107692" y="2401778"/>
            <a:ext cx="1966909" cy="5078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oz_phone1 = g_phone1 * OUNCE</a:t>
            </a:r>
          </a:p>
          <a:p>
            <a:r>
              <a:rPr lang="en-GB" sz="900"/>
              <a:t>oz_phone2 = g_phone2 * OUNCE</a:t>
            </a:r>
          </a:p>
          <a:p>
            <a:r>
              <a:rPr lang="en-GB" sz="900"/>
              <a:t>oz_phone3 = g_phone3 * OUNCE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A63EE63-93A0-0B42-90BC-999C2EA9EBBB}"/>
              </a:ext>
            </a:extLst>
          </p:cNvPr>
          <p:cNvSpPr/>
          <p:nvPr/>
        </p:nvSpPr>
        <p:spPr>
          <a:xfrm>
            <a:off x="107693" y="1363032"/>
            <a:ext cx="1966909" cy="106182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phone1 = </a:t>
            </a:r>
            <a:r>
              <a:rPr lang="en-GB" sz="900">
                <a:solidFill>
                  <a:schemeClr val="accent6"/>
                </a:solidFill>
              </a:rPr>
              <a:t>"Nokia 220"</a:t>
            </a:r>
          </a:p>
          <a:p>
            <a:r>
              <a:rPr lang="en-GB" sz="900"/>
              <a:t>phone2 = </a:t>
            </a:r>
            <a:r>
              <a:rPr lang="en-GB" sz="900">
                <a:solidFill>
                  <a:schemeClr val="accent6"/>
                </a:solidFill>
              </a:rPr>
              <a:t>"Alcatel 1X"</a:t>
            </a:r>
          </a:p>
          <a:p>
            <a:r>
              <a:rPr lang="en-GB" sz="900"/>
              <a:t>phone3 = </a:t>
            </a:r>
            <a:r>
              <a:rPr lang="en-GB" sz="900">
                <a:solidFill>
                  <a:schemeClr val="accent6"/>
                </a:solidFill>
              </a:rPr>
              <a:t>"Motorola Moto E6 Play"</a:t>
            </a:r>
          </a:p>
          <a:p>
            <a:endParaRPr lang="en-GB" sz="900"/>
          </a:p>
          <a:p>
            <a:r>
              <a:rPr lang="en-GB" sz="900"/>
              <a:t>g_phone1 = 86.5</a:t>
            </a:r>
          </a:p>
          <a:p>
            <a:r>
              <a:rPr lang="en-GB" sz="900"/>
              <a:t>g_phone2 = 130</a:t>
            </a:r>
          </a:p>
          <a:p>
            <a:r>
              <a:rPr lang="en-GB" sz="900"/>
              <a:t>g_phone3 = 140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0EDFA2-366B-B948-9137-7095AEEDB220}"/>
              </a:ext>
            </a:extLst>
          </p:cNvPr>
          <p:cNvSpPr txBox="1"/>
          <p:nvPr/>
        </p:nvSpPr>
        <p:spPr>
          <a:xfrm>
            <a:off x="2615259" y="179986"/>
            <a:ext cx="230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(formatting output)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87F1FC-20E6-9740-9C70-7485EBE34657}"/>
              </a:ext>
            </a:extLst>
          </p:cNvPr>
          <p:cNvSpPr txBox="1"/>
          <p:nvPr/>
        </p:nvSpPr>
        <p:spPr>
          <a:xfrm>
            <a:off x="4945889" y="527532"/>
            <a:ext cx="23038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what methods could we use?</a:t>
            </a:r>
            <a:endParaRPr lang="en-GB" sz="1050">
              <a:solidFill>
                <a:schemeClr val="accent5">
                  <a:lumMod val="75000"/>
                </a:schemeClr>
              </a:solidFill>
              <a:highlight>
                <a:srgbClr val="00FFFF"/>
              </a:highligh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0D8FEE-C805-774A-852B-5CA1A556F3CE}"/>
              </a:ext>
            </a:extLst>
          </p:cNvPr>
          <p:cNvCxnSpPr>
            <a:cxnSpLocks/>
          </p:cNvCxnSpPr>
          <p:nvPr/>
        </p:nvCxnSpPr>
        <p:spPr>
          <a:xfrm>
            <a:off x="7016679" y="752075"/>
            <a:ext cx="452811" cy="373382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3EB067-AF8E-E54D-829F-96AA7BA7E598}"/>
              </a:ext>
            </a:extLst>
          </p:cNvPr>
          <p:cNvCxnSpPr>
            <a:cxnSpLocks/>
          </p:cNvCxnSpPr>
          <p:nvPr/>
        </p:nvCxnSpPr>
        <p:spPr>
          <a:xfrm flipH="1">
            <a:off x="4726176" y="787078"/>
            <a:ext cx="282653" cy="36820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6C3A38B-A96F-0F4D-B517-1505E2292679}"/>
              </a:ext>
            </a:extLst>
          </p:cNvPr>
          <p:cNvSpPr txBox="1"/>
          <p:nvPr/>
        </p:nvSpPr>
        <p:spPr>
          <a:xfrm>
            <a:off x="4829634" y="3992552"/>
            <a:ext cx="2950179" cy="507831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5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/>
              <a:t>just taking a step back to think about the problem further</a:t>
            </a:r>
          </a:p>
        </p:txBody>
      </p:sp>
    </p:spTree>
    <p:extLst>
      <p:ext uri="{BB962C8B-B14F-4D97-AF65-F5344CB8AC3E}">
        <p14:creationId xmlns:p14="http://schemas.microsoft.com/office/powerpoint/2010/main" val="2851045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>
            <a:extLst>
              <a:ext uri="{FF2B5EF4-FFF2-40B4-BE49-F238E27FC236}">
                <a16:creationId xmlns:a16="http://schemas.microsoft.com/office/drawing/2014/main" id="{A8842330-0BB6-534F-BC62-E4EB1EF45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007" y="1847914"/>
            <a:ext cx="5089646" cy="127241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6A4673E-E494-DA4C-8C89-B3FFEAC16A28}"/>
              </a:ext>
            </a:extLst>
          </p:cNvPr>
          <p:cNvSpPr txBox="1"/>
          <p:nvPr/>
        </p:nvSpPr>
        <p:spPr>
          <a:xfrm>
            <a:off x="4523722" y="1098507"/>
            <a:ext cx="386845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cannot call a string method (</a:t>
            </a:r>
            <a:r>
              <a:rPr lang="en-GB" sz="1350" err="1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rjust</a:t>
            </a:r>
            <a:r>
              <a:rPr lang="en-GB" sz="135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()</a:t>
            </a:r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) on a non-string object – need to create a string object with </a:t>
            </a:r>
            <a:r>
              <a:rPr lang="en-GB" sz="135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str()</a:t>
            </a:r>
            <a:endParaRPr lang="en-GB" sz="135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9E78181-2616-7849-8BBF-A01D5611B901}"/>
              </a:ext>
            </a:extLst>
          </p:cNvPr>
          <p:cNvCxnSpPr>
            <a:cxnSpLocks/>
          </p:cNvCxnSpPr>
          <p:nvPr/>
        </p:nvCxnSpPr>
        <p:spPr>
          <a:xfrm>
            <a:off x="7253288" y="1532676"/>
            <a:ext cx="809625" cy="869102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114915E-1AC0-4843-BEEC-6F489FF09F12}"/>
              </a:ext>
            </a:extLst>
          </p:cNvPr>
          <p:cNvCxnSpPr>
            <a:cxnSpLocks/>
          </p:cNvCxnSpPr>
          <p:nvPr/>
        </p:nvCxnSpPr>
        <p:spPr>
          <a:xfrm>
            <a:off x="7119938" y="1583254"/>
            <a:ext cx="166688" cy="77894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C4B3852-302A-BB4C-A561-EB5B3A5E6054}"/>
              </a:ext>
            </a:extLst>
          </p:cNvPr>
          <p:cNvSpPr txBox="1"/>
          <p:nvPr/>
        </p:nvSpPr>
        <p:spPr>
          <a:xfrm>
            <a:off x="155009" y="3708275"/>
            <a:ext cx="51141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Your output should look similar to the following screenshot (with the ounces value calculated correctly and </a:t>
            </a:r>
            <a:r>
              <a:rPr lang="en-GB" sz="1350">
                <a:ln w="1270">
                  <a:solidFill>
                    <a:schemeClr val="tx1"/>
                  </a:solidFill>
                </a:ln>
              </a:rPr>
              <a:t>shown to 2 decimal places</a:t>
            </a: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).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125975-19A2-6F4A-AC6A-C63E9DDEEC44}"/>
              </a:ext>
            </a:extLst>
          </p:cNvPr>
          <p:cNvSpPr/>
          <p:nvPr/>
        </p:nvSpPr>
        <p:spPr>
          <a:xfrm>
            <a:off x="107695" y="1155282"/>
            <a:ext cx="1966909" cy="230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OUNCE = 0.035274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76F245-1127-1143-A110-B28B1C4BAAC7}"/>
              </a:ext>
            </a:extLst>
          </p:cNvPr>
          <p:cNvSpPr/>
          <p:nvPr/>
        </p:nvSpPr>
        <p:spPr>
          <a:xfrm>
            <a:off x="107692" y="2401778"/>
            <a:ext cx="1966909" cy="5078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oz_phone1 = g_phone1 * OUNCE</a:t>
            </a:r>
          </a:p>
          <a:p>
            <a:r>
              <a:rPr lang="en-GB" sz="900"/>
              <a:t>oz_phone2 = g_phone2 * OUNCE</a:t>
            </a:r>
          </a:p>
          <a:p>
            <a:r>
              <a:rPr lang="en-GB" sz="900"/>
              <a:t>oz_phone3 = g_phone3 * OUNCE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96CF60-13D6-724E-83D2-627DC78CDF31}"/>
              </a:ext>
            </a:extLst>
          </p:cNvPr>
          <p:cNvSpPr/>
          <p:nvPr/>
        </p:nvSpPr>
        <p:spPr>
          <a:xfrm>
            <a:off x="107693" y="1363032"/>
            <a:ext cx="1966909" cy="106182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phone1 = </a:t>
            </a:r>
            <a:r>
              <a:rPr lang="en-GB" sz="900">
                <a:solidFill>
                  <a:schemeClr val="accent6"/>
                </a:solidFill>
              </a:rPr>
              <a:t>"Nokia 220"</a:t>
            </a:r>
          </a:p>
          <a:p>
            <a:r>
              <a:rPr lang="en-GB" sz="900"/>
              <a:t>phone2 = </a:t>
            </a:r>
            <a:r>
              <a:rPr lang="en-GB" sz="900">
                <a:solidFill>
                  <a:schemeClr val="accent6"/>
                </a:solidFill>
              </a:rPr>
              <a:t>"Alcatel 1X"</a:t>
            </a:r>
          </a:p>
          <a:p>
            <a:r>
              <a:rPr lang="en-GB" sz="900"/>
              <a:t>phone3 = </a:t>
            </a:r>
            <a:r>
              <a:rPr lang="en-GB" sz="900">
                <a:solidFill>
                  <a:schemeClr val="accent6"/>
                </a:solidFill>
              </a:rPr>
              <a:t>"Motorola Moto E6 Play"</a:t>
            </a:r>
          </a:p>
          <a:p>
            <a:endParaRPr lang="en-GB" sz="900"/>
          </a:p>
          <a:p>
            <a:r>
              <a:rPr lang="en-GB" sz="900"/>
              <a:t>g_phone1 = 86.5</a:t>
            </a:r>
          </a:p>
          <a:p>
            <a:r>
              <a:rPr lang="en-GB" sz="900"/>
              <a:t>g_phone2 = 130</a:t>
            </a:r>
          </a:p>
          <a:p>
            <a:r>
              <a:rPr lang="en-GB" sz="900"/>
              <a:t>g_phone3 = 140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EFCC1D-7FCE-8740-A53E-4B019DF09CF0}"/>
              </a:ext>
            </a:extLst>
          </p:cNvPr>
          <p:cNvSpPr txBox="1"/>
          <p:nvPr/>
        </p:nvSpPr>
        <p:spPr>
          <a:xfrm>
            <a:off x="4495800" y="240744"/>
            <a:ext cx="298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>
                <a:solidFill>
                  <a:schemeClr val="accent5">
                    <a:lumMod val="75000"/>
                  </a:schemeClr>
                </a:solidFill>
              </a:rPr>
              <a:t>it seems obvious, but what would be an easy way of finding this out if you weren't sure?</a:t>
            </a:r>
            <a:endParaRPr lang="en-GB" sz="1200">
              <a:solidFill>
                <a:schemeClr val="accent5">
                  <a:lumMod val="75000"/>
                </a:schemeClr>
              </a:solidFill>
              <a:highlight>
                <a:srgbClr val="00FFFF"/>
              </a:highlight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F36264-D1DD-C94C-ADA1-4B8CDD143952}"/>
              </a:ext>
            </a:extLst>
          </p:cNvPr>
          <p:cNvCxnSpPr>
            <a:cxnSpLocks/>
          </p:cNvCxnSpPr>
          <p:nvPr/>
        </p:nvCxnSpPr>
        <p:spPr>
          <a:xfrm>
            <a:off x="5527564" y="692121"/>
            <a:ext cx="255398" cy="43233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DB19AB-ADCD-A747-95AE-503688042143}"/>
              </a:ext>
            </a:extLst>
          </p:cNvPr>
          <p:cNvSpPr txBox="1"/>
          <p:nvPr/>
        </p:nvSpPr>
        <p:spPr>
          <a:xfrm>
            <a:off x="4829634" y="3992552"/>
            <a:ext cx="2950179" cy="507831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5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/>
              <a:t>just taking a step back to think about the problem further</a:t>
            </a:r>
          </a:p>
        </p:txBody>
      </p:sp>
    </p:spTree>
    <p:extLst>
      <p:ext uri="{BB962C8B-B14F-4D97-AF65-F5344CB8AC3E}">
        <p14:creationId xmlns:p14="http://schemas.microsoft.com/office/powerpoint/2010/main" val="1620088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39543-12E7-DE45-A55E-5BAF1751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We’re going to cover…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DD354-6146-F244-82E9-6CA6757A1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Introduction of object methods</a:t>
            </a:r>
          </a:p>
          <a:p>
            <a:endParaRPr lang="en-GB"/>
          </a:p>
          <a:p>
            <a:r>
              <a:rPr lang="en-GB"/>
              <a:t>Some string methods</a:t>
            </a:r>
          </a:p>
          <a:p>
            <a:endParaRPr lang="en-GB"/>
          </a:p>
          <a:p>
            <a:r>
              <a:rPr lang="en-GB"/>
              <a:t>Formatting output</a:t>
            </a:r>
          </a:p>
          <a:p>
            <a:pPr lvl="1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207FE-C988-5D4A-8CDF-4F72C3604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11AF6-2938-3748-BE02-9C47CFD3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5A438-1BCF-4640-85C2-C8E3E9269382}"/>
              </a:ext>
            </a:extLst>
          </p:cNvPr>
          <p:cNvSpPr txBox="1"/>
          <p:nvPr/>
        </p:nvSpPr>
        <p:spPr>
          <a:xfrm>
            <a:off x="2459330" y="3356347"/>
            <a:ext cx="388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worked example showing 2 approaches</a:t>
            </a:r>
          </a:p>
        </p:txBody>
      </p:sp>
    </p:spTree>
    <p:extLst>
      <p:ext uri="{BB962C8B-B14F-4D97-AF65-F5344CB8AC3E}">
        <p14:creationId xmlns:p14="http://schemas.microsoft.com/office/powerpoint/2010/main" val="2768523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20</a:t>
            </a:fld>
            <a:endParaRPr lang="en-GB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4A42225-E778-444A-B207-793ADDADCA25}"/>
              </a:ext>
            </a:extLst>
          </p:cNvPr>
          <p:cNvGrpSpPr/>
          <p:nvPr/>
        </p:nvGrpSpPr>
        <p:grpSpPr>
          <a:xfrm>
            <a:off x="4424819" y="1456842"/>
            <a:ext cx="3856454" cy="1829734"/>
            <a:chOff x="5899759" y="1942456"/>
            <a:chExt cx="5141938" cy="2439645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E20548D-894B-2641-93A8-A90ADE734287}"/>
                </a:ext>
              </a:extLst>
            </p:cNvPr>
            <p:cNvCxnSpPr>
              <a:cxnSpLocks/>
            </p:cNvCxnSpPr>
            <p:nvPr/>
          </p:nvCxnSpPr>
          <p:spPr>
            <a:xfrm>
              <a:off x="10277499" y="1945579"/>
              <a:ext cx="1" cy="654141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8D0C145-7583-FD4D-B763-4E8525C4B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9759" y="2581089"/>
              <a:ext cx="4432995" cy="1108249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D42DEDA-A6D9-CC4E-AE22-A97C7B8EE742}"/>
                </a:ext>
              </a:extLst>
            </p:cNvPr>
            <p:cNvCxnSpPr>
              <a:cxnSpLocks/>
            </p:cNvCxnSpPr>
            <p:nvPr/>
          </p:nvCxnSpPr>
          <p:spPr>
            <a:xfrm>
              <a:off x="5924310" y="3701281"/>
              <a:ext cx="0" cy="312841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7B5E9AF-1978-744A-8DB6-C7874BF731DA}"/>
                </a:ext>
              </a:extLst>
            </p:cNvPr>
            <p:cNvCxnSpPr>
              <a:cxnSpLocks/>
            </p:cNvCxnSpPr>
            <p:nvPr/>
          </p:nvCxnSpPr>
          <p:spPr>
            <a:xfrm>
              <a:off x="8493420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9E69AF-7F27-DC4C-B20E-B9665858AE4E}"/>
                </a:ext>
              </a:extLst>
            </p:cNvPr>
            <p:cNvSpPr txBox="1"/>
            <p:nvPr/>
          </p:nvSpPr>
          <p:spPr>
            <a:xfrm>
              <a:off x="5948862" y="3687784"/>
              <a:ext cx="25232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21 characters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1810921-BA75-F14B-A9DF-5B80690803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4344" y="3815502"/>
              <a:ext cx="907781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8C8F381-98D1-C94D-8291-53C4D2CF96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9420" y="3815502"/>
              <a:ext cx="907782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C3D380E-F3A5-D645-A5FF-E5A4925C3149}"/>
                </a:ext>
              </a:extLst>
            </p:cNvPr>
            <p:cNvCxnSpPr>
              <a:cxnSpLocks/>
            </p:cNvCxnSpPr>
            <p:nvPr/>
          </p:nvCxnSpPr>
          <p:spPr>
            <a:xfrm>
              <a:off x="8622314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4AC7433-BBC2-424C-A9D0-D53B44962028}"/>
                </a:ext>
              </a:extLst>
            </p:cNvPr>
            <p:cNvSpPr txBox="1"/>
            <p:nvPr/>
          </p:nvSpPr>
          <p:spPr>
            <a:xfrm>
              <a:off x="7435048" y="4100050"/>
              <a:ext cx="1253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DB3BC24-0F96-8245-83E6-5BFB2F1FA625}"/>
                </a:ext>
              </a:extLst>
            </p:cNvPr>
            <p:cNvCxnSpPr>
              <a:cxnSpLocks/>
            </p:cNvCxnSpPr>
            <p:nvPr/>
          </p:nvCxnSpPr>
          <p:spPr>
            <a:xfrm>
              <a:off x="8753049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CCAD14B-9F46-7743-852A-F241F7009269}"/>
                </a:ext>
              </a:extLst>
            </p:cNvPr>
            <p:cNvCxnSpPr>
              <a:cxnSpLocks/>
            </p:cNvCxnSpPr>
            <p:nvPr/>
          </p:nvCxnSpPr>
          <p:spPr>
            <a:xfrm>
              <a:off x="9465353" y="3695614"/>
              <a:ext cx="0" cy="247736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8DF51AB-92D6-FF4F-BB40-9FA5ADDD2C2F}"/>
                </a:ext>
              </a:extLst>
            </p:cNvPr>
            <p:cNvSpPr txBox="1"/>
            <p:nvPr/>
          </p:nvSpPr>
          <p:spPr>
            <a:xfrm>
              <a:off x="8664668" y="3813965"/>
              <a:ext cx="912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6 characters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26C5BFB-1E79-8142-95FE-1389E4363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7861" y="3815965"/>
              <a:ext cx="707489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20C9D62-6D80-674F-8C2D-F3B68E4624AA}"/>
                </a:ext>
              </a:extLst>
            </p:cNvPr>
            <p:cNvCxnSpPr>
              <a:cxnSpLocks/>
            </p:cNvCxnSpPr>
            <p:nvPr/>
          </p:nvCxnSpPr>
          <p:spPr>
            <a:xfrm>
              <a:off x="9585835" y="2351704"/>
              <a:ext cx="0" cy="23564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DBC3E87-1F16-A94C-ACCB-AE0302E6E8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88674" y="2488630"/>
              <a:ext cx="690674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7F12711-07D3-6A4E-A538-FA6DC3886F14}"/>
                </a:ext>
              </a:extLst>
            </p:cNvPr>
            <p:cNvSpPr txBox="1"/>
            <p:nvPr/>
          </p:nvSpPr>
          <p:spPr>
            <a:xfrm>
              <a:off x="9497419" y="2208219"/>
              <a:ext cx="8880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6 characters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B7427B7-A8CB-A94D-B45D-C5D9B61904A6}"/>
                </a:ext>
              </a:extLst>
            </p:cNvPr>
            <p:cNvCxnSpPr>
              <a:cxnSpLocks/>
            </p:cNvCxnSpPr>
            <p:nvPr/>
          </p:nvCxnSpPr>
          <p:spPr>
            <a:xfrm>
              <a:off x="5914337" y="1942456"/>
              <a:ext cx="0" cy="686837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057D70A-19B1-7E43-AA0A-CDB5405367D6}"/>
                </a:ext>
              </a:extLst>
            </p:cNvPr>
            <p:cNvSpPr txBox="1"/>
            <p:nvPr/>
          </p:nvSpPr>
          <p:spPr>
            <a:xfrm>
              <a:off x="5942512" y="2003771"/>
              <a:ext cx="4315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36 characters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AF4B790-8EFC-9C4D-988E-F941ADC077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1376" y="2133676"/>
              <a:ext cx="1800224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989333A-CDD1-1C49-9DD7-4BE9608431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2069" y="2125220"/>
              <a:ext cx="1810616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093FA35-4FA3-D147-9A2F-8A02119A7E92}"/>
                </a:ext>
              </a:extLst>
            </p:cNvPr>
            <p:cNvSpPr txBox="1"/>
            <p:nvPr/>
          </p:nvSpPr>
          <p:spPr>
            <a:xfrm>
              <a:off x="8571056" y="4105102"/>
              <a:ext cx="1253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D758CDE1-AF41-5E48-A093-8E68DEF432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51975" y="2492466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2A6B392-7279-7E4C-91DF-092AE555B40F}"/>
                </a:ext>
              </a:extLst>
            </p:cNvPr>
            <p:cNvSpPr txBox="1"/>
            <p:nvPr/>
          </p:nvSpPr>
          <p:spPr>
            <a:xfrm>
              <a:off x="8731499" y="2202943"/>
              <a:ext cx="847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8B2DBAA0-E678-9E40-A0D1-3EC7D6E567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50320" y="2351704"/>
              <a:ext cx="1655" cy="229385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A9C251A-792F-BB4A-9163-F613C6510B17}"/>
                </a:ext>
              </a:extLst>
            </p:cNvPr>
            <p:cNvSpPr txBox="1"/>
            <p:nvPr/>
          </p:nvSpPr>
          <p:spPr>
            <a:xfrm>
              <a:off x="10332754" y="2997141"/>
              <a:ext cx="708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5 lines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5CBF5AF-3779-2F41-98F4-F136035F92D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16573" y="2411461"/>
              <a:ext cx="0" cy="35636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079FAF61-4513-E74F-810F-E7A01FDA645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16573" y="3487437"/>
              <a:ext cx="0" cy="35636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127F84A4-230B-5C40-8257-D1F342C9F6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7009" y="2587153"/>
              <a:ext cx="0" cy="40998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3C132016-057A-3D45-B20F-61FA6D5F65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8647" y="3202370"/>
              <a:ext cx="0" cy="450902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61F5D05-E161-F044-A431-FAA63997FB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4822" y="4046710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36E0A70-2537-DD4B-8A3A-4ACEDF1F9B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3420" y="4045295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47CA81F1-A539-B94C-9313-A49951AD3DDD}"/>
              </a:ext>
            </a:extLst>
          </p:cNvPr>
          <p:cNvSpPr/>
          <p:nvPr/>
        </p:nvSpPr>
        <p:spPr>
          <a:xfrm>
            <a:off x="107695" y="1155282"/>
            <a:ext cx="1966909" cy="230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OUNCE = 0.035274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488D46F-8B7C-6D45-BBBD-D0154E19B756}"/>
              </a:ext>
            </a:extLst>
          </p:cNvPr>
          <p:cNvSpPr/>
          <p:nvPr/>
        </p:nvSpPr>
        <p:spPr>
          <a:xfrm>
            <a:off x="107692" y="2401778"/>
            <a:ext cx="1966909" cy="5078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oz_phone1 = g_phone1 * OUNCE</a:t>
            </a:r>
          </a:p>
          <a:p>
            <a:r>
              <a:rPr lang="en-GB" sz="900"/>
              <a:t>oz_phone2 = g_phone2 * OUNCE</a:t>
            </a:r>
          </a:p>
          <a:p>
            <a:r>
              <a:rPr lang="en-GB" sz="900"/>
              <a:t>oz_phone3 = g_phone3 * OUNCE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CE2941-4D8F-6145-975E-8AA9B3257432}"/>
              </a:ext>
            </a:extLst>
          </p:cNvPr>
          <p:cNvSpPr/>
          <p:nvPr/>
        </p:nvSpPr>
        <p:spPr>
          <a:xfrm>
            <a:off x="107693" y="1363032"/>
            <a:ext cx="1966909" cy="106182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phone1 = </a:t>
            </a:r>
            <a:r>
              <a:rPr lang="en-GB" sz="900">
                <a:solidFill>
                  <a:schemeClr val="accent6"/>
                </a:solidFill>
              </a:rPr>
              <a:t>"Nokia 220"</a:t>
            </a:r>
          </a:p>
          <a:p>
            <a:r>
              <a:rPr lang="en-GB" sz="900"/>
              <a:t>phone2 = </a:t>
            </a:r>
            <a:r>
              <a:rPr lang="en-GB" sz="900">
                <a:solidFill>
                  <a:schemeClr val="accent6"/>
                </a:solidFill>
              </a:rPr>
              <a:t>"Alcatel 1X"</a:t>
            </a:r>
          </a:p>
          <a:p>
            <a:r>
              <a:rPr lang="en-GB" sz="900"/>
              <a:t>phone3 = </a:t>
            </a:r>
            <a:r>
              <a:rPr lang="en-GB" sz="900">
                <a:solidFill>
                  <a:schemeClr val="accent6"/>
                </a:solidFill>
              </a:rPr>
              <a:t>"Motorola Moto E6 Play"</a:t>
            </a:r>
          </a:p>
          <a:p>
            <a:endParaRPr lang="en-GB" sz="900"/>
          </a:p>
          <a:p>
            <a:r>
              <a:rPr lang="en-GB" sz="900"/>
              <a:t>g_phone1 = 86.5</a:t>
            </a:r>
          </a:p>
          <a:p>
            <a:r>
              <a:rPr lang="en-GB" sz="900"/>
              <a:t>g_phone2 = 130</a:t>
            </a:r>
          </a:p>
          <a:p>
            <a:r>
              <a:rPr lang="en-GB" sz="900"/>
              <a:t>g_phone3 = 140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535A905-4156-C840-A23D-50D16E7C8E81}"/>
              </a:ext>
            </a:extLst>
          </p:cNvPr>
          <p:cNvSpPr txBox="1"/>
          <p:nvPr/>
        </p:nvSpPr>
        <p:spPr>
          <a:xfrm>
            <a:off x="4614396" y="671864"/>
            <a:ext cx="386845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it is useful in these situations to know the dimensions that you need to work to (in appropriate units of measurement)…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624051-294E-1144-AB3D-2B2869BCF601}"/>
              </a:ext>
            </a:extLst>
          </p:cNvPr>
          <p:cNvSpPr txBox="1"/>
          <p:nvPr/>
        </p:nvSpPr>
        <p:spPr>
          <a:xfrm>
            <a:off x="4829634" y="3992552"/>
            <a:ext cx="3451639" cy="715581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5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/>
              <a:t>think about how it will display to the screen – </a:t>
            </a:r>
          </a:p>
          <a:p>
            <a:r>
              <a:rPr lang="en-GB"/>
              <a:t>'columns' have a given width (in characters)</a:t>
            </a:r>
          </a:p>
          <a:p>
            <a:r>
              <a:rPr lang="en-GB"/>
              <a:t>with the table 'height' given in lines</a:t>
            </a:r>
          </a:p>
        </p:txBody>
      </p:sp>
    </p:spTree>
    <p:extLst>
      <p:ext uri="{BB962C8B-B14F-4D97-AF65-F5344CB8AC3E}">
        <p14:creationId xmlns:p14="http://schemas.microsoft.com/office/powerpoint/2010/main" val="3583310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5C63A0DD-85F6-C34C-A441-72C5D8D38D30}"/>
              </a:ext>
            </a:extLst>
          </p:cNvPr>
          <p:cNvSpPr txBox="1"/>
          <p:nvPr/>
        </p:nvSpPr>
        <p:spPr>
          <a:xfrm>
            <a:off x="3027202" y="1421938"/>
            <a:ext cx="14103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"Phone".</a:t>
            </a:r>
            <a:r>
              <a:rPr lang="en-GB" sz="1350" err="1">
                <a:solidFill>
                  <a:schemeClr val="accent5">
                    <a:lumMod val="75000"/>
                  </a:schemeClr>
                </a:solidFill>
              </a:rPr>
              <a:t>ljust</a:t>
            </a:r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(22)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2BAE3D1-C14A-A142-86AC-19836E23C460}"/>
              </a:ext>
            </a:extLst>
          </p:cNvPr>
          <p:cNvSpPr txBox="1"/>
          <p:nvPr/>
        </p:nvSpPr>
        <p:spPr>
          <a:xfrm>
            <a:off x="4611829" y="1363032"/>
            <a:ext cx="14103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"Grams".</a:t>
            </a:r>
            <a:r>
              <a:rPr lang="en-GB" sz="1350" err="1">
                <a:solidFill>
                  <a:schemeClr val="accent5">
                    <a:lumMod val="75000"/>
                  </a:schemeClr>
                </a:solidFill>
              </a:rPr>
              <a:t>rjust</a:t>
            </a:r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(6)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8C4819-10A9-8A47-AD9F-EE213505AD32}"/>
              </a:ext>
            </a:extLst>
          </p:cNvPr>
          <p:cNvSpPr txBox="1"/>
          <p:nvPr/>
        </p:nvSpPr>
        <p:spPr>
          <a:xfrm>
            <a:off x="6227920" y="1386114"/>
            <a:ext cx="14937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"Ounces".</a:t>
            </a:r>
            <a:r>
              <a:rPr lang="en-GB" sz="1350" err="1">
                <a:solidFill>
                  <a:schemeClr val="accent5">
                    <a:lumMod val="75000"/>
                  </a:schemeClr>
                </a:solidFill>
              </a:rPr>
              <a:t>rjust</a:t>
            </a:r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(6)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86429C6-16F7-8E4C-A0C6-144C7303A161}"/>
              </a:ext>
            </a:extLst>
          </p:cNvPr>
          <p:cNvSpPr txBox="1"/>
          <p:nvPr/>
        </p:nvSpPr>
        <p:spPr>
          <a:xfrm>
            <a:off x="4614396" y="674521"/>
            <a:ext cx="333841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…so that you can easily transfer the dimensions to where you need them in your code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7524BEF-7C68-AE48-B5FF-76553F0DF8C5}"/>
              </a:ext>
            </a:extLst>
          </p:cNvPr>
          <p:cNvGrpSpPr/>
          <p:nvPr/>
        </p:nvGrpSpPr>
        <p:grpSpPr>
          <a:xfrm>
            <a:off x="117318" y="3029760"/>
            <a:ext cx="3856454" cy="1829734"/>
            <a:chOff x="5899759" y="1942456"/>
            <a:chExt cx="5141938" cy="2439645"/>
          </a:xfrm>
        </p:grpSpPr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3DF316FF-F04E-F94B-85FC-64F66462E9FA}"/>
                </a:ext>
              </a:extLst>
            </p:cNvPr>
            <p:cNvCxnSpPr>
              <a:cxnSpLocks/>
            </p:cNvCxnSpPr>
            <p:nvPr/>
          </p:nvCxnSpPr>
          <p:spPr>
            <a:xfrm>
              <a:off x="10277499" y="1945579"/>
              <a:ext cx="1" cy="654141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16E8174B-B200-A042-80EF-DE0ED8E99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9759" y="2581089"/>
              <a:ext cx="4432995" cy="1108249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20D457AB-399D-EA40-80CD-2EC4644BDC7A}"/>
                </a:ext>
              </a:extLst>
            </p:cNvPr>
            <p:cNvCxnSpPr>
              <a:cxnSpLocks/>
            </p:cNvCxnSpPr>
            <p:nvPr/>
          </p:nvCxnSpPr>
          <p:spPr>
            <a:xfrm>
              <a:off x="5924310" y="3701281"/>
              <a:ext cx="0" cy="312841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18A02A69-5B6B-594F-A844-118E2CED126B}"/>
                </a:ext>
              </a:extLst>
            </p:cNvPr>
            <p:cNvCxnSpPr>
              <a:cxnSpLocks/>
            </p:cNvCxnSpPr>
            <p:nvPr/>
          </p:nvCxnSpPr>
          <p:spPr>
            <a:xfrm>
              <a:off x="8493420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AA92C09-FA73-1941-A625-7B7486391F2B}"/>
                </a:ext>
              </a:extLst>
            </p:cNvPr>
            <p:cNvSpPr txBox="1"/>
            <p:nvPr/>
          </p:nvSpPr>
          <p:spPr>
            <a:xfrm>
              <a:off x="5948862" y="3687784"/>
              <a:ext cx="25232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21 characters</a:t>
              </a:r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0A6CB765-849B-BB4B-8203-389E71898F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4344" y="3815502"/>
              <a:ext cx="907781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C3C534AF-4F66-8B49-9368-0AB8EECD32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9420" y="3815502"/>
              <a:ext cx="907782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274642F-0BCF-C741-9A92-EE257B643660}"/>
                </a:ext>
              </a:extLst>
            </p:cNvPr>
            <p:cNvCxnSpPr>
              <a:cxnSpLocks/>
            </p:cNvCxnSpPr>
            <p:nvPr/>
          </p:nvCxnSpPr>
          <p:spPr>
            <a:xfrm>
              <a:off x="8622314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32DF389-820C-1245-8451-B94658921024}"/>
                </a:ext>
              </a:extLst>
            </p:cNvPr>
            <p:cNvSpPr txBox="1"/>
            <p:nvPr/>
          </p:nvSpPr>
          <p:spPr>
            <a:xfrm>
              <a:off x="7435048" y="4100050"/>
              <a:ext cx="1253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4F670FD5-4CAF-4840-AC3D-199DB376067E}"/>
                </a:ext>
              </a:extLst>
            </p:cNvPr>
            <p:cNvCxnSpPr>
              <a:cxnSpLocks/>
            </p:cNvCxnSpPr>
            <p:nvPr/>
          </p:nvCxnSpPr>
          <p:spPr>
            <a:xfrm>
              <a:off x="8753049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0972DB21-72EA-2D42-A1EC-98DCF5D763E9}"/>
                </a:ext>
              </a:extLst>
            </p:cNvPr>
            <p:cNvCxnSpPr>
              <a:cxnSpLocks/>
            </p:cNvCxnSpPr>
            <p:nvPr/>
          </p:nvCxnSpPr>
          <p:spPr>
            <a:xfrm>
              <a:off x="9465353" y="3695614"/>
              <a:ext cx="0" cy="247736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F48D2C38-F8DD-AA42-A08F-98AF74C50E2F}"/>
                </a:ext>
              </a:extLst>
            </p:cNvPr>
            <p:cNvSpPr txBox="1"/>
            <p:nvPr/>
          </p:nvSpPr>
          <p:spPr>
            <a:xfrm>
              <a:off x="8664668" y="3813965"/>
              <a:ext cx="912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6 characters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95269212-74DC-3A4C-BBA2-864D634DE0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7861" y="3815965"/>
              <a:ext cx="707489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B6791845-D293-134B-9AA9-43A3F67A9160}"/>
                </a:ext>
              </a:extLst>
            </p:cNvPr>
            <p:cNvCxnSpPr>
              <a:cxnSpLocks/>
            </p:cNvCxnSpPr>
            <p:nvPr/>
          </p:nvCxnSpPr>
          <p:spPr>
            <a:xfrm>
              <a:off x="9585835" y="2351704"/>
              <a:ext cx="0" cy="23564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7718E15-4F1B-CF4C-A857-A3F6C8FAF4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88674" y="2488630"/>
              <a:ext cx="690674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D6FCB88-2F36-B043-A58A-80D2F30F8575}"/>
                </a:ext>
              </a:extLst>
            </p:cNvPr>
            <p:cNvSpPr txBox="1"/>
            <p:nvPr/>
          </p:nvSpPr>
          <p:spPr>
            <a:xfrm>
              <a:off x="9497419" y="2208219"/>
              <a:ext cx="8880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6 characters</a:t>
              </a:r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56C039F7-ECFC-534C-89FC-66C7280846F5}"/>
                </a:ext>
              </a:extLst>
            </p:cNvPr>
            <p:cNvCxnSpPr>
              <a:cxnSpLocks/>
            </p:cNvCxnSpPr>
            <p:nvPr/>
          </p:nvCxnSpPr>
          <p:spPr>
            <a:xfrm>
              <a:off x="5914337" y="1942456"/>
              <a:ext cx="0" cy="686837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BD77739-0EB0-D842-A04A-E04D3EFCE936}"/>
                </a:ext>
              </a:extLst>
            </p:cNvPr>
            <p:cNvSpPr txBox="1"/>
            <p:nvPr/>
          </p:nvSpPr>
          <p:spPr>
            <a:xfrm>
              <a:off x="5942512" y="2003771"/>
              <a:ext cx="4315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36 characters</a:t>
              </a: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61444165-10E2-624F-8BFE-89468EFD5B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1376" y="2133676"/>
              <a:ext cx="1800224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B814050C-E321-8748-A006-519E97D84D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2069" y="2125220"/>
              <a:ext cx="1810616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8EE8C3ED-4BA0-3E42-A8A9-34F2CB7D6ACA}"/>
                </a:ext>
              </a:extLst>
            </p:cNvPr>
            <p:cNvSpPr txBox="1"/>
            <p:nvPr/>
          </p:nvSpPr>
          <p:spPr>
            <a:xfrm>
              <a:off x="8571056" y="4105102"/>
              <a:ext cx="1253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5B0C4EF3-ED6D-4C49-8F15-573EBC15E2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51975" y="2492466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110BC1A-DF76-AD4B-BA1C-DD0D942BDCFD}"/>
                </a:ext>
              </a:extLst>
            </p:cNvPr>
            <p:cNvSpPr txBox="1"/>
            <p:nvPr/>
          </p:nvSpPr>
          <p:spPr>
            <a:xfrm>
              <a:off x="8731499" y="2202943"/>
              <a:ext cx="847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8DC984BE-C9D0-8948-8ADC-D143AAF9A6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50320" y="2351704"/>
              <a:ext cx="1655" cy="229385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62B7D71-2CA3-5646-A1D3-F062BB9D5813}"/>
                </a:ext>
              </a:extLst>
            </p:cNvPr>
            <p:cNvSpPr txBox="1"/>
            <p:nvPr/>
          </p:nvSpPr>
          <p:spPr>
            <a:xfrm>
              <a:off x="10332754" y="2997141"/>
              <a:ext cx="708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5 lines</a:t>
              </a: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28402A5A-4773-B74A-BF98-12C6563AF37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16573" y="2411461"/>
              <a:ext cx="0" cy="35636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C9B2C9F1-799B-E745-B27F-7BAD14EF029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16573" y="3487437"/>
              <a:ext cx="0" cy="35636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84E66A35-2EE3-EB46-A5F0-79D3A73EB3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7009" y="2587153"/>
              <a:ext cx="0" cy="40998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4A25424A-F326-C540-AE0C-A585BE253C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8647" y="3202370"/>
              <a:ext cx="0" cy="450902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38B29E4-1453-A941-B6AC-30BB96EEA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4822" y="4046710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C7A44352-CA32-6149-93FD-A25BA53A27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3420" y="4045295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7CCDA4A-A75C-BC4E-BEC1-7144B8CDEB31}"/>
              </a:ext>
            </a:extLst>
          </p:cNvPr>
          <p:cNvSpPr/>
          <p:nvPr/>
        </p:nvSpPr>
        <p:spPr>
          <a:xfrm>
            <a:off x="3334007" y="1927629"/>
            <a:ext cx="4745402" cy="30008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350">
                <a:solidFill>
                  <a:srgbClr val="8B40C6"/>
                </a:solidFill>
              </a:rPr>
              <a:t>print</a:t>
            </a:r>
            <a:r>
              <a:rPr lang="en-GB" sz="1350"/>
              <a:t>(</a:t>
            </a:r>
            <a:r>
              <a:rPr lang="en-GB" sz="1350">
                <a:solidFill>
                  <a:schemeClr val="accent6"/>
                </a:solidFill>
              </a:rPr>
              <a:t>"Phone"</a:t>
            </a:r>
            <a:r>
              <a:rPr lang="en-GB" sz="1350"/>
              <a:t>,</a:t>
            </a:r>
            <a:r>
              <a:rPr lang="en-GB" sz="1350">
                <a:solidFill>
                  <a:schemeClr val="accent6"/>
                </a:solidFill>
              </a:rPr>
              <a:t> "|"</a:t>
            </a:r>
            <a:r>
              <a:rPr lang="en-GB" sz="1350"/>
              <a:t>,</a:t>
            </a:r>
            <a:r>
              <a:rPr lang="en-GB" sz="1350">
                <a:solidFill>
                  <a:schemeClr val="accent6"/>
                </a:solidFill>
              </a:rPr>
              <a:t> "Grams"</a:t>
            </a:r>
            <a:r>
              <a:rPr lang="en-GB" sz="1350"/>
              <a:t>,</a:t>
            </a:r>
            <a:r>
              <a:rPr lang="en-GB" sz="1350">
                <a:solidFill>
                  <a:schemeClr val="accent6"/>
                </a:solidFill>
              </a:rPr>
              <a:t> "|"</a:t>
            </a:r>
            <a:r>
              <a:rPr lang="en-GB" sz="1350"/>
              <a:t>,</a:t>
            </a:r>
            <a:r>
              <a:rPr lang="en-GB" sz="1350">
                <a:solidFill>
                  <a:schemeClr val="accent6"/>
                </a:solidFill>
              </a:rPr>
              <a:t> "Ounces", </a:t>
            </a:r>
            <a:r>
              <a:rPr lang="en-GB" sz="1350" err="1"/>
              <a:t>sep</a:t>
            </a:r>
            <a:r>
              <a:rPr lang="en-GB" sz="1350"/>
              <a:t>=</a:t>
            </a:r>
            <a:r>
              <a:rPr lang="en-GB" sz="1350">
                <a:solidFill>
                  <a:schemeClr val="accent6"/>
                </a:solidFill>
              </a:rPr>
              <a:t>''</a:t>
            </a:r>
            <a:r>
              <a:rPr lang="en-GB" sz="1350"/>
              <a:t>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CB7AAD-7AFE-6F42-9B84-7FF11EC533B2}"/>
              </a:ext>
            </a:extLst>
          </p:cNvPr>
          <p:cNvCxnSpPr>
            <a:cxnSpLocks/>
          </p:cNvCxnSpPr>
          <p:nvPr/>
        </p:nvCxnSpPr>
        <p:spPr>
          <a:xfrm flipH="1">
            <a:off x="6300789" y="1606296"/>
            <a:ext cx="307605" cy="36061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84805D1-85CA-0A46-9717-B6B3DD57665C}"/>
              </a:ext>
            </a:extLst>
          </p:cNvPr>
          <p:cNvCxnSpPr>
            <a:cxnSpLocks/>
          </p:cNvCxnSpPr>
          <p:nvPr/>
        </p:nvCxnSpPr>
        <p:spPr>
          <a:xfrm flipH="1">
            <a:off x="5110162" y="1606296"/>
            <a:ext cx="90554" cy="36061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6FD0BDA-6FCA-AA45-A4A2-8A085AB993A5}"/>
              </a:ext>
            </a:extLst>
          </p:cNvPr>
          <p:cNvCxnSpPr>
            <a:cxnSpLocks/>
          </p:cNvCxnSpPr>
          <p:nvPr/>
        </p:nvCxnSpPr>
        <p:spPr>
          <a:xfrm>
            <a:off x="3850757" y="1685349"/>
            <a:ext cx="259955" cy="28156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088A710E-EECC-364F-B3C3-D12C4227835F}"/>
              </a:ext>
            </a:extLst>
          </p:cNvPr>
          <p:cNvSpPr/>
          <p:nvPr/>
        </p:nvSpPr>
        <p:spPr>
          <a:xfrm>
            <a:off x="107695" y="1155282"/>
            <a:ext cx="1966909" cy="230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OUNCE = 0.035274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02B46B3-29EA-AD46-8ECC-7E5C496B1B85}"/>
              </a:ext>
            </a:extLst>
          </p:cNvPr>
          <p:cNvSpPr/>
          <p:nvPr/>
        </p:nvSpPr>
        <p:spPr>
          <a:xfrm>
            <a:off x="107692" y="2401778"/>
            <a:ext cx="1966909" cy="5078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oz_phone1 = g_phone1 * OUNCE</a:t>
            </a:r>
          </a:p>
          <a:p>
            <a:r>
              <a:rPr lang="en-GB" sz="900"/>
              <a:t>oz_phone2 = g_phone2 * OUNCE</a:t>
            </a:r>
          </a:p>
          <a:p>
            <a:r>
              <a:rPr lang="en-GB" sz="900"/>
              <a:t>oz_phone3 = g_phone3 * OUNCE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54028FD-4D64-2A4F-ADFD-D75D53708AD1}"/>
              </a:ext>
            </a:extLst>
          </p:cNvPr>
          <p:cNvSpPr/>
          <p:nvPr/>
        </p:nvSpPr>
        <p:spPr>
          <a:xfrm>
            <a:off x="107693" y="1363032"/>
            <a:ext cx="1966909" cy="106182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phone1 = </a:t>
            </a:r>
            <a:r>
              <a:rPr lang="en-GB" sz="900">
                <a:solidFill>
                  <a:schemeClr val="accent6"/>
                </a:solidFill>
              </a:rPr>
              <a:t>"Nokia 220"</a:t>
            </a:r>
          </a:p>
          <a:p>
            <a:r>
              <a:rPr lang="en-GB" sz="900"/>
              <a:t>phone2 = </a:t>
            </a:r>
            <a:r>
              <a:rPr lang="en-GB" sz="900">
                <a:solidFill>
                  <a:schemeClr val="accent6"/>
                </a:solidFill>
              </a:rPr>
              <a:t>"Alcatel 1X"</a:t>
            </a:r>
          </a:p>
          <a:p>
            <a:r>
              <a:rPr lang="en-GB" sz="900"/>
              <a:t>phone3 = </a:t>
            </a:r>
            <a:r>
              <a:rPr lang="en-GB" sz="900">
                <a:solidFill>
                  <a:schemeClr val="accent6"/>
                </a:solidFill>
              </a:rPr>
              <a:t>"Motorola Moto E6 Play"</a:t>
            </a:r>
          </a:p>
          <a:p>
            <a:endParaRPr lang="en-GB" sz="900"/>
          </a:p>
          <a:p>
            <a:r>
              <a:rPr lang="en-GB" sz="900"/>
              <a:t>g_phone1 = 86.5</a:t>
            </a:r>
          </a:p>
          <a:p>
            <a:r>
              <a:rPr lang="en-GB" sz="900"/>
              <a:t>g_phone2 = 130</a:t>
            </a:r>
          </a:p>
          <a:p>
            <a:r>
              <a:rPr lang="en-GB" sz="900"/>
              <a:t>g_phone3 = 140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9B570EC-D306-BD40-98B5-BF8CE72B0797}"/>
              </a:ext>
            </a:extLst>
          </p:cNvPr>
          <p:cNvSpPr txBox="1"/>
          <p:nvPr/>
        </p:nvSpPr>
        <p:spPr>
          <a:xfrm>
            <a:off x="3707918" y="2257041"/>
            <a:ext cx="38684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…so that you can easily transfer the dimensions to where you need them in your code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2B0B4E8-EFED-7F47-B22B-359825160B13}"/>
              </a:ext>
            </a:extLst>
          </p:cNvPr>
          <p:cNvSpPr/>
          <p:nvPr/>
        </p:nvSpPr>
        <p:spPr>
          <a:xfrm>
            <a:off x="6865414" y="1390132"/>
            <a:ext cx="770184" cy="244100"/>
          </a:xfrm>
          <a:prstGeom prst="ellipse">
            <a:avLst/>
          </a:prstGeom>
          <a:noFill/>
          <a:ln w="127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D91A3F-9DEA-5C4C-96D5-937A8D7D3CD2}"/>
              </a:ext>
            </a:extLst>
          </p:cNvPr>
          <p:cNvSpPr txBox="1"/>
          <p:nvPr/>
        </p:nvSpPr>
        <p:spPr>
          <a:xfrm>
            <a:off x="7854949" y="1206494"/>
            <a:ext cx="1096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100" b="0">
                <a:solidFill>
                  <a:schemeClr val="accent5">
                    <a:lumMod val="75000"/>
                  </a:schemeClr>
                </a:solidFill>
              </a:rPr>
              <a:t>using string methods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F573404-BBC5-3849-B793-2DD704A07115}"/>
              </a:ext>
            </a:extLst>
          </p:cNvPr>
          <p:cNvSpPr/>
          <p:nvPr/>
        </p:nvSpPr>
        <p:spPr>
          <a:xfrm>
            <a:off x="5273585" y="1384669"/>
            <a:ext cx="687671" cy="244100"/>
          </a:xfrm>
          <a:prstGeom prst="ellipse">
            <a:avLst/>
          </a:prstGeom>
          <a:noFill/>
          <a:ln w="127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E957257-E1B0-AB44-A406-13CE9BEA7CD1}"/>
              </a:ext>
            </a:extLst>
          </p:cNvPr>
          <p:cNvSpPr/>
          <p:nvPr/>
        </p:nvSpPr>
        <p:spPr>
          <a:xfrm>
            <a:off x="3584626" y="1442583"/>
            <a:ext cx="796034" cy="244100"/>
          </a:xfrm>
          <a:prstGeom prst="ellipse">
            <a:avLst/>
          </a:prstGeom>
          <a:noFill/>
          <a:ln w="127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BEA00EA3-ED0A-9743-9DF8-6CA7B0088D1D}"/>
              </a:ext>
            </a:extLst>
          </p:cNvPr>
          <p:cNvSpPr/>
          <p:nvPr/>
        </p:nvSpPr>
        <p:spPr>
          <a:xfrm>
            <a:off x="7606819" y="1407870"/>
            <a:ext cx="316333" cy="20571"/>
          </a:xfrm>
          <a:custGeom>
            <a:avLst/>
            <a:gdLst>
              <a:gd name="connsiteX0" fmla="*/ 316333 w 316333"/>
              <a:gd name="connsiteY0" fmla="*/ 5743 h 20571"/>
              <a:gd name="connsiteX1" fmla="*/ 158167 w 316333"/>
              <a:gd name="connsiteY1" fmla="*/ 800 h 20571"/>
              <a:gd name="connsiteX2" fmla="*/ 0 w 316333"/>
              <a:gd name="connsiteY2" fmla="*/ 20571 h 2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333" h="20571">
                <a:moveTo>
                  <a:pt x="316333" y="5743"/>
                </a:moveTo>
                <a:cubicBezTo>
                  <a:pt x="263611" y="2036"/>
                  <a:pt x="210889" y="-1671"/>
                  <a:pt x="158167" y="800"/>
                </a:cubicBezTo>
                <a:cubicBezTo>
                  <a:pt x="105445" y="3271"/>
                  <a:pt x="52722" y="11921"/>
                  <a:pt x="0" y="20571"/>
                </a:cubicBezTo>
              </a:path>
            </a:pathLst>
          </a:custGeom>
          <a:noFill/>
          <a:ln w="1270"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5C2BD43-B9D6-A64C-AFBA-6A0887E1AAF2}"/>
              </a:ext>
            </a:extLst>
          </p:cNvPr>
          <p:cNvSpPr/>
          <p:nvPr/>
        </p:nvSpPr>
        <p:spPr>
          <a:xfrm>
            <a:off x="5906530" y="1319539"/>
            <a:ext cx="2026508" cy="64418"/>
          </a:xfrm>
          <a:custGeom>
            <a:avLst/>
            <a:gdLst>
              <a:gd name="connsiteX0" fmla="*/ 2026508 w 2026508"/>
              <a:gd name="connsiteY0" fmla="*/ 49590 h 64418"/>
              <a:gd name="connsiteX1" fmla="*/ 731520 w 2026508"/>
              <a:gd name="connsiteY1" fmla="*/ 163 h 64418"/>
              <a:gd name="connsiteX2" fmla="*/ 0 w 2026508"/>
              <a:gd name="connsiteY2" fmla="*/ 64418 h 6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6508" h="64418">
                <a:moveTo>
                  <a:pt x="2026508" y="49590"/>
                </a:moveTo>
                <a:cubicBezTo>
                  <a:pt x="1547889" y="23641"/>
                  <a:pt x="1069271" y="-2308"/>
                  <a:pt x="731520" y="163"/>
                </a:cubicBezTo>
                <a:cubicBezTo>
                  <a:pt x="393769" y="2634"/>
                  <a:pt x="196884" y="33526"/>
                  <a:pt x="0" y="64418"/>
                </a:cubicBezTo>
              </a:path>
            </a:pathLst>
          </a:custGeom>
          <a:noFill/>
          <a:ln w="1270"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8DF46731-81D0-AB4A-8B17-389D0ADC61EE}"/>
              </a:ext>
            </a:extLst>
          </p:cNvPr>
          <p:cNvSpPr/>
          <p:nvPr/>
        </p:nvSpPr>
        <p:spPr>
          <a:xfrm>
            <a:off x="4285323" y="1255131"/>
            <a:ext cx="3623001" cy="183195"/>
          </a:xfrm>
          <a:custGeom>
            <a:avLst/>
            <a:gdLst>
              <a:gd name="connsiteX0" fmla="*/ 3623001 w 3623001"/>
              <a:gd name="connsiteY0" fmla="*/ 64571 h 183195"/>
              <a:gd name="connsiteX1" fmla="*/ 1566837 w 3623001"/>
              <a:gd name="connsiteY1" fmla="*/ 5258 h 183195"/>
              <a:gd name="connsiteX2" fmla="*/ 0 w 3623001"/>
              <a:gd name="connsiteY2" fmla="*/ 183195 h 18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3001" h="183195">
                <a:moveTo>
                  <a:pt x="3623001" y="64571"/>
                </a:moveTo>
                <a:cubicBezTo>
                  <a:pt x="2896835" y="25029"/>
                  <a:pt x="2170670" y="-14513"/>
                  <a:pt x="1566837" y="5258"/>
                </a:cubicBezTo>
                <a:cubicBezTo>
                  <a:pt x="963004" y="25029"/>
                  <a:pt x="481502" y="104112"/>
                  <a:pt x="0" y="183195"/>
                </a:cubicBezTo>
              </a:path>
            </a:pathLst>
          </a:custGeom>
          <a:noFill/>
          <a:ln w="1270"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BF268B-8897-D240-B361-4A7F4BFE9DC0}"/>
              </a:ext>
            </a:extLst>
          </p:cNvPr>
          <p:cNvSpPr txBox="1"/>
          <p:nvPr/>
        </p:nvSpPr>
        <p:spPr>
          <a:xfrm>
            <a:off x="4829634" y="3992552"/>
            <a:ext cx="3451639" cy="300082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5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/>
              <a:t>identify the methods you'll use</a:t>
            </a:r>
          </a:p>
        </p:txBody>
      </p:sp>
    </p:spTree>
    <p:extLst>
      <p:ext uri="{BB962C8B-B14F-4D97-AF65-F5344CB8AC3E}">
        <p14:creationId xmlns:p14="http://schemas.microsoft.com/office/powerpoint/2010/main" val="1541985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7CCDA4A-A75C-BC4E-BEC1-7144B8CDEB31}"/>
              </a:ext>
            </a:extLst>
          </p:cNvPr>
          <p:cNvSpPr/>
          <p:nvPr/>
        </p:nvSpPr>
        <p:spPr>
          <a:xfrm>
            <a:off x="3334007" y="1927629"/>
            <a:ext cx="5667106" cy="30008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350">
                <a:solidFill>
                  <a:srgbClr val="8B40C6"/>
                </a:solidFill>
              </a:rPr>
              <a:t>print</a:t>
            </a:r>
            <a:r>
              <a:rPr lang="en-GB" sz="1350"/>
              <a:t>(</a:t>
            </a:r>
            <a:r>
              <a:rPr lang="en-GB" sz="1350">
                <a:solidFill>
                  <a:schemeClr val="accent6"/>
                </a:solidFill>
              </a:rPr>
              <a:t>"Phone"</a:t>
            </a:r>
            <a:r>
              <a:rPr lang="en-GB" sz="1350"/>
              <a:t>.</a:t>
            </a:r>
            <a:r>
              <a:rPr lang="en-GB" sz="1350" err="1"/>
              <a:t>ljust</a:t>
            </a:r>
            <a:r>
              <a:rPr lang="en-GB" sz="1350"/>
              <a:t>(22),</a:t>
            </a:r>
            <a:r>
              <a:rPr lang="en-GB" sz="1350">
                <a:solidFill>
                  <a:schemeClr val="accent6"/>
                </a:solidFill>
              </a:rPr>
              <a:t> "|"</a:t>
            </a:r>
            <a:r>
              <a:rPr lang="en-GB" sz="1350"/>
              <a:t>,</a:t>
            </a:r>
            <a:r>
              <a:rPr lang="en-GB" sz="1350">
                <a:solidFill>
                  <a:schemeClr val="accent6"/>
                </a:solidFill>
              </a:rPr>
              <a:t> "Grams"</a:t>
            </a:r>
            <a:r>
              <a:rPr lang="en-GB" sz="1350"/>
              <a:t>.</a:t>
            </a:r>
            <a:r>
              <a:rPr lang="en-GB" sz="1350" err="1"/>
              <a:t>rjust</a:t>
            </a:r>
            <a:r>
              <a:rPr lang="en-GB" sz="1350"/>
              <a:t>(6),</a:t>
            </a:r>
            <a:r>
              <a:rPr lang="en-GB" sz="1350">
                <a:solidFill>
                  <a:schemeClr val="accent6"/>
                </a:solidFill>
              </a:rPr>
              <a:t> "|"</a:t>
            </a:r>
            <a:r>
              <a:rPr lang="en-GB" sz="1350"/>
              <a:t>,</a:t>
            </a:r>
            <a:r>
              <a:rPr lang="en-GB" sz="1350">
                <a:solidFill>
                  <a:schemeClr val="accent6"/>
                </a:solidFill>
              </a:rPr>
              <a:t> "Ounces"</a:t>
            </a:r>
            <a:r>
              <a:rPr lang="en-GB" sz="1350"/>
              <a:t>.</a:t>
            </a:r>
            <a:r>
              <a:rPr lang="en-GB" sz="1350" err="1"/>
              <a:t>rjust</a:t>
            </a:r>
            <a:r>
              <a:rPr lang="en-GB" sz="1350"/>
              <a:t>(6)</a:t>
            </a:r>
            <a:r>
              <a:rPr lang="en-GB" sz="1350">
                <a:solidFill>
                  <a:schemeClr val="accent6"/>
                </a:solidFill>
              </a:rPr>
              <a:t>, </a:t>
            </a:r>
            <a:r>
              <a:rPr lang="en-GB" sz="1350" err="1"/>
              <a:t>sep</a:t>
            </a:r>
            <a:r>
              <a:rPr lang="en-GB" sz="1350"/>
              <a:t>=</a:t>
            </a:r>
            <a:r>
              <a:rPr lang="en-GB" sz="1350">
                <a:solidFill>
                  <a:schemeClr val="accent6"/>
                </a:solidFill>
              </a:rPr>
              <a:t>''</a:t>
            </a:r>
            <a:r>
              <a:rPr lang="en-GB" sz="1350"/>
              <a:t>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5FFDF7D-3986-4E43-8382-6EB784560CAC}"/>
              </a:ext>
            </a:extLst>
          </p:cNvPr>
          <p:cNvSpPr/>
          <p:nvPr/>
        </p:nvSpPr>
        <p:spPr>
          <a:xfrm>
            <a:off x="107695" y="1155282"/>
            <a:ext cx="1966909" cy="230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OUNCE = 0.035274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0E79ACF-BE24-0F44-B226-B4A8247AC6D8}"/>
              </a:ext>
            </a:extLst>
          </p:cNvPr>
          <p:cNvSpPr/>
          <p:nvPr/>
        </p:nvSpPr>
        <p:spPr>
          <a:xfrm>
            <a:off x="107692" y="2401778"/>
            <a:ext cx="1966909" cy="5078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oz_phone1 = g_phone1 * OUNCE</a:t>
            </a:r>
          </a:p>
          <a:p>
            <a:r>
              <a:rPr lang="en-GB" sz="900"/>
              <a:t>oz_phone2 = g_phone2 * OUNCE</a:t>
            </a:r>
          </a:p>
          <a:p>
            <a:r>
              <a:rPr lang="en-GB" sz="900"/>
              <a:t>oz_phone3 = g_phone3 * OUNCE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031A7E2-793A-4B4A-A6FF-A808BF828C1E}"/>
              </a:ext>
            </a:extLst>
          </p:cNvPr>
          <p:cNvSpPr/>
          <p:nvPr/>
        </p:nvSpPr>
        <p:spPr>
          <a:xfrm>
            <a:off x="107693" y="1363032"/>
            <a:ext cx="1966909" cy="106182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phone1 = </a:t>
            </a:r>
            <a:r>
              <a:rPr lang="en-GB" sz="900">
                <a:solidFill>
                  <a:schemeClr val="accent6"/>
                </a:solidFill>
              </a:rPr>
              <a:t>"Nokia 220"</a:t>
            </a:r>
          </a:p>
          <a:p>
            <a:r>
              <a:rPr lang="en-GB" sz="900"/>
              <a:t>phone2 = </a:t>
            </a:r>
            <a:r>
              <a:rPr lang="en-GB" sz="900">
                <a:solidFill>
                  <a:schemeClr val="accent6"/>
                </a:solidFill>
              </a:rPr>
              <a:t>"Alcatel 1X"</a:t>
            </a:r>
          </a:p>
          <a:p>
            <a:r>
              <a:rPr lang="en-GB" sz="900"/>
              <a:t>phone3 = </a:t>
            </a:r>
            <a:r>
              <a:rPr lang="en-GB" sz="900">
                <a:solidFill>
                  <a:schemeClr val="accent6"/>
                </a:solidFill>
              </a:rPr>
              <a:t>"Motorola Moto E6 Play"</a:t>
            </a:r>
          </a:p>
          <a:p>
            <a:endParaRPr lang="en-GB" sz="900"/>
          </a:p>
          <a:p>
            <a:r>
              <a:rPr lang="en-GB" sz="900"/>
              <a:t>g_phone1 = 86.5</a:t>
            </a:r>
          </a:p>
          <a:p>
            <a:r>
              <a:rPr lang="en-GB" sz="900"/>
              <a:t>g_phone2 = 130</a:t>
            </a:r>
          </a:p>
          <a:p>
            <a:r>
              <a:rPr lang="en-GB" sz="900"/>
              <a:t>g_phone3 = 140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C132993-0970-8748-A58C-83155294B9AE}"/>
              </a:ext>
            </a:extLst>
          </p:cNvPr>
          <p:cNvGrpSpPr/>
          <p:nvPr/>
        </p:nvGrpSpPr>
        <p:grpSpPr>
          <a:xfrm>
            <a:off x="117318" y="3029760"/>
            <a:ext cx="3856454" cy="1829734"/>
            <a:chOff x="5899759" y="1942456"/>
            <a:chExt cx="5141938" cy="2439645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A979E8F-821B-3647-A4CB-2C62F3EA7780}"/>
                </a:ext>
              </a:extLst>
            </p:cNvPr>
            <p:cNvCxnSpPr>
              <a:cxnSpLocks/>
            </p:cNvCxnSpPr>
            <p:nvPr/>
          </p:nvCxnSpPr>
          <p:spPr>
            <a:xfrm>
              <a:off x="10277499" y="1945579"/>
              <a:ext cx="1" cy="654141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7733611-7688-6F49-BB2B-FDDE5FBCB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9759" y="2581089"/>
              <a:ext cx="4432995" cy="1108249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9AD24A6-B270-A744-8B4D-E467DBF3C585}"/>
                </a:ext>
              </a:extLst>
            </p:cNvPr>
            <p:cNvCxnSpPr>
              <a:cxnSpLocks/>
            </p:cNvCxnSpPr>
            <p:nvPr/>
          </p:nvCxnSpPr>
          <p:spPr>
            <a:xfrm>
              <a:off x="5924310" y="3701281"/>
              <a:ext cx="0" cy="312841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3C63E03-FB30-A044-8BE4-816C5B9447CD}"/>
                </a:ext>
              </a:extLst>
            </p:cNvPr>
            <p:cNvCxnSpPr>
              <a:cxnSpLocks/>
            </p:cNvCxnSpPr>
            <p:nvPr/>
          </p:nvCxnSpPr>
          <p:spPr>
            <a:xfrm>
              <a:off x="8493420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3F70C48-6908-B241-8207-F4B5B001667F}"/>
                </a:ext>
              </a:extLst>
            </p:cNvPr>
            <p:cNvSpPr txBox="1"/>
            <p:nvPr/>
          </p:nvSpPr>
          <p:spPr>
            <a:xfrm>
              <a:off x="5948862" y="3687784"/>
              <a:ext cx="25232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21 characters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8E20E6A-A74A-6C4E-943D-5F805FE928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4344" y="3815502"/>
              <a:ext cx="907781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E8F1445-F718-B746-845C-97A881F454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9420" y="3815502"/>
              <a:ext cx="907782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DC44F57-3EAC-6B43-B94D-559BAD51224C}"/>
                </a:ext>
              </a:extLst>
            </p:cNvPr>
            <p:cNvCxnSpPr>
              <a:cxnSpLocks/>
            </p:cNvCxnSpPr>
            <p:nvPr/>
          </p:nvCxnSpPr>
          <p:spPr>
            <a:xfrm>
              <a:off x="8622314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EDDEEBA-6E07-6746-BDC4-8AD4E544A3A3}"/>
                </a:ext>
              </a:extLst>
            </p:cNvPr>
            <p:cNvSpPr txBox="1"/>
            <p:nvPr/>
          </p:nvSpPr>
          <p:spPr>
            <a:xfrm>
              <a:off x="7435048" y="4100050"/>
              <a:ext cx="1253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213F60EC-BC3A-9646-8AE7-779393D950E6}"/>
                </a:ext>
              </a:extLst>
            </p:cNvPr>
            <p:cNvCxnSpPr>
              <a:cxnSpLocks/>
            </p:cNvCxnSpPr>
            <p:nvPr/>
          </p:nvCxnSpPr>
          <p:spPr>
            <a:xfrm>
              <a:off x="8753049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1C8F81F-A597-3948-8951-B067ADFD77F5}"/>
                </a:ext>
              </a:extLst>
            </p:cNvPr>
            <p:cNvCxnSpPr>
              <a:cxnSpLocks/>
            </p:cNvCxnSpPr>
            <p:nvPr/>
          </p:nvCxnSpPr>
          <p:spPr>
            <a:xfrm>
              <a:off x="9465353" y="3695614"/>
              <a:ext cx="0" cy="247736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B7BA381-9DCC-C94F-BDA8-550536BCBAB3}"/>
                </a:ext>
              </a:extLst>
            </p:cNvPr>
            <p:cNvSpPr txBox="1"/>
            <p:nvPr/>
          </p:nvSpPr>
          <p:spPr>
            <a:xfrm>
              <a:off x="8664668" y="3813965"/>
              <a:ext cx="912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6 characters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3EE6BF8-C26A-8840-A3C7-37628F41B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7861" y="3815965"/>
              <a:ext cx="707489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94CEE6B-59D6-624E-808A-C08C7050A5BA}"/>
                </a:ext>
              </a:extLst>
            </p:cNvPr>
            <p:cNvCxnSpPr>
              <a:cxnSpLocks/>
            </p:cNvCxnSpPr>
            <p:nvPr/>
          </p:nvCxnSpPr>
          <p:spPr>
            <a:xfrm>
              <a:off x="9585835" y="2351704"/>
              <a:ext cx="0" cy="23564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B02E456-F54B-304F-852A-AE2DA603F3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88674" y="2488630"/>
              <a:ext cx="690674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F7AD34B-FAD1-DD43-BEEF-0F65945D2CEB}"/>
                </a:ext>
              </a:extLst>
            </p:cNvPr>
            <p:cNvSpPr txBox="1"/>
            <p:nvPr/>
          </p:nvSpPr>
          <p:spPr>
            <a:xfrm>
              <a:off x="9497419" y="2208219"/>
              <a:ext cx="8880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6 characters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A28E129-F795-0C40-853B-11A6112CD0D0}"/>
                </a:ext>
              </a:extLst>
            </p:cNvPr>
            <p:cNvCxnSpPr>
              <a:cxnSpLocks/>
            </p:cNvCxnSpPr>
            <p:nvPr/>
          </p:nvCxnSpPr>
          <p:spPr>
            <a:xfrm>
              <a:off x="5914337" y="1942456"/>
              <a:ext cx="0" cy="686837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1B36739-009C-B949-BD70-52F1D83CB481}"/>
                </a:ext>
              </a:extLst>
            </p:cNvPr>
            <p:cNvSpPr txBox="1"/>
            <p:nvPr/>
          </p:nvSpPr>
          <p:spPr>
            <a:xfrm>
              <a:off x="5942512" y="2003771"/>
              <a:ext cx="4315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36 characters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1DBE099-A34B-C945-AF72-1EE0CA6954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1376" y="2133676"/>
              <a:ext cx="1800224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0941C675-DA73-DA4A-9DE7-3C39DC6B5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2069" y="2125220"/>
              <a:ext cx="1810616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2E467AC-81E8-3148-B0FA-EFCCCE91B18E}"/>
                </a:ext>
              </a:extLst>
            </p:cNvPr>
            <p:cNvSpPr txBox="1"/>
            <p:nvPr/>
          </p:nvSpPr>
          <p:spPr>
            <a:xfrm>
              <a:off x="8571056" y="4105102"/>
              <a:ext cx="1253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74774EE-B63F-7A4F-832D-50DF5F712D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51975" y="2492466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30EEDBE-B989-524A-8A1D-6E025C414319}"/>
                </a:ext>
              </a:extLst>
            </p:cNvPr>
            <p:cNvSpPr txBox="1"/>
            <p:nvPr/>
          </p:nvSpPr>
          <p:spPr>
            <a:xfrm>
              <a:off x="8731499" y="2202943"/>
              <a:ext cx="847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8095ED9-8766-DE4F-8595-FCBAE1A34A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50320" y="2351704"/>
              <a:ext cx="1655" cy="229385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CA7CAA7-8DDA-864E-BF74-530BD757C519}"/>
                </a:ext>
              </a:extLst>
            </p:cNvPr>
            <p:cNvSpPr txBox="1"/>
            <p:nvPr/>
          </p:nvSpPr>
          <p:spPr>
            <a:xfrm>
              <a:off x="10332754" y="2997141"/>
              <a:ext cx="708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5 lines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8F7DA7EC-8288-2242-9F50-939898337FA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16573" y="2411461"/>
              <a:ext cx="0" cy="35636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EE583CE9-A7EB-1A4F-A125-06C15657CFF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16573" y="3487437"/>
              <a:ext cx="0" cy="35636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3F152905-9D9B-7441-ADE2-8DA65D6D16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7009" y="2587153"/>
              <a:ext cx="0" cy="40998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728396E-B598-3C43-891A-9326B946B7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8647" y="3202370"/>
              <a:ext cx="0" cy="450902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B9A7FE05-DF79-EF43-ACF1-5D050A6193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4822" y="4046710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8FF3054A-FA25-D841-953A-1F5DAE05E5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3420" y="4045295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4768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9354D8D-3468-6B43-BDF6-0086C4AD65D2}"/>
              </a:ext>
            </a:extLst>
          </p:cNvPr>
          <p:cNvSpPr/>
          <p:nvPr/>
        </p:nvSpPr>
        <p:spPr>
          <a:xfrm>
            <a:off x="107695" y="1155282"/>
            <a:ext cx="1966909" cy="230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OUNCE = 0.035274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93CD865-228E-504C-9CD8-869F50FE760A}"/>
              </a:ext>
            </a:extLst>
          </p:cNvPr>
          <p:cNvSpPr/>
          <p:nvPr/>
        </p:nvSpPr>
        <p:spPr>
          <a:xfrm>
            <a:off x="107692" y="2401778"/>
            <a:ext cx="1966909" cy="5078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oz_phone1 = g_phone1 * OUNCE</a:t>
            </a:r>
          </a:p>
          <a:p>
            <a:r>
              <a:rPr lang="en-GB" sz="900"/>
              <a:t>oz_phone2 = g_phone2 * OUNCE</a:t>
            </a:r>
          </a:p>
          <a:p>
            <a:r>
              <a:rPr lang="en-GB" sz="900"/>
              <a:t>oz_phone3 = g_phone3 * OUNCE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574517B-B483-EE48-B40B-0195E527B123}"/>
              </a:ext>
            </a:extLst>
          </p:cNvPr>
          <p:cNvSpPr/>
          <p:nvPr/>
        </p:nvSpPr>
        <p:spPr>
          <a:xfrm>
            <a:off x="107693" y="1363032"/>
            <a:ext cx="1966909" cy="106182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phone1 = </a:t>
            </a:r>
            <a:r>
              <a:rPr lang="en-GB" sz="900">
                <a:solidFill>
                  <a:schemeClr val="accent6"/>
                </a:solidFill>
              </a:rPr>
              <a:t>"Nokia 220"</a:t>
            </a:r>
          </a:p>
          <a:p>
            <a:r>
              <a:rPr lang="en-GB" sz="900"/>
              <a:t>phone2 = </a:t>
            </a:r>
            <a:r>
              <a:rPr lang="en-GB" sz="900">
                <a:solidFill>
                  <a:schemeClr val="accent6"/>
                </a:solidFill>
              </a:rPr>
              <a:t>"Alcatel 1X"</a:t>
            </a:r>
          </a:p>
          <a:p>
            <a:r>
              <a:rPr lang="en-GB" sz="900"/>
              <a:t>phone3 = </a:t>
            </a:r>
            <a:r>
              <a:rPr lang="en-GB" sz="900">
                <a:solidFill>
                  <a:schemeClr val="accent6"/>
                </a:solidFill>
              </a:rPr>
              <a:t>"Motorola Moto E6 Play"</a:t>
            </a:r>
          </a:p>
          <a:p>
            <a:endParaRPr lang="en-GB" sz="900"/>
          </a:p>
          <a:p>
            <a:r>
              <a:rPr lang="en-GB" sz="900"/>
              <a:t>g_phone1 = 86.5</a:t>
            </a:r>
          </a:p>
          <a:p>
            <a:r>
              <a:rPr lang="en-GB" sz="900"/>
              <a:t>g_phone2 = 130</a:t>
            </a:r>
          </a:p>
          <a:p>
            <a:r>
              <a:rPr lang="en-GB" sz="900"/>
              <a:t>g_phone3 = 140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719BB88-47A2-3B4C-A004-D2301BCE0901}"/>
              </a:ext>
            </a:extLst>
          </p:cNvPr>
          <p:cNvSpPr/>
          <p:nvPr/>
        </p:nvSpPr>
        <p:spPr>
          <a:xfrm>
            <a:off x="3818706" y="2058439"/>
            <a:ext cx="2933434" cy="113107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350">
                <a:solidFill>
                  <a:srgbClr val="8B40C6"/>
                </a:solidFill>
              </a:rPr>
              <a:t>print</a:t>
            </a:r>
            <a:r>
              <a:rPr lang="en-GB" sz="1350"/>
              <a:t>(</a:t>
            </a:r>
          </a:p>
          <a:p>
            <a:r>
              <a:rPr lang="en-GB" sz="1350">
                <a:solidFill>
                  <a:schemeClr val="bg1"/>
                </a:solidFill>
              </a:rPr>
              <a:t>____</a:t>
            </a:r>
            <a:r>
              <a:rPr lang="en-GB" sz="1350"/>
              <a:t>phone1.ljust(22),</a:t>
            </a:r>
            <a:r>
              <a:rPr lang="en-GB" sz="1350">
                <a:solidFill>
                  <a:schemeClr val="accent6"/>
                </a:solidFill>
              </a:rPr>
              <a:t> "|"</a:t>
            </a:r>
            <a:r>
              <a:rPr lang="en-GB" sz="1350"/>
              <a:t>,</a:t>
            </a:r>
            <a:endParaRPr lang="en-GB" sz="1350">
              <a:solidFill>
                <a:schemeClr val="accent6"/>
              </a:solidFill>
            </a:endParaRPr>
          </a:p>
          <a:p>
            <a:r>
              <a:rPr lang="en-GB" sz="1350">
                <a:solidFill>
                  <a:schemeClr val="bg1"/>
                </a:solidFill>
              </a:rPr>
              <a:t>____</a:t>
            </a:r>
            <a:r>
              <a:rPr lang="en-GB" sz="1350"/>
              <a:t>g_phone1.rjust(6),</a:t>
            </a:r>
            <a:r>
              <a:rPr lang="en-GB" sz="1350">
                <a:solidFill>
                  <a:schemeClr val="accent6"/>
                </a:solidFill>
              </a:rPr>
              <a:t> "|"</a:t>
            </a:r>
            <a:r>
              <a:rPr lang="en-GB" sz="1350"/>
              <a:t>,</a:t>
            </a:r>
            <a:endParaRPr lang="en-GB" sz="1350">
              <a:solidFill>
                <a:schemeClr val="accent6"/>
              </a:solidFill>
            </a:endParaRPr>
          </a:p>
          <a:p>
            <a:r>
              <a:rPr lang="en-GB" sz="1350">
                <a:solidFill>
                  <a:schemeClr val="bg1"/>
                </a:solidFill>
              </a:rPr>
              <a:t>____</a:t>
            </a:r>
            <a:r>
              <a:rPr lang="en-GB" sz="1350"/>
              <a:t>oz _phone1.rjust(6)</a:t>
            </a:r>
            <a:r>
              <a:rPr lang="en-GB" sz="1350">
                <a:solidFill>
                  <a:schemeClr val="accent6"/>
                </a:solidFill>
              </a:rPr>
              <a:t>,</a:t>
            </a:r>
          </a:p>
          <a:p>
            <a:r>
              <a:rPr lang="en-GB" sz="1350">
                <a:solidFill>
                  <a:schemeClr val="bg1"/>
                </a:solidFill>
              </a:rPr>
              <a:t>____</a:t>
            </a:r>
            <a:r>
              <a:rPr lang="en-GB" sz="1350" err="1"/>
              <a:t>sep</a:t>
            </a:r>
            <a:r>
              <a:rPr lang="en-GB" sz="1350"/>
              <a:t>=</a:t>
            </a:r>
            <a:r>
              <a:rPr lang="en-GB" sz="1350">
                <a:solidFill>
                  <a:schemeClr val="accent6"/>
                </a:solidFill>
              </a:rPr>
              <a:t>''</a:t>
            </a:r>
            <a:r>
              <a:rPr lang="en-GB" sz="1350"/>
              <a:t>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D168A55-37CB-8542-B097-02B6E64BDC59}"/>
              </a:ext>
            </a:extLst>
          </p:cNvPr>
          <p:cNvGrpSpPr/>
          <p:nvPr/>
        </p:nvGrpSpPr>
        <p:grpSpPr>
          <a:xfrm>
            <a:off x="117318" y="3029760"/>
            <a:ext cx="3856454" cy="1829734"/>
            <a:chOff x="5899759" y="1942456"/>
            <a:chExt cx="5141938" cy="2439645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7198D83-79DA-1B4A-9EDA-36CADDFBCB88}"/>
                </a:ext>
              </a:extLst>
            </p:cNvPr>
            <p:cNvCxnSpPr>
              <a:cxnSpLocks/>
            </p:cNvCxnSpPr>
            <p:nvPr/>
          </p:nvCxnSpPr>
          <p:spPr>
            <a:xfrm>
              <a:off x="10277499" y="1945579"/>
              <a:ext cx="1" cy="654141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FA7DABB3-46B4-2642-8B32-BEDC3C1C5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9759" y="2581089"/>
              <a:ext cx="4432995" cy="1108249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AC66F61-511A-6D45-AFC8-98F8CB12028A}"/>
                </a:ext>
              </a:extLst>
            </p:cNvPr>
            <p:cNvCxnSpPr>
              <a:cxnSpLocks/>
            </p:cNvCxnSpPr>
            <p:nvPr/>
          </p:nvCxnSpPr>
          <p:spPr>
            <a:xfrm>
              <a:off x="5924310" y="3701281"/>
              <a:ext cx="0" cy="312841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3855778-D46C-E146-AA49-499E39A12311}"/>
                </a:ext>
              </a:extLst>
            </p:cNvPr>
            <p:cNvCxnSpPr>
              <a:cxnSpLocks/>
            </p:cNvCxnSpPr>
            <p:nvPr/>
          </p:nvCxnSpPr>
          <p:spPr>
            <a:xfrm>
              <a:off x="8493420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FF87920-93BF-1C4D-8707-3E23CBAA910C}"/>
                </a:ext>
              </a:extLst>
            </p:cNvPr>
            <p:cNvSpPr txBox="1"/>
            <p:nvPr/>
          </p:nvSpPr>
          <p:spPr>
            <a:xfrm>
              <a:off x="5948862" y="3687784"/>
              <a:ext cx="25232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21 characters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481C0E5-6757-9544-9A64-3002B64A88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4344" y="3815502"/>
              <a:ext cx="907781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E05C1AE-D396-6743-BA1C-D0D995FC77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9420" y="3815502"/>
              <a:ext cx="907782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EB8FB09-871A-8A4F-BEE1-0EE5EF008A3B}"/>
                </a:ext>
              </a:extLst>
            </p:cNvPr>
            <p:cNvCxnSpPr>
              <a:cxnSpLocks/>
            </p:cNvCxnSpPr>
            <p:nvPr/>
          </p:nvCxnSpPr>
          <p:spPr>
            <a:xfrm>
              <a:off x="8622314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1E8B7C0-27B8-124A-9D7A-88CEA7169C2D}"/>
                </a:ext>
              </a:extLst>
            </p:cNvPr>
            <p:cNvSpPr txBox="1"/>
            <p:nvPr/>
          </p:nvSpPr>
          <p:spPr>
            <a:xfrm>
              <a:off x="7435048" y="4100050"/>
              <a:ext cx="1253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3F687BD-4A6B-0B40-8AEF-B3DB9AEA3495}"/>
                </a:ext>
              </a:extLst>
            </p:cNvPr>
            <p:cNvCxnSpPr>
              <a:cxnSpLocks/>
            </p:cNvCxnSpPr>
            <p:nvPr/>
          </p:nvCxnSpPr>
          <p:spPr>
            <a:xfrm>
              <a:off x="8753049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FE7821E-FC6F-4D4B-9CAA-4F81662AB077}"/>
                </a:ext>
              </a:extLst>
            </p:cNvPr>
            <p:cNvCxnSpPr>
              <a:cxnSpLocks/>
            </p:cNvCxnSpPr>
            <p:nvPr/>
          </p:nvCxnSpPr>
          <p:spPr>
            <a:xfrm>
              <a:off x="9465353" y="3695614"/>
              <a:ext cx="0" cy="247736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9F79F68-D394-E64E-9377-912CEE3ED5F2}"/>
                </a:ext>
              </a:extLst>
            </p:cNvPr>
            <p:cNvSpPr txBox="1"/>
            <p:nvPr/>
          </p:nvSpPr>
          <p:spPr>
            <a:xfrm>
              <a:off x="8664668" y="3813965"/>
              <a:ext cx="912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6 characters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1FD5C53-E706-9B45-9D99-4155BB6F5F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7861" y="3815965"/>
              <a:ext cx="707489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CEF83EC0-59EF-AA45-A3AE-B7F0F56F7CE1}"/>
                </a:ext>
              </a:extLst>
            </p:cNvPr>
            <p:cNvCxnSpPr>
              <a:cxnSpLocks/>
            </p:cNvCxnSpPr>
            <p:nvPr/>
          </p:nvCxnSpPr>
          <p:spPr>
            <a:xfrm>
              <a:off x="9585835" y="2351704"/>
              <a:ext cx="0" cy="23564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171133B-CC27-B14F-A326-A95A03D66D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88674" y="2488630"/>
              <a:ext cx="690674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0992302-E0F2-AC4C-8F7C-014734D86E64}"/>
                </a:ext>
              </a:extLst>
            </p:cNvPr>
            <p:cNvSpPr txBox="1"/>
            <p:nvPr/>
          </p:nvSpPr>
          <p:spPr>
            <a:xfrm>
              <a:off x="9497419" y="2208219"/>
              <a:ext cx="8880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6 characters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06BCC758-970E-9045-9A72-967CF0B0B70B}"/>
                </a:ext>
              </a:extLst>
            </p:cNvPr>
            <p:cNvCxnSpPr>
              <a:cxnSpLocks/>
            </p:cNvCxnSpPr>
            <p:nvPr/>
          </p:nvCxnSpPr>
          <p:spPr>
            <a:xfrm>
              <a:off x="5914337" y="1942456"/>
              <a:ext cx="0" cy="686837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BE4AFA0-E691-0249-A79E-DFBA1F24BBCC}"/>
                </a:ext>
              </a:extLst>
            </p:cNvPr>
            <p:cNvSpPr txBox="1"/>
            <p:nvPr/>
          </p:nvSpPr>
          <p:spPr>
            <a:xfrm>
              <a:off x="5942512" y="2003771"/>
              <a:ext cx="4315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36 characters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C345214A-99CC-FA41-A837-19012612BA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1376" y="2133676"/>
              <a:ext cx="1800224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36B82A46-7C1E-B94F-A3DD-E170E6F408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2069" y="2125220"/>
              <a:ext cx="1810616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8E105EB-4FE0-B349-8C20-1480440D987A}"/>
                </a:ext>
              </a:extLst>
            </p:cNvPr>
            <p:cNvSpPr txBox="1"/>
            <p:nvPr/>
          </p:nvSpPr>
          <p:spPr>
            <a:xfrm>
              <a:off x="8571056" y="4105102"/>
              <a:ext cx="1253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12BD29D8-DA81-A748-BD8C-5EEA8D7B61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51975" y="2492466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6430F35-3E8A-284F-A8A1-162D292FF557}"/>
                </a:ext>
              </a:extLst>
            </p:cNvPr>
            <p:cNvSpPr txBox="1"/>
            <p:nvPr/>
          </p:nvSpPr>
          <p:spPr>
            <a:xfrm>
              <a:off x="8731499" y="2202943"/>
              <a:ext cx="847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AD786AA6-B3C1-B149-92A2-7C3B1B315C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50320" y="2351704"/>
              <a:ext cx="1655" cy="229385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17897B2-5317-5A45-AD3A-78DEFE2A2407}"/>
                </a:ext>
              </a:extLst>
            </p:cNvPr>
            <p:cNvSpPr txBox="1"/>
            <p:nvPr/>
          </p:nvSpPr>
          <p:spPr>
            <a:xfrm>
              <a:off x="10332754" y="2997141"/>
              <a:ext cx="708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5 lines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7CD6D790-CDA3-134C-A2E0-ABBA6C1B0F0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16573" y="2411461"/>
              <a:ext cx="0" cy="35636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45542EF-3B66-E341-BD8A-19758583B04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16573" y="3487437"/>
              <a:ext cx="0" cy="35636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5D07866-088A-374F-B8C0-07E509A6E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7009" y="2587153"/>
              <a:ext cx="0" cy="40998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077D236A-A909-1F4B-AFD6-E44ABBA1B4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8647" y="3202370"/>
              <a:ext cx="0" cy="450902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760E2DC5-C75C-4444-B86C-4A2C43CA2E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4822" y="4046710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666C9B31-0122-E941-82D8-961D42C4D4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3420" y="4045295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ED0C9C77-06F4-3440-BF76-82B1E3B7E796}"/>
              </a:ext>
            </a:extLst>
          </p:cNvPr>
          <p:cNvSpPr txBox="1"/>
          <p:nvPr/>
        </p:nvSpPr>
        <p:spPr>
          <a:xfrm>
            <a:off x="4362851" y="3277405"/>
            <a:ext cx="41524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sometimes to avoid horizontal scrolling</a:t>
            </a:r>
          </a:p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sometimes to make the code easier to read or work with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1E8A45-52F7-EC4A-BB0D-1E8B2B3E6574}"/>
              </a:ext>
            </a:extLst>
          </p:cNvPr>
          <p:cNvSpPr txBox="1"/>
          <p:nvPr/>
        </p:nvSpPr>
        <p:spPr>
          <a:xfrm>
            <a:off x="4362851" y="1440074"/>
            <a:ext cx="40195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sometimes you might want to split a line of code over several lines for readability</a:t>
            </a:r>
          </a:p>
        </p:txBody>
      </p:sp>
    </p:spTree>
    <p:extLst>
      <p:ext uri="{BB962C8B-B14F-4D97-AF65-F5344CB8AC3E}">
        <p14:creationId xmlns:p14="http://schemas.microsoft.com/office/powerpoint/2010/main" val="1634627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6E1DC87-1822-2B4B-98F8-49694AF667C3}"/>
              </a:ext>
            </a:extLst>
          </p:cNvPr>
          <p:cNvSpPr/>
          <p:nvPr/>
        </p:nvSpPr>
        <p:spPr>
          <a:xfrm>
            <a:off x="107695" y="1155282"/>
            <a:ext cx="1966909" cy="230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OUNCE = 0.035274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57AE481-8E69-5546-A963-8463875431E0}"/>
              </a:ext>
            </a:extLst>
          </p:cNvPr>
          <p:cNvSpPr/>
          <p:nvPr/>
        </p:nvSpPr>
        <p:spPr>
          <a:xfrm>
            <a:off x="107692" y="2401778"/>
            <a:ext cx="1966909" cy="5078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oz_phone1 = g_phone1 * OUNCE</a:t>
            </a:r>
          </a:p>
          <a:p>
            <a:r>
              <a:rPr lang="en-GB" sz="900"/>
              <a:t>oz_phone2 = g_phone2 * OUNCE</a:t>
            </a:r>
          </a:p>
          <a:p>
            <a:r>
              <a:rPr lang="en-GB" sz="900"/>
              <a:t>oz_phone3 = g_phone3 * OUNCE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83C1842-0F9D-2140-9B1C-DE275A51C686}"/>
              </a:ext>
            </a:extLst>
          </p:cNvPr>
          <p:cNvSpPr/>
          <p:nvPr/>
        </p:nvSpPr>
        <p:spPr>
          <a:xfrm>
            <a:off x="107693" y="1363032"/>
            <a:ext cx="1966909" cy="106182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phone1 = </a:t>
            </a:r>
            <a:r>
              <a:rPr lang="en-GB" sz="900">
                <a:solidFill>
                  <a:schemeClr val="accent6"/>
                </a:solidFill>
              </a:rPr>
              <a:t>"Nokia 220"</a:t>
            </a:r>
          </a:p>
          <a:p>
            <a:r>
              <a:rPr lang="en-GB" sz="900"/>
              <a:t>phone2 = </a:t>
            </a:r>
            <a:r>
              <a:rPr lang="en-GB" sz="900">
                <a:solidFill>
                  <a:schemeClr val="accent6"/>
                </a:solidFill>
              </a:rPr>
              <a:t>"Alcatel 1X"</a:t>
            </a:r>
          </a:p>
          <a:p>
            <a:r>
              <a:rPr lang="en-GB" sz="900"/>
              <a:t>phone3 = </a:t>
            </a:r>
            <a:r>
              <a:rPr lang="en-GB" sz="900">
                <a:solidFill>
                  <a:schemeClr val="accent6"/>
                </a:solidFill>
              </a:rPr>
              <a:t>"Motorola Moto E6 Play"</a:t>
            </a:r>
          </a:p>
          <a:p>
            <a:endParaRPr lang="en-GB" sz="900"/>
          </a:p>
          <a:p>
            <a:r>
              <a:rPr lang="en-GB" sz="900"/>
              <a:t>g_phone1 = 86.5</a:t>
            </a:r>
          </a:p>
          <a:p>
            <a:r>
              <a:rPr lang="en-GB" sz="900"/>
              <a:t>g_phone2 = 130</a:t>
            </a:r>
          </a:p>
          <a:p>
            <a:r>
              <a:rPr lang="en-GB" sz="900"/>
              <a:t>g_phone3 = 140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F0541A6-58B2-EA43-A06B-DA0AAE39ED4E}"/>
              </a:ext>
            </a:extLst>
          </p:cNvPr>
          <p:cNvSpPr/>
          <p:nvPr/>
        </p:nvSpPr>
        <p:spPr>
          <a:xfrm>
            <a:off x="3818706" y="2058439"/>
            <a:ext cx="2933434" cy="113107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350">
                <a:solidFill>
                  <a:srgbClr val="8B40C6"/>
                </a:solidFill>
              </a:rPr>
              <a:t>print</a:t>
            </a:r>
            <a:r>
              <a:rPr lang="en-GB" sz="1350"/>
              <a:t>(</a:t>
            </a:r>
          </a:p>
          <a:p>
            <a:r>
              <a:rPr lang="en-GB" sz="1350">
                <a:solidFill>
                  <a:schemeClr val="bg1"/>
                </a:solidFill>
              </a:rPr>
              <a:t>____</a:t>
            </a:r>
            <a:r>
              <a:rPr lang="en-GB" sz="1350"/>
              <a:t>phone1.ljust(22),</a:t>
            </a:r>
            <a:r>
              <a:rPr lang="en-GB" sz="1350">
                <a:solidFill>
                  <a:schemeClr val="accent6"/>
                </a:solidFill>
              </a:rPr>
              <a:t> "|"</a:t>
            </a:r>
            <a:r>
              <a:rPr lang="en-GB" sz="1350"/>
              <a:t>,</a:t>
            </a:r>
            <a:endParaRPr lang="en-GB" sz="1350">
              <a:solidFill>
                <a:schemeClr val="accent6"/>
              </a:solidFill>
            </a:endParaRPr>
          </a:p>
          <a:p>
            <a:r>
              <a:rPr lang="en-GB" sz="1350">
                <a:solidFill>
                  <a:schemeClr val="bg1"/>
                </a:solidFill>
              </a:rPr>
              <a:t>____</a:t>
            </a:r>
            <a:r>
              <a:rPr lang="en-GB" sz="1350"/>
              <a:t>g_phone1.rjust(6),</a:t>
            </a:r>
            <a:r>
              <a:rPr lang="en-GB" sz="1350">
                <a:solidFill>
                  <a:schemeClr val="accent6"/>
                </a:solidFill>
              </a:rPr>
              <a:t> "|"</a:t>
            </a:r>
            <a:r>
              <a:rPr lang="en-GB" sz="1350"/>
              <a:t>,</a:t>
            </a:r>
            <a:endParaRPr lang="en-GB" sz="1350">
              <a:solidFill>
                <a:schemeClr val="accent6"/>
              </a:solidFill>
            </a:endParaRPr>
          </a:p>
          <a:p>
            <a:r>
              <a:rPr lang="en-GB" sz="1350">
                <a:solidFill>
                  <a:schemeClr val="bg1"/>
                </a:solidFill>
              </a:rPr>
              <a:t>____</a:t>
            </a:r>
            <a:r>
              <a:rPr lang="en-GB" sz="1350"/>
              <a:t>oz _phone1.rjust(6)</a:t>
            </a:r>
            <a:r>
              <a:rPr lang="en-GB" sz="1350">
                <a:solidFill>
                  <a:schemeClr val="accent6"/>
                </a:solidFill>
              </a:rPr>
              <a:t>,</a:t>
            </a:r>
          </a:p>
          <a:p>
            <a:r>
              <a:rPr lang="en-GB" sz="1350">
                <a:solidFill>
                  <a:schemeClr val="bg1"/>
                </a:solidFill>
              </a:rPr>
              <a:t>____</a:t>
            </a:r>
            <a:r>
              <a:rPr lang="en-GB" sz="1350" err="1"/>
              <a:t>sep</a:t>
            </a:r>
            <a:r>
              <a:rPr lang="en-GB" sz="1350"/>
              <a:t>=</a:t>
            </a:r>
            <a:r>
              <a:rPr lang="en-GB" sz="1350">
                <a:solidFill>
                  <a:schemeClr val="accent6"/>
                </a:solidFill>
              </a:rPr>
              <a:t>''</a:t>
            </a:r>
            <a:r>
              <a:rPr lang="en-GB" sz="1350"/>
              <a:t>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49CAA75-1C01-0147-B969-7ED236777E88}"/>
              </a:ext>
            </a:extLst>
          </p:cNvPr>
          <p:cNvSpPr txBox="1"/>
          <p:nvPr/>
        </p:nvSpPr>
        <p:spPr>
          <a:xfrm>
            <a:off x="3258806" y="1674384"/>
            <a:ext cx="36569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changes: must be a string – currently a float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199E026-F968-8C4D-8D9A-DA6BAB004AF1}"/>
              </a:ext>
            </a:extLst>
          </p:cNvPr>
          <p:cNvCxnSpPr>
            <a:cxnSpLocks/>
          </p:cNvCxnSpPr>
          <p:nvPr/>
        </p:nvCxnSpPr>
        <p:spPr>
          <a:xfrm>
            <a:off x="3760407" y="1954787"/>
            <a:ext cx="440590" cy="61847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4848D15-CFC5-7849-B5E1-C64531D9CB5B}"/>
              </a:ext>
            </a:extLst>
          </p:cNvPr>
          <p:cNvSpPr txBox="1"/>
          <p:nvPr/>
        </p:nvSpPr>
        <p:spPr>
          <a:xfrm>
            <a:off x="4917934" y="3297181"/>
            <a:ext cx="276766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changes: must be a string – currently a float </a:t>
            </a:r>
            <a:r>
              <a:rPr lang="en-GB" sz="1350" u="sng">
                <a:solidFill>
                  <a:schemeClr val="accent5">
                    <a:lumMod val="75000"/>
                  </a:schemeClr>
                </a:solidFill>
              </a:rPr>
              <a:t>and</a:t>
            </a:r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 needs to be rounded to 2 decimal places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4707781-F960-6245-8196-F6E1DA81ED3C}"/>
              </a:ext>
            </a:extLst>
          </p:cNvPr>
          <p:cNvCxnSpPr>
            <a:cxnSpLocks/>
          </p:cNvCxnSpPr>
          <p:nvPr/>
        </p:nvCxnSpPr>
        <p:spPr>
          <a:xfrm flipH="1" flipV="1">
            <a:off x="4861635" y="2958953"/>
            <a:ext cx="324471" cy="37410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5857D75-6243-084F-9B81-879D1A94882A}"/>
              </a:ext>
            </a:extLst>
          </p:cNvPr>
          <p:cNvGrpSpPr/>
          <p:nvPr/>
        </p:nvGrpSpPr>
        <p:grpSpPr>
          <a:xfrm>
            <a:off x="117318" y="3029760"/>
            <a:ext cx="3856454" cy="1829734"/>
            <a:chOff x="5899759" y="1942456"/>
            <a:chExt cx="5141938" cy="2439645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7AB8A98-C5BE-C04D-8CA8-895645E24D21}"/>
                </a:ext>
              </a:extLst>
            </p:cNvPr>
            <p:cNvCxnSpPr>
              <a:cxnSpLocks/>
            </p:cNvCxnSpPr>
            <p:nvPr/>
          </p:nvCxnSpPr>
          <p:spPr>
            <a:xfrm>
              <a:off x="10277499" y="1945579"/>
              <a:ext cx="1" cy="654141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4D26C823-E229-6D45-9418-B1F718251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9759" y="2581089"/>
              <a:ext cx="4432995" cy="1108249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1648EC5-FE7B-0D4A-A395-18272E86AB7E}"/>
                </a:ext>
              </a:extLst>
            </p:cNvPr>
            <p:cNvCxnSpPr>
              <a:cxnSpLocks/>
            </p:cNvCxnSpPr>
            <p:nvPr/>
          </p:nvCxnSpPr>
          <p:spPr>
            <a:xfrm>
              <a:off x="5924310" y="3701281"/>
              <a:ext cx="0" cy="312841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A53268F-9F70-6B4E-9423-D898ABE7CA66}"/>
                </a:ext>
              </a:extLst>
            </p:cNvPr>
            <p:cNvCxnSpPr>
              <a:cxnSpLocks/>
            </p:cNvCxnSpPr>
            <p:nvPr/>
          </p:nvCxnSpPr>
          <p:spPr>
            <a:xfrm>
              <a:off x="8493420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1CC9728-A76C-0240-86E0-0110FEFDA0F7}"/>
                </a:ext>
              </a:extLst>
            </p:cNvPr>
            <p:cNvSpPr txBox="1"/>
            <p:nvPr/>
          </p:nvSpPr>
          <p:spPr>
            <a:xfrm>
              <a:off x="5948862" y="3687784"/>
              <a:ext cx="25232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21 characters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B215248C-E80A-234F-A205-6B6AFDC7B8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4344" y="3815502"/>
              <a:ext cx="907781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507F9BF-F694-EC47-BA7B-AAB17C4322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9420" y="3815502"/>
              <a:ext cx="907782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41297A7-5368-CE4F-8334-4853BECF2A0A}"/>
                </a:ext>
              </a:extLst>
            </p:cNvPr>
            <p:cNvCxnSpPr>
              <a:cxnSpLocks/>
            </p:cNvCxnSpPr>
            <p:nvPr/>
          </p:nvCxnSpPr>
          <p:spPr>
            <a:xfrm>
              <a:off x="8622314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221C356-C3BA-7C4E-89FC-4811BD684610}"/>
                </a:ext>
              </a:extLst>
            </p:cNvPr>
            <p:cNvSpPr txBox="1"/>
            <p:nvPr/>
          </p:nvSpPr>
          <p:spPr>
            <a:xfrm>
              <a:off x="7435048" y="4100050"/>
              <a:ext cx="1253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3F7C3BDA-A9ED-364D-9723-B5399C253E81}"/>
                </a:ext>
              </a:extLst>
            </p:cNvPr>
            <p:cNvCxnSpPr>
              <a:cxnSpLocks/>
            </p:cNvCxnSpPr>
            <p:nvPr/>
          </p:nvCxnSpPr>
          <p:spPr>
            <a:xfrm>
              <a:off x="8753049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04AA8CE9-3472-354E-8FFE-8B42AE486550}"/>
                </a:ext>
              </a:extLst>
            </p:cNvPr>
            <p:cNvCxnSpPr>
              <a:cxnSpLocks/>
            </p:cNvCxnSpPr>
            <p:nvPr/>
          </p:nvCxnSpPr>
          <p:spPr>
            <a:xfrm>
              <a:off x="9465353" y="3695614"/>
              <a:ext cx="0" cy="247736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25C8691-5D2E-2044-8954-E88A8E43B997}"/>
                </a:ext>
              </a:extLst>
            </p:cNvPr>
            <p:cNvSpPr txBox="1"/>
            <p:nvPr/>
          </p:nvSpPr>
          <p:spPr>
            <a:xfrm>
              <a:off x="8664668" y="3813965"/>
              <a:ext cx="912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6 characters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3109670-5CE2-874C-B881-57AAF4E935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7861" y="3815965"/>
              <a:ext cx="707489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3184BCF-DA86-9F4A-9F8A-49267033150F}"/>
                </a:ext>
              </a:extLst>
            </p:cNvPr>
            <p:cNvCxnSpPr>
              <a:cxnSpLocks/>
            </p:cNvCxnSpPr>
            <p:nvPr/>
          </p:nvCxnSpPr>
          <p:spPr>
            <a:xfrm>
              <a:off x="9585835" y="2351704"/>
              <a:ext cx="0" cy="23564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3FCC31E-AF8A-594D-BE48-D825D6B5CF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88674" y="2488630"/>
              <a:ext cx="690674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81D38B5-FD99-AA4D-A99E-79EB2B0A0485}"/>
                </a:ext>
              </a:extLst>
            </p:cNvPr>
            <p:cNvSpPr txBox="1"/>
            <p:nvPr/>
          </p:nvSpPr>
          <p:spPr>
            <a:xfrm>
              <a:off x="9497419" y="2208219"/>
              <a:ext cx="8880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6 characters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BF29CF47-79D3-3249-AB09-D9BF08E615AD}"/>
                </a:ext>
              </a:extLst>
            </p:cNvPr>
            <p:cNvCxnSpPr>
              <a:cxnSpLocks/>
            </p:cNvCxnSpPr>
            <p:nvPr/>
          </p:nvCxnSpPr>
          <p:spPr>
            <a:xfrm>
              <a:off x="5914337" y="1942456"/>
              <a:ext cx="0" cy="686837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1EE2AD4-392D-B841-BB00-778C92366408}"/>
                </a:ext>
              </a:extLst>
            </p:cNvPr>
            <p:cNvSpPr txBox="1"/>
            <p:nvPr/>
          </p:nvSpPr>
          <p:spPr>
            <a:xfrm>
              <a:off x="5942512" y="2003771"/>
              <a:ext cx="4315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36 characters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83F4F7E2-7962-0D4F-A8CF-C7760695CC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1376" y="2133676"/>
              <a:ext cx="1800224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5998E5A-FFAA-AE41-8315-278F748FD8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2069" y="2125220"/>
              <a:ext cx="1810616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1938D1D-BA41-E342-B379-943B9676CDEC}"/>
                </a:ext>
              </a:extLst>
            </p:cNvPr>
            <p:cNvSpPr txBox="1"/>
            <p:nvPr/>
          </p:nvSpPr>
          <p:spPr>
            <a:xfrm>
              <a:off x="8571056" y="4105102"/>
              <a:ext cx="1253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7BF8CE07-F6AE-D040-94B3-28ACB01264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51975" y="2492466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8FD42B6-A6E8-8E4D-8417-8D4E1575A773}"/>
                </a:ext>
              </a:extLst>
            </p:cNvPr>
            <p:cNvSpPr txBox="1"/>
            <p:nvPr/>
          </p:nvSpPr>
          <p:spPr>
            <a:xfrm>
              <a:off x="8731499" y="2202943"/>
              <a:ext cx="847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E8373209-D782-974A-9644-B1CC6C54E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50320" y="2351704"/>
              <a:ext cx="1655" cy="229385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6D9F835-3B48-1C40-8340-2234EFCDB8AA}"/>
                </a:ext>
              </a:extLst>
            </p:cNvPr>
            <p:cNvSpPr txBox="1"/>
            <p:nvPr/>
          </p:nvSpPr>
          <p:spPr>
            <a:xfrm>
              <a:off x="10332754" y="2997141"/>
              <a:ext cx="708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5 lines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31EC273-5825-4B46-8350-DC7A355894E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16573" y="2411461"/>
              <a:ext cx="0" cy="35636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E3BDF2D5-67B0-7745-8C58-76183F643CD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16573" y="3487437"/>
              <a:ext cx="0" cy="35636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5256B9CB-D4B5-234F-B354-466DF2C2C6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7009" y="2587153"/>
              <a:ext cx="0" cy="40998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32DD07F9-EC7B-744D-A942-B4D12C4D2D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8647" y="3202370"/>
              <a:ext cx="0" cy="450902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8805770D-E047-6D47-B9D3-41EB742D62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4822" y="4046710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7F775264-ABE5-734C-8286-3A374B1D6C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3420" y="4045295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Oval 105">
            <a:extLst>
              <a:ext uri="{FF2B5EF4-FFF2-40B4-BE49-F238E27FC236}">
                <a16:creationId xmlns:a16="http://schemas.microsoft.com/office/drawing/2014/main" id="{C0EF70BA-F4D9-1F45-98FF-F993D90E1F0C}"/>
              </a:ext>
            </a:extLst>
          </p:cNvPr>
          <p:cNvSpPr/>
          <p:nvPr/>
        </p:nvSpPr>
        <p:spPr>
          <a:xfrm>
            <a:off x="4136233" y="2714853"/>
            <a:ext cx="992524" cy="244100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37FC3E9-308A-3147-B311-F6F4352BF8E1}"/>
              </a:ext>
            </a:extLst>
          </p:cNvPr>
          <p:cNvSpPr/>
          <p:nvPr/>
        </p:nvSpPr>
        <p:spPr>
          <a:xfrm>
            <a:off x="4118928" y="2505047"/>
            <a:ext cx="992524" cy="244100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9759D05-C429-F44A-A3DE-3B7FD2DBC677}"/>
              </a:ext>
            </a:extLst>
          </p:cNvPr>
          <p:cNvSpPr/>
          <p:nvPr/>
        </p:nvSpPr>
        <p:spPr>
          <a:xfrm>
            <a:off x="4657725" y="107205"/>
            <a:ext cx="2002956" cy="78483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>
                <a:solidFill>
                  <a:srgbClr val="8B40C6"/>
                </a:solidFill>
              </a:rPr>
              <a:t>print</a:t>
            </a:r>
            <a:r>
              <a:rPr lang="en-GB" sz="900"/>
              <a:t>(</a:t>
            </a: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>
                <a:solidFill>
                  <a:schemeClr val="accent6"/>
                </a:solidFill>
              </a:rPr>
              <a:t>"Phone"</a:t>
            </a:r>
            <a:r>
              <a:rPr lang="en-GB" sz="900"/>
              <a:t>.</a:t>
            </a:r>
            <a:r>
              <a:rPr lang="en-GB" sz="900" err="1"/>
              <a:t>ljust</a:t>
            </a:r>
            <a:r>
              <a:rPr lang="en-GB" sz="900"/>
              <a:t>(22),</a:t>
            </a:r>
            <a:r>
              <a:rPr lang="en-GB" sz="900">
                <a:solidFill>
                  <a:schemeClr val="accent6"/>
                </a:solidFill>
              </a:rPr>
              <a:t> "|"</a:t>
            </a:r>
            <a:r>
              <a:rPr lang="en-GB" sz="900"/>
              <a:t>,</a:t>
            </a:r>
            <a:endParaRPr lang="en-GB" sz="900">
              <a:solidFill>
                <a:schemeClr val="accent6"/>
              </a:solidFill>
            </a:endParaRP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>
                <a:solidFill>
                  <a:schemeClr val="accent6"/>
                </a:solidFill>
              </a:rPr>
              <a:t>"Grams"</a:t>
            </a:r>
            <a:r>
              <a:rPr lang="en-GB" sz="900"/>
              <a:t>.</a:t>
            </a:r>
            <a:r>
              <a:rPr lang="en-GB" sz="900" err="1"/>
              <a:t>rjust</a:t>
            </a:r>
            <a:r>
              <a:rPr lang="en-GB" sz="900"/>
              <a:t>(6),</a:t>
            </a:r>
            <a:r>
              <a:rPr lang="en-GB" sz="900">
                <a:solidFill>
                  <a:schemeClr val="accent6"/>
                </a:solidFill>
              </a:rPr>
              <a:t> "|"</a:t>
            </a:r>
            <a:r>
              <a:rPr lang="en-GB" sz="900"/>
              <a:t>,</a:t>
            </a:r>
            <a:endParaRPr lang="en-GB" sz="900">
              <a:solidFill>
                <a:schemeClr val="accent6"/>
              </a:solidFill>
            </a:endParaRP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>
                <a:solidFill>
                  <a:schemeClr val="accent6"/>
                </a:solidFill>
              </a:rPr>
              <a:t>"Ounces"</a:t>
            </a:r>
            <a:r>
              <a:rPr lang="en-GB" sz="900"/>
              <a:t>.</a:t>
            </a:r>
            <a:r>
              <a:rPr lang="en-GB" sz="900" err="1"/>
              <a:t>rjust</a:t>
            </a:r>
            <a:r>
              <a:rPr lang="en-GB" sz="900"/>
              <a:t>(6)</a:t>
            </a:r>
            <a:r>
              <a:rPr lang="en-GB" sz="900">
                <a:solidFill>
                  <a:schemeClr val="accent6"/>
                </a:solidFill>
              </a:rPr>
              <a:t>,</a:t>
            </a: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 err="1"/>
              <a:t>sep</a:t>
            </a:r>
            <a:r>
              <a:rPr lang="en-GB" sz="900"/>
              <a:t>=</a:t>
            </a:r>
            <a:r>
              <a:rPr lang="en-GB" sz="900">
                <a:solidFill>
                  <a:schemeClr val="accent6"/>
                </a:solidFill>
              </a:rPr>
              <a:t>''</a:t>
            </a:r>
            <a:r>
              <a:rPr lang="en-GB" sz="9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0050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3DC235-CE0B-0747-A120-914E7C6BB317}"/>
              </a:ext>
            </a:extLst>
          </p:cNvPr>
          <p:cNvSpPr/>
          <p:nvPr/>
        </p:nvSpPr>
        <p:spPr>
          <a:xfrm>
            <a:off x="107695" y="1155282"/>
            <a:ext cx="1966909" cy="230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OUNCE = 0.035274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353168-7836-2446-8E0C-899161FD6A69}"/>
              </a:ext>
            </a:extLst>
          </p:cNvPr>
          <p:cNvSpPr/>
          <p:nvPr/>
        </p:nvSpPr>
        <p:spPr>
          <a:xfrm>
            <a:off x="107692" y="2401778"/>
            <a:ext cx="1966909" cy="5078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oz_phone1 = g_phone1 * OUNCE</a:t>
            </a:r>
          </a:p>
          <a:p>
            <a:r>
              <a:rPr lang="en-GB" sz="900"/>
              <a:t>oz_phone2 = g_phone2 * OUNCE</a:t>
            </a:r>
          </a:p>
          <a:p>
            <a:r>
              <a:rPr lang="en-GB" sz="900"/>
              <a:t>oz_phone3 = g_phone3 * OUNCE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3461F5-AB58-E84E-AE4F-60417FC86949}"/>
              </a:ext>
            </a:extLst>
          </p:cNvPr>
          <p:cNvSpPr/>
          <p:nvPr/>
        </p:nvSpPr>
        <p:spPr>
          <a:xfrm>
            <a:off x="107693" y="1363032"/>
            <a:ext cx="1966909" cy="106182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phone1 = </a:t>
            </a:r>
            <a:r>
              <a:rPr lang="en-GB" sz="900">
                <a:solidFill>
                  <a:schemeClr val="accent6"/>
                </a:solidFill>
              </a:rPr>
              <a:t>"Nokia 220"</a:t>
            </a:r>
          </a:p>
          <a:p>
            <a:r>
              <a:rPr lang="en-GB" sz="900"/>
              <a:t>phone2 = </a:t>
            </a:r>
            <a:r>
              <a:rPr lang="en-GB" sz="900">
                <a:solidFill>
                  <a:schemeClr val="accent6"/>
                </a:solidFill>
              </a:rPr>
              <a:t>"Alcatel 1X"</a:t>
            </a:r>
          </a:p>
          <a:p>
            <a:r>
              <a:rPr lang="en-GB" sz="900"/>
              <a:t>phone3 = </a:t>
            </a:r>
            <a:r>
              <a:rPr lang="en-GB" sz="900">
                <a:solidFill>
                  <a:schemeClr val="accent6"/>
                </a:solidFill>
              </a:rPr>
              <a:t>"Motorola Moto E6 Play"</a:t>
            </a:r>
          </a:p>
          <a:p>
            <a:endParaRPr lang="en-GB" sz="900"/>
          </a:p>
          <a:p>
            <a:r>
              <a:rPr lang="en-GB" sz="900"/>
              <a:t>g_phone1 = 86.5</a:t>
            </a:r>
          </a:p>
          <a:p>
            <a:r>
              <a:rPr lang="en-GB" sz="900"/>
              <a:t>g_phone2 = 130</a:t>
            </a:r>
          </a:p>
          <a:p>
            <a:r>
              <a:rPr lang="en-GB" sz="900"/>
              <a:t>g_phone3 = 140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7CCDA4A-A75C-BC4E-BEC1-7144B8CDEB31}"/>
              </a:ext>
            </a:extLst>
          </p:cNvPr>
          <p:cNvSpPr/>
          <p:nvPr/>
        </p:nvSpPr>
        <p:spPr>
          <a:xfrm>
            <a:off x="3818706" y="2062305"/>
            <a:ext cx="2933434" cy="113107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350">
                <a:solidFill>
                  <a:srgbClr val="8B40C6"/>
                </a:solidFill>
              </a:rPr>
              <a:t>print</a:t>
            </a:r>
            <a:r>
              <a:rPr lang="en-GB" sz="1350"/>
              <a:t>(</a:t>
            </a:r>
          </a:p>
          <a:p>
            <a:r>
              <a:rPr lang="en-GB" sz="1350">
                <a:solidFill>
                  <a:schemeClr val="bg1"/>
                </a:solidFill>
              </a:rPr>
              <a:t>____</a:t>
            </a:r>
            <a:r>
              <a:rPr lang="en-GB" sz="1350"/>
              <a:t>phone1.ljust(22),</a:t>
            </a:r>
            <a:r>
              <a:rPr lang="en-GB" sz="1350">
                <a:solidFill>
                  <a:schemeClr val="accent6"/>
                </a:solidFill>
              </a:rPr>
              <a:t> "|"</a:t>
            </a:r>
            <a:r>
              <a:rPr lang="en-GB" sz="1350"/>
              <a:t>,</a:t>
            </a:r>
            <a:endParaRPr lang="en-GB" sz="1350">
              <a:solidFill>
                <a:schemeClr val="accent6"/>
              </a:solidFill>
            </a:endParaRPr>
          </a:p>
          <a:p>
            <a:r>
              <a:rPr lang="en-GB" sz="1350">
                <a:solidFill>
                  <a:schemeClr val="bg1"/>
                </a:solidFill>
              </a:rPr>
              <a:t>____</a:t>
            </a:r>
            <a:r>
              <a:rPr lang="en-GB" sz="1350">
                <a:solidFill>
                  <a:srgbClr val="8B40C6"/>
                </a:solidFill>
              </a:rPr>
              <a:t>str</a:t>
            </a:r>
            <a:r>
              <a:rPr lang="en-GB" sz="1350"/>
              <a:t>(g_phone1).rjust(6),</a:t>
            </a:r>
            <a:r>
              <a:rPr lang="en-GB" sz="1350">
                <a:solidFill>
                  <a:schemeClr val="accent6"/>
                </a:solidFill>
              </a:rPr>
              <a:t> "|"</a:t>
            </a:r>
            <a:r>
              <a:rPr lang="en-GB" sz="1350"/>
              <a:t>,</a:t>
            </a:r>
            <a:endParaRPr lang="en-GB" sz="1350">
              <a:solidFill>
                <a:schemeClr val="accent6"/>
              </a:solidFill>
            </a:endParaRPr>
          </a:p>
          <a:p>
            <a:r>
              <a:rPr lang="en-GB" sz="1350">
                <a:solidFill>
                  <a:schemeClr val="bg1"/>
                </a:solidFill>
              </a:rPr>
              <a:t>____</a:t>
            </a:r>
            <a:r>
              <a:rPr lang="en-GB" sz="1350">
                <a:solidFill>
                  <a:srgbClr val="8B40C6"/>
                </a:solidFill>
              </a:rPr>
              <a:t>str</a:t>
            </a:r>
            <a:r>
              <a:rPr lang="en-GB" sz="1350"/>
              <a:t>(</a:t>
            </a:r>
            <a:r>
              <a:rPr lang="en-GB" sz="1350">
                <a:solidFill>
                  <a:srgbClr val="8B40C6"/>
                </a:solidFill>
              </a:rPr>
              <a:t>round</a:t>
            </a:r>
            <a:r>
              <a:rPr lang="en-GB" sz="1350"/>
              <a:t>(oz _phone1, 2)).rjust(6)</a:t>
            </a:r>
            <a:r>
              <a:rPr lang="en-GB" sz="1350">
                <a:solidFill>
                  <a:schemeClr val="accent6"/>
                </a:solidFill>
              </a:rPr>
              <a:t>,</a:t>
            </a:r>
          </a:p>
          <a:p>
            <a:r>
              <a:rPr lang="en-GB" sz="1350">
                <a:solidFill>
                  <a:schemeClr val="bg1"/>
                </a:solidFill>
              </a:rPr>
              <a:t>____</a:t>
            </a:r>
            <a:r>
              <a:rPr lang="en-GB" sz="1350" err="1"/>
              <a:t>sep</a:t>
            </a:r>
            <a:r>
              <a:rPr lang="en-GB" sz="1350"/>
              <a:t>=</a:t>
            </a:r>
            <a:r>
              <a:rPr lang="en-GB" sz="1350">
                <a:solidFill>
                  <a:schemeClr val="accent6"/>
                </a:solidFill>
              </a:rPr>
              <a:t>''</a:t>
            </a:r>
            <a:r>
              <a:rPr lang="en-GB" sz="1350"/>
              <a:t>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CE5DCCD-1BF2-FB43-B564-55E8A53574C3}"/>
              </a:ext>
            </a:extLst>
          </p:cNvPr>
          <p:cNvSpPr txBox="1"/>
          <p:nvPr/>
        </p:nvSpPr>
        <p:spPr>
          <a:xfrm>
            <a:off x="4908159" y="3309274"/>
            <a:ext cx="3535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checking the output and it is okay so far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8B3FA30-CB44-904D-964A-ED2F2DE60826}"/>
              </a:ext>
            </a:extLst>
          </p:cNvPr>
          <p:cNvSpPr/>
          <p:nvPr/>
        </p:nvSpPr>
        <p:spPr>
          <a:xfrm>
            <a:off x="4908158" y="4119802"/>
            <a:ext cx="4078945" cy="5078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Phone                 | </a:t>
            </a:r>
            <a:r>
              <a:rPr lang="en-GB" sz="1350" err="1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Grams|Ounces</a:t>
            </a:r>
            <a:endParaRPr lang="en-GB" sz="1350">
              <a:solidFill>
                <a:schemeClr val="accent1"/>
              </a:solidFill>
              <a:latin typeface="Courier" pitchFamily="2" charset="0"/>
              <a:ea typeface="Tahoma" panose="020B0604030504040204" pitchFamily="34" charset="0"/>
              <a:cs typeface="Al Bayan Plain" pitchFamily="2" charset="-78"/>
            </a:endParaRPr>
          </a:p>
          <a:p>
            <a:r>
              <a:rPr lang="en-GB" sz="135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Nokia 220             |  86.5|  3.05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1F5FB64-EF6E-014D-B8BB-8FE7D2804157}"/>
              </a:ext>
            </a:extLst>
          </p:cNvPr>
          <p:cNvGrpSpPr/>
          <p:nvPr/>
        </p:nvGrpSpPr>
        <p:grpSpPr>
          <a:xfrm>
            <a:off x="117318" y="3029760"/>
            <a:ext cx="3856454" cy="1829734"/>
            <a:chOff x="5899759" y="1942456"/>
            <a:chExt cx="5141938" cy="2439645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C9AF350-DB46-084B-AC8B-946C53C2405E}"/>
                </a:ext>
              </a:extLst>
            </p:cNvPr>
            <p:cNvCxnSpPr>
              <a:cxnSpLocks/>
            </p:cNvCxnSpPr>
            <p:nvPr/>
          </p:nvCxnSpPr>
          <p:spPr>
            <a:xfrm>
              <a:off x="10277499" y="1945579"/>
              <a:ext cx="1" cy="654141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8190A3EF-B1FB-714D-BFB4-8C7662C53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9759" y="2581089"/>
              <a:ext cx="4432995" cy="1108249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7606FCA-C1F2-A84D-A90A-2944ADF01848}"/>
                </a:ext>
              </a:extLst>
            </p:cNvPr>
            <p:cNvCxnSpPr>
              <a:cxnSpLocks/>
            </p:cNvCxnSpPr>
            <p:nvPr/>
          </p:nvCxnSpPr>
          <p:spPr>
            <a:xfrm>
              <a:off x="5924310" y="3701281"/>
              <a:ext cx="0" cy="312841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09A50CA-0B53-9B48-B69F-ACC4F8FF2BA5}"/>
                </a:ext>
              </a:extLst>
            </p:cNvPr>
            <p:cNvCxnSpPr>
              <a:cxnSpLocks/>
            </p:cNvCxnSpPr>
            <p:nvPr/>
          </p:nvCxnSpPr>
          <p:spPr>
            <a:xfrm>
              <a:off x="8493420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6811F02-8830-834E-9950-2EDBDE8A6363}"/>
                </a:ext>
              </a:extLst>
            </p:cNvPr>
            <p:cNvSpPr txBox="1"/>
            <p:nvPr/>
          </p:nvSpPr>
          <p:spPr>
            <a:xfrm>
              <a:off x="5948862" y="3687784"/>
              <a:ext cx="25232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21 characters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A013222-C5C3-6A4E-90B3-443F55862E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4344" y="3815502"/>
              <a:ext cx="907781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49E4C94-8649-4B47-B6DE-6CA9D65008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9420" y="3815502"/>
              <a:ext cx="907782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18D11C8-B1D1-1749-9831-5FCB3F7B7BBB}"/>
                </a:ext>
              </a:extLst>
            </p:cNvPr>
            <p:cNvCxnSpPr>
              <a:cxnSpLocks/>
            </p:cNvCxnSpPr>
            <p:nvPr/>
          </p:nvCxnSpPr>
          <p:spPr>
            <a:xfrm>
              <a:off x="8622314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3032004-AEAD-F842-8977-C278D1B95A0C}"/>
                </a:ext>
              </a:extLst>
            </p:cNvPr>
            <p:cNvSpPr txBox="1"/>
            <p:nvPr/>
          </p:nvSpPr>
          <p:spPr>
            <a:xfrm>
              <a:off x="7435048" y="4100050"/>
              <a:ext cx="1253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6F8FF703-3DB4-D24D-8F48-680F2DEC83B3}"/>
                </a:ext>
              </a:extLst>
            </p:cNvPr>
            <p:cNvCxnSpPr>
              <a:cxnSpLocks/>
            </p:cNvCxnSpPr>
            <p:nvPr/>
          </p:nvCxnSpPr>
          <p:spPr>
            <a:xfrm>
              <a:off x="8753049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2C8808C5-51F1-E54F-87F8-FE7271DD9E80}"/>
                </a:ext>
              </a:extLst>
            </p:cNvPr>
            <p:cNvCxnSpPr>
              <a:cxnSpLocks/>
            </p:cNvCxnSpPr>
            <p:nvPr/>
          </p:nvCxnSpPr>
          <p:spPr>
            <a:xfrm>
              <a:off x="9465353" y="3695614"/>
              <a:ext cx="0" cy="247736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1722EBF-EE19-A847-8CEE-EA331176B76D}"/>
                </a:ext>
              </a:extLst>
            </p:cNvPr>
            <p:cNvSpPr txBox="1"/>
            <p:nvPr/>
          </p:nvSpPr>
          <p:spPr>
            <a:xfrm>
              <a:off x="8664668" y="3813965"/>
              <a:ext cx="912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6 characters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0B19C10-7E63-924C-9445-E912D050D4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7861" y="3815965"/>
              <a:ext cx="707489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375CBA6-498E-8541-95AD-AB85D0E66571}"/>
                </a:ext>
              </a:extLst>
            </p:cNvPr>
            <p:cNvCxnSpPr>
              <a:cxnSpLocks/>
            </p:cNvCxnSpPr>
            <p:nvPr/>
          </p:nvCxnSpPr>
          <p:spPr>
            <a:xfrm>
              <a:off x="9585835" y="2351704"/>
              <a:ext cx="0" cy="23564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FEAE9D9-F784-7F42-95E6-8DD7F05936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88674" y="2488630"/>
              <a:ext cx="690674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C0D5287-0296-4340-9792-E95C90AD1728}"/>
                </a:ext>
              </a:extLst>
            </p:cNvPr>
            <p:cNvSpPr txBox="1"/>
            <p:nvPr/>
          </p:nvSpPr>
          <p:spPr>
            <a:xfrm>
              <a:off x="9497419" y="2208219"/>
              <a:ext cx="8880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6 characters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48C0F4B-2181-C24C-9D0E-16EC645CB1C4}"/>
                </a:ext>
              </a:extLst>
            </p:cNvPr>
            <p:cNvCxnSpPr>
              <a:cxnSpLocks/>
            </p:cNvCxnSpPr>
            <p:nvPr/>
          </p:nvCxnSpPr>
          <p:spPr>
            <a:xfrm>
              <a:off x="5914337" y="1942456"/>
              <a:ext cx="0" cy="686837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D0F98F8-2E27-F044-AADF-B9E5733848FD}"/>
                </a:ext>
              </a:extLst>
            </p:cNvPr>
            <p:cNvSpPr txBox="1"/>
            <p:nvPr/>
          </p:nvSpPr>
          <p:spPr>
            <a:xfrm>
              <a:off x="5942512" y="2003771"/>
              <a:ext cx="4315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36 characters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D2605FFD-74DB-3348-B594-060D54B8D8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1376" y="2133676"/>
              <a:ext cx="1800224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B1F9191-C4B9-0F4D-926F-2B9DB0B13A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2069" y="2125220"/>
              <a:ext cx="1810616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32B19EB-25C9-BD48-B0B3-24C2B4189EAC}"/>
                </a:ext>
              </a:extLst>
            </p:cNvPr>
            <p:cNvSpPr txBox="1"/>
            <p:nvPr/>
          </p:nvSpPr>
          <p:spPr>
            <a:xfrm>
              <a:off x="8571056" y="4105102"/>
              <a:ext cx="1253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EFAB6703-75F9-2C40-B011-3574AB802E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51975" y="2492466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9BD8931-E296-754C-BA12-6CEB1A98EB4C}"/>
                </a:ext>
              </a:extLst>
            </p:cNvPr>
            <p:cNvSpPr txBox="1"/>
            <p:nvPr/>
          </p:nvSpPr>
          <p:spPr>
            <a:xfrm>
              <a:off x="8731499" y="2202943"/>
              <a:ext cx="847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DBEB033-7E9D-CA42-9B40-2D6C5DF300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50320" y="2351704"/>
              <a:ext cx="1655" cy="229385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F3B66F8-5F9B-6E41-9BF9-00BC79D34878}"/>
                </a:ext>
              </a:extLst>
            </p:cNvPr>
            <p:cNvSpPr txBox="1"/>
            <p:nvPr/>
          </p:nvSpPr>
          <p:spPr>
            <a:xfrm>
              <a:off x="10332754" y="2997141"/>
              <a:ext cx="708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5 lines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027FD44-C096-B24C-9211-6F678158601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16573" y="2411461"/>
              <a:ext cx="0" cy="35636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5E5954CA-1D1B-6F48-9091-86F9F98EBE8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16573" y="3487437"/>
              <a:ext cx="0" cy="35636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14F926D5-C93D-9F48-8C65-4E59E110E0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7009" y="2587153"/>
              <a:ext cx="0" cy="40998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1EB1414-FFC8-474E-AC07-8022FB41D4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8647" y="3202370"/>
              <a:ext cx="0" cy="450902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4D460ECC-1F86-DC49-8172-1171AA97DF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4822" y="4046710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47590E4E-E0FE-E145-847B-73110712A7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3420" y="4045295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A1DADCB8-FBB2-BF46-8AF5-FCDB3B1A7DF7}"/>
              </a:ext>
            </a:extLst>
          </p:cNvPr>
          <p:cNvSpPr/>
          <p:nvPr/>
        </p:nvSpPr>
        <p:spPr>
          <a:xfrm>
            <a:off x="4657725" y="107205"/>
            <a:ext cx="2002956" cy="78483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>
                <a:solidFill>
                  <a:srgbClr val="8B40C6"/>
                </a:solidFill>
              </a:rPr>
              <a:t>print</a:t>
            </a:r>
            <a:r>
              <a:rPr lang="en-GB" sz="900"/>
              <a:t>(</a:t>
            </a: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>
                <a:solidFill>
                  <a:schemeClr val="accent6"/>
                </a:solidFill>
              </a:rPr>
              <a:t>"Phone"</a:t>
            </a:r>
            <a:r>
              <a:rPr lang="en-GB" sz="900"/>
              <a:t>.</a:t>
            </a:r>
            <a:r>
              <a:rPr lang="en-GB" sz="900" err="1"/>
              <a:t>ljust</a:t>
            </a:r>
            <a:r>
              <a:rPr lang="en-GB" sz="900"/>
              <a:t>(22),</a:t>
            </a:r>
            <a:r>
              <a:rPr lang="en-GB" sz="900">
                <a:solidFill>
                  <a:schemeClr val="accent6"/>
                </a:solidFill>
              </a:rPr>
              <a:t> "|"</a:t>
            </a:r>
            <a:r>
              <a:rPr lang="en-GB" sz="900"/>
              <a:t>,</a:t>
            </a:r>
            <a:endParaRPr lang="en-GB" sz="900">
              <a:solidFill>
                <a:schemeClr val="accent6"/>
              </a:solidFill>
            </a:endParaRP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>
                <a:solidFill>
                  <a:schemeClr val="accent6"/>
                </a:solidFill>
              </a:rPr>
              <a:t>"Grams"</a:t>
            </a:r>
            <a:r>
              <a:rPr lang="en-GB" sz="900"/>
              <a:t>.</a:t>
            </a:r>
            <a:r>
              <a:rPr lang="en-GB" sz="900" err="1"/>
              <a:t>rjust</a:t>
            </a:r>
            <a:r>
              <a:rPr lang="en-GB" sz="900"/>
              <a:t>(6),</a:t>
            </a:r>
            <a:r>
              <a:rPr lang="en-GB" sz="900">
                <a:solidFill>
                  <a:schemeClr val="accent6"/>
                </a:solidFill>
              </a:rPr>
              <a:t> "|"</a:t>
            </a:r>
            <a:r>
              <a:rPr lang="en-GB" sz="900"/>
              <a:t>,</a:t>
            </a:r>
            <a:endParaRPr lang="en-GB" sz="900">
              <a:solidFill>
                <a:schemeClr val="accent6"/>
              </a:solidFill>
            </a:endParaRP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>
                <a:solidFill>
                  <a:schemeClr val="accent6"/>
                </a:solidFill>
              </a:rPr>
              <a:t>"Ounces"</a:t>
            </a:r>
            <a:r>
              <a:rPr lang="en-GB" sz="900"/>
              <a:t>.</a:t>
            </a:r>
            <a:r>
              <a:rPr lang="en-GB" sz="900" err="1"/>
              <a:t>rjust</a:t>
            </a:r>
            <a:r>
              <a:rPr lang="en-GB" sz="900"/>
              <a:t>(6)</a:t>
            </a:r>
            <a:r>
              <a:rPr lang="en-GB" sz="900">
                <a:solidFill>
                  <a:schemeClr val="accent6"/>
                </a:solidFill>
              </a:rPr>
              <a:t>,</a:t>
            </a: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 err="1"/>
              <a:t>sep</a:t>
            </a:r>
            <a:r>
              <a:rPr lang="en-GB" sz="900"/>
              <a:t>=</a:t>
            </a:r>
            <a:r>
              <a:rPr lang="en-GB" sz="900">
                <a:solidFill>
                  <a:schemeClr val="accent6"/>
                </a:solidFill>
              </a:rPr>
              <a:t>''</a:t>
            </a:r>
            <a:r>
              <a:rPr lang="en-GB" sz="900"/>
              <a:t>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4F24FCF-DEAE-CC48-9EB7-CD4EEE715CEB}"/>
              </a:ext>
            </a:extLst>
          </p:cNvPr>
          <p:cNvSpPr txBox="1"/>
          <p:nvPr/>
        </p:nvSpPr>
        <p:spPr>
          <a:xfrm>
            <a:off x="2688120" y="1294168"/>
            <a:ext cx="128565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use of the </a:t>
            </a:r>
            <a:r>
              <a:rPr lang="en-GB" sz="135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round()</a:t>
            </a:r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 function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803A29E-C5C1-DA4D-BCB9-BAA717417905}"/>
              </a:ext>
            </a:extLst>
          </p:cNvPr>
          <p:cNvCxnSpPr>
            <a:cxnSpLocks/>
          </p:cNvCxnSpPr>
          <p:nvPr/>
        </p:nvCxnSpPr>
        <p:spPr>
          <a:xfrm>
            <a:off x="3442065" y="1772438"/>
            <a:ext cx="1043308" cy="1003583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C00FF554-84EA-3D4B-96D5-B2D81830B694}"/>
              </a:ext>
            </a:extLst>
          </p:cNvPr>
          <p:cNvSpPr/>
          <p:nvPr/>
        </p:nvSpPr>
        <p:spPr>
          <a:xfrm>
            <a:off x="4432434" y="2707804"/>
            <a:ext cx="533862" cy="244100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213291D-53F2-EB4C-817B-672828B2847C}"/>
              </a:ext>
            </a:extLst>
          </p:cNvPr>
          <p:cNvCxnSpPr>
            <a:cxnSpLocks/>
          </p:cNvCxnSpPr>
          <p:nvPr/>
        </p:nvCxnSpPr>
        <p:spPr>
          <a:xfrm>
            <a:off x="4816874" y="1773996"/>
            <a:ext cx="1043308" cy="1003583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1EC2D015-5D69-2F49-9AA2-0D5186870E04}"/>
              </a:ext>
            </a:extLst>
          </p:cNvPr>
          <p:cNvSpPr/>
          <p:nvPr/>
        </p:nvSpPr>
        <p:spPr>
          <a:xfrm>
            <a:off x="5807243" y="2709362"/>
            <a:ext cx="165233" cy="244100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121DA89-5712-2040-828C-C7B304F5F1A7}"/>
              </a:ext>
            </a:extLst>
          </p:cNvPr>
          <p:cNvSpPr txBox="1"/>
          <p:nvPr/>
        </p:nvSpPr>
        <p:spPr>
          <a:xfrm>
            <a:off x="3634570" y="1528226"/>
            <a:ext cx="1595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to 2 decimal places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928F37C-775B-1F47-83F2-3FC99482D3D1}"/>
              </a:ext>
            </a:extLst>
          </p:cNvPr>
          <p:cNvSpPr txBox="1"/>
          <p:nvPr/>
        </p:nvSpPr>
        <p:spPr>
          <a:xfrm>
            <a:off x="5069636" y="4647956"/>
            <a:ext cx="2412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(although Grams isn't showing to 2 decimal places)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730A616-3B70-1C40-A357-7CD6225E4ED0}"/>
              </a:ext>
            </a:extLst>
          </p:cNvPr>
          <p:cNvCxnSpPr>
            <a:cxnSpLocks/>
          </p:cNvCxnSpPr>
          <p:nvPr/>
        </p:nvCxnSpPr>
        <p:spPr>
          <a:xfrm flipV="1">
            <a:off x="7081436" y="4583510"/>
            <a:ext cx="586515" cy="32605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729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7CCDA4A-A75C-BC4E-BEC1-7144B8CDEB31}"/>
              </a:ext>
            </a:extLst>
          </p:cNvPr>
          <p:cNvSpPr/>
          <p:nvPr/>
        </p:nvSpPr>
        <p:spPr>
          <a:xfrm>
            <a:off x="3818706" y="2062305"/>
            <a:ext cx="2933434" cy="113107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350">
                <a:solidFill>
                  <a:srgbClr val="8B40C6"/>
                </a:solidFill>
              </a:rPr>
              <a:t>print</a:t>
            </a:r>
            <a:r>
              <a:rPr lang="en-GB" sz="1350"/>
              <a:t>(</a:t>
            </a:r>
          </a:p>
          <a:p>
            <a:r>
              <a:rPr lang="en-GB" sz="1350">
                <a:solidFill>
                  <a:schemeClr val="bg1"/>
                </a:solidFill>
              </a:rPr>
              <a:t>____</a:t>
            </a:r>
            <a:r>
              <a:rPr lang="en-GB" sz="1350"/>
              <a:t>phone1.ljust(22),</a:t>
            </a:r>
            <a:r>
              <a:rPr lang="en-GB" sz="1350">
                <a:solidFill>
                  <a:schemeClr val="accent6"/>
                </a:solidFill>
              </a:rPr>
              <a:t> "|"</a:t>
            </a:r>
            <a:r>
              <a:rPr lang="en-GB" sz="1350"/>
              <a:t>,</a:t>
            </a:r>
            <a:endParaRPr lang="en-GB" sz="1350">
              <a:solidFill>
                <a:schemeClr val="accent6"/>
              </a:solidFill>
            </a:endParaRPr>
          </a:p>
          <a:p>
            <a:r>
              <a:rPr lang="en-GB" sz="1350">
                <a:solidFill>
                  <a:schemeClr val="bg1"/>
                </a:solidFill>
              </a:rPr>
              <a:t>____</a:t>
            </a:r>
            <a:r>
              <a:rPr lang="en-GB" sz="1350">
                <a:solidFill>
                  <a:srgbClr val="8B40C6"/>
                </a:solidFill>
              </a:rPr>
              <a:t>str</a:t>
            </a:r>
            <a:r>
              <a:rPr lang="en-GB" sz="1350"/>
              <a:t>(g_phone1).rjust(6),</a:t>
            </a:r>
            <a:r>
              <a:rPr lang="en-GB" sz="1350">
                <a:solidFill>
                  <a:schemeClr val="accent6"/>
                </a:solidFill>
              </a:rPr>
              <a:t> "|"</a:t>
            </a:r>
            <a:r>
              <a:rPr lang="en-GB" sz="1350"/>
              <a:t>,</a:t>
            </a:r>
            <a:endParaRPr lang="en-GB" sz="1350">
              <a:solidFill>
                <a:schemeClr val="accent6"/>
              </a:solidFill>
            </a:endParaRPr>
          </a:p>
          <a:p>
            <a:r>
              <a:rPr lang="en-GB" sz="1350">
                <a:solidFill>
                  <a:schemeClr val="bg1"/>
                </a:solidFill>
              </a:rPr>
              <a:t>____</a:t>
            </a:r>
            <a:r>
              <a:rPr lang="en-GB" sz="1350">
                <a:solidFill>
                  <a:srgbClr val="8B40C6"/>
                </a:solidFill>
              </a:rPr>
              <a:t>str</a:t>
            </a:r>
            <a:r>
              <a:rPr lang="en-GB" sz="1350"/>
              <a:t>(</a:t>
            </a:r>
            <a:r>
              <a:rPr lang="en-GB" sz="1350">
                <a:solidFill>
                  <a:srgbClr val="8B40C6"/>
                </a:solidFill>
              </a:rPr>
              <a:t>round</a:t>
            </a:r>
            <a:r>
              <a:rPr lang="en-GB" sz="1350"/>
              <a:t>(oz _phone1, 2)).rjust(6)</a:t>
            </a:r>
            <a:r>
              <a:rPr lang="en-GB" sz="1350">
                <a:solidFill>
                  <a:schemeClr val="accent6"/>
                </a:solidFill>
              </a:rPr>
              <a:t>,</a:t>
            </a:r>
          </a:p>
          <a:p>
            <a:r>
              <a:rPr lang="en-GB" sz="1350">
                <a:solidFill>
                  <a:schemeClr val="bg1"/>
                </a:solidFill>
              </a:rPr>
              <a:t>____</a:t>
            </a:r>
            <a:r>
              <a:rPr lang="en-GB" sz="1350" err="1"/>
              <a:t>sep</a:t>
            </a:r>
            <a:r>
              <a:rPr lang="en-GB" sz="1350"/>
              <a:t>=</a:t>
            </a:r>
            <a:r>
              <a:rPr lang="en-GB" sz="1350">
                <a:solidFill>
                  <a:schemeClr val="accent6"/>
                </a:solidFill>
              </a:rPr>
              <a:t>''</a:t>
            </a:r>
            <a:r>
              <a:rPr lang="en-GB" sz="135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6695E7-A151-2D45-B476-F64B3D930C29}"/>
              </a:ext>
            </a:extLst>
          </p:cNvPr>
          <p:cNvSpPr/>
          <p:nvPr/>
        </p:nvSpPr>
        <p:spPr>
          <a:xfrm>
            <a:off x="1920650" y="1703294"/>
            <a:ext cx="1282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/>
              <a:t>oz _phone1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C41AB3-DBEF-B741-8801-191466CBB2A4}"/>
              </a:ext>
            </a:extLst>
          </p:cNvPr>
          <p:cNvSpPr/>
          <p:nvPr/>
        </p:nvSpPr>
        <p:spPr>
          <a:xfrm>
            <a:off x="3895017" y="2095098"/>
            <a:ext cx="2752825" cy="64810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84EE722-543F-414F-8990-E65D21CF3198}"/>
              </a:ext>
            </a:extLst>
          </p:cNvPr>
          <p:cNvSpPr/>
          <p:nvPr/>
        </p:nvSpPr>
        <p:spPr>
          <a:xfrm>
            <a:off x="3918933" y="2931447"/>
            <a:ext cx="2752825" cy="20228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709D242-4CB2-3545-BF3A-E063420DD2C8}"/>
              </a:ext>
            </a:extLst>
          </p:cNvPr>
          <p:cNvSpPr txBox="1"/>
          <p:nvPr/>
        </p:nvSpPr>
        <p:spPr>
          <a:xfrm>
            <a:off x="815462" y="1763871"/>
            <a:ext cx="11721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r"/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float variable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24535AF-1E11-2548-92F9-5AD84D965750}"/>
              </a:ext>
            </a:extLst>
          </p:cNvPr>
          <p:cNvSpPr txBox="1"/>
          <p:nvPr/>
        </p:nvSpPr>
        <p:spPr>
          <a:xfrm>
            <a:off x="2615259" y="179986"/>
            <a:ext cx="392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(combining methods and functions)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3018879-4354-8949-97E4-6792ED0E67DB}"/>
              </a:ext>
            </a:extLst>
          </p:cNvPr>
          <p:cNvSpPr txBox="1"/>
          <p:nvPr/>
        </p:nvSpPr>
        <p:spPr>
          <a:xfrm>
            <a:off x="3025575" y="1744899"/>
            <a:ext cx="648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: float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5277A11-00A8-2F42-A56B-7BF51C58966E}"/>
              </a:ext>
            </a:extLst>
          </p:cNvPr>
          <p:cNvSpPr/>
          <p:nvPr/>
        </p:nvSpPr>
        <p:spPr>
          <a:xfrm>
            <a:off x="3838551" y="2756982"/>
            <a:ext cx="1123807" cy="1744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85C30A-C357-464A-81C2-E68F53601466}"/>
              </a:ext>
            </a:extLst>
          </p:cNvPr>
          <p:cNvSpPr/>
          <p:nvPr/>
        </p:nvSpPr>
        <p:spPr>
          <a:xfrm>
            <a:off x="5771625" y="2743199"/>
            <a:ext cx="876217" cy="1744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892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7CCDA4A-A75C-BC4E-BEC1-7144B8CDEB31}"/>
              </a:ext>
            </a:extLst>
          </p:cNvPr>
          <p:cNvSpPr/>
          <p:nvPr/>
        </p:nvSpPr>
        <p:spPr>
          <a:xfrm>
            <a:off x="3818706" y="2062305"/>
            <a:ext cx="2933434" cy="1131079"/>
          </a:xfrm>
          <a:prstGeom prst="rect">
            <a:avLst/>
          </a:prstGeom>
          <a:solidFill>
            <a:schemeClr val="bg1">
              <a:alpha val="3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350">
                <a:solidFill>
                  <a:srgbClr val="8B40C6"/>
                </a:solidFill>
              </a:rPr>
              <a:t>print</a:t>
            </a:r>
            <a:r>
              <a:rPr lang="en-GB" sz="1350"/>
              <a:t>(</a:t>
            </a:r>
          </a:p>
          <a:p>
            <a:r>
              <a:rPr lang="en-GB" sz="1350">
                <a:solidFill>
                  <a:schemeClr val="bg1"/>
                </a:solidFill>
              </a:rPr>
              <a:t>____</a:t>
            </a:r>
            <a:r>
              <a:rPr lang="en-GB" sz="1350"/>
              <a:t>phone1.ljust(22),</a:t>
            </a:r>
            <a:r>
              <a:rPr lang="en-GB" sz="1350">
                <a:solidFill>
                  <a:schemeClr val="accent6"/>
                </a:solidFill>
              </a:rPr>
              <a:t> "|"</a:t>
            </a:r>
            <a:r>
              <a:rPr lang="en-GB" sz="1350"/>
              <a:t>,</a:t>
            </a:r>
            <a:endParaRPr lang="en-GB" sz="1350">
              <a:solidFill>
                <a:schemeClr val="accent6"/>
              </a:solidFill>
            </a:endParaRPr>
          </a:p>
          <a:p>
            <a:r>
              <a:rPr lang="en-GB" sz="1350">
                <a:solidFill>
                  <a:schemeClr val="bg1"/>
                </a:solidFill>
              </a:rPr>
              <a:t>____</a:t>
            </a:r>
            <a:r>
              <a:rPr lang="en-GB" sz="1350">
                <a:solidFill>
                  <a:srgbClr val="8B40C6"/>
                </a:solidFill>
              </a:rPr>
              <a:t>str</a:t>
            </a:r>
            <a:r>
              <a:rPr lang="en-GB" sz="1350"/>
              <a:t>(g_phone1).rjust(6),</a:t>
            </a:r>
            <a:r>
              <a:rPr lang="en-GB" sz="1350">
                <a:solidFill>
                  <a:schemeClr val="accent6"/>
                </a:solidFill>
              </a:rPr>
              <a:t> "|"</a:t>
            </a:r>
            <a:r>
              <a:rPr lang="en-GB" sz="1350"/>
              <a:t>,</a:t>
            </a:r>
            <a:endParaRPr lang="en-GB" sz="1350">
              <a:solidFill>
                <a:schemeClr val="accent6"/>
              </a:solidFill>
            </a:endParaRPr>
          </a:p>
          <a:p>
            <a:r>
              <a:rPr lang="en-GB" sz="1350">
                <a:solidFill>
                  <a:schemeClr val="bg1"/>
                </a:solidFill>
              </a:rPr>
              <a:t>____</a:t>
            </a:r>
            <a:r>
              <a:rPr lang="en-GB" sz="1350">
                <a:solidFill>
                  <a:srgbClr val="8B40C6"/>
                </a:solidFill>
              </a:rPr>
              <a:t>str</a:t>
            </a:r>
            <a:r>
              <a:rPr lang="en-GB" sz="1350"/>
              <a:t>(</a:t>
            </a:r>
            <a:r>
              <a:rPr lang="en-GB" sz="1350">
                <a:solidFill>
                  <a:srgbClr val="8B40C6"/>
                </a:solidFill>
              </a:rPr>
              <a:t>round</a:t>
            </a:r>
            <a:r>
              <a:rPr lang="en-GB" sz="1350"/>
              <a:t>(oz _phone1, 2)).rjust(6)</a:t>
            </a:r>
            <a:r>
              <a:rPr lang="en-GB" sz="1350">
                <a:solidFill>
                  <a:schemeClr val="accent6"/>
                </a:solidFill>
              </a:rPr>
              <a:t>,</a:t>
            </a:r>
          </a:p>
          <a:p>
            <a:r>
              <a:rPr lang="en-GB" sz="1350">
                <a:solidFill>
                  <a:schemeClr val="bg1"/>
                </a:solidFill>
              </a:rPr>
              <a:t>____</a:t>
            </a:r>
            <a:r>
              <a:rPr lang="en-GB" sz="1350" err="1"/>
              <a:t>sep</a:t>
            </a:r>
            <a:r>
              <a:rPr lang="en-GB" sz="1350"/>
              <a:t>=</a:t>
            </a:r>
            <a:r>
              <a:rPr lang="en-GB" sz="1350">
                <a:solidFill>
                  <a:schemeClr val="accent6"/>
                </a:solidFill>
              </a:rPr>
              <a:t>''</a:t>
            </a:r>
            <a:r>
              <a:rPr lang="en-GB" sz="135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6695E7-A151-2D45-B476-F64B3D930C29}"/>
              </a:ext>
            </a:extLst>
          </p:cNvPr>
          <p:cNvSpPr/>
          <p:nvPr/>
        </p:nvSpPr>
        <p:spPr>
          <a:xfrm>
            <a:off x="1920650" y="1703294"/>
            <a:ext cx="1282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>
                <a:solidFill>
                  <a:schemeClr val="tx1">
                    <a:alpha val="70000"/>
                  </a:schemeClr>
                </a:solidFill>
              </a:rPr>
              <a:t>oz _phone1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4E4216-E274-C545-BDFC-A7500F3D76F7}"/>
              </a:ext>
            </a:extLst>
          </p:cNvPr>
          <p:cNvSpPr/>
          <p:nvPr/>
        </p:nvSpPr>
        <p:spPr>
          <a:xfrm>
            <a:off x="1290141" y="2281592"/>
            <a:ext cx="2215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>
                <a:solidFill>
                  <a:srgbClr val="8B40C6"/>
                </a:solidFill>
              </a:rPr>
              <a:t>round</a:t>
            </a:r>
            <a:r>
              <a:rPr lang="en-GB"/>
              <a:t>(oz _phone1, 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718DB9-53F1-3145-BFF6-0AA8A2A0984A}"/>
              </a:ext>
            </a:extLst>
          </p:cNvPr>
          <p:cNvSpPr/>
          <p:nvPr/>
        </p:nvSpPr>
        <p:spPr>
          <a:xfrm>
            <a:off x="1995074" y="2286051"/>
            <a:ext cx="1099058" cy="367170"/>
          </a:xfrm>
          <a:prstGeom prst="rect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497436E-46B3-3A43-9A82-CC38E078EF19}"/>
              </a:ext>
            </a:extLst>
          </p:cNvPr>
          <p:cNvCxnSpPr>
            <a:cxnSpLocks/>
          </p:cNvCxnSpPr>
          <p:nvPr/>
        </p:nvCxnSpPr>
        <p:spPr>
          <a:xfrm flipV="1">
            <a:off x="3094132" y="1707285"/>
            <a:ext cx="0" cy="94363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1F4D31F-FB8A-224D-990F-9D39D78CAA22}"/>
              </a:ext>
            </a:extLst>
          </p:cNvPr>
          <p:cNvCxnSpPr>
            <a:cxnSpLocks/>
          </p:cNvCxnSpPr>
          <p:nvPr/>
        </p:nvCxnSpPr>
        <p:spPr>
          <a:xfrm flipV="1">
            <a:off x="1995074" y="1703294"/>
            <a:ext cx="0" cy="94363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1C41AB3-DBEF-B741-8801-191466CBB2A4}"/>
              </a:ext>
            </a:extLst>
          </p:cNvPr>
          <p:cNvSpPr/>
          <p:nvPr/>
        </p:nvSpPr>
        <p:spPr>
          <a:xfrm>
            <a:off x="3895017" y="2095098"/>
            <a:ext cx="2752825" cy="64810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84EE722-543F-414F-8990-E65D21CF3198}"/>
              </a:ext>
            </a:extLst>
          </p:cNvPr>
          <p:cNvSpPr/>
          <p:nvPr/>
        </p:nvSpPr>
        <p:spPr>
          <a:xfrm>
            <a:off x="3918933" y="2931447"/>
            <a:ext cx="2752825" cy="20228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709D242-4CB2-3545-BF3A-E063420DD2C8}"/>
              </a:ext>
            </a:extLst>
          </p:cNvPr>
          <p:cNvSpPr txBox="1"/>
          <p:nvPr/>
        </p:nvSpPr>
        <p:spPr>
          <a:xfrm>
            <a:off x="815462" y="1763871"/>
            <a:ext cx="11721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r"/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float variable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4E36AC3-E293-2B4D-B2BF-E16B93350E93}"/>
              </a:ext>
            </a:extLst>
          </p:cNvPr>
          <p:cNvSpPr txBox="1"/>
          <p:nvPr/>
        </p:nvSpPr>
        <p:spPr>
          <a:xfrm>
            <a:off x="-36228" y="2201205"/>
            <a:ext cx="14073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r"/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round to 2 decimal places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24535AF-1E11-2548-92F9-5AD84D965750}"/>
              </a:ext>
            </a:extLst>
          </p:cNvPr>
          <p:cNvSpPr txBox="1"/>
          <p:nvPr/>
        </p:nvSpPr>
        <p:spPr>
          <a:xfrm>
            <a:off x="2615259" y="179986"/>
            <a:ext cx="392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(combining methods and functions)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3018879-4354-8949-97E4-6792ED0E67DB}"/>
              </a:ext>
            </a:extLst>
          </p:cNvPr>
          <p:cNvSpPr txBox="1"/>
          <p:nvPr/>
        </p:nvSpPr>
        <p:spPr>
          <a:xfrm>
            <a:off x="3025575" y="1744899"/>
            <a:ext cx="648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: float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118D686-C097-6045-BE9B-0D5BA62838EC}"/>
              </a:ext>
            </a:extLst>
          </p:cNvPr>
          <p:cNvSpPr txBox="1"/>
          <p:nvPr/>
        </p:nvSpPr>
        <p:spPr>
          <a:xfrm>
            <a:off x="3328587" y="2325848"/>
            <a:ext cx="648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: float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3A4216D-C906-F24B-8D23-05404ADE12CF}"/>
              </a:ext>
            </a:extLst>
          </p:cNvPr>
          <p:cNvSpPr/>
          <p:nvPr/>
        </p:nvSpPr>
        <p:spPr>
          <a:xfrm>
            <a:off x="4131134" y="2756982"/>
            <a:ext cx="360656" cy="1744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96858A-2363-5445-91EE-6B047E9096CE}"/>
              </a:ext>
            </a:extLst>
          </p:cNvPr>
          <p:cNvSpPr/>
          <p:nvPr/>
        </p:nvSpPr>
        <p:spPr>
          <a:xfrm>
            <a:off x="5999747" y="2743199"/>
            <a:ext cx="648095" cy="1744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138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7CCDA4A-A75C-BC4E-BEC1-7144B8CDEB31}"/>
              </a:ext>
            </a:extLst>
          </p:cNvPr>
          <p:cNvSpPr/>
          <p:nvPr/>
        </p:nvSpPr>
        <p:spPr>
          <a:xfrm>
            <a:off x="3818706" y="2062305"/>
            <a:ext cx="2933434" cy="1131079"/>
          </a:xfrm>
          <a:prstGeom prst="rect">
            <a:avLst/>
          </a:prstGeom>
          <a:solidFill>
            <a:schemeClr val="bg1">
              <a:alpha val="3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350">
                <a:solidFill>
                  <a:srgbClr val="8B40C6"/>
                </a:solidFill>
              </a:rPr>
              <a:t>print</a:t>
            </a:r>
            <a:r>
              <a:rPr lang="en-GB" sz="1350"/>
              <a:t>(</a:t>
            </a:r>
          </a:p>
          <a:p>
            <a:r>
              <a:rPr lang="en-GB" sz="1350">
                <a:solidFill>
                  <a:schemeClr val="bg1"/>
                </a:solidFill>
              </a:rPr>
              <a:t>____</a:t>
            </a:r>
            <a:r>
              <a:rPr lang="en-GB" sz="1350"/>
              <a:t>phone1.ljust(22),</a:t>
            </a:r>
            <a:r>
              <a:rPr lang="en-GB" sz="1350">
                <a:solidFill>
                  <a:schemeClr val="accent6"/>
                </a:solidFill>
              </a:rPr>
              <a:t> "|"</a:t>
            </a:r>
            <a:r>
              <a:rPr lang="en-GB" sz="1350"/>
              <a:t>,</a:t>
            </a:r>
            <a:endParaRPr lang="en-GB" sz="1350">
              <a:solidFill>
                <a:schemeClr val="accent6"/>
              </a:solidFill>
            </a:endParaRPr>
          </a:p>
          <a:p>
            <a:r>
              <a:rPr lang="en-GB" sz="1350">
                <a:solidFill>
                  <a:schemeClr val="bg1"/>
                </a:solidFill>
              </a:rPr>
              <a:t>____</a:t>
            </a:r>
            <a:r>
              <a:rPr lang="en-GB" sz="1350">
                <a:solidFill>
                  <a:srgbClr val="8B40C6"/>
                </a:solidFill>
              </a:rPr>
              <a:t>str</a:t>
            </a:r>
            <a:r>
              <a:rPr lang="en-GB" sz="1350"/>
              <a:t>(g_phone1).rjust(6),</a:t>
            </a:r>
            <a:r>
              <a:rPr lang="en-GB" sz="1350">
                <a:solidFill>
                  <a:schemeClr val="accent6"/>
                </a:solidFill>
              </a:rPr>
              <a:t> "|"</a:t>
            </a:r>
            <a:r>
              <a:rPr lang="en-GB" sz="1350"/>
              <a:t>,</a:t>
            </a:r>
            <a:endParaRPr lang="en-GB" sz="1350">
              <a:solidFill>
                <a:schemeClr val="accent6"/>
              </a:solidFill>
            </a:endParaRPr>
          </a:p>
          <a:p>
            <a:r>
              <a:rPr lang="en-GB" sz="1350">
                <a:solidFill>
                  <a:schemeClr val="bg1"/>
                </a:solidFill>
              </a:rPr>
              <a:t>____</a:t>
            </a:r>
            <a:r>
              <a:rPr lang="en-GB" sz="1350">
                <a:solidFill>
                  <a:srgbClr val="8B40C6"/>
                </a:solidFill>
              </a:rPr>
              <a:t>str</a:t>
            </a:r>
            <a:r>
              <a:rPr lang="en-GB" sz="1350"/>
              <a:t>(</a:t>
            </a:r>
            <a:r>
              <a:rPr lang="en-GB" sz="1350">
                <a:solidFill>
                  <a:srgbClr val="8B40C6"/>
                </a:solidFill>
              </a:rPr>
              <a:t>round</a:t>
            </a:r>
            <a:r>
              <a:rPr lang="en-GB" sz="1350"/>
              <a:t>(oz _phone1, 2)).rjust(6)</a:t>
            </a:r>
            <a:r>
              <a:rPr lang="en-GB" sz="1350">
                <a:solidFill>
                  <a:schemeClr val="accent6"/>
                </a:solidFill>
              </a:rPr>
              <a:t>,</a:t>
            </a:r>
          </a:p>
          <a:p>
            <a:r>
              <a:rPr lang="en-GB" sz="1350">
                <a:solidFill>
                  <a:schemeClr val="bg1"/>
                </a:solidFill>
              </a:rPr>
              <a:t>____</a:t>
            </a:r>
            <a:r>
              <a:rPr lang="en-GB" sz="1350" err="1"/>
              <a:t>sep</a:t>
            </a:r>
            <a:r>
              <a:rPr lang="en-GB" sz="1350"/>
              <a:t>=</a:t>
            </a:r>
            <a:r>
              <a:rPr lang="en-GB" sz="1350">
                <a:solidFill>
                  <a:schemeClr val="accent6"/>
                </a:solidFill>
              </a:rPr>
              <a:t>''</a:t>
            </a:r>
            <a:r>
              <a:rPr lang="en-GB" sz="1350"/>
              <a:t>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98BC0E7-C322-6541-AF8D-9F020F72E5F3}"/>
              </a:ext>
            </a:extLst>
          </p:cNvPr>
          <p:cNvSpPr/>
          <p:nvPr/>
        </p:nvSpPr>
        <p:spPr>
          <a:xfrm>
            <a:off x="981595" y="2840123"/>
            <a:ext cx="25870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/>
                </a:solidFill>
              </a:rPr>
              <a:t>str</a:t>
            </a:r>
            <a:r>
              <a:rPr lang="en-GB"/>
              <a:t>(</a:t>
            </a:r>
            <a:r>
              <a:rPr lang="en-GB">
                <a:solidFill>
                  <a:srgbClr val="8B40C6"/>
                </a:solidFill>
              </a:rPr>
              <a:t>round</a:t>
            </a:r>
            <a:r>
              <a:rPr lang="en-GB"/>
              <a:t>(oz _phone1, 2))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6695E7-A151-2D45-B476-F64B3D930C29}"/>
              </a:ext>
            </a:extLst>
          </p:cNvPr>
          <p:cNvSpPr/>
          <p:nvPr/>
        </p:nvSpPr>
        <p:spPr>
          <a:xfrm>
            <a:off x="1920650" y="1703294"/>
            <a:ext cx="1282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>
                <a:solidFill>
                  <a:schemeClr val="tx1">
                    <a:alpha val="50000"/>
                  </a:schemeClr>
                </a:solidFill>
              </a:rPr>
              <a:t>oz _phone1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4E4216-E274-C545-BDFC-A7500F3D76F7}"/>
              </a:ext>
            </a:extLst>
          </p:cNvPr>
          <p:cNvSpPr/>
          <p:nvPr/>
        </p:nvSpPr>
        <p:spPr>
          <a:xfrm>
            <a:off x="1290141" y="2281592"/>
            <a:ext cx="2215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>
                <a:solidFill>
                  <a:srgbClr val="8B40C6">
                    <a:alpha val="70000"/>
                  </a:srgbClr>
                </a:solidFill>
              </a:rPr>
              <a:t>round</a:t>
            </a:r>
            <a:r>
              <a:rPr lang="en-GB">
                <a:solidFill>
                  <a:schemeClr val="tx1">
                    <a:alpha val="70000"/>
                  </a:schemeClr>
                </a:solidFill>
              </a:rPr>
              <a:t>(oz _phone1, 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718DB9-53F1-3145-BFF6-0AA8A2A0984A}"/>
              </a:ext>
            </a:extLst>
          </p:cNvPr>
          <p:cNvSpPr/>
          <p:nvPr/>
        </p:nvSpPr>
        <p:spPr>
          <a:xfrm>
            <a:off x="1995074" y="2286051"/>
            <a:ext cx="1099058" cy="367170"/>
          </a:xfrm>
          <a:prstGeom prst="rect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57F22CE-6517-3341-97F4-8258787C58B9}"/>
              </a:ext>
            </a:extLst>
          </p:cNvPr>
          <p:cNvSpPr/>
          <p:nvPr/>
        </p:nvSpPr>
        <p:spPr>
          <a:xfrm>
            <a:off x="1371121" y="2854948"/>
            <a:ext cx="2024516" cy="367170"/>
          </a:xfrm>
          <a:prstGeom prst="rect">
            <a:avLst/>
          </a:prstGeom>
          <a:noFill/>
          <a:ln w="127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6B37147-D51F-A743-8E7C-97490CF91154}"/>
              </a:ext>
            </a:extLst>
          </p:cNvPr>
          <p:cNvCxnSpPr>
            <a:cxnSpLocks/>
          </p:cNvCxnSpPr>
          <p:nvPr/>
        </p:nvCxnSpPr>
        <p:spPr>
          <a:xfrm flipV="1">
            <a:off x="3395637" y="2281592"/>
            <a:ext cx="0" cy="943639"/>
          </a:xfrm>
          <a:prstGeom prst="line">
            <a:avLst/>
          </a:prstGeom>
          <a:ln w="127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D8D2691-069B-C146-A050-A648B13ECB4D}"/>
              </a:ext>
            </a:extLst>
          </p:cNvPr>
          <p:cNvCxnSpPr>
            <a:cxnSpLocks/>
          </p:cNvCxnSpPr>
          <p:nvPr/>
        </p:nvCxnSpPr>
        <p:spPr>
          <a:xfrm flipV="1">
            <a:off x="1371121" y="2281592"/>
            <a:ext cx="0" cy="943639"/>
          </a:xfrm>
          <a:prstGeom prst="line">
            <a:avLst/>
          </a:prstGeom>
          <a:ln w="127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497436E-46B3-3A43-9A82-CC38E078EF19}"/>
              </a:ext>
            </a:extLst>
          </p:cNvPr>
          <p:cNvCxnSpPr>
            <a:cxnSpLocks/>
          </p:cNvCxnSpPr>
          <p:nvPr/>
        </p:nvCxnSpPr>
        <p:spPr>
          <a:xfrm flipV="1">
            <a:off x="3094132" y="1707285"/>
            <a:ext cx="0" cy="94363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1F4D31F-FB8A-224D-990F-9D39D78CAA22}"/>
              </a:ext>
            </a:extLst>
          </p:cNvPr>
          <p:cNvCxnSpPr>
            <a:cxnSpLocks/>
          </p:cNvCxnSpPr>
          <p:nvPr/>
        </p:nvCxnSpPr>
        <p:spPr>
          <a:xfrm flipV="1">
            <a:off x="1995074" y="1703294"/>
            <a:ext cx="0" cy="94363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1C41AB3-DBEF-B741-8801-191466CBB2A4}"/>
              </a:ext>
            </a:extLst>
          </p:cNvPr>
          <p:cNvSpPr/>
          <p:nvPr/>
        </p:nvSpPr>
        <p:spPr>
          <a:xfrm>
            <a:off x="3895017" y="2095098"/>
            <a:ext cx="2752825" cy="64810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84EE722-543F-414F-8990-E65D21CF3198}"/>
              </a:ext>
            </a:extLst>
          </p:cNvPr>
          <p:cNvSpPr/>
          <p:nvPr/>
        </p:nvSpPr>
        <p:spPr>
          <a:xfrm>
            <a:off x="3918933" y="2931447"/>
            <a:ext cx="2752825" cy="20228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709D242-4CB2-3545-BF3A-E063420DD2C8}"/>
              </a:ext>
            </a:extLst>
          </p:cNvPr>
          <p:cNvSpPr txBox="1"/>
          <p:nvPr/>
        </p:nvSpPr>
        <p:spPr>
          <a:xfrm>
            <a:off x="815462" y="1763871"/>
            <a:ext cx="11721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r"/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float variable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4E36AC3-E293-2B4D-B2BF-E16B93350E93}"/>
              </a:ext>
            </a:extLst>
          </p:cNvPr>
          <p:cNvSpPr txBox="1"/>
          <p:nvPr/>
        </p:nvSpPr>
        <p:spPr>
          <a:xfrm>
            <a:off x="-36228" y="2201205"/>
            <a:ext cx="14073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r"/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round to 2 decimal places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0DFA355-F90A-5A49-BE45-0976B46EBE03}"/>
              </a:ext>
            </a:extLst>
          </p:cNvPr>
          <p:cNvSpPr txBox="1"/>
          <p:nvPr/>
        </p:nvSpPr>
        <p:spPr>
          <a:xfrm>
            <a:off x="111291" y="2803636"/>
            <a:ext cx="9480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r"/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convert to a string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24535AF-1E11-2548-92F9-5AD84D965750}"/>
              </a:ext>
            </a:extLst>
          </p:cNvPr>
          <p:cNvSpPr txBox="1"/>
          <p:nvPr/>
        </p:nvSpPr>
        <p:spPr>
          <a:xfrm>
            <a:off x="2615259" y="179986"/>
            <a:ext cx="392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(combining methods and functions)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3018879-4354-8949-97E4-6792ED0E67DB}"/>
              </a:ext>
            </a:extLst>
          </p:cNvPr>
          <p:cNvSpPr txBox="1"/>
          <p:nvPr/>
        </p:nvSpPr>
        <p:spPr>
          <a:xfrm>
            <a:off x="3025575" y="1744899"/>
            <a:ext cx="648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: float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118D686-C097-6045-BE9B-0D5BA62838EC}"/>
              </a:ext>
            </a:extLst>
          </p:cNvPr>
          <p:cNvSpPr txBox="1"/>
          <p:nvPr/>
        </p:nvSpPr>
        <p:spPr>
          <a:xfrm>
            <a:off x="3328587" y="2325848"/>
            <a:ext cx="648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: float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12C667D-D10D-4F4D-A969-62491419A6F6}"/>
              </a:ext>
            </a:extLst>
          </p:cNvPr>
          <p:cNvSpPr txBox="1"/>
          <p:nvPr/>
        </p:nvSpPr>
        <p:spPr>
          <a:xfrm>
            <a:off x="3395637" y="2894090"/>
            <a:ext cx="648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: str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F3F2CB5-5904-7B48-8F99-A0EBBF435FF9}"/>
              </a:ext>
            </a:extLst>
          </p:cNvPr>
          <p:cNvSpPr/>
          <p:nvPr/>
        </p:nvSpPr>
        <p:spPr>
          <a:xfrm>
            <a:off x="6037179" y="2743199"/>
            <a:ext cx="610663" cy="1744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280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7CCDA4A-A75C-BC4E-BEC1-7144B8CDEB31}"/>
              </a:ext>
            </a:extLst>
          </p:cNvPr>
          <p:cNvSpPr/>
          <p:nvPr/>
        </p:nvSpPr>
        <p:spPr>
          <a:xfrm>
            <a:off x="3818706" y="2062305"/>
            <a:ext cx="2933434" cy="1131079"/>
          </a:xfrm>
          <a:prstGeom prst="rect">
            <a:avLst/>
          </a:prstGeom>
          <a:solidFill>
            <a:schemeClr val="bg1">
              <a:alpha val="3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350">
                <a:solidFill>
                  <a:srgbClr val="8B40C6"/>
                </a:solidFill>
              </a:rPr>
              <a:t>print</a:t>
            </a:r>
            <a:r>
              <a:rPr lang="en-GB" sz="1350"/>
              <a:t>(</a:t>
            </a:r>
          </a:p>
          <a:p>
            <a:r>
              <a:rPr lang="en-GB" sz="1350">
                <a:solidFill>
                  <a:schemeClr val="bg1"/>
                </a:solidFill>
              </a:rPr>
              <a:t>____</a:t>
            </a:r>
            <a:r>
              <a:rPr lang="en-GB" sz="1350"/>
              <a:t>phone1.ljust(22),</a:t>
            </a:r>
            <a:r>
              <a:rPr lang="en-GB" sz="1350">
                <a:solidFill>
                  <a:schemeClr val="accent6"/>
                </a:solidFill>
              </a:rPr>
              <a:t> "|"</a:t>
            </a:r>
            <a:r>
              <a:rPr lang="en-GB" sz="1350"/>
              <a:t>,</a:t>
            </a:r>
            <a:endParaRPr lang="en-GB" sz="1350">
              <a:solidFill>
                <a:schemeClr val="accent6"/>
              </a:solidFill>
            </a:endParaRPr>
          </a:p>
          <a:p>
            <a:r>
              <a:rPr lang="en-GB" sz="1350">
                <a:solidFill>
                  <a:schemeClr val="bg1"/>
                </a:solidFill>
              </a:rPr>
              <a:t>____</a:t>
            </a:r>
            <a:r>
              <a:rPr lang="en-GB" sz="1350">
                <a:solidFill>
                  <a:srgbClr val="8B40C6"/>
                </a:solidFill>
              </a:rPr>
              <a:t>str</a:t>
            </a:r>
            <a:r>
              <a:rPr lang="en-GB" sz="1350"/>
              <a:t>(g_phone1).rjust(6),</a:t>
            </a:r>
            <a:r>
              <a:rPr lang="en-GB" sz="1350">
                <a:solidFill>
                  <a:schemeClr val="accent6"/>
                </a:solidFill>
              </a:rPr>
              <a:t> "|"</a:t>
            </a:r>
            <a:r>
              <a:rPr lang="en-GB" sz="1350"/>
              <a:t>,</a:t>
            </a:r>
            <a:endParaRPr lang="en-GB" sz="1350">
              <a:solidFill>
                <a:schemeClr val="accent6"/>
              </a:solidFill>
            </a:endParaRPr>
          </a:p>
          <a:p>
            <a:r>
              <a:rPr lang="en-GB" sz="1350">
                <a:solidFill>
                  <a:schemeClr val="bg1"/>
                </a:solidFill>
              </a:rPr>
              <a:t>____</a:t>
            </a:r>
            <a:r>
              <a:rPr lang="en-GB" sz="1350">
                <a:solidFill>
                  <a:srgbClr val="8B40C6"/>
                </a:solidFill>
              </a:rPr>
              <a:t>str</a:t>
            </a:r>
            <a:r>
              <a:rPr lang="en-GB" sz="1350"/>
              <a:t>(</a:t>
            </a:r>
            <a:r>
              <a:rPr lang="en-GB" sz="1350">
                <a:solidFill>
                  <a:srgbClr val="8B40C6"/>
                </a:solidFill>
              </a:rPr>
              <a:t>round</a:t>
            </a:r>
            <a:r>
              <a:rPr lang="en-GB" sz="1350"/>
              <a:t>(oz _phone1, 2)).rjust(6)</a:t>
            </a:r>
            <a:r>
              <a:rPr lang="en-GB" sz="1350">
                <a:solidFill>
                  <a:schemeClr val="accent6"/>
                </a:solidFill>
              </a:rPr>
              <a:t>,</a:t>
            </a:r>
          </a:p>
          <a:p>
            <a:r>
              <a:rPr lang="en-GB" sz="1350">
                <a:solidFill>
                  <a:schemeClr val="bg1"/>
                </a:solidFill>
              </a:rPr>
              <a:t>____</a:t>
            </a:r>
            <a:r>
              <a:rPr lang="en-GB" sz="1350" err="1"/>
              <a:t>sep</a:t>
            </a:r>
            <a:r>
              <a:rPr lang="en-GB" sz="1350"/>
              <a:t>=</a:t>
            </a:r>
            <a:r>
              <a:rPr lang="en-GB" sz="1350">
                <a:solidFill>
                  <a:schemeClr val="accent6"/>
                </a:solidFill>
              </a:rPr>
              <a:t>''</a:t>
            </a:r>
            <a:r>
              <a:rPr lang="en-GB" sz="135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A561DC-BB67-BA42-8E94-4F51CDEC966E}"/>
              </a:ext>
            </a:extLst>
          </p:cNvPr>
          <p:cNvSpPr/>
          <p:nvPr/>
        </p:nvSpPr>
        <p:spPr>
          <a:xfrm>
            <a:off x="528965" y="3413479"/>
            <a:ext cx="3856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____</a:t>
            </a:r>
            <a:r>
              <a:rPr lang="en-GB">
                <a:solidFill>
                  <a:srgbClr val="8B40C6"/>
                </a:solidFill>
              </a:rPr>
              <a:t>str</a:t>
            </a:r>
            <a:r>
              <a:rPr lang="en-GB"/>
              <a:t>(</a:t>
            </a:r>
            <a:r>
              <a:rPr lang="en-GB">
                <a:solidFill>
                  <a:srgbClr val="8B40C6"/>
                </a:solidFill>
              </a:rPr>
              <a:t>round</a:t>
            </a:r>
            <a:r>
              <a:rPr lang="en-GB"/>
              <a:t>(oz _phone1, 2)).</a:t>
            </a:r>
            <a:r>
              <a:rPr lang="en-GB" err="1"/>
              <a:t>rjust</a:t>
            </a:r>
            <a:r>
              <a:rPr lang="en-GB"/>
              <a:t>(6)</a:t>
            </a:r>
            <a:endParaRPr lang="en-GB">
              <a:solidFill>
                <a:schemeClr val="accent6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98BC0E7-C322-6541-AF8D-9F020F72E5F3}"/>
              </a:ext>
            </a:extLst>
          </p:cNvPr>
          <p:cNvSpPr/>
          <p:nvPr/>
        </p:nvSpPr>
        <p:spPr>
          <a:xfrm>
            <a:off x="981595" y="2840123"/>
            <a:ext cx="25870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>
                    <a:alpha val="70000"/>
                  </a:srgbClr>
                </a:solidFill>
              </a:rPr>
              <a:t>str</a:t>
            </a:r>
            <a:r>
              <a:rPr lang="en-GB">
                <a:solidFill>
                  <a:schemeClr val="tx1">
                    <a:alpha val="70000"/>
                  </a:schemeClr>
                </a:solidFill>
              </a:rPr>
              <a:t>(</a:t>
            </a:r>
            <a:r>
              <a:rPr lang="en-GB">
                <a:solidFill>
                  <a:srgbClr val="8B40C6">
                    <a:alpha val="70000"/>
                  </a:srgbClr>
                </a:solidFill>
              </a:rPr>
              <a:t>round</a:t>
            </a:r>
            <a:r>
              <a:rPr lang="en-GB">
                <a:solidFill>
                  <a:schemeClr val="tx1">
                    <a:alpha val="70000"/>
                  </a:schemeClr>
                </a:solidFill>
              </a:rPr>
              <a:t>(oz _phone1, 2))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6695E7-A151-2D45-B476-F64B3D930C29}"/>
              </a:ext>
            </a:extLst>
          </p:cNvPr>
          <p:cNvSpPr/>
          <p:nvPr/>
        </p:nvSpPr>
        <p:spPr>
          <a:xfrm>
            <a:off x="1920650" y="1703294"/>
            <a:ext cx="1282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>
                <a:solidFill>
                  <a:schemeClr val="tx1">
                    <a:alpha val="30000"/>
                  </a:schemeClr>
                </a:solidFill>
              </a:rPr>
              <a:t>oz _phone1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4E4216-E274-C545-BDFC-A7500F3D76F7}"/>
              </a:ext>
            </a:extLst>
          </p:cNvPr>
          <p:cNvSpPr/>
          <p:nvPr/>
        </p:nvSpPr>
        <p:spPr>
          <a:xfrm>
            <a:off x="1290141" y="2281592"/>
            <a:ext cx="2215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>
                <a:solidFill>
                  <a:srgbClr val="8B40C6">
                    <a:alpha val="50000"/>
                  </a:srgbClr>
                </a:solidFill>
              </a:rPr>
              <a:t>round</a:t>
            </a:r>
            <a:r>
              <a:rPr lang="en-GB">
                <a:solidFill>
                  <a:schemeClr val="tx1">
                    <a:alpha val="50000"/>
                  </a:schemeClr>
                </a:solidFill>
              </a:rPr>
              <a:t>(oz _phone1, 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718DB9-53F1-3145-BFF6-0AA8A2A0984A}"/>
              </a:ext>
            </a:extLst>
          </p:cNvPr>
          <p:cNvSpPr/>
          <p:nvPr/>
        </p:nvSpPr>
        <p:spPr>
          <a:xfrm>
            <a:off x="1995074" y="2286051"/>
            <a:ext cx="1099058" cy="367170"/>
          </a:xfrm>
          <a:prstGeom prst="rect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57F22CE-6517-3341-97F4-8258787C58B9}"/>
              </a:ext>
            </a:extLst>
          </p:cNvPr>
          <p:cNvSpPr/>
          <p:nvPr/>
        </p:nvSpPr>
        <p:spPr>
          <a:xfrm>
            <a:off x="1371121" y="2854948"/>
            <a:ext cx="2024516" cy="367170"/>
          </a:xfrm>
          <a:prstGeom prst="rect">
            <a:avLst/>
          </a:prstGeom>
          <a:noFill/>
          <a:ln w="127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5B0F39E-C7CA-4B45-B66C-1D501ECDBD6A}"/>
              </a:ext>
            </a:extLst>
          </p:cNvPr>
          <p:cNvSpPr/>
          <p:nvPr/>
        </p:nvSpPr>
        <p:spPr>
          <a:xfrm>
            <a:off x="1065021" y="3431416"/>
            <a:ext cx="2399813" cy="367170"/>
          </a:xfrm>
          <a:prstGeom prst="rect">
            <a:avLst/>
          </a:prstGeom>
          <a:noFill/>
          <a:ln w="127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D1F895-0F91-A04E-859B-20123F02A52D}"/>
              </a:ext>
            </a:extLst>
          </p:cNvPr>
          <p:cNvCxnSpPr>
            <a:cxnSpLocks/>
          </p:cNvCxnSpPr>
          <p:nvPr/>
        </p:nvCxnSpPr>
        <p:spPr>
          <a:xfrm flipV="1">
            <a:off x="3464834" y="2854948"/>
            <a:ext cx="0" cy="943639"/>
          </a:xfrm>
          <a:prstGeom prst="line">
            <a:avLst/>
          </a:prstGeom>
          <a:ln w="127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B39C2CA-8A12-5F4C-ADF6-078A59FC77B3}"/>
              </a:ext>
            </a:extLst>
          </p:cNvPr>
          <p:cNvCxnSpPr>
            <a:cxnSpLocks/>
          </p:cNvCxnSpPr>
          <p:nvPr/>
        </p:nvCxnSpPr>
        <p:spPr>
          <a:xfrm flipV="1">
            <a:off x="1065021" y="2854948"/>
            <a:ext cx="0" cy="943639"/>
          </a:xfrm>
          <a:prstGeom prst="line">
            <a:avLst/>
          </a:prstGeom>
          <a:ln w="127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6B37147-D51F-A743-8E7C-97490CF91154}"/>
              </a:ext>
            </a:extLst>
          </p:cNvPr>
          <p:cNvCxnSpPr>
            <a:cxnSpLocks/>
          </p:cNvCxnSpPr>
          <p:nvPr/>
        </p:nvCxnSpPr>
        <p:spPr>
          <a:xfrm flipV="1">
            <a:off x="3395637" y="2281592"/>
            <a:ext cx="0" cy="943639"/>
          </a:xfrm>
          <a:prstGeom prst="line">
            <a:avLst/>
          </a:prstGeom>
          <a:ln w="127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D8D2691-069B-C146-A050-A648B13ECB4D}"/>
              </a:ext>
            </a:extLst>
          </p:cNvPr>
          <p:cNvCxnSpPr>
            <a:cxnSpLocks/>
          </p:cNvCxnSpPr>
          <p:nvPr/>
        </p:nvCxnSpPr>
        <p:spPr>
          <a:xfrm flipV="1">
            <a:off x="1371121" y="2281592"/>
            <a:ext cx="0" cy="943639"/>
          </a:xfrm>
          <a:prstGeom prst="line">
            <a:avLst/>
          </a:prstGeom>
          <a:ln w="127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497436E-46B3-3A43-9A82-CC38E078EF19}"/>
              </a:ext>
            </a:extLst>
          </p:cNvPr>
          <p:cNvCxnSpPr>
            <a:cxnSpLocks/>
          </p:cNvCxnSpPr>
          <p:nvPr/>
        </p:nvCxnSpPr>
        <p:spPr>
          <a:xfrm flipV="1">
            <a:off x="3094132" y="1707285"/>
            <a:ext cx="0" cy="94363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1F4D31F-FB8A-224D-990F-9D39D78CAA22}"/>
              </a:ext>
            </a:extLst>
          </p:cNvPr>
          <p:cNvCxnSpPr>
            <a:cxnSpLocks/>
          </p:cNvCxnSpPr>
          <p:nvPr/>
        </p:nvCxnSpPr>
        <p:spPr>
          <a:xfrm flipV="1">
            <a:off x="1995074" y="1703294"/>
            <a:ext cx="0" cy="94363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1C41AB3-DBEF-B741-8801-191466CBB2A4}"/>
              </a:ext>
            </a:extLst>
          </p:cNvPr>
          <p:cNvSpPr/>
          <p:nvPr/>
        </p:nvSpPr>
        <p:spPr>
          <a:xfrm>
            <a:off x="3895017" y="2095098"/>
            <a:ext cx="2752825" cy="64810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84EE722-543F-414F-8990-E65D21CF3198}"/>
              </a:ext>
            </a:extLst>
          </p:cNvPr>
          <p:cNvSpPr/>
          <p:nvPr/>
        </p:nvSpPr>
        <p:spPr>
          <a:xfrm>
            <a:off x="3918933" y="2931447"/>
            <a:ext cx="2752825" cy="20228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709D242-4CB2-3545-BF3A-E063420DD2C8}"/>
              </a:ext>
            </a:extLst>
          </p:cNvPr>
          <p:cNvSpPr txBox="1"/>
          <p:nvPr/>
        </p:nvSpPr>
        <p:spPr>
          <a:xfrm>
            <a:off x="815462" y="1763871"/>
            <a:ext cx="11721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r"/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float variable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4E36AC3-E293-2B4D-B2BF-E16B93350E93}"/>
              </a:ext>
            </a:extLst>
          </p:cNvPr>
          <p:cNvSpPr txBox="1"/>
          <p:nvPr/>
        </p:nvSpPr>
        <p:spPr>
          <a:xfrm>
            <a:off x="-36228" y="2201205"/>
            <a:ext cx="14073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r"/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round to 2 decimal places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0DFA355-F90A-5A49-BE45-0976B46EBE03}"/>
              </a:ext>
            </a:extLst>
          </p:cNvPr>
          <p:cNvSpPr txBox="1"/>
          <p:nvPr/>
        </p:nvSpPr>
        <p:spPr>
          <a:xfrm>
            <a:off x="111291" y="2803636"/>
            <a:ext cx="9480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r"/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convert to a string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9FB3ED3-5252-2147-8CEE-94FE95D875EE}"/>
              </a:ext>
            </a:extLst>
          </p:cNvPr>
          <p:cNvSpPr txBox="1"/>
          <p:nvPr/>
        </p:nvSpPr>
        <p:spPr>
          <a:xfrm>
            <a:off x="16119" y="3321146"/>
            <a:ext cx="1187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right justify within a minimum of 6 characters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24535AF-1E11-2548-92F9-5AD84D965750}"/>
              </a:ext>
            </a:extLst>
          </p:cNvPr>
          <p:cNvSpPr txBox="1"/>
          <p:nvPr/>
        </p:nvSpPr>
        <p:spPr>
          <a:xfrm>
            <a:off x="2615259" y="179986"/>
            <a:ext cx="392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(combining methods and functions)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3018879-4354-8949-97E4-6792ED0E67DB}"/>
              </a:ext>
            </a:extLst>
          </p:cNvPr>
          <p:cNvSpPr txBox="1"/>
          <p:nvPr/>
        </p:nvSpPr>
        <p:spPr>
          <a:xfrm>
            <a:off x="3025575" y="1744899"/>
            <a:ext cx="648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: float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118D686-C097-6045-BE9B-0D5BA62838EC}"/>
              </a:ext>
            </a:extLst>
          </p:cNvPr>
          <p:cNvSpPr txBox="1"/>
          <p:nvPr/>
        </p:nvSpPr>
        <p:spPr>
          <a:xfrm>
            <a:off x="3328587" y="2325848"/>
            <a:ext cx="648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: float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12C667D-D10D-4F4D-A969-62491419A6F6}"/>
              </a:ext>
            </a:extLst>
          </p:cNvPr>
          <p:cNvSpPr txBox="1"/>
          <p:nvPr/>
        </p:nvSpPr>
        <p:spPr>
          <a:xfrm>
            <a:off x="3395637" y="2894090"/>
            <a:ext cx="648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: str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CFB1F51-BA1B-2A42-AAA6-F8A99ACB4B11}"/>
              </a:ext>
            </a:extLst>
          </p:cNvPr>
          <p:cNvSpPr txBox="1"/>
          <p:nvPr/>
        </p:nvSpPr>
        <p:spPr>
          <a:xfrm>
            <a:off x="4109889" y="3469669"/>
            <a:ext cx="648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: str</a:t>
            </a:r>
          </a:p>
        </p:txBody>
      </p:sp>
    </p:spTree>
    <p:extLst>
      <p:ext uri="{BB962C8B-B14F-4D97-AF65-F5344CB8AC3E}">
        <p14:creationId xmlns:p14="http://schemas.microsoft.com/office/powerpoint/2010/main" val="2318902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CA3EF-4F85-8046-849D-E584C6BD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a Method?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85AC6-7F89-3E42-A388-B3F0D5794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 method is similar to a function but it belongs to an object</a:t>
            </a:r>
          </a:p>
          <a:p>
            <a:endParaRPr lang="en-GB"/>
          </a:p>
          <a:p>
            <a:r>
              <a:rPr lang="en-GB"/>
              <a:t>What is an object?</a:t>
            </a:r>
          </a:p>
          <a:p>
            <a:pPr lvl="1"/>
            <a:r>
              <a:rPr lang="en-GB"/>
              <a:t>Everything in Python is an object</a:t>
            </a:r>
          </a:p>
          <a:p>
            <a:pPr lvl="1"/>
            <a:endParaRPr lang="en-GB"/>
          </a:p>
          <a:p>
            <a:pPr lvl="1"/>
            <a:r>
              <a:rPr lang="en-GB"/>
              <a:t>You already know about str, int, and float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05FDDE-70E3-0F4D-9698-E5BD474A1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D2BFE-F774-A64A-9B31-C834F2C8C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8052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5E1F87A-D706-5F42-BB4D-D2F5CCA354C7}"/>
              </a:ext>
            </a:extLst>
          </p:cNvPr>
          <p:cNvSpPr/>
          <p:nvPr/>
        </p:nvSpPr>
        <p:spPr>
          <a:xfrm>
            <a:off x="107695" y="1155282"/>
            <a:ext cx="1966909" cy="230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OUNCE = 0.035274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0EB24BF-69BE-DD4E-9B58-720A20E0D521}"/>
              </a:ext>
            </a:extLst>
          </p:cNvPr>
          <p:cNvSpPr/>
          <p:nvPr/>
        </p:nvSpPr>
        <p:spPr>
          <a:xfrm>
            <a:off x="107692" y="2401778"/>
            <a:ext cx="1966909" cy="5078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oz_phone1 = g_phone1 * OUNCE</a:t>
            </a:r>
          </a:p>
          <a:p>
            <a:r>
              <a:rPr lang="en-GB" sz="900"/>
              <a:t>oz_phone2 = g_phone2 * OUNCE</a:t>
            </a:r>
          </a:p>
          <a:p>
            <a:r>
              <a:rPr lang="en-GB" sz="900"/>
              <a:t>oz_phone3 = g_phone3 * OUNCE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7534690-AE59-0B4C-8389-A238E5DCEAAC}"/>
              </a:ext>
            </a:extLst>
          </p:cNvPr>
          <p:cNvSpPr/>
          <p:nvPr/>
        </p:nvSpPr>
        <p:spPr>
          <a:xfrm>
            <a:off x="107693" y="1363032"/>
            <a:ext cx="1966909" cy="106182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phone1 = </a:t>
            </a:r>
            <a:r>
              <a:rPr lang="en-GB" sz="900">
                <a:solidFill>
                  <a:schemeClr val="accent6"/>
                </a:solidFill>
              </a:rPr>
              <a:t>"Nokia 220"</a:t>
            </a:r>
          </a:p>
          <a:p>
            <a:r>
              <a:rPr lang="en-GB" sz="900"/>
              <a:t>phone2 = </a:t>
            </a:r>
            <a:r>
              <a:rPr lang="en-GB" sz="900">
                <a:solidFill>
                  <a:schemeClr val="accent6"/>
                </a:solidFill>
              </a:rPr>
              <a:t>"Alcatel 1X"</a:t>
            </a:r>
          </a:p>
          <a:p>
            <a:r>
              <a:rPr lang="en-GB" sz="900"/>
              <a:t>phone3 = </a:t>
            </a:r>
            <a:r>
              <a:rPr lang="en-GB" sz="900">
                <a:solidFill>
                  <a:schemeClr val="accent6"/>
                </a:solidFill>
              </a:rPr>
              <a:t>"Motorola Moto E6 Play"</a:t>
            </a:r>
          </a:p>
          <a:p>
            <a:endParaRPr lang="en-GB" sz="900"/>
          </a:p>
          <a:p>
            <a:r>
              <a:rPr lang="en-GB" sz="900"/>
              <a:t>g_phone1 = 86.5</a:t>
            </a:r>
          </a:p>
          <a:p>
            <a:r>
              <a:rPr lang="en-GB" sz="900"/>
              <a:t>g_phone2 = 130</a:t>
            </a:r>
          </a:p>
          <a:p>
            <a:r>
              <a:rPr lang="en-GB" sz="900"/>
              <a:t>g_phone3 = 140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872952E-4701-D94F-9B91-1CE0225C8BF9}"/>
              </a:ext>
            </a:extLst>
          </p:cNvPr>
          <p:cNvSpPr/>
          <p:nvPr/>
        </p:nvSpPr>
        <p:spPr>
          <a:xfrm>
            <a:off x="4657725" y="107205"/>
            <a:ext cx="2002956" cy="78483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>
                <a:solidFill>
                  <a:srgbClr val="8B40C6"/>
                </a:solidFill>
              </a:rPr>
              <a:t>print</a:t>
            </a:r>
            <a:r>
              <a:rPr lang="en-GB" sz="900"/>
              <a:t>(</a:t>
            </a: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>
                <a:solidFill>
                  <a:schemeClr val="accent6"/>
                </a:solidFill>
              </a:rPr>
              <a:t>"Phone"</a:t>
            </a:r>
            <a:r>
              <a:rPr lang="en-GB" sz="900"/>
              <a:t>.</a:t>
            </a:r>
            <a:r>
              <a:rPr lang="en-GB" sz="900" err="1"/>
              <a:t>ljust</a:t>
            </a:r>
            <a:r>
              <a:rPr lang="en-GB" sz="900"/>
              <a:t>(22),</a:t>
            </a:r>
            <a:r>
              <a:rPr lang="en-GB" sz="900">
                <a:solidFill>
                  <a:schemeClr val="accent6"/>
                </a:solidFill>
              </a:rPr>
              <a:t> "|"</a:t>
            </a:r>
            <a:r>
              <a:rPr lang="en-GB" sz="900"/>
              <a:t>,</a:t>
            </a:r>
            <a:endParaRPr lang="en-GB" sz="900">
              <a:solidFill>
                <a:schemeClr val="accent6"/>
              </a:solidFill>
            </a:endParaRP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>
                <a:solidFill>
                  <a:schemeClr val="accent6"/>
                </a:solidFill>
              </a:rPr>
              <a:t>"Grams"</a:t>
            </a:r>
            <a:r>
              <a:rPr lang="en-GB" sz="900"/>
              <a:t>.</a:t>
            </a:r>
            <a:r>
              <a:rPr lang="en-GB" sz="900" err="1"/>
              <a:t>rjust</a:t>
            </a:r>
            <a:r>
              <a:rPr lang="en-GB" sz="900"/>
              <a:t>(6),</a:t>
            </a:r>
            <a:r>
              <a:rPr lang="en-GB" sz="900">
                <a:solidFill>
                  <a:schemeClr val="accent6"/>
                </a:solidFill>
              </a:rPr>
              <a:t> "|"</a:t>
            </a:r>
            <a:r>
              <a:rPr lang="en-GB" sz="900"/>
              <a:t>,</a:t>
            </a:r>
            <a:endParaRPr lang="en-GB" sz="900">
              <a:solidFill>
                <a:schemeClr val="accent6"/>
              </a:solidFill>
            </a:endParaRP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>
                <a:solidFill>
                  <a:schemeClr val="accent6"/>
                </a:solidFill>
              </a:rPr>
              <a:t>"Ounces"</a:t>
            </a:r>
            <a:r>
              <a:rPr lang="en-GB" sz="900"/>
              <a:t>.</a:t>
            </a:r>
            <a:r>
              <a:rPr lang="en-GB" sz="900" err="1"/>
              <a:t>rjust</a:t>
            </a:r>
            <a:r>
              <a:rPr lang="en-GB" sz="900"/>
              <a:t>(6)</a:t>
            </a:r>
            <a:r>
              <a:rPr lang="en-GB" sz="900">
                <a:solidFill>
                  <a:schemeClr val="accent6"/>
                </a:solidFill>
              </a:rPr>
              <a:t>,</a:t>
            </a: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 err="1"/>
              <a:t>sep</a:t>
            </a:r>
            <a:r>
              <a:rPr lang="en-GB" sz="900"/>
              <a:t>=</a:t>
            </a:r>
            <a:r>
              <a:rPr lang="en-GB" sz="900">
                <a:solidFill>
                  <a:schemeClr val="accent6"/>
                </a:solidFill>
              </a:rPr>
              <a:t>''</a:t>
            </a:r>
            <a:r>
              <a:rPr lang="en-GB" sz="900"/>
              <a:t>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B973F69-1C45-C84F-A68F-1D534FEABF47}"/>
              </a:ext>
            </a:extLst>
          </p:cNvPr>
          <p:cNvSpPr/>
          <p:nvPr/>
        </p:nvSpPr>
        <p:spPr>
          <a:xfrm>
            <a:off x="4657724" y="1075603"/>
            <a:ext cx="2002957" cy="78483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>
                <a:solidFill>
                  <a:srgbClr val="8B40C6"/>
                </a:solidFill>
              </a:rPr>
              <a:t>print</a:t>
            </a:r>
            <a:r>
              <a:rPr lang="en-GB" sz="900"/>
              <a:t>(</a:t>
            </a: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/>
              <a:t>phone1.ljust(22),</a:t>
            </a:r>
            <a:r>
              <a:rPr lang="en-GB" sz="900">
                <a:solidFill>
                  <a:schemeClr val="accent6"/>
                </a:solidFill>
              </a:rPr>
              <a:t> "|"</a:t>
            </a:r>
            <a:r>
              <a:rPr lang="en-GB" sz="900"/>
              <a:t>,</a:t>
            </a:r>
            <a:endParaRPr lang="en-GB" sz="900">
              <a:solidFill>
                <a:schemeClr val="accent6"/>
              </a:solidFill>
            </a:endParaRP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>
                <a:solidFill>
                  <a:srgbClr val="8B40C6"/>
                </a:solidFill>
              </a:rPr>
              <a:t>str</a:t>
            </a:r>
            <a:r>
              <a:rPr lang="en-GB" sz="900"/>
              <a:t>(g_phone1).rjust(6),</a:t>
            </a:r>
            <a:r>
              <a:rPr lang="en-GB" sz="900">
                <a:solidFill>
                  <a:schemeClr val="accent6"/>
                </a:solidFill>
              </a:rPr>
              <a:t> "|"</a:t>
            </a:r>
            <a:r>
              <a:rPr lang="en-GB" sz="900"/>
              <a:t>,</a:t>
            </a:r>
            <a:endParaRPr lang="en-GB" sz="900">
              <a:solidFill>
                <a:schemeClr val="accent6"/>
              </a:solidFill>
            </a:endParaRP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>
                <a:solidFill>
                  <a:srgbClr val="8B40C6"/>
                </a:solidFill>
              </a:rPr>
              <a:t>str</a:t>
            </a:r>
            <a:r>
              <a:rPr lang="en-GB" sz="900"/>
              <a:t>(</a:t>
            </a:r>
            <a:r>
              <a:rPr lang="en-GB" sz="900">
                <a:solidFill>
                  <a:srgbClr val="8B40C6"/>
                </a:solidFill>
              </a:rPr>
              <a:t>round</a:t>
            </a:r>
            <a:r>
              <a:rPr lang="en-GB" sz="900"/>
              <a:t>(oz _phone1, 2)).rjust(6)</a:t>
            </a:r>
            <a:r>
              <a:rPr lang="en-GB" sz="900">
                <a:solidFill>
                  <a:schemeClr val="accent6"/>
                </a:solidFill>
              </a:rPr>
              <a:t>,</a:t>
            </a: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 err="1"/>
              <a:t>sep</a:t>
            </a:r>
            <a:r>
              <a:rPr lang="en-GB" sz="900"/>
              <a:t>=</a:t>
            </a:r>
            <a:r>
              <a:rPr lang="en-GB" sz="900">
                <a:solidFill>
                  <a:schemeClr val="accent6"/>
                </a:solidFill>
              </a:rPr>
              <a:t>''</a:t>
            </a:r>
            <a:r>
              <a:rPr lang="en-GB" sz="900"/>
              <a:t>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8D1DB6D-C26A-D34D-96A3-FF73747F198D}"/>
              </a:ext>
            </a:extLst>
          </p:cNvPr>
          <p:cNvSpPr/>
          <p:nvPr/>
        </p:nvSpPr>
        <p:spPr>
          <a:xfrm>
            <a:off x="3818706" y="2062304"/>
            <a:ext cx="2933434" cy="30008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350">
                <a:solidFill>
                  <a:srgbClr val="8B40C6"/>
                </a:solidFill>
              </a:rPr>
              <a:t>print</a:t>
            </a:r>
            <a:r>
              <a:rPr lang="en-GB" sz="1350"/>
              <a:t>("=".</a:t>
            </a:r>
            <a:r>
              <a:rPr lang="en-GB" sz="1350" err="1"/>
              <a:t>center</a:t>
            </a:r>
            <a:r>
              <a:rPr lang="en-GB" sz="1350"/>
              <a:t>(36, "="))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B14AE00-45BC-1445-B56A-72654CE6837D}"/>
              </a:ext>
            </a:extLst>
          </p:cNvPr>
          <p:cNvSpPr/>
          <p:nvPr/>
        </p:nvSpPr>
        <p:spPr>
          <a:xfrm>
            <a:off x="4908158" y="4119802"/>
            <a:ext cx="4078945" cy="5078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Phone                 | </a:t>
            </a:r>
            <a:r>
              <a:rPr lang="en-GB" sz="1350" err="1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Grams|Ounces</a:t>
            </a:r>
            <a:endParaRPr lang="en-GB" sz="1350">
              <a:solidFill>
                <a:schemeClr val="accent1"/>
              </a:solidFill>
              <a:latin typeface="Courier" pitchFamily="2" charset="0"/>
              <a:ea typeface="Tahoma" panose="020B0604030504040204" pitchFamily="34" charset="0"/>
              <a:cs typeface="Al Bayan Plain" pitchFamily="2" charset="-78"/>
            </a:endParaRPr>
          </a:p>
          <a:p>
            <a:r>
              <a:rPr lang="en-GB" sz="135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Nokia 220             |  86.5|  3.05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204BF7-D0AF-D74E-9E8A-3937135C2BDB}"/>
              </a:ext>
            </a:extLst>
          </p:cNvPr>
          <p:cNvSpPr txBox="1"/>
          <p:nvPr/>
        </p:nvSpPr>
        <p:spPr>
          <a:xfrm>
            <a:off x="4908159" y="3309274"/>
            <a:ext cx="3535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need to divide the header row off</a:t>
            </a:r>
          </a:p>
          <a:p>
            <a:r>
              <a:rPr lang="en-GB" sz="1200">
                <a:solidFill>
                  <a:schemeClr val="accent5">
                    <a:lumMod val="75000"/>
                  </a:schemeClr>
                </a:solidFill>
              </a:rPr>
              <a:t>(there's a better way which I'll show you in a bit)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D48C249-C7A0-E147-84F4-D370A88E8EA6}"/>
              </a:ext>
            </a:extLst>
          </p:cNvPr>
          <p:cNvGrpSpPr/>
          <p:nvPr/>
        </p:nvGrpSpPr>
        <p:grpSpPr>
          <a:xfrm>
            <a:off x="117318" y="3029760"/>
            <a:ext cx="3856454" cy="1829734"/>
            <a:chOff x="5899759" y="1942456"/>
            <a:chExt cx="5141938" cy="2439645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9506B67-27A0-0043-A023-E6D9B716CFA6}"/>
                </a:ext>
              </a:extLst>
            </p:cNvPr>
            <p:cNvCxnSpPr>
              <a:cxnSpLocks/>
            </p:cNvCxnSpPr>
            <p:nvPr/>
          </p:nvCxnSpPr>
          <p:spPr>
            <a:xfrm>
              <a:off x="10277499" y="1945579"/>
              <a:ext cx="1" cy="654141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25F68CEF-2666-0643-9336-3548552AB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9759" y="2581089"/>
              <a:ext cx="4432995" cy="1108249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6004CBF-A429-204A-918F-8A772EDB0BC9}"/>
                </a:ext>
              </a:extLst>
            </p:cNvPr>
            <p:cNvCxnSpPr>
              <a:cxnSpLocks/>
            </p:cNvCxnSpPr>
            <p:nvPr/>
          </p:nvCxnSpPr>
          <p:spPr>
            <a:xfrm>
              <a:off x="5924310" y="3701281"/>
              <a:ext cx="0" cy="312841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6C990D6-1146-6F42-986F-1D131E50A621}"/>
                </a:ext>
              </a:extLst>
            </p:cNvPr>
            <p:cNvCxnSpPr>
              <a:cxnSpLocks/>
            </p:cNvCxnSpPr>
            <p:nvPr/>
          </p:nvCxnSpPr>
          <p:spPr>
            <a:xfrm>
              <a:off x="8493420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D1D1729-3500-1C40-962A-B71C262B4B8C}"/>
                </a:ext>
              </a:extLst>
            </p:cNvPr>
            <p:cNvSpPr txBox="1"/>
            <p:nvPr/>
          </p:nvSpPr>
          <p:spPr>
            <a:xfrm>
              <a:off x="5948862" y="3687784"/>
              <a:ext cx="25232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21 characters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4079E2B-8182-B64C-839E-973C7E62A9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4344" y="3815502"/>
              <a:ext cx="907781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5450985-24C0-A746-AFA3-48AED7A663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9420" y="3815502"/>
              <a:ext cx="907782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70433B57-0DDB-B84D-9806-D12179B87C35}"/>
                </a:ext>
              </a:extLst>
            </p:cNvPr>
            <p:cNvCxnSpPr>
              <a:cxnSpLocks/>
            </p:cNvCxnSpPr>
            <p:nvPr/>
          </p:nvCxnSpPr>
          <p:spPr>
            <a:xfrm>
              <a:off x="8622314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3584150-C80F-0C49-878D-1CCC0B6EC513}"/>
                </a:ext>
              </a:extLst>
            </p:cNvPr>
            <p:cNvSpPr txBox="1"/>
            <p:nvPr/>
          </p:nvSpPr>
          <p:spPr>
            <a:xfrm>
              <a:off x="7435048" y="4100050"/>
              <a:ext cx="1253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13E059F6-13D9-1641-A344-3FABFB66CC1F}"/>
                </a:ext>
              </a:extLst>
            </p:cNvPr>
            <p:cNvCxnSpPr>
              <a:cxnSpLocks/>
            </p:cNvCxnSpPr>
            <p:nvPr/>
          </p:nvCxnSpPr>
          <p:spPr>
            <a:xfrm>
              <a:off x="8753049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48FF7124-78E8-2D43-9DD4-C9C3D799383F}"/>
                </a:ext>
              </a:extLst>
            </p:cNvPr>
            <p:cNvCxnSpPr>
              <a:cxnSpLocks/>
            </p:cNvCxnSpPr>
            <p:nvPr/>
          </p:nvCxnSpPr>
          <p:spPr>
            <a:xfrm>
              <a:off x="9465353" y="3695614"/>
              <a:ext cx="0" cy="247736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1E8A8C7-C509-9A4B-BDC7-CBE4351CD7C6}"/>
                </a:ext>
              </a:extLst>
            </p:cNvPr>
            <p:cNvSpPr txBox="1"/>
            <p:nvPr/>
          </p:nvSpPr>
          <p:spPr>
            <a:xfrm>
              <a:off x="8664668" y="3813965"/>
              <a:ext cx="912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6 characters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3A78C80-926E-4541-9E48-26056AA296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7861" y="3815965"/>
              <a:ext cx="707489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BB257617-7599-C844-8A98-B89177660609}"/>
                </a:ext>
              </a:extLst>
            </p:cNvPr>
            <p:cNvCxnSpPr>
              <a:cxnSpLocks/>
            </p:cNvCxnSpPr>
            <p:nvPr/>
          </p:nvCxnSpPr>
          <p:spPr>
            <a:xfrm>
              <a:off x="9585835" y="2351704"/>
              <a:ext cx="0" cy="23564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468C4F41-8573-5C48-85AA-341324A9F4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88674" y="2488630"/>
              <a:ext cx="690674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2B580DB-96D7-1245-A753-162BB6900F6F}"/>
                </a:ext>
              </a:extLst>
            </p:cNvPr>
            <p:cNvSpPr txBox="1"/>
            <p:nvPr/>
          </p:nvSpPr>
          <p:spPr>
            <a:xfrm>
              <a:off x="9497419" y="2208219"/>
              <a:ext cx="8880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6 characters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FC16D6F-B2E5-2840-AA93-26D4E26C890B}"/>
                </a:ext>
              </a:extLst>
            </p:cNvPr>
            <p:cNvCxnSpPr>
              <a:cxnSpLocks/>
            </p:cNvCxnSpPr>
            <p:nvPr/>
          </p:nvCxnSpPr>
          <p:spPr>
            <a:xfrm>
              <a:off x="5914337" y="1942456"/>
              <a:ext cx="0" cy="686837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5785845-1995-9D4C-AB3F-3479288360FA}"/>
                </a:ext>
              </a:extLst>
            </p:cNvPr>
            <p:cNvSpPr txBox="1"/>
            <p:nvPr/>
          </p:nvSpPr>
          <p:spPr>
            <a:xfrm>
              <a:off x="5942512" y="2003771"/>
              <a:ext cx="4315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36 characters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B6C37F3-130E-0540-BDBC-19E8511BDB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1376" y="2133676"/>
              <a:ext cx="1800224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CACCCBA3-1EE1-B54E-A796-A533BB86D2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2069" y="2125220"/>
              <a:ext cx="1810616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CA661EC-8BE8-5643-A971-D7790C5BD3F9}"/>
                </a:ext>
              </a:extLst>
            </p:cNvPr>
            <p:cNvSpPr txBox="1"/>
            <p:nvPr/>
          </p:nvSpPr>
          <p:spPr>
            <a:xfrm>
              <a:off x="8571056" y="4105102"/>
              <a:ext cx="1253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0ADD6EB3-ECC3-7141-993C-0617E7291E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51975" y="2492466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072CE39-2F8E-8C46-93A7-1587EB980E2E}"/>
                </a:ext>
              </a:extLst>
            </p:cNvPr>
            <p:cNvSpPr txBox="1"/>
            <p:nvPr/>
          </p:nvSpPr>
          <p:spPr>
            <a:xfrm>
              <a:off x="8731499" y="2202943"/>
              <a:ext cx="847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603D41C-5A74-E248-9090-C487074355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50320" y="2351704"/>
              <a:ext cx="1655" cy="229385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FBB8B24-FFFA-F641-A0EA-D9C2E83B800E}"/>
                </a:ext>
              </a:extLst>
            </p:cNvPr>
            <p:cNvSpPr txBox="1"/>
            <p:nvPr/>
          </p:nvSpPr>
          <p:spPr>
            <a:xfrm>
              <a:off x="10332754" y="2997141"/>
              <a:ext cx="708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5 lines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94FC91D-7902-8A46-8A30-1FA535A9751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16573" y="2411461"/>
              <a:ext cx="0" cy="35636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1DB2F833-8DAC-7648-95B3-FEF7266A8AA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16573" y="3487437"/>
              <a:ext cx="0" cy="35636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1BBFDCE1-F5CE-3741-A98F-0AB2BB9EBC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7009" y="2587153"/>
              <a:ext cx="0" cy="40998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02D46666-598E-5242-8B26-DCDAAAE51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8647" y="3202370"/>
              <a:ext cx="0" cy="450902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66D9C152-4A72-D845-91F2-1D5A7D2F38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4822" y="4046710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20D55557-BCED-8842-8BD7-A4E0963728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3420" y="4045295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597D5CF-EBE1-8A4A-ACAB-A1A67BEBA0CF}"/>
              </a:ext>
            </a:extLst>
          </p:cNvPr>
          <p:cNvCxnSpPr>
            <a:cxnSpLocks/>
          </p:cNvCxnSpPr>
          <p:nvPr/>
        </p:nvCxnSpPr>
        <p:spPr>
          <a:xfrm flipH="1" flipV="1">
            <a:off x="5111016" y="2492943"/>
            <a:ext cx="115502" cy="81633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265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28B3FA30-CB44-904D-964A-ED2F2DE60826}"/>
              </a:ext>
            </a:extLst>
          </p:cNvPr>
          <p:cNvSpPr/>
          <p:nvPr/>
        </p:nvSpPr>
        <p:spPr>
          <a:xfrm>
            <a:off x="4905354" y="4120633"/>
            <a:ext cx="4076931" cy="715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Phone                 | </a:t>
            </a:r>
            <a:r>
              <a:rPr lang="en-GB" sz="1350" err="1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Grams|Ounces</a:t>
            </a:r>
            <a:endParaRPr lang="en-GB" sz="1350">
              <a:solidFill>
                <a:schemeClr val="accent1"/>
              </a:solidFill>
              <a:latin typeface="Courier" pitchFamily="2" charset="0"/>
              <a:ea typeface="Tahoma" panose="020B0604030504040204" pitchFamily="34" charset="0"/>
              <a:cs typeface="Al Bayan Plain" pitchFamily="2" charset="-78"/>
            </a:endParaRPr>
          </a:p>
          <a:p>
            <a:r>
              <a:rPr lang="en-GB" sz="135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====================================</a:t>
            </a:r>
          </a:p>
          <a:p>
            <a:r>
              <a:rPr lang="en-GB" sz="135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Nokia 220             |  86.5|  3.05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5E1F87A-D706-5F42-BB4D-D2F5CCA354C7}"/>
              </a:ext>
            </a:extLst>
          </p:cNvPr>
          <p:cNvSpPr/>
          <p:nvPr/>
        </p:nvSpPr>
        <p:spPr>
          <a:xfrm>
            <a:off x="107695" y="1155282"/>
            <a:ext cx="1966909" cy="230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OUNCE = 0.035274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0EB24BF-69BE-DD4E-9B58-720A20E0D521}"/>
              </a:ext>
            </a:extLst>
          </p:cNvPr>
          <p:cNvSpPr/>
          <p:nvPr/>
        </p:nvSpPr>
        <p:spPr>
          <a:xfrm>
            <a:off x="107692" y="2401778"/>
            <a:ext cx="1966909" cy="5078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oz_phone1 = g_phone1 * OUNCE</a:t>
            </a:r>
          </a:p>
          <a:p>
            <a:r>
              <a:rPr lang="en-GB" sz="900"/>
              <a:t>oz_phone2 = g_phone2 * OUNCE</a:t>
            </a:r>
          </a:p>
          <a:p>
            <a:r>
              <a:rPr lang="en-GB" sz="900"/>
              <a:t>oz_phone3 = g_phone3 * OUNCE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7534690-AE59-0B4C-8389-A238E5DCEAAC}"/>
              </a:ext>
            </a:extLst>
          </p:cNvPr>
          <p:cNvSpPr/>
          <p:nvPr/>
        </p:nvSpPr>
        <p:spPr>
          <a:xfrm>
            <a:off x="107693" y="1363032"/>
            <a:ext cx="1966909" cy="106182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phone1 = </a:t>
            </a:r>
            <a:r>
              <a:rPr lang="en-GB" sz="900">
                <a:solidFill>
                  <a:schemeClr val="accent6"/>
                </a:solidFill>
              </a:rPr>
              <a:t>"Nokia 220"</a:t>
            </a:r>
          </a:p>
          <a:p>
            <a:r>
              <a:rPr lang="en-GB" sz="900"/>
              <a:t>phone2 = </a:t>
            </a:r>
            <a:r>
              <a:rPr lang="en-GB" sz="900">
                <a:solidFill>
                  <a:schemeClr val="accent6"/>
                </a:solidFill>
              </a:rPr>
              <a:t>"Alcatel 1X"</a:t>
            </a:r>
          </a:p>
          <a:p>
            <a:r>
              <a:rPr lang="en-GB" sz="900"/>
              <a:t>phone3 = </a:t>
            </a:r>
            <a:r>
              <a:rPr lang="en-GB" sz="900">
                <a:solidFill>
                  <a:schemeClr val="accent6"/>
                </a:solidFill>
              </a:rPr>
              <a:t>"Motorola Moto E6 Play"</a:t>
            </a:r>
          </a:p>
          <a:p>
            <a:endParaRPr lang="en-GB" sz="900"/>
          </a:p>
          <a:p>
            <a:r>
              <a:rPr lang="en-GB" sz="900"/>
              <a:t>g_phone1 = 86.5</a:t>
            </a:r>
          </a:p>
          <a:p>
            <a:r>
              <a:rPr lang="en-GB" sz="900"/>
              <a:t>g_phone2 = 130</a:t>
            </a:r>
          </a:p>
          <a:p>
            <a:r>
              <a:rPr lang="en-GB" sz="900"/>
              <a:t>g_phone3 = 140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8D1DB6D-C26A-D34D-96A3-FF73747F198D}"/>
              </a:ext>
            </a:extLst>
          </p:cNvPr>
          <p:cNvSpPr/>
          <p:nvPr/>
        </p:nvSpPr>
        <p:spPr>
          <a:xfrm>
            <a:off x="4657725" y="868403"/>
            <a:ext cx="2002956" cy="230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>
                <a:solidFill>
                  <a:srgbClr val="8B40C6"/>
                </a:solidFill>
              </a:rPr>
              <a:t>print</a:t>
            </a:r>
            <a:r>
              <a:rPr lang="en-GB" sz="900"/>
              <a:t>("=".</a:t>
            </a:r>
            <a:r>
              <a:rPr lang="en-GB" sz="900" err="1"/>
              <a:t>center</a:t>
            </a:r>
            <a:r>
              <a:rPr lang="en-GB" sz="900"/>
              <a:t>(36, "="))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4203115-5A15-4D48-ADA0-E82D131B8D44}"/>
              </a:ext>
            </a:extLst>
          </p:cNvPr>
          <p:cNvSpPr txBox="1"/>
          <p:nvPr/>
        </p:nvSpPr>
        <p:spPr>
          <a:xfrm>
            <a:off x="4895319" y="2943455"/>
            <a:ext cx="4037666" cy="1200329"/>
          </a:xfrm>
          <a:prstGeom prst="rect">
            <a:avLst/>
          </a:prstGeom>
          <a:solidFill>
            <a:schemeClr val="bg1">
              <a:alpha val="48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output still looks okay but I find the code messy</a:t>
            </a:r>
          </a:p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lets look at an alternative approach using another string method, 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.format()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30E4B24-9F19-3046-9150-AE6448E8A6C9}"/>
              </a:ext>
            </a:extLst>
          </p:cNvPr>
          <p:cNvGrpSpPr/>
          <p:nvPr/>
        </p:nvGrpSpPr>
        <p:grpSpPr>
          <a:xfrm>
            <a:off x="117318" y="3029760"/>
            <a:ext cx="3856454" cy="1829734"/>
            <a:chOff x="5899759" y="1942456"/>
            <a:chExt cx="5141938" cy="2439645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26792DE-6196-F049-868B-D2805E784775}"/>
                </a:ext>
              </a:extLst>
            </p:cNvPr>
            <p:cNvCxnSpPr>
              <a:cxnSpLocks/>
            </p:cNvCxnSpPr>
            <p:nvPr/>
          </p:nvCxnSpPr>
          <p:spPr>
            <a:xfrm>
              <a:off x="10277499" y="1945579"/>
              <a:ext cx="1" cy="654141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9FAF9B78-9A28-9E41-8FBF-56783E5B2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9759" y="2581089"/>
              <a:ext cx="4432995" cy="1108249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5AC133A3-5D35-B94C-A2E0-5FAB7D7EB365}"/>
                </a:ext>
              </a:extLst>
            </p:cNvPr>
            <p:cNvCxnSpPr>
              <a:cxnSpLocks/>
            </p:cNvCxnSpPr>
            <p:nvPr/>
          </p:nvCxnSpPr>
          <p:spPr>
            <a:xfrm>
              <a:off x="5924310" y="3701281"/>
              <a:ext cx="0" cy="312841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F8E00A7-99EA-D247-AA4C-8C77B7A69CF7}"/>
                </a:ext>
              </a:extLst>
            </p:cNvPr>
            <p:cNvCxnSpPr>
              <a:cxnSpLocks/>
            </p:cNvCxnSpPr>
            <p:nvPr/>
          </p:nvCxnSpPr>
          <p:spPr>
            <a:xfrm>
              <a:off x="8493420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0C76A48-F15A-1B49-9C67-A0F170C0B44F}"/>
                </a:ext>
              </a:extLst>
            </p:cNvPr>
            <p:cNvSpPr txBox="1"/>
            <p:nvPr/>
          </p:nvSpPr>
          <p:spPr>
            <a:xfrm>
              <a:off x="5948862" y="3687784"/>
              <a:ext cx="25232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21 characters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F112BF2-3EF2-934D-B883-58E50953C7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4344" y="3815502"/>
              <a:ext cx="907781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6DD2EB7-3B6E-6349-B27E-A5694EF0A8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9420" y="3815502"/>
              <a:ext cx="907782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4E514BC-ADD5-E94E-A2EE-861EC3A5C610}"/>
                </a:ext>
              </a:extLst>
            </p:cNvPr>
            <p:cNvCxnSpPr>
              <a:cxnSpLocks/>
            </p:cNvCxnSpPr>
            <p:nvPr/>
          </p:nvCxnSpPr>
          <p:spPr>
            <a:xfrm>
              <a:off x="8622314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F8BAB3D-02A1-074B-B635-B384E330A8B0}"/>
                </a:ext>
              </a:extLst>
            </p:cNvPr>
            <p:cNvSpPr txBox="1"/>
            <p:nvPr/>
          </p:nvSpPr>
          <p:spPr>
            <a:xfrm>
              <a:off x="7435048" y="4100050"/>
              <a:ext cx="1253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D775AE9B-0F96-214E-B535-34064BE820A2}"/>
                </a:ext>
              </a:extLst>
            </p:cNvPr>
            <p:cNvCxnSpPr>
              <a:cxnSpLocks/>
            </p:cNvCxnSpPr>
            <p:nvPr/>
          </p:nvCxnSpPr>
          <p:spPr>
            <a:xfrm>
              <a:off x="8753049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4E3A8864-AA5F-D746-A58C-CCD5D56A7848}"/>
                </a:ext>
              </a:extLst>
            </p:cNvPr>
            <p:cNvCxnSpPr>
              <a:cxnSpLocks/>
            </p:cNvCxnSpPr>
            <p:nvPr/>
          </p:nvCxnSpPr>
          <p:spPr>
            <a:xfrm>
              <a:off x="9465353" y="3695614"/>
              <a:ext cx="0" cy="247736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594394F-F765-8C4E-9DF3-CDB0E38524D5}"/>
                </a:ext>
              </a:extLst>
            </p:cNvPr>
            <p:cNvSpPr txBox="1"/>
            <p:nvPr/>
          </p:nvSpPr>
          <p:spPr>
            <a:xfrm>
              <a:off x="8664668" y="3813965"/>
              <a:ext cx="912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6 characters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E1EB41A9-F2F3-AF43-A114-F5B9934C75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7861" y="3815965"/>
              <a:ext cx="707489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9A6256E-D9A1-8D40-8697-F25FF713D2F2}"/>
                </a:ext>
              </a:extLst>
            </p:cNvPr>
            <p:cNvCxnSpPr>
              <a:cxnSpLocks/>
            </p:cNvCxnSpPr>
            <p:nvPr/>
          </p:nvCxnSpPr>
          <p:spPr>
            <a:xfrm>
              <a:off x="9585835" y="2351704"/>
              <a:ext cx="0" cy="23564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42126DA-BA74-6B41-A081-4FB675A0EA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88674" y="2488630"/>
              <a:ext cx="690674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5EC8C1B-155D-9E4E-AEBF-7EF62396B3FF}"/>
                </a:ext>
              </a:extLst>
            </p:cNvPr>
            <p:cNvSpPr txBox="1"/>
            <p:nvPr/>
          </p:nvSpPr>
          <p:spPr>
            <a:xfrm>
              <a:off x="9497419" y="2208219"/>
              <a:ext cx="8880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6 characters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A1F19C1F-581A-3141-AC35-39451026842C}"/>
                </a:ext>
              </a:extLst>
            </p:cNvPr>
            <p:cNvCxnSpPr>
              <a:cxnSpLocks/>
            </p:cNvCxnSpPr>
            <p:nvPr/>
          </p:nvCxnSpPr>
          <p:spPr>
            <a:xfrm>
              <a:off x="5914337" y="1942456"/>
              <a:ext cx="0" cy="686837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6561814-EE33-CA40-B207-7F6CB1D73907}"/>
                </a:ext>
              </a:extLst>
            </p:cNvPr>
            <p:cNvSpPr txBox="1"/>
            <p:nvPr/>
          </p:nvSpPr>
          <p:spPr>
            <a:xfrm>
              <a:off x="5942512" y="2003771"/>
              <a:ext cx="4315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36 characters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ABAF8FA0-DCE1-334E-AACA-010D0F6002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1376" y="2133676"/>
              <a:ext cx="1800224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9794308-C659-D443-9314-F81F7BC2AE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2069" y="2125220"/>
              <a:ext cx="1810616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30A490D-8FE2-A844-BF3F-CC43FB035A40}"/>
                </a:ext>
              </a:extLst>
            </p:cNvPr>
            <p:cNvSpPr txBox="1"/>
            <p:nvPr/>
          </p:nvSpPr>
          <p:spPr>
            <a:xfrm>
              <a:off x="8571056" y="4105102"/>
              <a:ext cx="1253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F60C6131-6A81-0E4C-B99C-CB0BE1C0AA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51975" y="2492466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9ED75A2-3C86-C244-8F96-0EBE21FC959F}"/>
                </a:ext>
              </a:extLst>
            </p:cNvPr>
            <p:cNvSpPr txBox="1"/>
            <p:nvPr/>
          </p:nvSpPr>
          <p:spPr>
            <a:xfrm>
              <a:off x="8731499" y="2202943"/>
              <a:ext cx="847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84A2E945-47FA-1545-9E7C-81D6D36E2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50320" y="2351704"/>
              <a:ext cx="1655" cy="229385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BE1B8F3-E2BE-9F48-A16F-148009CD5968}"/>
                </a:ext>
              </a:extLst>
            </p:cNvPr>
            <p:cNvSpPr txBox="1"/>
            <p:nvPr/>
          </p:nvSpPr>
          <p:spPr>
            <a:xfrm>
              <a:off x="10332754" y="2997141"/>
              <a:ext cx="708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5 lines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670C9B7D-159E-7644-ADF8-A57D71AEA42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16573" y="2411461"/>
              <a:ext cx="0" cy="35636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7971037E-445D-4945-B0A6-354D113E98E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16573" y="3487437"/>
              <a:ext cx="0" cy="35636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CD68CD3-A62E-EC4A-93BA-5D56D1DABD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7009" y="2587153"/>
              <a:ext cx="0" cy="40998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88577CDA-2029-A44C-B367-E1E1928A5A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8647" y="3202370"/>
              <a:ext cx="0" cy="450902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FAB2A6EE-0D2E-854A-8B26-73C0F5A88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4822" y="4046710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40A96135-CC13-304B-A478-774E08EF6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3420" y="4045295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4100496-0EE6-BA40-91F8-5D06B48218E4}"/>
              </a:ext>
            </a:extLst>
          </p:cNvPr>
          <p:cNvSpPr/>
          <p:nvPr/>
        </p:nvSpPr>
        <p:spPr>
          <a:xfrm>
            <a:off x="4657725" y="107205"/>
            <a:ext cx="2002956" cy="78483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>
                <a:solidFill>
                  <a:srgbClr val="8B40C6"/>
                </a:solidFill>
              </a:rPr>
              <a:t>print</a:t>
            </a:r>
            <a:r>
              <a:rPr lang="en-GB" sz="900"/>
              <a:t>(</a:t>
            </a: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>
                <a:solidFill>
                  <a:schemeClr val="accent6"/>
                </a:solidFill>
              </a:rPr>
              <a:t>"Phone"</a:t>
            </a:r>
            <a:r>
              <a:rPr lang="en-GB" sz="900"/>
              <a:t>.</a:t>
            </a:r>
            <a:r>
              <a:rPr lang="en-GB" sz="900" err="1"/>
              <a:t>ljust</a:t>
            </a:r>
            <a:r>
              <a:rPr lang="en-GB" sz="900"/>
              <a:t>(22),</a:t>
            </a:r>
            <a:r>
              <a:rPr lang="en-GB" sz="900">
                <a:solidFill>
                  <a:schemeClr val="accent6"/>
                </a:solidFill>
              </a:rPr>
              <a:t> "|"</a:t>
            </a:r>
            <a:r>
              <a:rPr lang="en-GB" sz="900"/>
              <a:t>,</a:t>
            </a:r>
            <a:endParaRPr lang="en-GB" sz="900">
              <a:solidFill>
                <a:schemeClr val="accent6"/>
              </a:solidFill>
            </a:endParaRP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>
                <a:solidFill>
                  <a:schemeClr val="accent6"/>
                </a:solidFill>
              </a:rPr>
              <a:t>"Grams"</a:t>
            </a:r>
            <a:r>
              <a:rPr lang="en-GB" sz="900"/>
              <a:t>.</a:t>
            </a:r>
            <a:r>
              <a:rPr lang="en-GB" sz="900" err="1"/>
              <a:t>rjust</a:t>
            </a:r>
            <a:r>
              <a:rPr lang="en-GB" sz="900"/>
              <a:t>(6),</a:t>
            </a:r>
            <a:r>
              <a:rPr lang="en-GB" sz="900">
                <a:solidFill>
                  <a:schemeClr val="accent6"/>
                </a:solidFill>
              </a:rPr>
              <a:t> "|"</a:t>
            </a:r>
            <a:r>
              <a:rPr lang="en-GB" sz="900"/>
              <a:t>,</a:t>
            </a:r>
            <a:endParaRPr lang="en-GB" sz="900">
              <a:solidFill>
                <a:schemeClr val="accent6"/>
              </a:solidFill>
            </a:endParaRP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>
                <a:solidFill>
                  <a:schemeClr val="accent6"/>
                </a:solidFill>
              </a:rPr>
              <a:t>"Ounces"</a:t>
            </a:r>
            <a:r>
              <a:rPr lang="en-GB" sz="900"/>
              <a:t>.</a:t>
            </a:r>
            <a:r>
              <a:rPr lang="en-GB" sz="900" err="1"/>
              <a:t>rjust</a:t>
            </a:r>
            <a:r>
              <a:rPr lang="en-GB" sz="900"/>
              <a:t>(6)</a:t>
            </a:r>
            <a:r>
              <a:rPr lang="en-GB" sz="900">
                <a:solidFill>
                  <a:schemeClr val="accent6"/>
                </a:solidFill>
              </a:rPr>
              <a:t>,</a:t>
            </a: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 err="1"/>
              <a:t>sep</a:t>
            </a:r>
            <a:r>
              <a:rPr lang="en-GB" sz="900"/>
              <a:t>=</a:t>
            </a:r>
            <a:r>
              <a:rPr lang="en-GB" sz="900">
                <a:solidFill>
                  <a:schemeClr val="accent6"/>
                </a:solidFill>
              </a:rPr>
              <a:t>''</a:t>
            </a:r>
            <a:r>
              <a:rPr lang="en-GB" sz="900"/>
              <a:t>)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1FFCEBF-B99A-AB4A-905A-CCDD20F42644}"/>
              </a:ext>
            </a:extLst>
          </p:cNvPr>
          <p:cNvSpPr/>
          <p:nvPr/>
        </p:nvSpPr>
        <p:spPr>
          <a:xfrm>
            <a:off x="4657724" y="1075603"/>
            <a:ext cx="2002957" cy="78483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>
                <a:solidFill>
                  <a:srgbClr val="8B40C6"/>
                </a:solidFill>
              </a:rPr>
              <a:t>print</a:t>
            </a:r>
            <a:r>
              <a:rPr lang="en-GB" sz="900"/>
              <a:t>(</a:t>
            </a: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/>
              <a:t>phone1.ljust(22),</a:t>
            </a:r>
            <a:r>
              <a:rPr lang="en-GB" sz="900">
                <a:solidFill>
                  <a:schemeClr val="accent6"/>
                </a:solidFill>
              </a:rPr>
              <a:t> "|"</a:t>
            </a:r>
            <a:r>
              <a:rPr lang="en-GB" sz="900"/>
              <a:t>,</a:t>
            </a:r>
            <a:endParaRPr lang="en-GB" sz="900">
              <a:solidFill>
                <a:schemeClr val="accent6"/>
              </a:solidFill>
            </a:endParaRP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>
                <a:solidFill>
                  <a:srgbClr val="8B40C6"/>
                </a:solidFill>
              </a:rPr>
              <a:t>str</a:t>
            </a:r>
            <a:r>
              <a:rPr lang="en-GB" sz="900"/>
              <a:t>(g_phone1).rjust(6),</a:t>
            </a:r>
            <a:r>
              <a:rPr lang="en-GB" sz="900">
                <a:solidFill>
                  <a:schemeClr val="accent6"/>
                </a:solidFill>
              </a:rPr>
              <a:t> "|"</a:t>
            </a:r>
            <a:r>
              <a:rPr lang="en-GB" sz="900"/>
              <a:t>,</a:t>
            </a:r>
            <a:endParaRPr lang="en-GB" sz="900">
              <a:solidFill>
                <a:schemeClr val="accent6"/>
              </a:solidFill>
            </a:endParaRP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>
                <a:solidFill>
                  <a:srgbClr val="8B40C6"/>
                </a:solidFill>
              </a:rPr>
              <a:t>str</a:t>
            </a:r>
            <a:r>
              <a:rPr lang="en-GB" sz="900"/>
              <a:t>(</a:t>
            </a:r>
            <a:r>
              <a:rPr lang="en-GB" sz="900">
                <a:solidFill>
                  <a:srgbClr val="8B40C6"/>
                </a:solidFill>
              </a:rPr>
              <a:t>round</a:t>
            </a:r>
            <a:r>
              <a:rPr lang="en-GB" sz="900"/>
              <a:t>(oz _phone1, 2)).rjust(6)</a:t>
            </a:r>
            <a:r>
              <a:rPr lang="en-GB" sz="900">
                <a:solidFill>
                  <a:schemeClr val="accent6"/>
                </a:solidFill>
              </a:rPr>
              <a:t>,</a:t>
            </a: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 err="1"/>
              <a:t>sep</a:t>
            </a:r>
            <a:r>
              <a:rPr lang="en-GB" sz="900"/>
              <a:t>=</a:t>
            </a:r>
            <a:r>
              <a:rPr lang="en-GB" sz="900">
                <a:solidFill>
                  <a:schemeClr val="accent6"/>
                </a:solidFill>
              </a:rPr>
              <a:t>''</a:t>
            </a:r>
            <a:r>
              <a:rPr lang="en-GB" sz="9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395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28B3FA30-CB44-904D-964A-ED2F2DE60826}"/>
              </a:ext>
            </a:extLst>
          </p:cNvPr>
          <p:cNvSpPr/>
          <p:nvPr/>
        </p:nvSpPr>
        <p:spPr>
          <a:xfrm>
            <a:off x="4905354" y="4120633"/>
            <a:ext cx="4076931" cy="715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Phone                 | </a:t>
            </a:r>
            <a:r>
              <a:rPr lang="en-GB" sz="1350" err="1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Grams|Ounces</a:t>
            </a:r>
            <a:endParaRPr lang="en-GB" sz="1350">
              <a:solidFill>
                <a:schemeClr val="accent1"/>
              </a:solidFill>
              <a:latin typeface="Courier" pitchFamily="2" charset="0"/>
              <a:ea typeface="Tahoma" panose="020B0604030504040204" pitchFamily="34" charset="0"/>
              <a:cs typeface="Al Bayan Plain" pitchFamily="2" charset="-78"/>
            </a:endParaRPr>
          </a:p>
          <a:p>
            <a:r>
              <a:rPr lang="en-GB" sz="135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====================================</a:t>
            </a:r>
          </a:p>
          <a:p>
            <a:r>
              <a:rPr lang="en-GB" sz="135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Nokia 220             | 86.50|  3.05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5E1F87A-D706-5F42-BB4D-D2F5CCA354C7}"/>
              </a:ext>
            </a:extLst>
          </p:cNvPr>
          <p:cNvSpPr/>
          <p:nvPr/>
        </p:nvSpPr>
        <p:spPr>
          <a:xfrm>
            <a:off x="107695" y="1155282"/>
            <a:ext cx="1966909" cy="230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OUNCE = 0.035274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0EB24BF-69BE-DD4E-9B58-720A20E0D521}"/>
              </a:ext>
            </a:extLst>
          </p:cNvPr>
          <p:cNvSpPr/>
          <p:nvPr/>
        </p:nvSpPr>
        <p:spPr>
          <a:xfrm>
            <a:off x="107692" y="2401778"/>
            <a:ext cx="1966909" cy="5078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oz_phone1 = g_phone1 * OUNCE</a:t>
            </a:r>
          </a:p>
          <a:p>
            <a:r>
              <a:rPr lang="en-GB" sz="900"/>
              <a:t>oz_phone2 = g_phone2 * OUNCE</a:t>
            </a:r>
          </a:p>
          <a:p>
            <a:r>
              <a:rPr lang="en-GB" sz="900"/>
              <a:t>oz_phone3 = g_phone3 * OUNCE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7534690-AE59-0B4C-8389-A238E5DCEAAC}"/>
              </a:ext>
            </a:extLst>
          </p:cNvPr>
          <p:cNvSpPr/>
          <p:nvPr/>
        </p:nvSpPr>
        <p:spPr>
          <a:xfrm>
            <a:off x="107693" y="1363032"/>
            <a:ext cx="1966909" cy="106182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phone1 = </a:t>
            </a:r>
            <a:r>
              <a:rPr lang="en-GB" sz="900">
                <a:solidFill>
                  <a:schemeClr val="accent6"/>
                </a:solidFill>
              </a:rPr>
              <a:t>"Nokia 220"</a:t>
            </a:r>
          </a:p>
          <a:p>
            <a:r>
              <a:rPr lang="en-GB" sz="900"/>
              <a:t>phone2 = </a:t>
            </a:r>
            <a:r>
              <a:rPr lang="en-GB" sz="900">
                <a:solidFill>
                  <a:schemeClr val="accent6"/>
                </a:solidFill>
              </a:rPr>
              <a:t>"Alcatel 1X"</a:t>
            </a:r>
          </a:p>
          <a:p>
            <a:r>
              <a:rPr lang="en-GB" sz="900"/>
              <a:t>phone3 = </a:t>
            </a:r>
            <a:r>
              <a:rPr lang="en-GB" sz="900">
                <a:solidFill>
                  <a:schemeClr val="accent6"/>
                </a:solidFill>
              </a:rPr>
              <a:t>"Motorola Moto E6 Play"</a:t>
            </a:r>
          </a:p>
          <a:p>
            <a:endParaRPr lang="en-GB" sz="900"/>
          </a:p>
          <a:p>
            <a:r>
              <a:rPr lang="en-GB" sz="900"/>
              <a:t>g_phone1 = 86.5</a:t>
            </a:r>
          </a:p>
          <a:p>
            <a:r>
              <a:rPr lang="en-GB" sz="900"/>
              <a:t>g_phone2 = 130</a:t>
            </a:r>
          </a:p>
          <a:p>
            <a:r>
              <a:rPr lang="en-GB" sz="900"/>
              <a:t>g_phone3 = 140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4203115-5A15-4D48-ADA0-E82D131B8D44}"/>
              </a:ext>
            </a:extLst>
          </p:cNvPr>
          <p:cNvSpPr txBox="1"/>
          <p:nvPr/>
        </p:nvSpPr>
        <p:spPr>
          <a:xfrm>
            <a:off x="4908159" y="3309274"/>
            <a:ext cx="3918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this approach uses 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.format()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 with its own formatting language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4232F3-CEFF-3142-8915-89A77D02E0C5}"/>
              </a:ext>
            </a:extLst>
          </p:cNvPr>
          <p:cNvSpPr/>
          <p:nvPr/>
        </p:nvSpPr>
        <p:spPr>
          <a:xfrm>
            <a:off x="2902398" y="1917579"/>
            <a:ext cx="2002956" cy="230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>
                <a:solidFill>
                  <a:srgbClr val="8B40C6"/>
                </a:solidFill>
              </a:rPr>
              <a:t>print</a:t>
            </a:r>
            <a:r>
              <a:rPr lang="en-GB" sz="900"/>
              <a:t>("=".</a:t>
            </a:r>
            <a:r>
              <a:rPr lang="en-GB" sz="900" err="1"/>
              <a:t>center</a:t>
            </a:r>
            <a:r>
              <a:rPr lang="en-GB" sz="900"/>
              <a:t>(36, "="))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D72C194-C40D-334B-9875-39F64474D439}"/>
              </a:ext>
            </a:extLst>
          </p:cNvPr>
          <p:cNvSpPr/>
          <p:nvPr/>
        </p:nvSpPr>
        <p:spPr>
          <a:xfrm>
            <a:off x="2902398" y="1156381"/>
            <a:ext cx="2002956" cy="78483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>
                <a:solidFill>
                  <a:srgbClr val="8B40C6"/>
                </a:solidFill>
              </a:rPr>
              <a:t>print</a:t>
            </a:r>
            <a:r>
              <a:rPr lang="en-GB" sz="900"/>
              <a:t>(</a:t>
            </a: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>
                <a:solidFill>
                  <a:schemeClr val="accent6"/>
                </a:solidFill>
              </a:rPr>
              <a:t>"Phone"</a:t>
            </a:r>
            <a:r>
              <a:rPr lang="en-GB" sz="900"/>
              <a:t>.</a:t>
            </a:r>
            <a:r>
              <a:rPr lang="en-GB" sz="900" err="1"/>
              <a:t>ljust</a:t>
            </a:r>
            <a:r>
              <a:rPr lang="en-GB" sz="900"/>
              <a:t>(22),</a:t>
            </a:r>
            <a:r>
              <a:rPr lang="en-GB" sz="900">
                <a:solidFill>
                  <a:schemeClr val="accent6"/>
                </a:solidFill>
              </a:rPr>
              <a:t> "|"</a:t>
            </a:r>
            <a:r>
              <a:rPr lang="en-GB" sz="900"/>
              <a:t>,</a:t>
            </a:r>
            <a:endParaRPr lang="en-GB" sz="900">
              <a:solidFill>
                <a:schemeClr val="accent6"/>
              </a:solidFill>
            </a:endParaRP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>
                <a:solidFill>
                  <a:schemeClr val="accent6"/>
                </a:solidFill>
              </a:rPr>
              <a:t>"Grams"</a:t>
            </a:r>
            <a:r>
              <a:rPr lang="en-GB" sz="900"/>
              <a:t>.</a:t>
            </a:r>
            <a:r>
              <a:rPr lang="en-GB" sz="900" err="1"/>
              <a:t>rjust</a:t>
            </a:r>
            <a:r>
              <a:rPr lang="en-GB" sz="900"/>
              <a:t>(6),</a:t>
            </a:r>
            <a:r>
              <a:rPr lang="en-GB" sz="900">
                <a:solidFill>
                  <a:schemeClr val="accent6"/>
                </a:solidFill>
              </a:rPr>
              <a:t> "|"</a:t>
            </a:r>
            <a:r>
              <a:rPr lang="en-GB" sz="900"/>
              <a:t>,</a:t>
            </a:r>
            <a:endParaRPr lang="en-GB" sz="900">
              <a:solidFill>
                <a:schemeClr val="accent6"/>
              </a:solidFill>
            </a:endParaRP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>
                <a:solidFill>
                  <a:schemeClr val="accent6"/>
                </a:solidFill>
              </a:rPr>
              <a:t>"Ounces"</a:t>
            </a:r>
            <a:r>
              <a:rPr lang="en-GB" sz="900"/>
              <a:t>.</a:t>
            </a:r>
            <a:r>
              <a:rPr lang="en-GB" sz="900" err="1"/>
              <a:t>rjust</a:t>
            </a:r>
            <a:r>
              <a:rPr lang="en-GB" sz="900"/>
              <a:t>(6)</a:t>
            </a:r>
            <a:r>
              <a:rPr lang="en-GB" sz="900">
                <a:solidFill>
                  <a:schemeClr val="accent6"/>
                </a:solidFill>
              </a:rPr>
              <a:t>,</a:t>
            </a: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 err="1"/>
              <a:t>sep</a:t>
            </a:r>
            <a:r>
              <a:rPr lang="en-GB" sz="900"/>
              <a:t>=</a:t>
            </a:r>
            <a:r>
              <a:rPr lang="en-GB" sz="900">
                <a:solidFill>
                  <a:schemeClr val="accent6"/>
                </a:solidFill>
              </a:rPr>
              <a:t>''</a:t>
            </a:r>
            <a:r>
              <a:rPr lang="en-GB" sz="900"/>
              <a:t>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837173B-B8F6-4440-AD9D-87EE01045AFE}"/>
              </a:ext>
            </a:extLst>
          </p:cNvPr>
          <p:cNvSpPr/>
          <p:nvPr/>
        </p:nvSpPr>
        <p:spPr>
          <a:xfrm>
            <a:off x="2902397" y="2124779"/>
            <a:ext cx="2002957" cy="78483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>
                <a:solidFill>
                  <a:srgbClr val="8B40C6"/>
                </a:solidFill>
              </a:rPr>
              <a:t>print</a:t>
            </a:r>
            <a:r>
              <a:rPr lang="en-GB" sz="900"/>
              <a:t>(</a:t>
            </a: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/>
              <a:t>phone1.ljust(22),</a:t>
            </a:r>
            <a:r>
              <a:rPr lang="en-GB" sz="900">
                <a:solidFill>
                  <a:schemeClr val="accent6"/>
                </a:solidFill>
              </a:rPr>
              <a:t> "|"</a:t>
            </a:r>
            <a:r>
              <a:rPr lang="en-GB" sz="900"/>
              <a:t>,</a:t>
            </a:r>
            <a:endParaRPr lang="en-GB" sz="900">
              <a:solidFill>
                <a:schemeClr val="accent6"/>
              </a:solidFill>
            </a:endParaRP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>
                <a:solidFill>
                  <a:srgbClr val="8B40C6"/>
                </a:solidFill>
              </a:rPr>
              <a:t>str</a:t>
            </a:r>
            <a:r>
              <a:rPr lang="en-GB" sz="900"/>
              <a:t>(g_phone1).rjust(6),</a:t>
            </a:r>
            <a:r>
              <a:rPr lang="en-GB" sz="900">
                <a:solidFill>
                  <a:schemeClr val="accent6"/>
                </a:solidFill>
              </a:rPr>
              <a:t> "|"</a:t>
            </a:r>
            <a:r>
              <a:rPr lang="en-GB" sz="900"/>
              <a:t>,</a:t>
            </a:r>
            <a:endParaRPr lang="en-GB" sz="900">
              <a:solidFill>
                <a:schemeClr val="accent6"/>
              </a:solidFill>
            </a:endParaRP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>
                <a:solidFill>
                  <a:srgbClr val="8B40C6"/>
                </a:solidFill>
              </a:rPr>
              <a:t>str</a:t>
            </a:r>
            <a:r>
              <a:rPr lang="en-GB" sz="900"/>
              <a:t>(</a:t>
            </a:r>
            <a:r>
              <a:rPr lang="en-GB" sz="900">
                <a:solidFill>
                  <a:srgbClr val="8B40C6"/>
                </a:solidFill>
              </a:rPr>
              <a:t>round</a:t>
            </a:r>
            <a:r>
              <a:rPr lang="en-GB" sz="900"/>
              <a:t>(oz _phone1, 2)).rjust(6)</a:t>
            </a:r>
            <a:r>
              <a:rPr lang="en-GB" sz="900">
                <a:solidFill>
                  <a:schemeClr val="accent6"/>
                </a:solidFill>
              </a:rPr>
              <a:t>,</a:t>
            </a: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 err="1"/>
              <a:t>sep</a:t>
            </a:r>
            <a:r>
              <a:rPr lang="en-GB" sz="900"/>
              <a:t>=</a:t>
            </a:r>
            <a:r>
              <a:rPr lang="en-GB" sz="900">
                <a:solidFill>
                  <a:schemeClr val="accent6"/>
                </a:solidFill>
              </a:rPr>
              <a:t>''</a:t>
            </a:r>
            <a:r>
              <a:rPr lang="en-GB" sz="900"/>
              <a:t>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0E61258-EAA4-B447-BC98-CE87272481FF}"/>
              </a:ext>
            </a:extLst>
          </p:cNvPr>
          <p:cNvSpPr/>
          <p:nvPr/>
        </p:nvSpPr>
        <p:spPr>
          <a:xfrm>
            <a:off x="5163947" y="1912668"/>
            <a:ext cx="3776098" cy="230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>
                <a:solidFill>
                  <a:srgbClr val="8B40C6"/>
                </a:solidFill>
              </a:rPr>
              <a:t>print</a:t>
            </a:r>
            <a:r>
              <a:rPr lang="en-GB" sz="900"/>
              <a:t>("=" * 36)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E696047-70B2-734F-AD41-58008C57ED97}"/>
              </a:ext>
            </a:extLst>
          </p:cNvPr>
          <p:cNvSpPr/>
          <p:nvPr/>
        </p:nvSpPr>
        <p:spPr>
          <a:xfrm>
            <a:off x="5163947" y="1151470"/>
            <a:ext cx="3776098" cy="78483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>
                <a:solidFill>
                  <a:srgbClr val="8B40C6"/>
                </a:solidFill>
              </a:rPr>
              <a:t>print</a:t>
            </a:r>
            <a:r>
              <a:rPr lang="en-GB" sz="900"/>
              <a:t>(</a:t>
            </a:r>
            <a:r>
              <a:rPr lang="en-GB" sz="900">
                <a:solidFill>
                  <a:schemeClr val="accent6"/>
                </a:solidFill>
              </a:rPr>
              <a:t>"{0:&lt;22}|{1:&gt;6}|{2:&gt;6}"</a:t>
            </a:r>
            <a:r>
              <a:rPr lang="en-GB" sz="900"/>
              <a:t>.format(</a:t>
            </a:r>
            <a:r>
              <a:rPr lang="en-GB" sz="900">
                <a:solidFill>
                  <a:schemeClr val="accent6"/>
                </a:solidFill>
              </a:rPr>
              <a:t>"Phone"</a:t>
            </a:r>
            <a:r>
              <a:rPr lang="en-GB" sz="900"/>
              <a:t>, </a:t>
            </a:r>
            <a:r>
              <a:rPr lang="en-GB" sz="900">
                <a:solidFill>
                  <a:schemeClr val="accent6"/>
                </a:solidFill>
              </a:rPr>
              <a:t>"Grams"</a:t>
            </a:r>
            <a:r>
              <a:rPr lang="en-GB" sz="900"/>
              <a:t>, </a:t>
            </a:r>
            <a:r>
              <a:rPr lang="en-GB" sz="900">
                <a:solidFill>
                  <a:schemeClr val="accent6"/>
                </a:solidFill>
              </a:rPr>
              <a:t>"Ounces"</a:t>
            </a:r>
            <a:r>
              <a:rPr lang="en-GB" sz="900"/>
              <a:t>))</a:t>
            </a:r>
          </a:p>
          <a:p>
            <a:endParaRPr lang="en-GB" sz="900"/>
          </a:p>
          <a:p>
            <a:endParaRPr lang="en-GB" sz="900"/>
          </a:p>
          <a:p>
            <a:endParaRPr lang="en-GB" sz="900"/>
          </a:p>
          <a:p>
            <a:endParaRPr lang="en-GB" sz="9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041928C-801C-984C-87AC-11BB3010C80A}"/>
              </a:ext>
            </a:extLst>
          </p:cNvPr>
          <p:cNvSpPr/>
          <p:nvPr/>
        </p:nvSpPr>
        <p:spPr>
          <a:xfrm>
            <a:off x="5163946" y="2119868"/>
            <a:ext cx="3776099" cy="78483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>
                <a:solidFill>
                  <a:srgbClr val="8B40C6"/>
                </a:solidFill>
              </a:rPr>
              <a:t>print</a:t>
            </a:r>
            <a:r>
              <a:rPr lang="en-GB" sz="900"/>
              <a:t>(</a:t>
            </a:r>
            <a:r>
              <a:rPr lang="en-GB" sz="900">
                <a:solidFill>
                  <a:schemeClr val="accent6"/>
                </a:solidFill>
              </a:rPr>
              <a:t>"{:&lt;22}|{:&gt;6.2f}|{:&gt;6.2f}"</a:t>
            </a:r>
            <a:r>
              <a:rPr lang="en-GB" sz="900"/>
              <a:t>.format(phone1.title(), g_phone1, oz_phone1)</a:t>
            </a:r>
          </a:p>
          <a:p>
            <a:endParaRPr lang="en-GB" sz="900"/>
          </a:p>
          <a:p>
            <a:endParaRPr lang="en-GB" sz="900"/>
          </a:p>
          <a:p>
            <a:endParaRPr lang="en-GB" sz="900"/>
          </a:p>
          <a:p>
            <a:endParaRPr lang="en-GB" sz="90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F01D5A0-FA67-9B40-8B90-D52CB22954F1}"/>
              </a:ext>
            </a:extLst>
          </p:cNvPr>
          <p:cNvGrpSpPr/>
          <p:nvPr/>
        </p:nvGrpSpPr>
        <p:grpSpPr>
          <a:xfrm>
            <a:off x="117318" y="3029760"/>
            <a:ext cx="3856454" cy="1829734"/>
            <a:chOff x="5899759" y="1942456"/>
            <a:chExt cx="5141938" cy="2439645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E62EBC0-DFC0-204F-A667-CE92C9EE7DE5}"/>
                </a:ext>
              </a:extLst>
            </p:cNvPr>
            <p:cNvCxnSpPr>
              <a:cxnSpLocks/>
            </p:cNvCxnSpPr>
            <p:nvPr/>
          </p:nvCxnSpPr>
          <p:spPr>
            <a:xfrm>
              <a:off x="10277499" y="1945579"/>
              <a:ext cx="1" cy="654141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33332DDF-41A0-C640-964C-A4B532CBC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9759" y="2581089"/>
              <a:ext cx="4432995" cy="1108249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9649414-23B8-7D43-8810-A40AE49894CC}"/>
                </a:ext>
              </a:extLst>
            </p:cNvPr>
            <p:cNvCxnSpPr>
              <a:cxnSpLocks/>
            </p:cNvCxnSpPr>
            <p:nvPr/>
          </p:nvCxnSpPr>
          <p:spPr>
            <a:xfrm>
              <a:off x="5924310" y="3701281"/>
              <a:ext cx="0" cy="312841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259589C-37B3-DA40-915F-62ED99192E40}"/>
                </a:ext>
              </a:extLst>
            </p:cNvPr>
            <p:cNvCxnSpPr>
              <a:cxnSpLocks/>
            </p:cNvCxnSpPr>
            <p:nvPr/>
          </p:nvCxnSpPr>
          <p:spPr>
            <a:xfrm>
              <a:off x="8493420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68B71AE-B041-4F41-9E09-DF93FABC9073}"/>
                </a:ext>
              </a:extLst>
            </p:cNvPr>
            <p:cNvSpPr txBox="1"/>
            <p:nvPr/>
          </p:nvSpPr>
          <p:spPr>
            <a:xfrm>
              <a:off x="5948862" y="3687784"/>
              <a:ext cx="25232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21 characters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1C1EA5F-EFFD-2041-AB04-1BFF52E1A3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4344" y="3815502"/>
              <a:ext cx="907781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2E8FA51-9848-DF4A-B321-87E4BCB792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9420" y="3815502"/>
              <a:ext cx="907782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FDA8BAC-D606-5947-BF2D-31119099489F}"/>
                </a:ext>
              </a:extLst>
            </p:cNvPr>
            <p:cNvCxnSpPr>
              <a:cxnSpLocks/>
            </p:cNvCxnSpPr>
            <p:nvPr/>
          </p:nvCxnSpPr>
          <p:spPr>
            <a:xfrm>
              <a:off x="8622314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EED4AE3-FF60-B046-8F03-58B000BFC75D}"/>
                </a:ext>
              </a:extLst>
            </p:cNvPr>
            <p:cNvSpPr txBox="1"/>
            <p:nvPr/>
          </p:nvSpPr>
          <p:spPr>
            <a:xfrm>
              <a:off x="7435048" y="4100050"/>
              <a:ext cx="1253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6FB74C5-6BA1-D647-BA45-9007649DDE42}"/>
                </a:ext>
              </a:extLst>
            </p:cNvPr>
            <p:cNvCxnSpPr>
              <a:cxnSpLocks/>
            </p:cNvCxnSpPr>
            <p:nvPr/>
          </p:nvCxnSpPr>
          <p:spPr>
            <a:xfrm>
              <a:off x="8753049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0B7CC2A3-9C9F-844B-A3A9-50B7B21193C0}"/>
                </a:ext>
              </a:extLst>
            </p:cNvPr>
            <p:cNvCxnSpPr>
              <a:cxnSpLocks/>
            </p:cNvCxnSpPr>
            <p:nvPr/>
          </p:nvCxnSpPr>
          <p:spPr>
            <a:xfrm>
              <a:off x="9465353" y="3695614"/>
              <a:ext cx="0" cy="247736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1531D76-578B-384B-B389-E5E56B5B5BD9}"/>
                </a:ext>
              </a:extLst>
            </p:cNvPr>
            <p:cNvSpPr txBox="1"/>
            <p:nvPr/>
          </p:nvSpPr>
          <p:spPr>
            <a:xfrm>
              <a:off x="8664668" y="3813965"/>
              <a:ext cx="912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6 characters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6F1F84D-2DA6-4A46-B11F-2BD0FBFB41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7861" y="3815965"/>
              <a:ext cx="707489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F4F0A193-0757-2049-A1F9-B6EF5BB9BCE6}"/>
                </a:ext>
              </a:extLst>
            </p:cNvPr>
            <p:cNvCxnSpPr>
              <a:cxnSpLocks/>
            </p:cNvCxnSpPr>
            <p:nvPr/>
          </p:nvCxnSpPr>
          <p:spPr>
            <a:xfrm>
              <a:off x="9585835" y="2351704"/>
              <a:ext cx="0" cy="23564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97DDFA98-E574-184C-8203-B08C67424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88674" y="2488630"/>
              <a:ext cx="690674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856EEEE-EF00-7B4B-B75D-597DE17098D9}"/>
                </a:ext>
              </a:extLst>
            </p:cNvPr>
            <p:cNvSpPr txBox="1"/>
            <p:nvPr/>
          </p:nvSpPr>
          <p:spPr>
            <a:xfrm>
              <a:off x="9497419" y="2208219"/>
              <a:ext cx="8880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6 characters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FB0B105-DB88-5B47-8949-B8022FFA7166}"/>
                </a:ext>
              </a:extLst>
            </p:cNvPr>
            <p:cNvCxnSpPr>
              <a:cxnSpLocks/>
            </p:cNvCxnSpPr>
            <p:nvPr/>
          </p:nvCxnSpPr>
          <p:spPr>
            <a:xfrm>
              <a:off x="5914337" y="1942456"/>
              <a:ext cx="0" cy="686837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E554ED9-F7C0-5C40-B7AC-67CB12DF6103}"/>
                </a:ext>
              </a:extLst>
            </p:cNvPr>
            <p:cNvSpPr txBox="1"/>
            <p:nvPr/>
          </p:nvSpPr>
          <p:spPr>
            <a:xfrm>
              <a:off x="5942512" y="2003771"/>
              <a:ext cx="4315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36 characters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CD67DC19-16B1-6C48-9140-1AFE4EF7A1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1376" y="2133676"/>
              <a:ext cx="1800224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3B51DBCC-3DD0-6341-B4FF-BD18609FA7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2069" y="2125220"/>
              <a:ext cx="1810616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D2ABE16-8BCF-E74F-84DE-33F43C07CF44}"/>
                </a:ext>
              </a:extLst>
            </p:cNvPr>
            <p:cNvSpPr txBox="1"/>
            <p:nvPr/>
          </p:nvSpPr>
          <p:spPr>
            <a:xfrm>
              <a:off x="8571056" y="4105102"/>
              <a:ext cx="1253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5DE93D4B-F1C2-0741-9502-DDDE95414C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51975" y="2492466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6039E55-16E6-A748-93DD-8E2AA047D0BF}"/>
                </a:ext>
              </a:extLst>
            </p:cNvPr>
            <p:cNvSpPr txBox="1"/>
            <p:nvPr/>
          </p:nvSpPr>
          <p:spPr>
            <a:xfrm>
              <a:off x="8731499" y="2202943"/>
              <a:ext cx="847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248A7470-FD7D-7741-BFE3-C38262BFCE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50320" y="2351704"/>
              <a:ext cx="1655" cy="229385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1E66A1E-738C-2D4E-B4BF-2E0B897E52DF}"/>
                </a:ext>
              </a:extLst>
            </p:cNvPr>
            <p:cNvSpPr txBox="1"/>
            <p:nvPr/>
          </p:nvSpPr>
          <p:spPr>
            <a:xfrm>
              <a:off x="10332754" y="2997141"/>
              <a:ext cx="708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5 lines</a:t>
              </a:r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D01CF959-53EE-204C-A667-4C0CEC5756C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16573" y="2411461"/>
              <a:ext cx="0" cy="35636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38242C99-16F3-D846-90A1-495C6C20691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16573" y="3487437"/>
              <a:ext cx="0" cy="35636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0C3C59B0-3900-D540-9FA9-EA3D9C35FA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7009" y="2587153"/>
              <a:ext cx="0" cy="40998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F6281D24-C95E-9E46-B776-FE613A6E17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8647" y="3202370"/>
              <a:ext cx="0" cy="450902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93C2A70C-9BCF-2749-A3E3-15D4545995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4822" y="4046710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C228B018-2B7C-DC43-9902-56FAC68E48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3420" y="4045295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6284BF9E-D3B6-C84D-A6B4-A8F4645DF516}"/>
              </a:ext>
            </a:extLst>
          </p:cNvPr>
          <p:cNvSpPr txBox="1"/>
          <p:nvPr/>
        </p:nvSpPr>
        <p:spPr>
          <a:xfrm>
            <a:off x="5019577" y="4855705"/>
            <a:ext cx="3069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(now showing 2 decimal places)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4E728B1-51AC-084A-A0E9-FBF5EBD4C4AA}"/>
              </a:ext>
            </a:extLst>
          </p:cNvPr>
          <p:cNvCxnSpPr>
            <a:cxnSpLocks/>
          </p:cNvCxnSpPr>
          <p:nvPr/>
        </p:nvCxnSpPr>
        <p:spPr>
          <a:xfrm flipV="1">
            <a:off x="7257448" y="4790412"/>
            <a:ext cx="352276" cy="14850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E9860364-A301-984C-9317-6ED276A3F2AD}"/>
              </a:ext>
            </a:extLst>
          </p:cNvPr>
          <p:cNvSpPr txBox="1"/>
          <p:nvPr/>
        </p:nvSpPr>
        <p:spPr>
          <a:xfrm>
            <a:off x="5163945" y="1458370"/>
            <a:ext cx="1602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>
                <a:solidFill>
                  <a:schemeClr val="accent5">
                    <a:lumMod val="75000"/>
                  </a:schemeClr>
                </a:solidFill>
              </a:rPr>
              <a:t>just 'multiply' the equals sign 36 times!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151A8BE-B194-BC41-B3B5-23FB5B8FE211}"/>
              </a:ext>
            </a:extLst>
          </p:cNvPr>
          <p:cNvCxnSpPr>
            <a:cxnSpLocks/>
          </p:cNvCxnSpPr>
          <p:nvPr/>
        </p:nvCxnSpPr>
        <p:spPr>
          <a:xfrm>
            <a:off x="5733148" y="1862211"/>
            <a:ext cx="0" cy="11096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9CC8116C-A7D6-2547-95CE-B67AD746D0B1}"/>
              </a:ext>
            </a:extLst>
          </p:cNvPr>
          <p:cNvSpPr txBox="1"/>
          <p:nvPr/>
        </p:nvSpPr>
        <p:spPr>
          <a:xfrm>
            <a:off x="2615259" y="179986"/>
            <a:ext cx="230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(using 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.format()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40036EF-206E-5D45-BA86-EB50C19F9657}"/>
              </a:ext>
            </a:extLst>
          </p:cNvPr>
          <p:cNvSpPr txBox="1"/>
          <p:nvPr/>
        </p:nvSpPr>
        <p:spPr>
          <a:xfrm>
            <a:off x="6107554" y="467439"/>
            <a:ext cx="91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.format()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12655AC-5635-E841-BB8C-02E82BBAC5C5}"/>
              </a:ext>
            </a:extLst>
          </p:cNvPr>
          <p:cNvCxnSpPr>
            <a:cxnSpLocks/>
          </p:cNvCxnSpPr>
          <p:nvPr/>
        </p:nvCxnSpPr>
        <p:spPr>
          <a:xfrm>
            <a:off x="6530742" y="765208"/>
            <a:ext cx="235818" cy="45720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2E131A2-8DFD-CF4E-9C49-BFE566212D57}"/>
              </a:ext>
            </a:extLst>
          </p:cNvPr>
          <p:cNvCxnSpPr>
            <a:cxnSpLocks/>
          </p:cNvCxnSpPr>
          <p:nvPr/>
        </p:nvCxnSpPr>
        <p:spPr>
          <a:xfrm>
            <a:off x="6433305" y="765208"/>
            <a:ext cx="381381" cy="142479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3666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str.format</a:t>
            </a:r>
            <a:r>
              <a:rPr lang="en-GB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01705-664E-A147-838D-07819C25816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947D3-E5D5-164D-8D8A-AD710ABFC7B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00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3C1A1C-535D-CC4F-8F26-3707595F1611}"/>
              </a:ext>
            </a:extLst>
          </p:cNvPr>
          <p:cNvSpPr/>
          <p:nvPr/>
        </p:nvSpPr>
        <p:spPr>
          <a:xfrm>
            <a:off x="914401" y="2387084"/>
            <a:ext cx="7315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>
                    <a:alpha val="30000"/>
                  </a:srgbClr>
                </a:solidFill>
              </a:rPr>
              <a:t>print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GB">
                <a:solidFill>
                  <a:schemeClr val="accent6"/>
                </a:solidFill>
              </a:rPr>
              <a:t>""</a:t>
            </a:r>
            <a:r>
              <a:rPr lang="en-GB"/>
              <a:t>.format()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939C1-2C50-8840-84FF-AE3730F59FCD}"/>
              </a:ext>
            </a:extLst>
          </p:cNvPr>
          <p:cNvSpPr txBox="1"/>
          <p:nvPr/>
        </p:nvSpPr>
        <p:spPr>
          <a:xfrm>
            <a:off x="2615258" y="179986"/>
            <a:ext cx="392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(format specification mini-language)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41F742-67D0-D84F-908B-F42449BC5A7B}"/>
              </a:ext>
            </a:extLst>
          </p:cNvPr>
          <p:cNvSpPr txBox="1"/>
          <p:nvPr/>
        </p:nvSpPr>
        <p:spPr>
          <a:xfrm>
            <a:off x="519963" y="3506152"/>
            <a:ext cx="601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begin with a string object and call its 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format() 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method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226F15-6151-6545-A2FD-EABCBA7EB1FE}"/>
              </a:ext>
            </a:extLst>
          </p:cNvPr>
          <p:cNvCxnSpPr>
            <a:cxnSpLocks/>
          </p:cNvCxnSpPr>
          <p:nvPr/>
        </p:nvCxnSpPr>
        <p:spPr>
          <a:xfrm flipH="1" flipV="1">
            <a:off x="1607420" y="2613259"/>
            <a:ext cx="664142" cy="96252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91AB31-FACB-9B4D-BAF6-563ED811DACD}"/>
              </a:ext>
            </a:extLst>
          </p:cNvPr>
          <p:cNvCxnSpPr>
            <a:cxnSpLocks/>
          </p:cNvCxnSpPr>
          <p:nvPr/>
        </p:nvCxnSpPr>
        <p:spPr>
          <a:xfrm flipH="1" flipV="1">
            <a:off x="2271562" y="2693469"/>
            <a:ext cx="2160872" cy="88231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4740072-C3D5-8448-8327-DE8DC24D2B9F}"/>
              </a:ext>
            </a:extLst>
          </p:cNvPr>
          <p:cNvSpPr/>
          <p:nvPr/>
        </p:nvSpPr>
        <p:spPr>
          <a:xfrm>
            <a:off x="3152272" y="410818"/>
            <a:ext cx="54286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>
                <a:hlinkClick r:id="rId3"/>
              </a:rPr>
              <a:t>https://docs.python.org/3.1/library/string.html#format-specification-mini-language</a:t>
            </a:r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4658511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str.format</a:t>
            </a:r>
            <a:r>
              <a:rPr lang="en-GB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01705-664E-A147-838D-07819C25816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947D3-E5D5-164D-8D8A-AD710ABFC7B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00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3C1A1C-535D-CC4F-8F26-3707595F1611}"/>
              </a:ext>
            </a:extLst>
          </p:cNvPr>
          <p:cNvSpPr/>
          <p:nvPr/>
        </p:nvSpPr>
        <p:spPr>
          <a:xfrm>
            <a:off x="914401" y="2387084"/>
            <a:ext cx="7315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>
                    <a:alpha val="30000"/>
                  </a:srgbClr>
                </a:solidFill>
              </a:rPr>
              <a:t>print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GB">
                <a:solidFill>
                  <a:schemeClr val="accent6"/>
                </a:solidFill>
              </a:rPr>
              <a:t>"{}|{}|{}"</a:t>
            </a:r>
            <a:r>
              <a:rPr lang="en-GB"/>
              <a:t>.format()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)</a:t>
            </a:r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75E764-5310-644D-BF50-9BC6F0F8F379}"/>
              </a:ext>
            </a:extLst>
          </p:cNvPr>
          <p:cNvSpPr/>
          <p:nvPr/>
        </p:nvSpPr>
        <p:spPr>
          <a:xfrm>
            <a:off x="1198329" y="4416411"/>
            <a:ext cx="6708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>
                    <a:alpha val="30000"/>
                  </a:srgbClr>
                </a:solidFill>
              </a:rPr>
              <a:t>print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GB">
                <a:solidFill>
                  <a:schemeClr val="accent6"/>
                </a:solidFill>
              </a:rPr>
              <a:t>"{0}|{1}|{2}"</a:t>
            </a:r>
            <a:r>
              <a:rPr lang="en-GB"/>
              <a:t>.format()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)</a:t>
            </a:r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BC9791-C265-F347-B9D0-DAB2D4A91969}"/>
              </a:ext>
            </a:extLst>
          </p:cNvPr>
          <p:cNvSpPr txBox="1"/>
          <p:nvPr/>
        </p:nvSpPr>
        <p:spPr>
          <a:xfrm>
            <a:off x="2615258" y="179986"/>
            <a:ext cx="392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(format specification mini-language)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9292F-8F3D-F646-BD7F-52A095087E55}"/>
              </a:ext>
            </a:extLst>
          </p:cNvPr>
          <p:cNvSpPr txBox="1"/>
          <p:nvPr/>
        </p:nvSpPr>
        <p:spPr>
          <a:xfrm>
            <a:off x="1511561" y="2024647"/>
            <a:ext cx="677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the braces (and anything in them) will be replaced by your values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62C4F1-6459-7F47-9B10-D598B8B93F62}"/>
              </a:ext>
            </a:extLst>
          </p:cNvPr>
          <p:cNvSpPr txBox="1"/>
          <p:nvPr/>
        </p:nvSpPr>
        <p:spPr>
          <a:xfrm>
            <a:off x="1511561" y="3826086"/>
            <a:ext cx="5369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you can use numbers (starting at zero) to indicate the value it will be replaced by (more in a bit)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AB1382-EBEF-984B-80DE-B70C583CB074}"/>
              </a:ext>
            </a:extLst>
          </p:cNvPr>
          <p:cNvSpPr txBox="1"/>
          <p:nvPr/>
        </p:nvSpPr>
        <p:spPr>
          <a:xfrm>
            <a:off x="1413704" y="2724153"/>
            <a:ext cx="677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anything else will just be output directly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EF1869-6A49-3B49-B520-94EC800C5BA1}"/>
              </a:ext>
            </a:extLst>
          </p:cNvPr>
          <p:cNvSpPr txBox="1"/>
          <p:nvPr/>
        </p:nvSpPr>
        <p:spPr>
          <a:xfrm>
            <a:off x="3226462" y="2436698"/>
            <a:ext cx="2895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>
                <a:solidFill>
                  <a:srgbClr val="FF0000"/>
                </a:solidFill>
              </a:rPr>
              <a:t>this will error, we still need the values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7977AF-286A-B949-927D-33A0DFDC0FCC}"/>
              </a:ext>
            </a:extLst>
          </p:cNvPr>
          <p:cNvSpPr txBox="1"/>
          <p:nvPr/>
        </p:nvSpPr>
        <p:spPr>
          <a:xfrm>
            <a:off x="3893814" y="4462577"/>
            <a:ext cx="2895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>
                <a:solidFill>
                  <a:srgbClr val="FF0000"/>
                </a:solidFill>
              </a:rPr>
              <a:t>this will error, we still need the values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1C5D58-B1B6-6B48-B7D2-DA00BA5D64F7}"/>
              </a:ext>
            </a:extLst>
          </p:cNvPr>
          <p:cNvSpPr txBox="1"/>
          <p:nvPr/>
        </p:nvSpPr>
        <p:spPr>
          <a:xfrm>
            <a:off x="-58961" y="4804946"/>
            <a:ext cx="6708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>
                <a:solidFill>
                  <a:schemeClr val="accent5">
                    <a:lumMod val="75000"/>
                  </a:schemeClr>
                </a:solidFill>
              </a:rPr>
              <a:t>there are other ways of identifying the value to use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3F425E-819D-354F-B1EB-A1C2E3E73E5D}"/>
              </a:ext>
            </a:extLst>
          </p:cNvPr>
          <p:cNvSpPr/>
          <p:nvPr/>
        </p:nvSpPr>
        <p:spPr>
          <a:xfrm>
            <a:off x="3152272" y="410818"/>
            <a:ext cx="54286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>
                <a:hlinkClick r:id="rId3"/>
              </a:rPr>
              <a:t>https://docs.python.org/3.1/library/string.html#format-specification-mini-language</a:t>
            </a:r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5161801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E49E41-7C84-5F49-9964-77C63C05E45D}"/>
              </a:ext>
            </a:extLst>
          </p:cNvPr>
          <p:cNvSpPr/>
          <p:nvPr/>
        </p:nvSpPr>
        <p:spPr>
          <a:xfrm>
            <a:off x="1198329" y="4416411"/>
            <a:ext cx="6708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>
                    <a:alpha val="30000"/>
                  </a:srgbClr>
                </a:solidFill>
              </a:rPr>
              <a:t>print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GB">
                <a:solidFill>
                  <a:schemeClr val="accent6"/>
                </a:solidFill>
              </a:rPr>
              <a:t>"{0}|{1}|{2}|{0}"</a:t>
            </a:r>
            <a:r>
              <a:rPr lang="en-GB"/>
              <a:t>.format(phone1.title(), g_phone1, oz_phone1)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)</a:t>
            </a:r>
            <a:endParaRPr lang="en-GB"/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str.format</a:t>
            </a:r>
            <a:r>
              <a:rPr lang="en-GB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01705-664E-A147-838D-07819C25816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947D3-E5D5-164D-8D8A-AD710ABFC7B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00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35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3C1A1C-535D-CC4F-8F26-3707595F1611}"/>
              </a:ext>
            </a:extLst>
          </p:cNvPr>
          <p:cNvSpPr/>
          <p:nvPr/>
        </p:nvSpPr>
        <p:spPr>
          <a:xfrm>
            <a:off x="914401" y="2387084"/>
            <a:ext cx="7315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>
                    <a:alpha val="30000"/>
                  </a:srgbClr>
                </a:solidFill>
              </a:rPr>
              <a:t>print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GB">
                <a:solidFill>
                  <a:schemeClr val="accent6"/>
                </a:solidFill>
              </a:rPr>
              <a:t>"{}|{}|{}"</a:t>
            </a:r>
            <a:r>
              <a:rPr lang="en-GB"/>
              <a:t>.format(phone1.title(), g_phone1, oz_phone1)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)</a:t>
            </a:r>
            <a:endParaRPr lang="en-GB"/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A05EC128-0432-8D49-9B51-9DA2AFD1CA12}"/>
              </a:ext>
            </a:extLst>
          </p:cNvPr>
          <p:cNvSpPr/>
          <p:nvPr/>
        </p:nvSpPr>
        <p:spPr>
          <a:xfrm>
            <a:off x="2026112" y="4308793"/>
            <a:ext cx="2281193" cy="433137"/>
          </a:xfrm>
          <a:prstGeom prst="arc">
            <a:avLst>
              <a:gd name="adj1" fmla="val 10971476"/>
              <a:gd name="adj2" fmla="val 15939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132C870D-F839-CC41-9529-9A779CA0CF9B}"/>
              </a:ext>
            </a:extLst>
          </p:cNvPr>
          <p:cNvSpPr/>
          <p:nvPr/>
        </p:nvSpPr>
        <p:spPr>
          <a:xfrm>
            <a:off x="1653139" y="2297140"/>
            <a:ext cx="1855270" cy="433137"/>
          </a:xfrm>
          <a:prstGeom prst="arc">
            <a:avLst>
              <a:gd name="adj1" fmla="val 10971476"/>
              <a:gd name="adj2" fmla="val 21461907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E9DFC1-285A-FD42-A867-B4C3E8DBED65}"/>
              </a:ext>
            </a:extLst>
          </p:cNvPr>
          <p:cNvSpPr txBox="1"/>
          <p:nvPr/>
        </p:nvSpPr>
        <p:spPr>
          <a:xfrm>
            <a:off x="2615258" y="179986"/>
            <a:ext cx="392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(format specification mini-language)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57AD76-0A40-D842-87BE-9131D79ACAC4}"/>
              </a:ext>
            </a:extLst>
          </p:cNvPr>
          <p:cNvSpPr txBox="1"/>
          <p:nvPr/>
        </p:nvSpPr>
        <p:spPr>
          <a:xfrm>
            <a:off x="1511561" y="3826086"/>
            <a:ext cx="667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0 -&gt; first value</a:t>
            </a:r>
            <a:r>
              <a:rPr lang="en-GB" sz="1800" b="0">
                <a:solidFill>
                  <a:schemeClr val="accent5">
                    <a:lumMod val="75000"/>
                    <a:alpha val="50000"/>
                  </a:schemeClr>
                </a:solidFill>
              </a:rPr>
              <a:t>, 1 -&gt; second value, 2 -&gt; third value, and so on…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A0CAFE-2886-E94E-9D49-6C262BEA5D0E}"/>
              </a:ext>
            </a:extLst>
          </p:cNvPr>
          <p:cNvSpPr txBox="1"/>
          <p:nvPr/>
        </p:nvSpPr>
        <p:spPr>
          <a:xfrm>
            <a:off x="1413704" y="2724153"/>
            <a:ext cx="677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first set of braces -&gt; first value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64EFDE-02E5-DF4A-B556-704A98B7794A}"/>
              </a:ext>
            </a:extLst>
          </p:cNvPr>
          <p:cNvSpPr/>
          <p:nvPr/>
        </p:nvSpPr>
        <p:spPr>
          <a:xfrm>
            <a:off x="3152272" y="410818"/>
            <a:ext cx="54286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>
                <a:hlinkClick r:id="rId3"/>
              </a:rPr>
              <a:t>https://docs.python.org/3.1/library/string.html#format-specification-mini-language</a:t>
            </a:r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36614532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E49E41-7C84-5F49-9964-77C63C05E45D}"/>
              </a:ext>
            </a:extLst>
          </p:cNvPr>
          <p:cNvSpPr/>
          <p:nvPr/>
        </p:nvSpPr>
        <p:spPr>
          <a:xfrm>
            <a:off x="1198329" y="4416411"/>
            <a:ext cx="6708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>
                    <a:alpha val="30000"/>
                  </a:srgbClr>
                </a:solidFill>
              </a:rPr>
              <a:t>print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GB">
                <a:solidFill>
                  <a:schemeClr val="accent6"/>
                </a:solidFill>
              </a:rPr>
              <a:t>"{0}|{1}|{2}|{0}"</a:t>
            </a:r>
            <a:r>
              <a:rPr lang="en-GB"/>
              <a:t>.format(phone1.title(), g_phone1, oz_phone1)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)</a:t>
            </a:r>
            <a:endParaRPr lang="en-GB"/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str.format</a:t>
            </a:r>
            <a:r>
              <a:rPr lang="en-GB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01705-664E-A147-838D-07819C25816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947D3-E5D5-164D-8D8A-AD710ABFC7B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00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36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3C1A1C-535D-CC4F-8F26-3707595F1611}"/>
              </a:ext>
            </a:extLst>
          </p:cNvPr>
          <p:cNvSpPr/>
          <p:nvPr/>
        </p:nvSpPr>
        <p:spPr>
          <a:xfrm>
            <a:off x="914401" y="2387084"/>
            <a:ext cx="7315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>
                    <a:alpha val="30000"/>
                  </a:srgbClr>
                </a:solidFill>
              </a:rPr>
              <a:t>print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GB">
                <a:solidFill>
                  <a:schemeClr val="accent6"/>
                </a:solidFill>
              </a:rPr>
              <a:t>"{}|{}|{}"</a:t>
            </a:r>
            <a:r>
              <a:rPr lang="en-GB"/>
              <a:t>.format(phone1.title(), g_phone1, oz_phone1)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)</a:t>
            </a:r>
            <a:endParaRPr lang="en-GB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CBEC27AB-C265-0143-B876-D558EDF66D51}"/>
              </a:ext>
            </a:extLst>
          </p:cNvPr>
          <p:cNvSpPr/>
          <p:nvPr/>
        </p:nvSpPr>
        <p:spPr>
          <a:xfrm>
            <a:off x="2367808" y="4273618"/>
            <a:ext cx="3631934" cy="529859"/>
          </a:xfrm>
          <a:prstGeom prst="arc">
            <a:avLst>
              <a:gd name="adj1" fmla="val 10865323"/>
              <a:gd name="adj2" fmla="val 21468200"/>
            </a:avLst>
          </a:prstGeom>
          <a:ln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42A6EF3F-51C5-B94F-80A5-E2037056F515}"/>
              </a:ext>
            </a:extLst>
          </p:cNvPr>
          <p:cNvSpPr/>
          <p:nvPr/>
        </p:nvSpPr>
        <p:spPr>
          <a:xfrm>
            <a:off x="1886552" y="2243735"/>
            <a:ext cx="3219650" cy="529859"/>
          </a:xfrm>
          <a:prstGeom prst="arc">
            <a:avLst>
              <a:gd name="adj1" fmla="val 10971476"/>
              <a:gd name="adj2" fmla="val 21468200"/>
            </a:avLst>
          </a:prstGeom>
          <a:ln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9700FF-A355-ED46-805A-0CD14A10D0DE}"/>
              </a:ext>
            </a:extLst>
          </p:cNvPr>
          <p:cNvSpPr txBox="1"/>
          <p:nvPr/>
        </p:nvSpPr>
        <p:spPr>
          <a:xfrm>
            <a:off x="2615258" y="179986"/>
            <a:ext cx="392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(format specification mini-language)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8F2F2A-CD97-0A4C-9254-AE1FA7338EEE}"/>
              </a:ext>
            </a:extLst>
          </p:cNvPr>
          <p:cNvSpPr txBox="1"/>
          <p:nvPr/>
        </p:nvSpPr>
        <p:spPr>
          <a:xfrm>
            <a:off x="1511561" y="3826086"/>
            <a:ext cx="667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b="0">
                <a:solidFill>
                  <a:schemeClr val="accent5">
                    <a:lumMod val="75000"/>
                    <a:alpha val="50000"/>
                  </a:schemeClr>
                </a:solidFill>
              </a:rPr>
              <a:t>0 -&gt; first value, 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1 -&gt; second value</a:t>
            </a:r>
            <a:r>
              <a:rPr lang="en-GB" sz="1800" b="0">
                <a:solidFill>
                  <a:schemeClr val="accent5">
                    <a:lumMod val="75000"/>
                    <a:alpha val="50000"/>
                  </a:schemeClr>
                </a:solidFill>
              </a:rPr>
              <a:t>, 2 -&gt; third value, and so on…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965164-9783-A943-A6E5-9880CEFE4DFD}"/>
              </a:ext>
            </a:extLst>
          </p:cNvPr>
          <p:cNvSpPr txBox="1"/>
          <p:nvPr/>
        </p:nvSpPr>
        <p:spPr>
          <a:xfrm>
            <a:off x="1413704" y="2724153"/>
            <a:ext cx="677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second set of braces -&gt; second value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BE5461-6F51-694C-B2D9-2F031239C115}"/>
              </a:ext>
            </a:extLst>
          </p:cNvPr>
          <p:cNvSpPr/>
          <p:nvPr/>
        </p:nvSpPr>
        <p:spPr>
          <a:xfrm>
            <a:off x="3152272" y="410818"/>
            <a:ext cx="54286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>
                <a:hlinkClick r:id="rId3"/>
              </a:rPr>
              <a:t>https://docs.python.org/3.1/library/string.html#format-specification-mini-language</a:t>
            </a:r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972148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E49E41-7C84-5F49-9964-77C63C05E45D}"/>
              </a:ext>
            </a:extLst>
          </p:cNvPr>
          <p:cNvSpPr/>
          <p:nvPr/>
        </p:nvSpPr>
        <p:spPr>
          <a:xfrm>
            <a:off x="1198329" y="4416411"/>
            <a:ext cx="6708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>
                    <a:alpha val="30000"/>
                  </a:srgbClr>
                </a:solidFill>
              </a:rPr>
              <a:t>print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GB">
                <a:solidFill>
                  <a:schemeClr val="accent6"/>
                </a:solidFill>
              </a:rPr>
              <a:t>"{0}|{1}|{2}|{0}"</a:t>
            </a:r>
            <a:r>
              <a:rPr lang="en-GB"/>
              <a:t>.format(phone1.title(), g_phone1, oz_phone1)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)</a:t>
            </a:r>
            <a:endParaRPr lang="en-GB"/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str.format</a:t>
            </a:r>
            <a:r>
              <a:rPr lang="en-GB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01705-664E-A147-838D-07819C25816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947D3-E5D5-164D-8D8A-AD710ABFC7B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00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37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3C1A1C-535D-CC4F-8F26-3707595F1611}"/>
              </a:ext>
            </a:extLst>
          </p:cNvPr>
          <p:cNvSpPr/>
          <p:nvPr/>
        </p:nvSpPr>
        <p:spPr>
          <a:xfrm>
            <a:off x="914401" y="2387084"/>
            <a:ext cx="7315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>
                    <a:alpha val="30000"/>
                  </a:srgbClr>
                </a:solidFill>
              </a:rPr>
              <a:t>print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GB">
                <a:solidFill>
                  <a:schemeClr val="accent6"/>
                </a:solidFill>
              </a:rPr>
              <a:t>"{}|{}|{}"</a:t>
            </a:r>
            <a:r>
              <a:rPr lang="en-GB"/>
              <a:t>.format(phone1.title(), g_phone1, oz_phone1)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)</a:t>
            </a:r>
            <a:endParaRPr lang="en-GB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C8E7395A-48C8-6E44-943E-9DF1474CB31D}"/>
              </a:ext>
            </a:extLst>
          </p:cNvPr>
          <p:cNvSpPr/>
          <p:nvPr/>
        </p:nvSpPr>
        <p:spPr>
          <a:xfrm>
            <a:off x="2741590" y="4191809"/>
            <a:ext cx="4222281" cy="623450"/>
          </a:xfrm>
          <a:prstGeom prst="arc">
            <a:avLst>
              <a:gd name="adj1" fmla="val 10820993"/>
              <a:gd name="adj2" fmla="val 21523164"/>
            </a:avLst>
          </a:prstGeom>
          <a:ln w="127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1FA4432E-1E0E-8141-9803-753FDC3144FA}"/>
              </a:ext>
            </a:extLst>
          </p:cNvPr>
          <p:cNvSpPr/>
          <p:nvPr/>
        </p:nvSpPr>
        <p:spPr>
          <a:xfrm>
            <a:off x="2209797" y="2161926"/>
            <a:ext cx="3748242" cy="623450"/>
          </a:xfrm>
          <a:prstGeom prst="arc">
            <a:avLst>
              <a:gd name="adj1" fmla="val 10876359"/>
              <a:gd name="adj2" fmla="val 21523164"/>
            </a:avLst>
          </a:prstGeom>
          <a:ln w="127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171938-094E-184B-AE4D-E93B3FF888F9}"/>
              </a:ext>
            </a:extLst>
          </p:cNvPr>
          <p:cNvSpPr txBox="1"/>
          <p:nvPr/>
        </p:nvSpPr>
        <p:spPr>
          <a:xfrm>
            <a:off x="2615258" y="179986"/>
            <a:ext cx="392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(format specification mini-language)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CE237C-0451-9848-954B-D9BDA482EEB5}"/>
              </a:ext>
            </a:extLst>
          </p:cNvPr>
          <p:cNvSpPr txBox="1"/>
          <p:nvPr/>
        </p:nvSpPr>
        <p:spPr>
          <a:xfrm>
            <a:off x="1511561" y="3826086"/>
            <a:ext cx="667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b="0">
                <a:solidFill>
                  <a:schemeClr val="accent5">
                    <a:lumMod val="75000"/>
                    <a:alpha val="50000"/>
                  </a:schemeClr>
                </a:solidFill>
              </a:rPr>
              <a:t>0 -&gt; first value, 1 -&gt; second value, 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2 -&gt; third value</a:t>
            </a:r>
            <a:r>
              <a:rPr lang="en-GB" sz="1800" b="0">
                <a:solidFill>
                  <a:schemeClr val="accent5">
                    <a:lumMod val="75000"/>
                    <a:alpha val="50000"/>
                  </a:schemeClr>
                </a:solidFill>
              </a:rPr>
              <a:t>, and so on…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7C190B-927C-8F4B-89A7-365DCC1CE0DB}"/>
              </a:ext>
            </a:extLst>
          </p:cNvPr>
          <p:cNvSpPr txBox="1"/>
          <p:nvPr/>
        </p:nvSpPr>
        <p:spPr>
          <a:xfrm>
            <a:off x="1413704" y="2724153"/>
            <a:ext cx="677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third set of braces -&gt; third value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FF488E-9A94-B440-9CF1-B8598E2F619A}"/>
              </a:ext>
            </a:extLst>
          </p:cNvPr>
          <p:cNvSpPr/>
          <p:nvPr/>
        </p:nvSpPr>
        <p:spPr>
          <a:xfrm>
            <a:off x="3152272" y="410818"/>
            <a:ext cx="54286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>
                <a:hlinkClick r:id="rId3"/>
              </a:rPr>
              <a:t>https://docs.python.org/3.1/library/string.html#format-specification-mini-language</a:t>
            </a:r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9196828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E49E41-7C84-5F49-9964-77C63C05E45D}"/>
              </a:ext>
            </a:extLst>
          </p:cNvPr>
          <p:cNvSpPr/>
          <p:nvPr/>
        </p:nvSpPr>
        <p:spPr>
          <a:xfrm>
            <a:off x="1198329" y="4416411"/>
            <a:ext cx="6708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>
                    <a:alpha val="30000"/>
                  </a:srgbClr>
                </a:solidFill>
              </a:rPr>
              <a:t>print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GB">
                <a:solidFill>
                  <a:schemeClr val="accent6"/>
                </a:solidFill>
              </a:rPr>
              <a:t>"{0}|{1}|{2}|{0}"</a:t>
            </a:r>
            <a:r>
              <a:rPr lang="en-GB"/>
              <a:t>.format(phone1.title(), g_phone1, oz_phone1)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)</a:t>
            </a:r>
            <a:endParaRPr lang="en-GB"/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str.format</a:t>
            </a:r>
            <a:r>
              <a:rPr lang="en-GB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01705-664E-A147-838D-07819C25816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947D3-E5D5-164D-8D8A-AD710ABFC7B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00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38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3C1A1C-535D-CC4F-8F26-3707595F1611}"/>
              </a:ext>
            </a:extLst>
          </p:cNvPr>
          <p:cNvSpPr/>
          <p:nvPr/>
        </p:nvSpPr>
        <p:spPr>
          <a:xfrm>
            <a:off x="914401" y="2387084"/>
            <a:ext cx="7315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>
                    <a:alpha val="30000"/>
                  </a:srgbClr>
                </a:solidFill>
              </a:rPr>
              <a:t>print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GB">
                <a:solidFill>
                  <a:schemeClr val="accent6"/>
                </a:solidFill>
              </a:rPr>
              <a:t>"{}|{}|{}"</a:t>
            </a:r>
            <a:r>
              <a:rPr lang="en-GB"/>
              <a:t>.format(phone1.title(), g_phone1, oz_phone1)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)</a:t>
            </a:r>
            <a:endParaRPr lang="en-GB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BBA9B5AB-A70F-A14A-B44A-A7CA3C16730F}"/>
              </a:ext>
            </a:extLst>
          </p:cNvPr>
          <p:cNvSpPr/>
          <p:nvPr/>
        </p:nvSpPr>
        <p:spPr>
          <a:xfrm>
            <a:off x="3118585" y="4330699"/>
            <a:ext cx="1328280" cy="433137"/>
          </a:xfrm>
          <a:prstGeom prst="arc">
            <a:avLst>
              <a:gd name="adj1" fmla="val 10971476"/>
              <a:gd name="adj2" fmla="val 21380100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6DFA20-795A-354E-BF65-8B748C069E36}"/>
              </a:ext>
            </a:extLst>
          </p:cNvPr>
          <p:cNvSpPr txBox="1"/>
          <p:nvPr/>
        </p:nvSpPr>
        <p:spPr>
          <a:xfrm>
            <a:off x="2615258" y="179986"/>
            <a:ext cx="392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(format specification mini-language)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AD98DD-E0D5-D24A-A949-D1FA5C424318}"/>
              </a:ext>
            </a:extLst>
          </p:cNvPr>
          <p:cNvSpPr txBox="1"/>
          <p:nvPr/>
        </p:nvSpPr>
        <p:spPr>
          <a:xfrm>
            <a:off x="1511561" y="3826086"/>
            <a:ext cx="667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0 -&gt; first value</a:t>
            </a:r>
            <a:r>
              <a:rPr lang="en-GB" sz="1800" b="0">
                <a:solidFill>
                  <a:schemeClr val="accent5">
                    <a:lumMod val="75000"/>
                    <a:alpha val="60000"/>
                  </a:schemeClr>
                </a:solidFill>
              </a:rPr>
              <a:t>, 1 -&gt; second value, 2 -&gt; third value, and so on…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5A114B-676E-9548-B3E2-E5DE859EB3BF}"/>
              </a:ext>
            </a:extLst>
          </p:cNvPr>
          <p:cNvSpPr/>
          <p:nvPr/>
        </p:nvSpPr>
        <p:spPr>
          <a:xfrm>
            <a:off x="3152272" y="410818"/>
            <a:ext cx="54286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>
                <a:hlinkClick r:id="rId3"/>
              </a:rPr>
              <a:t>https://docs.python.org/3.1/library/string.html#format-specification-mini-language</a:t>
            </a:r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1868592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4EB2CED-90E8-914A-9531-0CB9BE6D0655}"/>
              </a:ext>
            </a:extLst>
          </p:cNvPr>
          <p:cNvSpPr/>
          <p:nvPr/>
        </p:nvSpPr>
        <p:spPr>
          <a:xfrm>
            <a:off x="2348095" y="2461614"/>
            <a:ext cx="534805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9946421-43FA-EC4C-BDDC-1285F731454B}"/>
              </a:ext>
            </a:extLst>
          </p:cNvPr>
          <p:cNvSpPr/>
          <p:nvPr/>
        </p:nvSpPr>
        <p:spPr>
          <a:xfrm>
            <a:off x="2863716" y="4191989"/>
            <a:ext cx="539884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AFD8C1-C20B-2D49-8C21-5303F966B00C}"/>
              </a:ext>
            </a:extLst>
          </p:cNvPr>
          <p:cNvSpPr/>
          <p:nvPr/>
        </p:nvSpPr>
        <p:spPr>
          <a:xfrm>
            <a:off x="3757527" y="4191989"/>
            <a:ext cx="534805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C7968D-EA9D-4448-BF0C-2372A0C9C797}"/>
              </a:ext>
            </a:extLst>
          </p:cNvPr>
          <p:cNvSpPr/>
          <p:nvPr/>
        </p:nvSpPr>
        <p:spPr>
          <a:xfrm>
            <a:off x="2091355" y="4191989"/>
            <a:ext cx="399647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9B5E14A-C016-594A-A485-3B4908718695}"/>
              </a:ext>
            </a:extLst>
          </p:cNvPr>
          <p:cNvSpPr/>
          <p:nvPr/>
        </p:nvSpPr>
        <p:spPr>
          <a:xfrm>
            <a:off x="3132321" y="2461614"/>
            <a:ext cx="534805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EEDAE6C-5145-DF49-97C6-56155ABB47B8}"/>
              </a:ext>
            </a:extLst>
          </p:cNvPr>
          <p:cNvSpPr/>
          <p:nvPr/>
        </p:nvSpPr>
        <p:spPr>
          <a:xfrm>
            <a:off x="1695883" y="2461614"/>
            <a:ext cx="395472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str.format</a:t>
            </a:r>
            <a:r>
              <a:rPr lang="en-GB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01705-664E-A147-838D-07819C25816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947D3-E5D5-164D-8D8A-AD710ABFC7B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00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39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3C1A1C-535D-CC4F-8F26-3707595F1611}"/>
              </a:ext>
            </a:extLst>
          </p:cNvPr>
          <p:cNvSpPr/>
          <p:nvPr/>
        </p:nvSpPr>
        <p:spPr>
          <a:xfrm>
            <a:off x="914401" y="2387084"/>
            <a:ext cx="7443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>
                    <a:alpha val="30000"/>
                  </a:srgbClr>
                </a:solidFill>
              </a:rPr>
              <a:t>print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GB">
                <a:solidFill>
                  <a:schemeClr val="accent6"/>
                </a:solidFill>
              </a:rPr>
              <a:t>"{:&lt;22}|{:&gt;6.2f}|{:&gt;6.2f}"</a:t>
            </a:r>
            <a:r>
              <a:rPr lang="en-GB"/>
              <a:t>.format(phone1.title(), g_phone1, oz_phone1)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)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3A6D0C-E2F4-CD4D-B125-0907BD610068}"/>
              </a:ext>
            </a:extLst>
          </p:cNvPr>
          <p:cNvSpPr/>
          <p:nvPr/>
        </p:nvSpPr>
        <p:spPr>
          <a:xfrm>
            <a:off x="1198343" y="4415652"/>
            <a:ext cx="77290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>
                    <a:alpha val="30000"/>
                  </a:srgbClr>
                </a:solidFill>
              </a:rPr>
              <a:t>print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GB">
                <a:solidFill>
                  <a:schemeClr val="accent6"/>
                </a:solidFill>
              </a:rPr>
              <a:t>"{0:&lt;22}|{1:&gt;6.2f}|{2:&gt;6.2f}"</a:t>
            </a:r>
            <a:r>
              <a:rPr lang="en-GB"/>
              <a:t>.format(phone1.title(), g_phone1, oz_phone1)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)</a:t>
            </a:r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E22030-17BE-F34F-870E-7667207C9483}"/>
              </a:ext>
            </a:extLst>
          </p:cNvPr>
          <p:cNvSpPr txBox="1"/>
          <p:nvPr/>
        </p:nvSpPr>
        <p:spPr>
          <a:xfrm>
            <a:off x="2615258" y="179986"/>
            <a:ext cx="392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(format specification mini-language)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30EF9E-E6F0-C34F-B165-468647DF5E4D}"/>
              </a:ext>
            </a:extLst>
          </p:cNvPr>
          <p:cNvSpPr/>
          <p:nvPr/>
        </p:nvSpPr>
        <p:spPr>
          <a:xfrm>
            <a:off x="3152272" y="410818"/>
            <a:ext cx="54286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>
                <a:hlinkClick r:id="rId3"/>
              </a:rPr>
              <a:t>https://docs.python.org/3.1/library/string.html#format-specification-mini-language</a:t>
            </a:r>
            <a:endParaRPr lang="en-GB" sz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0E98CC-E8C8-8043-A9FF-8BDBF3E11AF0}"/>
              </a:ext>
            </a:extLst>
          </p:cNvPr>
          <p:cNvSpPr txBox="1"/>
          <p:nvPr/>
        </p:nvSpPr>
        <p:spPr>
          <a:xfrm>
            <a:off x="1" y="156685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anything following the colon is instruction</a:t>
            </a:r>
          </a:p>
        </p:txBody>
      </p:sp>
    </p:spTree>
    <p:extLst>
      <p:ext uri="{BB962C8B-B14F-4D97-AF65-F5344CB8AC3E}">
        <p14:creationId xmlns:p14="http://schemas.microsoft.com/office/powerpoint/2010/main" val="213446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50D4-7E81-AE4A-8AB1-5836AE01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an object?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B9F9D2-793D-0943-9F27-332585287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ED914-2CE1-3D41-A265-35DB7841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9D0BDC4-0CA5-6C46-965F-D61E8CCBDA83}"/>
              </a:ext>
            </a:extLst>
          </p:cNvPr>
          <p:cNvSpPr/>
          <p:nvPr/>
        </p:nvSpPr>
        <p:spPr>
          <a:xfrm>
            <a:off x="3909374" y="1906838"/>
            <a:ext cx="1329324" cy="13293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>
                <a:ln w="1270">
                  <a:solidFill>
                    <a:schemeClr val="bg1"/>
                  </a:solidFill>
                </a:ln>
              </a:rPr>
              <a:t>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4DDA7-A8EE-3940-8A30-50C2221A7C59}"/>
              </a:ext>
            </a:extLst>
          </p:cNvPr>
          <p:cNvSpPr txBox="1"/>
          <p:nvPr/>
        </p:nvSpPr>
        <p:spPr>
          <a:xfrm>
            <a:off x="783754" y="4018872"/>
            <a:ext cx="437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an object 'knows' some data</a:t>
            </a:r>
            <a:endParaRPr lang="en-GB" sz="1800">
              <a:solidFill>
                <a:schemeClr val="accent5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676936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str.format</a:t>
            </a:r>
            <a:r>
              <a:rPr lang="en-GB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01705-664E-A147-838D-07819C25816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947D3-E5D5-164D-8D8A-AD710ABFC7B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00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40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3C1A1C-535D-CC4F-8F26-3707595F1611}"/>
              </a:ext>
            </a:extLst>
          </p:cNvPr>
          <p:cNvSpPr/>
          <p:nvPr/>
        </p:nvSpPr>
        <p:spPr>
          <a:xfrm>
            <a:off x="914401" y="2387084"/>
            <a:ext cx="74684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>
                    <a:alpha val="30000"/>
                  </a:srgbClr>
                </a:solidFill>
              </a:rPr>
              <a:t>print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GB">
                <a:solidFill>
                  <a:schemeClr val="accent6"/>
                </a:solidFill>
              </a:rPr>
              <a:t>"{:&lt;22}|{:&gt;6.2f}|{:&gt;6.2f}"</a:t>
            </a:r>
            <a:r>
              <a:rPr lang="en-GB"/>
              <a:t>.format(phone1.title(), g_phone1, oz_phone1)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)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3A6D0C-E2F4-CD4D-B125-0907BD610068}"/>
              </a:ext>
            </a:extLst>
          </p:cNvPr>
          <p:cNvSpPr/>
          <p:nvPr/>
        </p:nvSpPr>
        <p:spPr>
          <a:xfrm>
            <a:off x="1198343" y="4415652"/>
            <a:ext cx="77290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>
                    <a:alpha val="30000"/>
                  </a:srgbClr>
                </a:solidFill>
              </a:rPr>
              <a:t>print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GB">
                <a:solidFill>
                  <a:schemeClr val="accent6"/>
                </a:solidFill>
              </a:rPr>
              <a:t>"{0:&lt;22}|{1:&gt;6.2f}|{2:&gt;6.2f}"</a:t>
            </a:r>
            <a:r>
              <a:rPr lang="en-GB"/>
              <a:t>.format(phone1.title(), g_phone1, oz_phone1)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)</a:t>
            </a:r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110B64-63F1-7347-AEB0-ED946B2D2173}"/>
              </a:ext>
            </a:extLst>
          </p:cNvPr>
          <p:cNvSpPr/>
          <p:nvPr/>
        </p:nvSpPr>
        <p:spPr>
          <a:xfrm>
            <a:off x="2393816" y="2461614"/>
            <a:ext cx="123960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2FD5899-4ABF-B940-A139-EBEF4CB0D5D1}"/>
              </a:ext>
            </a:extLst>
          </p:cNvPr>
          <p:cNvSpPr/>
          <p:nvPr/>
        </p:nvSpPr>
        <p:spPr>
          <a:xfrm>
            <a:off x="2914516" y="4191989"/>
            <a:ext cx="123960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62749C-A03F-A846-A44A-61A1C36579D3}"/>
              </a:ext>
            </a:extLst>
          </p:cNvPr>
          <p:cNvSpPr/>
          <p:nvPr/>
        </p:nvSpPr>
        <p:spPr>
          <a:xfrm>
            <a:off x="3803248" y="4191989"/>
            <a:ext cx="123960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9405B71-E50B-9842-8932-37A1F38E39D1}"/>
              </a:ext>
            </a:extLst>
          </p:cNvPr>
          <p:cNvSpPr/>
          <p:nvPr/>
        </p:nvSpPr>
        <p:spPr>
          <a:xfrm>
            <a:off x="2137075" y="4191989"/>
            <a:ext cx="123960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83FFD81-A9FA-B744-9923-BDF009B9A71A}"/>
              </a:ext>
            </a:extLst>
          </p:cNvPr>
          <p:cNvSpPr/>
          <p:nvPr/>
        </p:nvSpPr>
        <p:spPr>
          <a:xfrm>
            <a:off x="3178042" y="2461614"/>
            <a:ext cx="123960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FB5558A-5D5B-314D-BFF0-84BC31B3D734}"/>
              </a:ext>
            </a:extLst>
          </p:cNvPr>
          <p:cNvSpPr/>
          <p:nvPr/>
        </p:nvSpPr>
        <p:spPr>
          <a:xfrm>
            <a:off x="1741603" y="2461614"/>
            <a:ext cx="123960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7A6CAE-E3D0-A946-B9E9-020B0D3D0ED2}"/>
              </a:ext>
            </a:extLst>
          </p:cNvPr>
          <p:cNvSpPr txBox="1"/>
          <p:nvPr/>
        </p:nvSpPr>
        <p:spPr>
          <a:xfrm>
            <a:off x="2615258" y="179986"/>
            <a:ext cx="392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(format specification mini-language)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092DEC-434F-D341-B4BE-29CA4776F412}"/>
              </a:ext>
            </a:extLst>
          </p:cNvPr>
          <p:cNvSpPr/>
          <p:nvPr/>
        </p:nvSpPr>
        <p:spPr>
          <a:xfrm>
            <a:off x="3152272" y="410818"/>
            <a:ext cx="54286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>
                <a:hlinkClick r:id="rId3"/>
              </a:rPr>
              <a:t>https://docs.python.org/3.1/library/string.html#format-specification-mini-language</a:t>
            </a:r>
            <a:endParaRPr lang="en-GB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BE135D-3167-3840-92BF-A5CF1B3F79CD}"/>
              </a:ext>
            </a:extLst>
          </p:cNvPr>
          <p:cNvSpPr txBox="1"/>
          <p:nvPr/>
        </p:nvSpPr>
        <p:spPr>
          <a:xfrm>
            <a:off x="1" y="156685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alignment</a:t>
            </a:r>
          </a:p>
          <a:p>
            <a:pPr algn="ctr"/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('</a:t>
            </a:r>
            <a:r>
              <a:rPr lang="en-GB" sz="140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&lt;</a:t>
            </a:r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' -&gt; left-aligned, '</a:t>
            </a:r>
            <a:r>
              <a:rPr lang="en-GB" sz="140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&gt;</a:t>
            </a:r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' -&gt; right-aligned, '</a:t>
            </a:r>
            <a:r>
              <a:rPr lang="en-GB" sz="140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=</a:t>
            </a:r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' -&gt; padding after sign but before digits, '</a:t>
            </a:r>
            <a:r>
              <a:rPr lang="en-GB" sz="140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^</a:t>
            </a:r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' -&gt;centre-aligned)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87D0E2-068C-BA45-BF65-52E979CA4F16}"/>
              </a:ext>
            </a:extLst>
          </p:cNvPr>
          <p:cNvSpPr txBox="1"/>
          <p:nvPr/>
        </p:nvSpPr>
        <p:spPr>
          <a:xfrm>
            <a:off x="5960327" y="1104168"/>
            <a:ext cx="1427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>
                <a:solidFill>
                  <a:schemeClr val="accent5">
                    <a:lumMod val="75000"/>
                  </a:schemeClr>
                </a:solidFill>
              </a:rPr>
              <a:t>for positive or negative numbers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65BD36-A272-BE40-83B6-C75A128F6DD0}"/>
              </a:ext>
            </a:extLst>
          </p:cNvPr>
          <p:cNvCxnSpPr>
            <a:cxnSpLocks/>
          </p:cNvCxnSpPr>
          <p:nvPr/>
        </p:nvCxnSpPr>
        <p:spPr>
          <a:xfrm flipH="1">
            <a:off x="5510463" y="1478986"/>
            <a:ext cx="630468" cy="46531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0423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str.format</a:t>
            </a:r>
            <a:r>
              <a:rPr lang="en-GB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01705-664E-A147-838D-07819C25816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947D3-E5D5-164D-8D8A-AD710ABFC7B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00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41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3C1A1C-535D-CC4F-8F26-3707595F1611}"/>
              </a:ext>
            </a:extLst>
          </p:cNvPr>
          <p:cNvSpPr/>
          <p:nvPr/>
        </p:nvSpPr>
        <p:spPr>
          <a:xfrm>
            <a:off x="914401" y="2387084"/>
            <a:ext cx="7433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>
                    <a:alpha val="30000"/>
                  </a:srgbClr>
                </a:solidFill>
              </a:rPr>
              <a:t>print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GB">
                <a:solidFill>
                  <a:schemeClr val="accent6"/>
                </a:solidFill>
              </a:rPr>
              <a:t>"{:&lt;22}|{:&gt;6.2f}|{:&gt;6.2f}"</a:t>
            </a:r>
            <a:r>
              <a:rPr lang="en-GB"/>
              <a:t>.format(phone1.title(), g_phone1, oz_phone1)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)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3A6D0C-E2F4-CD4D-B125-0907BD610068}"/>
              </a:ext>
            </a:extLst>
          </p:cNvPr>
          <p:cNvSpPr/>
          <p:nvPr/>
        </p:nvSpPr>
        <p:spPr>
          <a:xfrm>
            <a:off x="1198343" y="4415652"/>
            <a:ext cx="77290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>
                    <a:alpha val="30000"/>
                  </a:srgbClr>
                </a:solidFill>
              </a:rPr>
              <a:t>print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GB">
                <a:solidFill>
                  <a:schemeClr val="accent6"/>
                </a:solidFill>
              </a:rPr>
              <a:t>"{0:&lt;22}|{1:&gt;6.2f}|{2:&gt;6.2f}"</a:t>
            </a:r>
            <a:r>
              <a:rPr lang="en-GB"/>
              <a:t>.format(phone1.title(), g_phone1, oz_phone1)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)</a:t>
            </a:r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3C525D-6ADA-6F45-AFC4-EC4E9AEB7939}"/>
              </a:ext>
            </a:extLst>
          </p:cNvPr>
          <p:cNvSpPr/>
          <p:nvPr/>
        </p:nvSpPr>
        <p:spPr>
          <a:xfrm>
            <a:off x="2522856" y="2461614"/>
            <a:ext cx="112393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E37AB8-03B3-1141-AFBF-69E99632773E}"/>
              </a:ext>
            </a:extLst>
          </p:cNvPr>
          <p:cNvSpPr/>
          <p:nvPr/>
        </p:nvSpPr>
        <p:spPr>
          <a:xfrm>
            <a:off x="3043556" y="4191989"/>
            <a:ext cx="112393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326B7DB-520D-6F43-8E17-B08B2E5F953C}"/>
              </a:ext>
            </a:extLst>
          </p:cNvPr>
          <p:cNvSpPr/>
          <p:nvPr/>
        </p:nvSpPr>
        <p:spPr>
          <a:xfrm>
            <a:off x="3932288" y="4191989"/>
            <a:ext cx="112393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C7968D-EA9D-4448-BF0C-2372A0C9C797}"/>
              </a:ext>
            </a:extLst>
          </p:cNvPr>
          <p:cNvSpPr/>
          <p:nvPr/>
        </p:nvSpPr>
        <p:spPr>
          <a:xfrm>
            <a:off x="2266115" y="4191989"/>
            <a:ext cx="224887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1C1F400-B3C6-7749-ABE7-16692B80D534}"/>
              </a:ext>
            </a:extLst>
          </p:cNvPr>
          <p:cNvSpPr/>
          <p:nvPr/>
        </p:nvSpPr>
        <p:spPr>
          <a:xfrm>
            <a:off x="3307082" y="2461614"/>
            <a:ext cx="112393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EEDAE6C-5145-DF49-97C6-56155ABB47B8}"/>
              </a:ext>
            </a:extLst>
          </p:cNvPr>
          <p:cNvSpPr/>
          <p:nvPr/>
        </p:nvSpPr>
        <p:spPr>
          <a:xfrm>
            <a:off x="1870643" y="2461614"/>
            <a:ext cx="220712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B625F3-35D2-DF46-AEC8-20C97B98A078}"/>
              </a:ext>
            </a:extLst>
          </p:cNvPr>
          <p:cNvSpPr txBox="1"/>
          <p:nvPr/>
        </p:nvSpPr>
        <p:spPr>
          <a:xfrm>
            <a:off x="2615258" y="179986"/>
            <a:ext cx="392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(format specification mini-language)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FCA4A9-7C73-DE48-9A38-42C7A5191008}"/>
              </a:ext>
            </a:extLst>
          </p:cNvPr>
          <p:cNvSpPr/>
          <p:nvPr/>
        </p:nvSpPr>
        <p:spPr>
          <a:xfrm>
            <a:off x="3152272" y="410818"/>
            <a:ext cx="54286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>
                <a:hlinkClick r:id="rId3"/>
              </a:rPr>
              <a:t>https://docs.python.org/3.1/library/string.html#format-specification-mini-language</a:t>
            </a:r>
            <a:endParaRPr lang="en-GB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86C8FD-C399-3F41-9C97-080EDFEDE879}"/>
              </a:ext>
            </a:extLst>
          </p:cNvPr>
          <p:cNvSpPr txBox="1"/>
          <p:nvPr/>
        </p:nvSpPr>
        <p:spPr>
          <a:xfrm>
            <a:off x="1" y="156685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width</a:t>
            </a:r>
          </a:p>
          <a:p>
            <a:pPr algn="ctr"/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(the minimum field width)</a:t>
            </a:r>
          </a:p>
        </p:txBody>
      </p:sp>
    </p:spTree>
    <p:extLst>
      <p:ext uri="{BB962C8B-B14F-4D97-AF65-F5344CB8AC3E}">
        <p14:creationId xmlns:p14="http://schemas.microsoft.com/office/powerpoint/2010/main" val="312954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62FC735-2B19-1E4D-9C60-A9793948FC3D}"/>
              </a:ext>
            </a:extLst>
          </p:cNvPr>
          <p:cNvSpPr/>
          <p:nvPr/>
        </p:nvSpPr>
        <p:spPr>
          <a:xfrm>
            <a:off x="2632716" y="2461614"/>
            <a:ext cx="170810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B8403A-C03F-D143-9489-BB8FEB5FAD6C}"/>
              </a:ext>
            </a:extLst>
          </p:cNvPr>
          <p:cNvSpPr/>
          <p:nvPr/>
        </p:nvSpPr>
        <p:spPr>
          <a:xfrm>
            <a:off x="3155948" y="4191989"/>
            <a:ext cx="168277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4C2882-1B33-8545-9041-0BBC048ED298}"/>
              </a:ext>
            </a:extLst>
          </p:cNvPr>
          <p:cNvSpPr/>
          <p:nvPr/>
        </p:nvSpPr>
        <p:spPr>
          <a:xfrm>
            <a:off x="4044682" y="4191989"/>
            <a:ext cx="168276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2CCD767-6381-0B46-90D1-0D50122797AB}"/>
              </a:ext>
            </a:extLst>
          </p:cNvPr>
          <p:cNvSpPr/>
          <p:nvPr/>
        </p:nvSpPr>
        <p:spPr>
          <a:xfrm>
            <a:off x="3419476" y="2461614"/>
            <a:ext cx="168276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str.format</a:t>
            </a:r>
            <a:r>
              <a:rPr lang="en-GB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01705-664E-A147-838D-07819C25816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947D3-E5D5-164D-8D8A-AD710ABFC7B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00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42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3C1A1C-535D-CC4F-8F26-3707595F1611}"/>
              </a:ext>
            </a:extLst>
          </p:cNvPr>
          <p:cNvSpPr/>
          <p:nvPr/>
        </p:nvSpPr>
        <p:spPr>
          <a:xfrm>
            <a:off x="914401" y="2387084"/>
            <a:ext cx="74387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>
                    <a:alpha val="30000"/>
                  </a:srgbClr>
                </a:solidFill>
              </a:rPr>
              <a:t>print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GB">
                <a:solidFill>
                  <a:schemeClr val="accent6"/>
                </a:solidFill>
              </a:rPr>
              <a:t>"{:&lt;22}|{:&gt;6.2f}|{:&gt;6.2f}"</a:t>
            </a:r>
            <a:r>
              <a:rPr lang="en-GB"/>
              <a:t>.format(phone1.title(), g_phone1, oz_phone1)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)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3A6D0C-E2F4-CD4D-B125-0907BD610068}"/>
              </a:ext>
            </a:extLst>
          </p:cNvPr>
          <p:cNvSpPr/>
          <p:nvPr/>
        </p:nvSpPr>
        <p:spPr>
          <a:xfrm>
            <a:off x="1198343" y="4415652"/>
            <a:ext cx="77290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>
                    <a:alpha val="30000"/>
                  </a:srgbClr>
                </a:solidFill>
              </a:rPr>
              <a:t>print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GB">
                <a:solidFill>
                  <a:schemeClr val="accent6"/>
                </a:solidFill>
              </a:rPr>
              <a:t>"{0:&lt;22}|{1:&gt;6.2f}|{2:&gt;6.2f}"</a:t>
            </a:r>
            <a:r>
              <a:rPr lang="en-GB"/>
              <a:t>.format(phone1.title(), g_phone1, oz_phone1)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)</a:t>
            </a:r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C140C3-8E3C-4143-B629-96EE3592AEF0}"/>
              </a:ext>
            </a:extLst>
          </p:cNvPr>
          <p:cNvSpPr txBox="1"/>
          <p:nvPr/>
        </p:nvSpPr>
        <p:spPr>
          <a:xfrm>
            <a:off x="2615258" y="179986"/>
            <a:ext cx="392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(format specification mini-language)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49EC66-0CDE-1D4B-8079-E439351996D0}"/>
              </a:ext>
            </a:extLst>
          </p:cNvPr>
          <p:cNvSpPr/>
          <p:nvPr/>
        </p:nvSpPr>
        <p:spPr>
          <a:xfrm>
            <a:off x="3152272" y="410818"/>
            <a:ext cx="54286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>
                <a:hlinkClick r:id="rId3"/>
              </a:rPr>
              <a:t>https://docs.python.org/3.1/library/string.html#format-specification-mini-language</a:t>
            </a:r>
            <a:endParaRPr lang="en-GB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B18395-59EB-9D44-9DE1-CFF2F3CB9CE0}"/>
              </a:ext>
            </a:extLst>
          </p:cNvPr>
          <p:cNvSpPr txBox="1"/>
          <p:nvPr/>
        </p:nvSpPr>
        <p:spPr>
          <a:xfrm>
            <a:off x="1" y="156685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precision</a:t>
            </a:r>
          </a:p>
          <a:p>
            <a:pPr algn="ctr"/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(how many decimal places are shown – type must be a float)</a:t>
            </a:r>
          </a:p>
        </p:txBody>
      </p:sp>
    </p:spTree>
    <p:extLst>
      <p:ext uri="{BB962C8B-B14F-4D97-AF65-F5344CB8AC3E}">
        <p14:creationId xmlns:p14="http://schemas.microsoft.com/office/powerpoint/2010/main" val="30748611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str.format</a:t>
            </a:r>
            <a:r>
              <a:rPr lang="en-GB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01705-664E-A147-838D-07819C25816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947D3-E5D5-164D-8D8A-AD710ABFC7B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00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43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3C1A1C-535D-CC4F-8F26-3707595F1611}"/>
              </a:ext>
            </a:extLst>
          </p:cNvPr>
          <p:cNvSpPr/>
          <p:nvPr/>
        </p:nvSpPr>
        <p:spPr>
          <a:xfrm>
            <a:off x="914401" y="2387084"/>
            <a:ext cx="7493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>
                    <a:alpha val="30000"/>
                  </a:srgbClr>
                </a:solidFill>
              </a:rPr>
              <a:t>print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GB">
                <a:solidFill>
                  <a:schemeClr val="accent6"/>
                </a:solidFill>
              </a:rPr>
              <a:t>"{:&lt;22}|{:&gt;6.2f}|{:&gt;6.2f}"</a:t>
            </a:r>
            <a:r>
              <a:rPr lang="en-GB"/>
              <a:t>.format(phone1.title(), g_phone1, oz_phone1)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)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3A6D0C-E2F4-CD4D-B125-0907BD610068}"/>
              </a:ext>
            </a:extLst>
          </p:cNvPr>
          <p:cNvSpPr/>
          <p:nvPr/>
        </p:nvSpPr>
        <p:spPr>
          <a:xfrm>
            <a:off x="1198343" y="4415652"/>
            <a:ext cx="77290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>
                    <a:alpha val="30000"/>
                  </a:srgbClr>
                </a:solidFill>
              </a:rPr>
              <a:t>print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GB">
                <a:solidFill>
                  <a:schemeClr val="accent6"/>
                </a:solidFill>
              </a:rPr>
              <a:t>"{0:&lt;22}|{1:&gt;6.2f}|{2:&gt;6.2f}"</a:t>
            </a:r>
            <a:r>
              <a:rPr lang="en-GB"/>
              <a:t>.format(phone1.title(), g_phone1, oz_phone1)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)</a:t>
            </a:r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EB2CED-90E8-914A-9531-0CB9BE6D0655}"/>
              </a:ext>
            </a:extLst>
          </p:cNvPr>
          <p:cNvSpPr/>
          <p:nvPr/>
        </p:nvSpPr>
        <p:spPr>
          <a:xfrm>
            <a:off x="2801618" y="2461614"/>
            <a:ext cx="81282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9946421-43FA-EC4C-BDDC-1285F731454B}"/>
              </a:ext>
            </a:extLst>
          </p:cNvPr>
          <p:cNvSpPr/>
          <p:nvPr/>
        </p:nvSpPr>
        <p:spPr>
          <a:xfrm>
            <a:off x="3322318" y="4191989"/>
            <a:ext cx="81282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AFD8C1-C20B-2D49-8C21-5303F966B00C}"/>
              </a:ext>
            </a:extLst>
          </p:cNvPr>
          <p:cNvSpPr/>
          <p:nvPr/>
        </p:nvSpPr>
        <p:spPr>
          <a:xfrm>
            <a:off x="4211050" y="4191989"/>
            <a:ext cx="81282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9B5E14A-C016-594A-A485-3B4908718695}"/>
              </a:ext>
            </a:extLst>
          </p:cNvPr>
          <p:cNvSpPr/>
          <p:nvPr/>
        </p:nvSpPr>
        <p:spPr>
          <a:xfrm>
            <a:off x="3585844" y="2461614"/>
            <a:ext cx="81282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CB72E-DD2B-3D45-81B5-F1C7D45F15C0}"/>
              </a:ext>
            </a:extLst>
          </p:cNvPr>
          <p:cNvSpPr txBox="1"/>
          <p:nvPr/>
        </p:nvSpPr>
        <p:spPr>
          <a:xfrm>
            <a:off x="2615258" y="179986"/>
            <a:ext cx="392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(format specification mini-language)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C76F80-DC64-8341-8C24-65FB3A9CBAF8}"/>
              </a:ext>
            </a:extLst>
          </p:cNvPr>
          <p:cNvSpPr txBox="1"/>
          <p:nvPr/>
        </p:nvSpPr>
        <p:spPr>
          <a:xfrm>
            <a:off x="1" y="156685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the type determines how the data is presented</a:t>
            </a:r>
          </a:p>
          <a:p>
            <a:pPr algn="ctr"/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(you'll only need '</a:t>
            </a:r>
            <a:r>
              <a:rPr lang="en-GB" sz="140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f</a:t>
            </a:r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' -&gt; float in this module, but there are loads of others (check the link))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397400-1C73-A043-AAE5-79C162D58ABD}"/>
              </a:ext>
            </a:extLst>
          </p:cNvPr>
          <p:cNvSpPr/>
          <p:nvPr/>
        </p:nvSpPr>
        <p:spPr>
          <a:xfrm>
            <a:off x="3152272" y="410818"/>
            <a:ext cx="54286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>
                <a:hlinkClick r:id="rId3"/>
              </a:rPr>
              <a:t>https://docs.python.org/3.1/library/string.html#format-specification-mini-language</a:t>
            </a:r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17688267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52F44-17CC-604A-9781-85F21BD1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More Information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84C7B94-9F6F-C040-A19D-8412B3B672EB}"/>
              </a:ext>
            </a:extLst>
          </p:cNvPr>
          <p:cNvGrpSpPr/>
          <p:nvPr/>
        </p:nvGrpSpPr>
        <p:grpSpPr>
          <a:xfrm>
            <a:off x="585300" y="2176454"/>
            <a:ext cx="7973401" cy="523220"/>
            <a:chOff x="1149508" y="2171641"/>
            <a:chExt cx="7973401" cy="5232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F2B3861-73BE-AD44-B5C5-6AB744E0C7D0}"/>
                </a:ext>
              </a:extLst>
            </p:cNvPr>
            <p:cNvSpPr/>
            <p:nvPr/>
          </p:nvSpPr>
          <p:spPr>
            <a:xfrm>
              <a:off x="1149508" y="2171641"/>
              <a:ext cx="79734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>
                  <a:solidFill>
                    <a:schemeClr val="accent6"/>
                  </a:solidFill>
                </a:rPr>
                <a:t>"{:                                                                      }"</a:t>
              </a:r>
              <a:r>
                <a:rPr lang="en-GB" sz="2800"/>
                <a:t>.format()</a:t>
              </a:r>
              <a:endParaRPr lang="en-GB" sz="2800">
                <a:solidFill>
                  <a:schemeClr val="accent6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EFA39A-2D30-174C-BB50-594D2FC41847}"/>
                </a:ext>
              </a:extLst>
            </p:cNvPr>
            <p:cNvSpPr/>
            <p:nvPr/>
          </p:nvSpPr>
          <p:spPr>
            <a:xfrm>
              <a:off x="2141621" y="2248585"/>
              <a:ext cx="467787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/>
                <a:t>[[</a:t>
              </a:r>
              <a:r>
                <a:rPr lang="en-GB">
                  <a:solidFill>
                    <a:srgbClr val="355F7C"/>
                  </a:solidFill>
                  <a:hlinkClick r:id="rId2"/>
                </a:rPr>
                <a:t>fill</a:t>
              </a:r>
              <a:r>
                <a:rPr lang="en-GB"/>
                <a:t>]</a:t>
              </a:r>
              <a:r>
                <a:rPr lang="en-GB">
                  <a:solidFill>
                    <a:srgbClr val="355F7C"/>
                  </a:solidFill>
                  <a:hlinkClick r:id="rId3"/>
                </a:rPr>
                <a:t>align</a:t>
              </a:r>
              <a:r>
                <a:rPr lang="en-GB"/>
                <a:t>][</a:t>
              </a:r>
              <a:r>
                <a:rPr lang="en-GB">
                  <a:solidFill>
                    <a:srgbClr val="355F7C"/>
                  </a:solidFill>
                  <a:hlinkClick r:id="rId4"/>
                </a:rPr>
                <a:t>sign</a:t>
              </a:r>
              <a:r>
                <a:rPr lang="en-GB"/>
                <a:t>][#][0][</a:t>
              </a:r>
              <a:r>
                <a:rPr lang="en-GB">
                  <a:solidFill>
                    <a:srgbClr val="355F7C"/>
                  </a:solidFill>
                  <a:hlinkClick r:id="rId5"/>
                </a:rPr>
                <a:t>width</a:t>
              </a:r>
              <a:r>
                <a:rPr lang="en-GB"/>
                <a:t>][,][.</a:t>
              </a:r>
              <a:r>
                <a:rPr lang="en-GB">
                  <a:solidFill>
                    <a:srgbClr val="355F7C"/>
                  </a:solidFill>
                  <a:hlinkClick r:id="rId6"/>
                </a:rPr>
                <a:t>precision</a:t>
              </a:r>
              <a:r>
                <a:rPr lang="en-GB"/>
                <a:t>][</a:t>
              </a:r>
              <a:r>
                <a:rPr lang="en-GB">
                  <a:solidFill>
                    <a:srgbClr val="355F7C"/>
                  </a:solidFill>
                  <a:hlinkClick r:id="rId7"/>
                </a:rPr>
                <a:t>type</a:t>
              </a:r>
              <a:r>
                <a:rPr lang="en-GB"/>
                <a:t>]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CD7D849-A42B-044A-86BD-F9CF871214B2}"/>
              </a:ext>
            </a:extLst>
          </p:cNvPr>
          <p:cNvSpPr/>
          <p:nvPr/>
        </p:nvSpPr>
        <p:spPr>
          <a:xfrm>
            <a:off x="2779169" y="3348003"/>
            <a:ext cx="35856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>
                <a:solidFill>
                  <a:schemeClr val="accent6"/>
                </a:solidFill>
              </a:rPr>
              <a:t>"{:&gt;6.2f}"</a:t>
            </a:r>
            <a:r>
              <a:rPr lang="en-GB" sz="3600"/>
              <a:t>.format()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DA01DE-0BDC-894F-A08C-DB2228C4D518}"/>
              </a:ext>
            </a:extLst>
          </p:cNvPr>
          <p:cNvSpPr txBox="1"/>
          <p:nvPr/>
        </p:nvSpPr>
        <p:spPr>
          <a:xfrm>
            <a:off x="1" y="156685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character to pad out any whitespace if width is larger than content (can't be '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{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' or '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}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')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C117C4-E622-764E-B31C-DB088ABE089E}"/>
              </a:ext>
            </a:extLst>
          </p:cNvPr>
          <p:cNvCxnSpPr>
            <a:cxnSpLocks/>
          </p:cNvCxnSpPr>
          <p:nvPr/>
        </p:nvCxnSpPr>
        <p:spPr>
          <a:xfrm>
            <a:off x="1900993" y="1936186"/>
            <a:ext cx="0" cy="35943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C87A6CC-1FAD-B040-A6A6-BAFEDAB153F1}"/>
              </a:ext>
            </a:extLst>
          </p:cNvPr>
          <p:cNvSpPr/>
          <p:nvPr/>
        </p:nvSpPr>
        <p:spPr>
          <a:xfrm>
            <a:off x="2938680" y="4234602"/>
            <a:ext cx="54286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>
                <a:hlinkClick r:id="rId8"/>
              </a:rPr>
              <a:t>https://docs.python.org/3.1/library/string.html#format-specification-mini-language</a:t>
            </a:r>
            <a:endParaRPr lang="en-GB" sz="1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F542C9-0810-9043-9924-24B999635F14}"/>
              </a:ext>
            </a:extLst>
          </p:cNvPr>
          <p:cNvSpPr/>
          <p:nvPr/>
        </p:nvSpPr>
        <p:spPr>
          <a:xfrm>
            <a:off x="2943780" y="4504163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>
                <a:hlinkClick r:id="rId9"/>
              </a:rPr>
              <a:t>https://docs.python.org/3.1/library/string.html#format-examples</a:t>
            </a:r>
            <a:endParaRPr lang="en-GB" sz="12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AB7138E-5BE3-C849-8BB1-68EC670F3F76}"/>
              </a:ext>
            </a:extLst>
          </p:cNvPr>
          <p:cNvGrpSpPr/>
          <p:nvPr/>
        </p:nvGrpSpPr>
        <p:grpSpPr>
          <a:xfrm>
            <a:off x="2091894" y="2598741"/>
            <a:ext cx="3954805" cy="508994"/>
            <a:chOff x="2091894" y="2598741"/>
            <a:chExt cx="3954805" cy="50899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038C723-5477-944F-B6AE-6ADD52D7EC33}"/>
                </a:ext>
              </a:extLst>
            </p:cNvPr>
            <p:cNvSpPr/>
            <p:nvPr/>
          </p:nvSpPr>
          <p:spPr>
            <a:xfrm>
              <a:off x="2111146" y="2738403"/>
              <a:ext cx="4239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>
                  <a:solidFill>
                    <a:schemeClr val="accent6"/>
                  </a:solidFill>
                </a:rPr>
                <a:t>&gt;</a:t>
              </a:r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70FF24-EB39-7B45-850E-033A5E12C80E}"/>
                </a:ext>
              </a:extLst>
            </p:cNvPr>
            <p:cNvSpPr/>
            <p:nvPr/>
          </p:nvSpPr>
          <p:spPr>
            <a:xfrm>
              <a:off x="3707316" y="2738403"/>
              <a:ext cx="53942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>
                  <a:solidFill>
                    <a:schemeClr val="accent6"/>
                  </a:solidFill>
                </a:rPr>
                <a:t>6</a:t>
              </a:r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6A6B6F-2002-764D-A4F0-B0920FF56E5C}"/>
                </a:ext>
              </a:extLst>
            </p:cNvPr>
            <p:cNvSpPr/>
            <p:nvPr/>
          </p:nvSpPr>
          <p:spPr>
            <a:xfrm>
              <a:off x="4559159" y="2738403"/>
              <a:ext cx="9196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>
                  <a:solidFill>
                    <a:schemeClr val="accent6"/>
                  </a:solidFill>
                </a:rPr>
                <a:t>.2</a:t>
              </a:r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6E3EF8C-1C6B-EA49-8540-BDE9E1A8D6D8}"/>
                </a:ext>
              </a:extLst>
            </p:cNvPr>
            <p:cNvSpPr/>
            <p:nvPr/>
          </p:nvSpPr>
          <p:spPr>
            <a:xfrm>
              <a:off x="5603512" y="2738403"/>
              <a:ext cx="44317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>
                  <a:solidFill>
                    <a:schemeClr val="accent6"/>
                  </a:solidFill>
                </a:rPr>
                <a:t>f</a:t>
              </a:r>
              <a:endParaRPr lang="en-GB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6BD1B2F-C16D-494E-9377-4BE63F684219}"/>
                </a:ext>
              </a:extLst>
            </p:cNvPr>
            <p:cNvCxnSpPr>
              <a:cxnSpLocks/>
            </p:cNvCxnSpPr>
            <p:nvPr/>
          </p:nvCxnSpPr>
          <p:spPr>
            <a:xfrm>
              <a:off x="2091894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8AFD681-CFD8-EF4F-B851-3B640E3D8A38}"/>
                </a:ext>
              </a:extLst>
            </p:cNvPr>
            <p:cNvCxnSpPr>
              <a:cxnSpLocks/>
            </p:cNvCxnSpPr>
            <p:nvPr/>
          </p:nvCxnSpPr>
          <p:spPr>
            <a:xfrm>
              <a:off x="2554333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52A5FB0-5D31-DB4C-8F07-4C3C4A705150}"/>
                </a:ext>
              </a:extLst>
            </p:cNvPr>
            <p:cNvCxnSpPr>
              <a:cxnSpLocks/>
            </p:cNvCxnSpPr>
            <p:nvPr/>
          </p:nvCxnSpPr>
          <p:spPr>
            <a:xfrm>
              <a:off x="3707336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7FA4E91-D9D8-3844-8CA5-71BFC2897C61}"/>
                </a:ext>
              </a:extLst>
            </p:cNvPr>
            <p:cNvCxnSpPr>
              <a:cxnSpLocks/>
            </p:cNvCxnSpPr>
            <p:nvPr/>
          </p:nvCxnSpPr>
          <p:spPr>
            <a:xfrm>
              <a:off x="4246777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7286FD1-1E96-2B44-BD83-CE4EC90274E6}"/>
                </a:ext>
              </a:extLst>
            </p:cNvPr>
            <p:cNvCxnSpPr>
              <a:cxnSpLocks/>
            </p:cNvCxnSpPr>
            <p:nvPr/>
          </p:nvCxnSpPr>
          <p:spPr>
            <a:xfrm>
              <a:off x="4559169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B1306F5-AECE-F74D-BA9A-72D086BDA13D}"/>
                </a:ext>
              </a:extLst>
            </p:cNvPr>
            <p:cNvCxnSpPr>
              <a:cxnSpLocks/>
            </p:cNvCxnSpPr>
            <p:nvPr/>
          </p:nvCxnSpPr>
          <p:spPr>
            <a:xfrm>
              <a:off x="5478808" y="2598757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D6B5B7A-CDE3-B246-974E-88BFBF91C9CD}"/>
                </a:ext>
              </a:extLst>
            </p:cNvPr>
            <p:cNvCxnSpPr>
              <a:cxnSpLocks/>
            </p:cNvCxnSpPr>
            <p:nvPr/>
          </p:nvCxnSpPr>
          <p:spPr>
            <a:xfrm>
              <a:off x="5603511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18F8200-E01C-594D-A1F0-A82B042D80A1}"/>
                </a:ext>
              </a:extLst>
            </p:cNvPr>
            <p:cNvCxnSpPr>
              <a:cxnSpLocks/>
            </p:cNvCxnSpPr>
            <p:nvPr/>
          </p:nvCxnSpPr>
          <p:spPr>
            <a:xfrm>
              <a:off x="6046699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08020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52F44-17CC-604A-9781-85F21BD1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More Information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84C7B94-9F6F-C040-A19D-8412B3B672EB}"/>
              </a:ext>
            </a:extLst>
          </p:cNvPr>
          <p:cNvGrpSpPr/>
          <p:nvPr/>
        </p:nvGrpSpPr>
        <p:grpSpPr>
          <a:xfrm>
            <a:off x="585300" y="2176454"/>
            <a:ext cx="7973401" cy="523220"/>
            <a:chOff x="1149508" y="2171641"/>
            <a:chExt cx="7973401" cy="5232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F2B3861-73BE-AD44-B5C5-6AB744E0C7D0}"/>
                </a:ext>
              </a:extLst>
            </p:cNvPr>
            <p:cNvSpPr/>
            <p:nvPr/>
          </p:nvSpPr>
          <p:spPr>
            <a:xfrm>
              <a:off x="1149508" y="2171641"/>
              <a:ext cx="79734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>
                  <a:solidFill>
                    <a:schemeClr val="accent6"/>
                  </a:solidFill>
                </a:rPr>
                <a:t>"{:                                                                      }"</a:t>
              </a:r>
              <a:r>
                <a:rPr lang="en-GB" sz="2800"/>
                <a:t>.format()</a:t>
              </a:r>
              <a:endParaRPr lang="en-GB" sz="2800">
                <a:solidFill>
                  <a:schemeClr val="accent6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EFA39A-2D30-174C-BB50-594D2FC41847}"/>
                </a:ext>
              </a:extLst>
            </p:cNvPr>
            <p:cNvSpPr/>
            <p:nvPr/>
          </p:nvSpPr>
          <p:spPr>
            <a:xfrm>
              <a:off x="2141621" y="2248585"/>
              <a:ext cx="467787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/>
                <a:t>[[</a:t>
              </a:r>
              <a:r>
                <a:rPr lang="en-GB">
                  <a:solidFill>
                    <a:srgbClr val="355F7C"/>
                  </a:solidFill>
                  <a:hlinkClick r:id="rId2"/>
                </a:rPr>
                <a:t>fill</a:t>
              </a:r>
              <a:r>
                <a:rPr lang="en-GB"/>
                <a:t>]</a:t>
              </a:r>
              <a:r>
                <a:rPr lang="en-GB">
                  <a:solidFill>
                    <a:srgbClr val="355F7C"/>
                  </a:solidFill>
                  <a:hlinkClick r:id="rId3"/>
                </a:rPr>
                <a:t>align</a:t>
              </a:r>
              <a:r>
                <a:rPr lang="en-GB"/>
                <a:t>][</a:t>
              </a:r>
              <a:r>
                <a:rPr lang="en-GB">
                  <a:solidFill>
                    <a:srgbClr val="355F7C"/>
                  </a:solidFill>
                  <a:hlinkClick r:id="rId4"/>
                </a:rPr>
                <a:t>sign</a:t>
              </a:r>
              <a:r>
                <a:rPr lang="en-GB"/>
                <a:t>][#][0][</a:t>
              </a:r>
              <a:r>
                <a:rPr lang="en-GB">
                  <a:solidFill>
                    <a:srgbClr val="355F7C"/>
                  </a:solidFill>
                  <a:hlinkClick r:id="rId5"/>
                </a:rPr>
                <a:t>width</a:t>
              </a:r>
              <a:r>
                <a:rPr lang="en-GB"/>
                <a:t>][,][.</a:t>
              </a:r>
              <a:r>
                <a:rPr lang="en-GB">
                  <a:solidFill>
                    <a:srgbClr val="355F7C"/>
                  </a:solidFill>
                  <a:hlinkClick r:id="rId6"/>
                </a:rPr>
                <a:t>precision</a:t>
              </a:r>
              <a:r>
                <a:rPr lang="en-GB"/>
                <a:t>][</a:t>
              </a:r>
              <a:r>
                <a:rPr lang="en-GB">
                  <a:solidFill>
                    <a:srgbClr val="355F7C"/>
                  </a:solidFill>
                  <a:hlinkClick r:id="rId7"/>
                </a:rPr>
                <a:t>type</a:t>
              </a:r>
              <a:r>
                <a:rPr lang="en-GB"/>
                <a:t>]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CD7D849-A42B-044A-86BD-F9CF871214B2}"/>
              </a:ext>
            </a:extLst>
          </p:cNvPr>
          <p:cNvSpPr/>
          <p:nvPr/>
        </p:nvSpPr>
        <p:spPr>
          <a:xfrm>
            <a:off x="2779169" y="3348003"/>
            <a:ext cx="35856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>
                <a:solidFill>
                  <a:schemeClr val="accent6"/>
                </a:solidFill>
              </a:rPr>
              <a:t>"{:&gt;6.2f}"</a:t>
            </a:r>
            <a:r>
              <a:rPr lang="en-GB" sz="3600"/>
              <a:t>.format()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DA01DE-0BDC-894F-A08C-DB2228C4D518}"/>
              </a:ext>
            </a:extLst>
          </p:cNvPr>
          <p:cNvSpPr txBox="1"/>
          <p:nvPr/>
        </p:nvSpPr>
        <p:spPr>
          <a:xfrm>
            <a:off x="1" y="156685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"+"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 -&gt;both, 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"-"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 -&gt; negative only, 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" "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 -&gt; whitespace if positive/minus if negative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534FAC-E01D-824A-87E8-1D57AAAC3833}"/>
              </a:ext>
            </a:extLst>
          </p:cNvPr>
          <p:cNvCxnSpPr>
            <a:cxnSpLocks/>
          </p:cNvCxnSpPr>
          <p:nvPr/>
        </p:nvCxnSpPr>
        <p:spPr>
          <a:xfrm>
            <a:off x="2868340" y="1936186"/>
            <a:ext cx="0" cy="35943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2843488-304C-824D-8E8D-AB0210CAA5AE}"/>
              </a:ext>
            </a:extLst>
          </p:cNvPr>
          <p:cNvSpPr txBox="1"/>
          <p:nvPr/>
        </p:nvSpPr>
        <p:spPr>
          <a:xfrm>
            <a:off x="-1604" y="118986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just used for numbers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301899-035A-834E-A180-4D90AB423A6E}"/>
              </a:ext>
            </a:extLst>
          </p:cNvPr>
          <p:cNvSpPr/>
          <p:nvPr/>
        </p:nvSpPr>
        <p:spPr>
          <a:xfrm>
            <a:off x="2938680" y="4234602"/>
            <a:ext cx="54286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>
                <a:hlinkClick r:id="rId8"/>
              </a:rPr>
              <a:t>https://docs.python.org/3.1/library/string.html#format-specification-mini-language</a:t>
            </a:r>
            <a:endParaRPr lang="en-GB" sz="12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9C1940-F330-4848-B2E7-EF9EB935B787}"/>
              </a:ext>
            </a:extLst>
          </p:cNvPr>
          <p:cNvSpPr/>
          <p:nvPr/>
        </p:nvSpPr>
        <p:spPr>
          <a:xfrm>
            <a:off x="2943780" y="4504163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>
                <a:hlinkClick r:id="rId9"/>
              </a:rPr>
              <a:t>https://docs.python.org/3.1/library/string.html#format-examples</a:t>
            </a:r>
            <a:endParaRPr lang="en-GB" sz="12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64D7F41-E610-CA43-84DB-630F40911F9D}"/>
              </a:ext>
            </a:extLst>
          </p:cNvPr>
          <p:cNvGrpSpPr/>
          <p:nvPr/>
        </p:nvGrpSpPr>
        <p:grpSpPr>
          <a:xfrm>
            <a:off x="2091894" y="2598741"/>
            <a:ext cx="3954805" cy="508994"/>
            <a:chOff x="2091894" y="2598741"/>
            <a:chExt cx="3954805" cy="50899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82B5DE-ECD2-0345-9F8E-EBCF900B7BE5}"/>
                </a:ext>
              </a:extLst>
            </p:cNvPr>
            <p:cNvSpPr/>
            <p:nvPr/>
          </p:nvSpPr>
          <p:spPr>
            <a:xfrm>
              <a:off x="2111146" y="2738403"/>
              <a:ext cx="4239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>
                  <a:solidFill>
                    <a:schemeClr val="accent6"/>
                  </a:solidFill>
                </a:rPr>
                <a:t>&gt;</a:t>
              </a:r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4A7CF15-66E3-DA47-825C-C01E0975B453}"/>
                </a:ext>
              </a:extLst>
            </p:cNvPr>
            <p:cNvSpPr/>
            <p:nvPr/>
          </p:nvSpPr>
          <p:spPr>
            <a:xfrm>
              <a:off x="3707316" y="2738403"/>
              <a:ext cx="53942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>
                  <a:solidFill>
                    <a:schemeClr val="accent6"/>
                  </a:solidFill>
                </a:rPr>
                <a:t>6</a:t>
              </a:r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DAF94F8-F175-7C42-874E-628278B8C28B}"/>
                </a:ext>
              </a:extLst>
            </p:cNvPr>
            <p:cNvSpPr/>
            <p:nvPr/>
          </p:nvSpPr>
          <p:spPr>
            <a:xfrm>
              <a:off x="4559159" y="2738403"/>
              <a:ext cx="9196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>
                  <a:solidFill>
                    <a:schemeClr val="accent6"/>
                  </a:solidFill>
                </a:rPr>
                <a:t>.2</a:t>
              </a:r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1AAC020-62E5-5D4E-81CB-370A4145B707}"/>
                </a:ext>
              </a:extLst>
            </p:cNvPr>
            <p:cNvSpPr/>
            <p:nvPr/>
          </p:nvSpPr>
          <p:spPr>
            <a:xfrm>
              <a:off x="5603512" y="2738403"/>
              <a:ext cx="44317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>
                  <a:solidFill>
                    <a:schemeClr val="accent6"/>
                  </a:solidFill>
                </a:rPr>
                <a:t>f</a:t>
              </a:r>
              <a:endParaRPr lang="en-GB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148DDD6-54C3-8349-94D5-FDFBB0726177}"/>
                </a:ext>
              </a:extLst>
            </p:cNvPr>
            <p:cNvCxnSpPr>
              <a:cxnSpLocks/>
            </p:cNvCxnSpPr>
            <p:nvPr/>
          </p:nvCxnSpPr>
          <p:spPr>
            <a:xfrm>
              <a:off x="2091894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B9F3A88-9196-B640-ADE1-85F699B064B7}"/>
                </a:ext>
              </a:extLst>
            </p:cNvPr>
            <p:cNvCxnSpPr>
              <a:cxnSpLocks/>
            </p:cNvCxnSpPr>
            <p:nvPr/>
          </p:nvCxnSpPr>
          <p:spPr>
            <a:xfrm>
              <a:off x="2554333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7D69C8E-F80D-6541-ACDE-0CFDAC88403D}"/>
                </a:ext>
              </a:extLst>
            </p:cNvPr>
            <p:cNvCxnSpPr>
              <a:cxnSpLocks/>
            </p:cNvCxnSpPr>
            <p:nvPr/>
          </p:nvCxnSpPr>
          <p:spPr>
            <a:xfrm>
              <a:off x="3707336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38C83E7-808F-624C-992D-B8C42B542F4E}"/>
                </a:ext>
              </a:extLst>
            </p:cNvPr>
            <p:cNvCxnSpPr>
              <a:cxnSpLocks/>
            </p:cNvCxnSpPr>
            <p:nvPr/>
          </p:nvCxnSpPr>
          <p:spPr>
            <a:xfrm>
              <a:off x="4246777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15A497C-221E-1E40-A622-88490632E87F}"/>
                </a:ext>
              </a:extLst>
            </p:cNvPr>
            <p:cNvCxnSpPr>
              <a:cxnSpLocks/>
            </p:cNvCxnSpPr>
            <p:nvPr/>
          </p:nvCxnSpPr>
          <p:spPr>
            <a:xfrm>
              <a:off x="4559169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77ED4F4-8460-0847-8393-77DE9C84213E}"/>
                </a:ext>
              </a:extLst>
            </p:cNvPr>
            <p:cNvCxnSpPr>
              <a:cxnSpLocks/>
            </p:cNvCxnSpPr>
            <p:nvPr/>
          </p:nvCxnSpPr>
          <p:spPr>
            <a:xfrm>
              <a:off x="5478808" y="2598757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AF531DE-FAF7-5A44-9F7F-3AD753C4D8EC}"/>
                </a:ext>
              </a:extLst>
            </p:cNvPr>
            <p:cNvCxnSpPr>
              <a:cxnSpLocks/>
            </p:cNvCxnSpPr>
            <p:nvPr/>
          </p:nvCxnSpPr>
          <p:spPr>
            <a:xfrm>
              <a:off x="5603511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115BE2F-2F81-F34F-AF06-8823DCB95807}"/>
                </a:ext>
              </a:extLst>
            </p:cNvPr>
            <p:cNvCxnSpPr>
              <a:cxnSpLocks/>
            </p:cNvCxnSpPr>
            <p:nvPr/>
          </p:nvCxnSpPr>
          <p:spPr>
            <a:xfrm>
              <a:off x="6046699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3473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52F44-17CC-604A-9781-85F21BD1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More Information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84C7B94-9F6F-C040-A19D-8412B3B672EB}"/>
              </a:ext>
            </a:extLst>
          </p:cNvPr>
          <p:cNvGrpSpPr/>
          <p:nvPr/>
        </p:nvGrpSpPr>
        <p:grpSpPr>
          <a:xfrm>
            <a:off x="585300" y="2176454"/>
            <a:ext cx="7973401" cy="523220"/>
            <a:chOff x="1149508" y="2171641"/>
            <a:chExt cx="7973401" cy="5232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F2B3861-73BE-AD44-B5C5-6AB744E0C7D0}"/>
                </a:ext>
              </a:extLst>
            </p:cNvPr>
            <p:cNvSpPr/>
            <p:nvPr/>
          </p:nvSpPr>
          <p:spPr>
            <a:xfrm>
              <a:off x="1149508" y="2171641"/>
              <a:ext cx="79734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>
                  <a:solidFill>
                    <a:schemeClr val="accent6"/>
                  </a:solidFill>
                </a:rPr>
                <a:t>"{:                                                                      }"</a:t>
              </a:r>
              <a:r>
                <a:rPr lang="en-GB" sz="2800"/>
                <a:t>.format()</a:t>
              </a:r>
              <a:endParaRPr lang="en-GB" sz="2800">
                <a:solidFill>
                  <a:schemeClr val="accent6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EFA39A-2D30-174C-BB50-594D2FC41847}"/>
                </a:ext>
              </a:extLst>
            </p:cNvPr>
            <p:cNvSpPr/>
            <p:nvPr/>
          </p:nvSpPr>
          <p:spPr>
            <a:xfrm>
              <a:off x="2141621" y="2248585"/>
              <a:ext cx="467787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/>
                <a:t>[[</a:t>
              </a:r>
              <a:r>
                <a:rPr lang="en-GB">
                  <a:solidFill>
                    <a:srgbClr val="355F7C"/>
                  </a:solidFill>
                  <a:hlinkClick r:id="rId2"/>
                </a:rPr>
                <a:t>fill</a:t>
              </a:r>
              <a:r>
                <a:rPr lang="en-GB"/>
                <a:t>]</a:t>
              </a:r>
              <a:r>
                <a:rPr lang="en-GB">
                  <a:solidFill>
                    <a:srgbClr val="355F7C"/>
                  </a:solidFill>
                  <a:hlinkClick r:id="rId3"/>
                </a:rPr>
                <a:t>align</a:t>
              </a:r>
              <a:r>
                <a:rPr lang="en-GB"/>
                <a:t>][</a:t>
              </a:r>
              <a:r>
                <a:rPr lang="en-GB">
                  <a:solidFill>
                    <a:srgbClr val="355F7C"/>
                  </a:solidFill>
                  <a:hlinkClick r:id="rId4"/>
                </a:rPr>
                <a:t>sign</a:t>
              </a:r>
              <a:r>
                <a:rPr lang="en-GB"/>
                <a:t>][#][0][</a:t>
              </a:r>
              <a:r>
                <a:rPr lang="en-GB">
                  <a:solidFill>
                    <a:srgbClr val="355F7C"/>
                  </a:solidFill>
                  <a:hlinkClick r:id="rId5"/>
                </a:rPr>
                <a:t>width</a:t>
              </a:r>
              <a:r>
                <a:rPr lang="en-GB"/>
                <a:t>][,][.</a:t>
              </a:r>
              <a:r>
                <a:rPr lang="en-GB">
                  <a:solidFill>
                    <a:srgbClr val="355F7C"/>
                  </a:solidFill>
                  <a:hlinkClick r:id="rId6"/>
                </a:rPr>
                <a:t>precision</a:t>
              </a:r>
              <a:r>
                <a:rPr lang="en-GB"/>
                <a:t>][</a:t>
              </a:r>
              <a:r>
                <a:rPr lang="en-GB">
                  <a:solidFill>
                    <a:srgbClr val="355F7C"/>
                  </a:solidFill>
                  <a:hlinkClick r:id="rId7"/>
                </a:rPr>
                <a:t>type</a:t>
              </a:r>
              <a:r>
                <a:rPr lang="en-GB"/>
                <a:t>]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CD7D849-A42B-044A-86BD-F9CF871214B2}"/>
              </a:ext>
            </a:extLst>
          </p:cNvPr>
          <p:cNvSpPr/>
          <p:nvPr/>
        </p:nvSpPr>
        <p:spPr>
          <a:xfrm>
            <a:off x="2779169" y="3348003"/>
            <a:ext cx="35856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>
                <a:solidFill>
                  <a:schemeClr val="accent6"/>
                </a:solidFill>
              </a:rPr>
              <a:t>"{:&gt;6.2f}"</a:t>
            </a:r>
            <a:r>
              <a:rPr lang="en-GB" sz="3600"/>
              <a:t>.format()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DA01DE-0BDC-894F-A08C-DB2228C4D518}"/>
              </a:ext>
            </a:extLst>
          </p:cNvPr>
          <p:cNvSpPr txBox="1"/>
          <p:nvPr/>
        </p:nvSpPr>
        <p:spPr>
          <a:xfrm>
            <a:off x="1" y="156685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just used for binary 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#b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, octal 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#o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, or hexadecimal 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#x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 output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534FAC-E01D-824A-87E8-1D57AAAC3833}"/>
              </a:ext>
            </a:extLst>
          </p:cNvPr>
          <p:cNvCxnSpPr>
            <a:cxnSpLocks/>
          </p:cNvCxnSpPr>
          <p:nvPr/>
        </p:nvCxnSpPr>
        <p:spPr>
          <a:xfrm>
            <a:off x="3243727" y="1936186"/>
            <a:ext cx="0" cy="35943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E241092-BCA6-664B-89D7-62D8C46E6BE2}"/>
              </a:ext>
            </a:extLst>
          </p:cNvPr>
          <p:cNvSpPr/>
          <p:nvPr/>
        </p:nvSpPr>
        <p:spPr>
          <a:xfrm>
            <a:off x="2938680" y="4234602"/>
            <a:ext cx="54286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>
                <a:hlinkClick r:id="rId8"/>
              </a:rPr>
              <a:t>https://docs.python.org/3.1/library/string.html#format-specification-mini-language</a:t>
            </a:r>
            <a:endParaRPr lang="en-GB" sz="12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CA259C-FC07-7646-8C20-6D3DC84320A4}"/>
              </a:ext>
            </a:extLst>
          </p:cNvPr>
          <p:cNvSpPr/>
          <p:nvPr/>
        </p:nvSpPr>
        <p:spPr>
          <a:xfrm>
            <a:off x="2943780" y="4504163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>
                <a:hlinkClick r:id="rId9"/>
              </a:rPr>
              <a:t>https://docs.python.org/3.1/library/string.html#format-examples</a:t>
            </a:r>
            <a:endParaRPr lang="en-GB" sz="12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5347BC-406F-6943-AC1C-DFD5325B4C02}"/>
              </a:ext>
            </a:extLst>
          </p:cNvPr>
          <p:cNvGrpSpPr/>
          <p:nvPr/>
        </p:nvGrpSpPr>
        <p:grpSpPr>
          <a:xfrm>
            <a:off x="2091894" y="2598741"/>
            <a:ext cx="3954805" cy="508994"/>
            <a:chOff x="2091894" y="2598741"/>
            <a:chExt cx="3954805" cy="50899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F86508-ED6B-084F-A182-8ABF674673E4}"/>
                </a:ext>
              </a:extLst>
            </p:cNvPr>
            <p:cNvSpPr/>
            <p:nvPr/>
          </p:nvSpPr>
          <p:spPr>
            <a:xfrm>
              <a:off x="2111146" y="2738403"/>
              <a:ext cx="4239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>
                  <a:solidFill>
                    <a:schemeClr val="accent6"/>
                  </a:solidFill>
                </a:rPr>
                <a:t>&gt;</a:t>
              </a:r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504C938-AFF5-0E41-9094-9FDC6DB6A8C6}"/>
                </a:ext>
              </a:extLst>
            </p:cNvPr>
            <p:cNvSpPr/>
            <p:nvPr/>
          </p:nvSpPr>
          <p:spPr>
            <a:xfrm>
              <a:off x="3707316" y="2738403"/>
              <a:ext cx="53942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>
                  <a:solidFill>
                    <a:schemeClr val="accent6"/>
                  </a:solidFill>
                </a:rPr>
                <a:t>6</a:t>
              </a:r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55516F6-4724-384D-ACF4-EAA110B8D3CE}"/>
                </a:ext>
              </a:extLst>
            </p:cNvPr>
            <p:cNvSpPr/>
            <p:nvPr/>
          </p:nvSpPr>
          <p:spPr>
            <a:xfrm>
              <a:off x="4559159" y="2738403"/>
              <a:ext cx="9196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>
                  <a:solidFill>
                    <a:schemeClr val="accent6"/>
                  </a:solidFill>
                </a:rPr>
                <a:t>.2</a:t>
              </a:r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E3017B-6813-254E-A532-C76C5C76DFED}"/>
                </a:ext>
              </a:extLst>
            </p:cNvPr>
            <p:cNvSpPr/>
            <p:nvPr/>
          </p:nvSpPr>
          <p:spPr>
            <a:xfrm>
              <a:off x="5603512" y="2738403"/>
              <a:ext cx="44317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>
                  <a:solidFill>
                    <a:schemeClr val="accent6"/>
                  </a:solidFill>
                </a:rPr>
                <a:t>f</a:t>
              </a:r>
              <a:endParaRPr lang="en-GB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AC01DE0-AE88-884A-8FF3-703DA49B41B3}"/>
                </a:ext>
              </a:extLst>
            </p:cNvPr>
            <p:cNvCxnSpPr>
              <a:cxnSpLocks/>
            </p:cNvCxnSpPr>
            <p:nvPr/>
          </p:nvCxnSpPr>
          <p:spPr>
            <a:xfrm>
              <a:off x="2091894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7FECE18-FBD5-5444-81B9-7FBCBEB59F5E}"/>
                </a:ext>
              </a:extLst>
            </p:cNvPr>
            <p:cNvCxnSpPr>
              <a:cxnSpLocks/>
            </p:cNvCxnSpPr>
            <p:nvPr/>
          </p:nvCxnSpPr>
          <p:spPr>
            <a:xfrm>
              <a:off x="2554333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A7450CF-26AC-A246-8956-D0F1D65B870D}"/>
                </a:ext>
              </a:extLst>
            </p:cNvPr>
            <p:cNvCxnSpPr>
              <a:cxnSpLocks/>
            </p:cNvCxnSpPr>
            <p:nvPr/>
          </p:nvCxnSpPr>
          <p:spPr>
            <a:xfrm>
              <a:off x="3707336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2880019-DBB2-834D-A2A9-C7ED8E2E2C40}"/>
                </a:ext>
              </a:extLst>
            </p:cNvPr>
            <p:cNvCxnSpPr>
              <a:cxnSpLocks/>
            </p:cNvCxnSpPr>
            <p:nvPr/>
          </p:nvCxnSpPr>
          <p:spPr>
            <a:xfrm>
              <a:off x="4246777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11E8B5A-87F4-1045-B8C7-3648CDD07CFD}"/>
                </a:ext>
              </a:extLst>
            </p:cNvPr>
            <p:cNvCxnSpPr>
              <a:cxnSpLocks/>
            </p:cNvCxnSpPr>
            <p:nvPr/>
          </p:nvCxnSpPr>
          <p:spPr>
            <a:xfrm>
              <a:off x="4559169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6E02C8B-A552-6240-A80D-C4DF7B94A747}"/>
                </a:ext>
              </a:extLst>
            </p:cNvPr>
            <p:cNvCxnSpPr>
              <a:cxnSpLocks/>
            </p:cNvCxnSpPr>
            <p:nvPr/>
          </p:nvCxnSpPr>
          <p:spPr>
            <a:xfrm>
              <a:off x="5478808" y="2598757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467A900-8E59-8747-A9DE-64F3E6183ECF}"/>
                </a:ext>
              </a:extLst>
            </p:cNvPr>
            <p:cNvCxnSpPr>
              <a:cxnSpLocks/>
            </p:cNvCxnSpPr>
            <p:nvPr/>
          </p:nvCxnSpPr>
          <p:spPr>
            <a:xfrm>
              <a:off x="5603511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F26C053-AB7F-314B-BD64-7EDA532CA83C}"/>
                </a:ext>
              </a:extLst>
            </p:cNvPr>
            <p:cNvCxnSpPr>
              <a:cxnSpLocks/>
            </p:cNvCxnSpPr>
            <p:nvPr/>
          </p:nvCxnSpPr>
          <p:spPr>
            <a:xfrm>
              <a:off x="6046699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0495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52F44-17CC-604A-9781-85F21BD1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More Information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84C7B94-9F6F-C040-A19D-8412B3B672EB}"/>
              </a:ext>
            </a:extLst>
          </p:cNvPr>
          <p:cNvGrpSpPr/>
          <p:nvPr/>
        </p:nvGrpSpPr>
        <p:grpSpPr>
          <a:xfrm>
            <a:off x="585300" y="2176454"/>
            <a:ext cx="7973401" cy="523220"/>
            <a:chOff x="1149508" y="2171641"/>
            <a:chExt cx="7973401" cy="5232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F2B3861-73BE-AD44-B5C5-6AB744E0C7D0}"/>
                </a:ext>
              </a:extLst>
            </p:cNvPr>
            <p:cNvSpPr/>
            <p:nvPr/>
          </p:nvSpPr>
          <p:spPr>
            <a:xfrm>
              <a:off x="1149508" y="2171641"/>
              <a:ext cx="79734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>
                  <a:solidFill>
                    <a:schemeClr val="accent6"/>
                  </a:solidFill>
                </a:rPr>
                <a:t>"{:                                                                      }"</a:t>
              </a:r>
              <a:r>
                <a:rPr lang="en-GB" sz="2800"/>
                <a:t>.format()</a:t>
              </a:r>
              <a:endParaRPr lang="en-GB" sz="2800">
                <a:solidFill>
                  <a:schemeClr val="accent6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EFA39A-2D30-174C-BB50-594D2FC41847}"/>
                </a:ext>
              </a:extLst>
            </p:cNvPr>
            <p:cNvSpPr/>
            <p:nvPr/>
          </p:nvSpPr>
          <p:spPr>
            <a:xfrm>
              <a:off x="2141621" y="2248585"/>
              <a:ext cx="467787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/>
                <a:t>[[</a:t>
              </a:r>
              <a:r>
                <a:rPr lang="en-GB">
                  <a:solidFill>
                    <a:srgbClr val="355F7C"/>
                  </a:solidFill>
                  <a:hlinkClick r:id="rId2"/>
                </a:rPr>
                <a:t>fill</a:t>
              </a:r>
              <a:r>
                <a:rPr lang="en-GB"/>
                <a:t>]</a:t>
              </a:r>
              <a:r>
                <a:rPr lang="en-GB">
                  <a:solidFill>
                    <a:srgbClr val="355F7C"/>
                  </a:solidFill>
                  <a:hlinkClick r:id="rId3"/>
                </a:rPr>
                <a:t>align</a:t>
              </a:r>
              <a:r>
                <a:rPr lang="en-GB"/>
                <a:t>][</a:t>
              </a:r>
              <a:r>
                <a:rPr lang="en-GB">
                  <a:solidFill>
                    <a:srgbClr val="355F7C"/>
                  </a:solidFill>
                  <a:hlinkClick r:id="rId4"/>
                </a:rPr>
                <a:t>sign</a:t>
              </a:r>
              <a:r>
                <a:rPr lang="en-GB"/>
                <a:t>][#][0][</a:t>
              </a:r>
              <a:r>
                <a:rPr lang="en-GB">
                  <a:solidFill>
                    <a:srgbClr val="355F7C"/>
                  </a:solidFill>
                  <a:hlinkClick r:id="rId5"/>
                </a:rPr>
                <a:t>width</a:t>
              </a:r>
              <a:r>
                <a:rPr lang="en-GB"/>
                <a:t>][,][.</a:t>
              </a:r>
              <a:r>
                <a:rPr lang="en-GB">
                  <a:solidFill>
                    <a:srgbClr val="355F7C"/>
                  </a:solidFill>
                  <a:hlinkClick r:id="rId6"/>
                </a:rPr>
                <a:t>precision</a:t>
              </a:r>
              <a:r>
                <a:rPr lang="en-GB"/>
                <a:t>][</a:t>
              </a:r>
              <a:r>
                <a:rPr lang="en-GB">
                  <a:solidFill>
                    <a:srgbClr val="355F7C"/>
                  </a:solidFill>
                  <a:hlinkClick r:id="rId7"/>
                </a:rPr>
                <a:t>type</a:t>
              </a:r>
              <a:r>
                <a:rPr lang="en-GB"/>
                <a:t>]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CD7D849-A42B-044A-86BD-F9CF871214B2}"/>
              </a:ext>
            </a:extLst>
          </p:cNvPr>
          <p:cNvSpPr/>
          <p:nvPr/>
        </p:nvSpPr>
        <p:spPr>
          <a:xfrm>
            <a:off x="2779169" y="3348003"/>
            <a:ext cx="35856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>
                <a:solidFill>
                  <a:schemeClr val="accent6"/>
                </a:solidFill>
              </a:rPr>
              <a:t>"{:&gt;6.2f}"</a:t>
            </a:r>
            <a:r>
              <a:rPr lang="en-GB" sz="3600"/>
              <a:t>.format()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DA01DE-0BDC-894F-A08C-DB2228C4D518}"/>
              </a:ext>
            </a:extLst>
          </p:cNvPr>
          <p:cNvSpPr txBox="1"/>
          <p:nvPr/>
        </p:nvSpPr>
        <p:spPr>
          <a:xfrm>
            <a:off x="1" y="156685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pads out string with 0's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534FAC-E01D-824A-87E8-1D57AAAC3833}"/>
              </a:ext>
            </a:extLst>
          </p:cNvPr>
          <p:cNvCxnSpPr>
            <a:cxnSpLocks/>
          </p:cNvCxnSpPr>
          <p:nvPr/>
        </p:nvCxnSpPr>
        <p:spPr>
          <a:xfrm>
            <a:off x="3508427" y="1936186"/>
            <a:ext cx="0" cy="35943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3297550-29E6-7943-8A2A-A50641725DDB}"/>
              </a:ext>
            </a:extLst>
          </p:cNvPr>
          <p:cNvSpPr/>
          <p:nvPr/>
        </p:nvSpPr>
        <p:spPr>
          <a:xfrm>
            <a:off x="2938680" y="4234602"/>
            <a:ext cx="54286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>
                <a:hlinkClick r:id="rId8"/>
              </a:rPr>
              <a:t>https://docs.python.org/3.1/library/string.html#format-specification-mini-language</a:t>
            </a:r>
            <a:endParaRPr lang="en-GB" sz="12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C31C9D-34C8-D848-ACD2-78847E88DC60}"/>
              </a:ext>
            </a:extLst>
          </p:cNvPr>
          <p:cNvSpPr/>
          <p:nvPr/>
        </p:nvSpPr>
        <p:spPr>
          <a:xfrm>
            <a:off x="2943780" y="4504163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>
                <a:hlinkClick r:id="rId9"/>
              </a:rPr>
              <a:t>https://docs.python.org/3.1/library/string.html#format-examples</a:t>
            </a:r>
            <a:endParaRPr lang="en-GB" sz="12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885EDDD-9D1D-F24E-BC16-B133F7EC75BE}"/>
              </a:ext>
            </a:extLst>
          </p:cNvPr>
          <p:cNvGrpSpPr/>
          <p:nvPr/>
        </p:nvGrpSpPr>
        <p:grpSpPr>
          <a:xfrm>
            <a:off x="2091894" y="2598741"/>
            <a:ext cx="3954805" cy="508994"/>
            <a:chOff x="2091894" y="2598741"/>
            <a:chExt cx="3954805" cy="50899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E5160F9-ABEE-6D49-A021-435480716617}"/>
                </a:ext>
              </a:extLst>
            </p:cNvPr>
            <p:cNvSpPr/>
            <p:nvPr/>
          </p:nvSpPr>
          <p:spPr>
            <a:xfrm>
              <a:off x="2111146" y="2738403"/>
              <a:ext cx="4239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>
                  <a:solidFill>
                    <a:schemeClr val="accent6"/>
                  </a:solidFill>
                </a:rPr>
                <a:t>&gt;</a:t>
              </a:r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5984478-1E6F-6F48-92B9-4D45C7A3B143}"/>
                </a:ext>
              </a:extLst>
            </p:cNvPr>
            <p:cNvSpPr/>
            <p:nvPr/>
          </p:nvSpPr>
          <p:spPr>
            <a:xfrm>
              <a:off x="3707316" y="2738403"/>
              <a:ext cx="53942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>
                  <a:solidFill>
                    <a:schemeClr val="accent6"/>
                  </a:solidFill>
                </a:rPr>
                <a:t>6</a:t>
              </a:r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3D8FC79-F431-624F-8F7C-93DEE0874934}"/>
                </a:ext>
              </a:extLst>
            </p:cNvPr>
            <p:cNvSpPr/>
            <p:nvPr/>
          </p:nvSpPr>
          <p:spPr>
            <a:xfrm>
              <a:off x="4559159" y="2738403"/>
              <a:ext cx="9196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>
                  <a:solidFill>
                    <a:schemeClr val="accent6"/>
                  </a:solidFill>
                </a:rPr>
                <a:t>.2</a:t>
              </a:r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53CB59C-408B-9C4C-8438-ED71478E7625}"/>
                </a:ext>
              </a:extLst>
            </p:cNvPr>
            <p:cNvSpPr/>
            <p:nvPr/>
          </p:nvSpPr>
          <p:spPr>
            <a:xfrm>
              <a:off x="5603512" y="2738403"/>
              <a:ext cx="44317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>
                  <a:solidFill>
                    <a:schemeClr val="accent6"/>
                  </a:solidFill>
                </a:rPr>
                <a:t>f</a:t>
              </a:r>
              <a:endParaRPr lang="en-GB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E1C7646-8F68-0B49-AE3C-984BF22BB155}"/>
                </a:ext>
              </a:extLst>
            </p:cNvPr>
            <p:cNvCxnSpPr>
              <a:cxnSpLocks/>
            </p:cNvCxnSpPr>
            <p:nvPr/>
          </p:nvCxnSpPr>
          <p:spPr>
            <a:xfrm>
              <a:off x="2091894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008572E-97C5-A244-9518-1881AF1D8BF3}"/>
                </a:ext>
              </a:extLst>
            </p:cNvPr>
            <p:cNvCxnSpPr>
              <a:cxnSpLocks/>
            </p:cNvCxnSpPr>
            <p:nvPr/>
          </p:nvCxnSpPr>
          <p:spPr>
            <a:xfrm>
              <a:off x="2554333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1243A0B-0EFD-6E41-B042-019CB61AD7A9}"/>
                </a:ext>
              </a:extLst>
            </p:cNvPr>
            <p:cNvCxnSpPr>
              <a:cxnSpLocks/>
            </p:cNvCxnSpPr>
            <p:nvPr/>
          </p:nvCxnSpPr>
          <p:spPr>
            <a:xfrm>
              <a:off x="3707336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28CF40B-6088-4643-9631-6D38D921D674}"/>
                </a:ext>
              </a:extLst>
            </p:cNvPr>
            <p:cNvCxnSpPr>
              <a:cxnSpLocks/>
            </p:cNvCxnSpPr>
            <p:nvPr/>
          </p:nvCxnSpPr>
          <p:spPr>
            <a:xfrm>
              <a:off x="4246777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334E16C-1A24-5F4F-A825-8600781EACBC}"/>
                </a:ext>
              </a:extLst>
            </p:cNvPr>
            <p:cNvCxnSpPr>
              <a:cxnSpLocks/>
            </p:cNvCxnSpPr>
            <p:nvPr/>
          </p:nvCxnSpPr>
          <p:spPr>
            <a:xfrm>
              <a:off x="4559169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D2D2325-F561-8440-A61D-236A0D45B6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8808" y="2598757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7C04FF3-3AA7-FD4B-A332-0CBB946411CB}"/>
                </a:ext>
              </a:extLst>
            </p:cNvPr>
            <p:cNvCxnSpPr>
              <a:cxnSpLocks/>
            </p:cNvCxnSpPr>
            <p:nvPr/>
          </p:nvCxnSpPr>
          <p:spPr>
            <a:xfrm>
              <a:off x="5603511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C28D3C2-01A9-8045-BD57-C3BFB816B641}"/>
                </a:ext>
              </a:extLst>
            </p:cNvPr>
            <p:cNvCxnSpPr>
              <a:cxnSpLocks/>
            </p:cNvCxnSpPr>
            <p:nvPr/>
          </p:nvCxnSpPr>
          <p:spPr>
            <a:xfrm>
              <a:off x="6046699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10482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52F44-17CC-604A-9781-85F21BD1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More Information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84C7B94-9F6F-C040-A19D-8412B3B672EB}"/>
              </a:ext>
            </a:extLst>
          </p:cNvPr>
          <p:cNvGrpSpPr/>
          <p:nvPr/>
        </p:nvGrpSpPr>
        <p:grpSpPr>
          <a:xfrm>
            <a:off x="585300" y="2176454"/>
            <a:ext cx="7973401" cy="523220"/>
            <a:chOff x="1149508" y="2171641"/>
            <a:chExt cx="7973401" cy="5232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F2B3861-73BE-AD44-B5C5-6AB744E0C7D0}"/>
                </a:ext>
              </a:extLst>
            </p:cNvPr>
            <p:cNvSpPr/>
            <p:nvPr/>
          </p:nvSpPr>
          <p:spPr>
            <a:xfrm>
              <a:off x="1149508" y="2171641"/>
              <a:ext cx="79734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>
                  <a:solidFill>
                    <a:schemeClr val="accent6"/>
                  </a:solidFill>
                </a:rPr>
                <a:t>"{:                                                                      }"</a:t>
              </a:r>
              <a:r>
                <a:rPr lang="en-GB" sz="2800"/>
                <a:t>.format()</a:t>
              </a:r>
              <a:endParaRPr lang="en-GB" sz="2800">
                <a:solidFill>
                  <a:schemeClr val="accent6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EFA39A-2D30-174C-BB50-594D2FC41847}"/>
                </a:ext>
              </a:extLst>
            </p:cNvPr>
            <p:cNvSpPr/>
            <p:nvPr/>
          </p:nvSpPr>
          <p:spPr>
            <a:xfrm>
              <a:off x="2141621" y="2248585"/>
              <a:ext cx="467787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/>
                <a:t>[[</a:t>
              </a:r>
              <a:r>
                <a:rPr lang="en-GB">
                  <a:solidFill>
                    <a:srgbClr val="355F7C"/>
                  </a:solidFill>
                  <a:hlinkClick r:id="rId2"/>
                </a:rPr>
                <a:t>fill</a:t>
              </a:r>
              <a:r>
                <a:rPr lang="en-GB"/>
                <a:t>]</a:t>
              </a:r>
              <a:r>
                <a:rPr lang="en-GB">
                  <a:solidFill>
                    <a:srgbClr val="355F7C"/>
                  </a:solidFill>
                  <a:hlinkClick r:id="rId3"/>
                </a:rPr>
                <a:t>align</a:t>
              </a:r>
              <a:r>
                <a:rPr lang="en-GB"/>
                <a:t>][</a:t>
              </a:r>
              <a:r>
                <a:rPr lang="en-GB">
                  <a:solidFill>
                    <a:srgbClr val="355F7C"/>
                  </a:solidFill>
                  <a:hlinkClick r:id="rId4"/>
                </a:rPr>
                <a:t>sign</a:t>
              </a:r>
              <a:r>
                <a:rPr lang="en-GB"/>
                <a:t>][#][0][</a:t>
              </a:r>
              <a:r>
                <a:rPr lang="en-GB">
                  <a:solidFill>
                    <a:srgbClr val="355F7C"/>
                  </a:solidFill>
                  <a:hlinkClick r:id="rId5"/>
                </a:rPr>
                <a:t>width</a:t>
              </a:r>
              <a:r>
                <a:rPr lang="en-GB"/>
                <a:t>][,][.</a:t>
              </a:r>
              <a:r>
                <a:rPr lang="en-GB">
                  <a:solidFill>
                    <a:srgbClr val="355F7C"/>
                  </a:solidFill>
                  <a:hlinkClick r:id="rId6"/>
                </a:rPr>
                <a:t>precision</a:t>
              </a:r>
              <a:r>
                <a:rPr lang="en-GB"/>
                <a:t>][</a:t>
              </a:r>
              <a:r>
                <a:rPr lang="en-GB">
                  <a:solidFill>
                    <a:srgbClr val="355F7C"/>
                  </a:solidFill>
                  <a:hlinkClick r:id="rId7"/>
                </a:rPr>
                <a:t>type</a:t>
              </a:r>
              <a:r>
                <a:rPr lang="en-GB"/>
                <a:t>]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CD7D849-A42B-044A-86BD-F9CF871214B2}"/>
              </a:ext>
            </a:extLst>
          </p:cNvPr>
          <p:cNvSpPr/>
          <p:nvPr/>
        </p:nvSpPr>
        <p:spPr>
          <a:xfrm>
            <a:off x="2779169" y="3348003"/>
            <a:ext cx="35856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>
                <a:solidFill>
                  <a:schemeClr val="accent6"/>
                </a:solidFill>
              </a:rPr>
              <a:t>"{:&gt;6.2f}"</a:t>
            </a:r>
            <a:r>
              <a:rPr lang="en-GB" sz="3600"/>
              <a:t>.format()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DA01DE-0BDC-894F-A08C-DB2228C4D518}"/>
              </a:ext>
            </a:extLst>
          </p:cNvPr>
          <p:cNvSpPr txBox="1"/>
          <p:nvPr/>
        </p:nvSpPr>
        <p:spPr>
          <a:xfrm>
            <a:off x="1" y="156685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indicates that comma's should separate 1,000's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534FAC-E01D-824A-87E8-1D57AAAC3833}"/>
              </a:ext>
            </a:extLst>
          </p:cNvPr>
          <p:cNvCxnSpPr>
            <a:cxnSpLocks/>
          </p:cNvCxnSpPr>
          <p:nvPr/>
        </p:nvCxnSpPr>
        <p:spPr>
          <a:xfrm>
            <a:off x="4403581" y="1936186"/>
            <a:ext cx="0" cy="35943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CB9814F-6B84-704B-9373-62178DBABB3E}"/>
              </a:ext>
            </a:extLst>
          </p:cNvPr>
          <p:cNvSpPr/>
          <p:nvPr/>
        </p:nvSpPr>
        <p:spPr>
          <a:xfrm>
            <a:off x="2938680" y="4234602"/>
            <a:ext cx="54286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>
                <a:hlinkClick r:id="rId8"/>
              </a:rPr>
              <a:t>https://docs.python.org/3.1/library/string.html#format-specification-mini-language</a:t>
            </a:r>
            <a:endParaRPr lang="en-GB" sz="12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85521E-B990-914E-A405-D039FE38F84C}"/>
              </a:ext>
            </a:extLst>
          </p:cNvPr>
          <p:cNvSpPr/>
          <p:nvPr/>
        </p:nvSpPr>
        <p:spPr>
          <a:xfrm>
            <a:off x="2943780" y="4504163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>
                <a:hlinkClick r:id="rId9"/>
              </a:rPr>
              <a:t>https://docs.python.org/3.1/library/string.html#format-examples</a:t>
            </a:r>
            <a:endParaRPr lang="en-GB" sz="12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BB05EE-A73B-1C46-B61F-05749F0B3BFB}"/>
              </a:ext>
            </a:extLst>
          </p:cNvPr>
          <p:cNvGrpSpPr/>
          <p:nvPr/>
        </p:nvGrpSpPr>
        <p:grpSpPr>
          <a:xfrm>
            <a:off x="2091894" y="2598741"/>
            <a:ext cx="3954805" cy="508994"/>
            <a:chOff x="2091894" y="2598741"/>
            <a:chExt cx="3954805" cy="50899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6398049-BDEE-9B42-B8D2-897DEA699C3C}"/>
                </a:ext>
              </a:extLst>
            </p:cNvPr>
            <p:cNvSpPr/>
            <p:nvPr/>
          </p:nvSpPr>
          <p:spPr>
            <a:xfrm>
              <a:off x="2111146" y="2738403"/>
              <a:ext cx="4239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>
                  <a:solidFill>
                    <a:schemeClr val="accent6"/>
                  </a:solidFill>
                </a:rPr>
                <a:t>&gt;</a:t>
              </a:r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9628FB9-9EA2-9646-A8E5-3CDC33C3B106}"/>
                </a:ext>
              </a:extLst>
            </p:cNvPr>
            <p:cNvSpPr/>
            <p:nvPr/>
          </p:nvSpPr>
          <p:spPr>
            <a:xfrm>
              <a:off x="3707316" y="2738403"/>
              <a:ext cx="53942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>
                  <a:solidFill>
                    <a:schemeClr val="accent6"/>
                  </a:solidFill>
                </a:rPr>
                <a:t>6</a:t>
              </a:r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628041B-86BA-9446-BDCE-B4B02740D874}"/>
                </a:ext>
              </a:extLst>
            </p:cNvPr>
            <p:cNvSpPr/>
            <p:nvPr/>
          </p:nvSpPr>
          <p:spPr>
            <a:xfrm>
              <a:off x="4559159" y="2738403"/>
              <a:ext cx="9196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>
                  <a:solidFill>
                    <a:schemeClr val="accent6"/>
                  </a:solidFill>
                </a:rPr>
                <a:t>.2</a:t>
              </a:r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FA344A4-7FF5-CA4D-9F90-069CF80CBDE1}"/>
                </a:ext>
              </a:extLst>
            </p:cNvPr>
            <p:cNvSpPr/>
            <p:nvPr/>
          </p:nvSpPr>
          <p:spPr>
            <a:xfrm>
              <a:off x="5603512" y="2738403"/>
              <a:ext cx="44317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>
                  <a:solidFill>
                    <a:schemeClr val="accent6"/>
                  </a:solidFill>
                </a:rPr>
                <a:t>f</a:t>
              </a:r>
              <a:endParaRPr lang="en-GB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AF28C42-626F-534D-B631-ED58883296AC}"/>
                </a:ext>
              </a:extLst>
            </p:cNvPr>
            <p:cNvCxnSpPr>
              <a:cxnSpLocks/>
            </p:cNvCxnSpPr>
            <p:nvPr/>
          </p:nvCxnSpPr>
          <p:spPr>
            <a:xfrm>
              <a:off x="2091894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84D1F4F-97D2-024F-A894-344808EB02FC}"/>
                </a:ext>
              </a:extLst>
            </p:cNvPr>
            <p:cNvCxnSpPr>
              <a:cxnSpLocks/>
            </p:cNvCxnSpPr>
            <p:nvPr/>
          </p:nvCxnSpPr>
          <p:spPr>
            <a:xfrm>
              <a:off x="2554333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B1B582C-E6AC-4A44-8D06-2202BA620528}"/>
                </a:ext>
              </a:extLst>
            </p:cNvPr>
            <p:cNvCxnSpPr>
              <a:cxnSpLocks/>
            </p:cNvCxnSpPr>
            <p:nvPr/>
          </p:nvCxnSpPr>
          <p:spPr>
            <a:xfrm>
              <a:off x="3707336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337F72E-4CAB-6647-AB43-E230AEAAA709}"/>
                </a:ext>
              </a:extLst>
            </p:cNvPr>
            <p:cNvCxnSpPr>
              <a:cxnSpLocks/>
            </p:cNvCxnSpPr>
            <p:nvPr/>
          </p:nvCxnSpPr>
          <p:spPr>
            <a:xfrm>
              <a:off x="4246777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DA862CE-7B2A-324D-8009-A067F41A4AEF}"/>
                </a:ext>
              </a:extLst>
            </p:cNvPr>
            <p:cNvCxnSpPr>
              <a:cxnSpLocks/>
            </p:cNvCxnSpPr>
            <p:nvPr/>
          </p:nvCxnSpPr>
          <p:spPr>
            <a:xfrm>
              <a:off x="4559169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A73215C-5EF3-4345-8F88-E5EF743702D1}"/>
                </a:ext>
              </a:extLst>
            </p:cNvPr>
            <p:cNvCxnSpPr>
              <a:cxnSpLocks/>
            </p:cNvCxnSpPr>
            <p:nvPr/>
          </p:nvCxnSpPr>
          <p:spPr>
            <a:xfrm>
              <a:off x="5478808" y="2598757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98DA8DE-89EE-B444-A72F-7081271EE2F4}"/>
                </a:ext>
              </a:extLst>
            </p:cNvPr>
            <p:cNvCxnSpPr>
              <a:cxnSpLocks/>
            </p:cNvCxnSpPr>
            <p:nvPr/>
          </p:nvCxnSpPr>
          <p:spPr>
            <a:xfrm>
              <a:off x="5603511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840D65C-EFC9-1F44-81DE-0FCD00A678D2}"/>
                </a:ext>
              </a:extLst>
            </p:cNvPr>
            <p:cNvCxnSpPr>
              <a:cxnSpLocks/>
            </p:cNvCxnSpPr>
            <p:nvPr/>
          </p:nvCxnSpPr>
          <p:spPr>
            <a:xfrm>
              <a:off x="6046699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96924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Anyway…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49</a:t>
            </a:fld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5E1F87A-D706-5F42-BB4D-D2F5CCA354C7}"/>
              </a:ext>
            </a:extLst>
          </p:cNvPr>
          <p:cNvSpPr/>
          <p:nvPr/>
        </p:nvSpPr>
        <p:spPr>
          <a:xfrm>
            <a:off x="2382255" y="502956"/>
            <a:ext cx="1998971" cy="2308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/>
              <a:t>OUNCE = 0.035274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0EB24BF-69BE-DD4E-9B58-720A20E0D521}"/>
              </a:ext>
            </a:extLst>
          </p:cNvPr>
          <p:cNvSpPr/>
          <p:nvPr/>
        </p:nvSpPr>
        <p:spPr>
          <a:xfrm>
            <a:off x="2382252" y="1749452"/>
            <a:ext cx="1998971" cy="50783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/>
              <a:t>oz_phone1 = g_phone1 * OUNCE</a:t>
            </a:r>
          </a:p>
          <a:p>
            <a:r>
              <a:rPr lang="en-GB" sz="900"/>
              <a:t>oz_phone2 = g_phone2 * OUNCE</a:t>
            </a:r>
          </a:p>
          <a:p>
            <a:r>
              <a:rPr lang="en-GB" sz="900"/>
              <a:t>oz_phone3 = g_phone3 * OUNCE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7534690-AE59-0B4C-8389-A238E5DCEAAC}"/>
              </a:ext>
            </a:extLst>
          </p:cNvPr>
          <p:cNvSpPr/>
          <p:nvPr/>
        </p:nvSpPr>
        <p:spPr>
          <a:xfrm>
            <a:off x="2382253" y="710706"/>
            <a:ext cx="1998971" cy="1061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/>
              <a:t>phone1 = </a:t>
            </a:r>
            <a:r>
              <a:rPr lang="en-GB" sz="900">
                <a:solidFill>
                  <a:schemeClr val="accent6"/>
                </a:solidFill>
              </a:rPr>
              <a:t>"Nokia 220"</a:t>
            </a:r>
          </a:p>
          <a:p>
            <a:r>
              <a:rPr lang="en-GB" sz="900"/>
              <a:t>phone2 = </a:t>
            </a:r>
            <a:r>
              <a:rPr lang="en-GB" sz="900">
                <a:solidFill>
                  <a:schemeClr val="accent6"/>
                </a:solidFill>
              </a:rPr>
              <a:t>"Alcatel 1X"</a:t>
            </a:r>
          </a:p>
          <a:p>
            <a:r>
              <a:rPr lang="en-GB" sz="900"/>
              <a:t>phone3 = </a:t>
            </a:r>
            <a:r>
              <a:rPr lang="en-GB" sz="900">
                <a:solidFill>
                  <a:schemeClr val="accent6"/>
                </a:solidFill>
              </a:rPr>
              <a:t>"Motorola Moto E6 Play"</a:t>
            </a:r>
          </a:p>
          <a:p>
            <a:endParaRPr lang="en-GB" sz="900"/>
          </a:p>
          <a:p>
            <a:r>
              <a:rPr lang="en-GB" sz="900"/>
              <a:t>g_phone1 = 86.5</a:t>
            </a:r>
          </a:p>
          <a:p>
            <a:r>
              <a:rPr lang="en-GB" sz="900"/>
              <a:t>g_phone2 = 130</a:t>
            </a:r>
          </a:p>
          <a:p>
            <a:r>
              <a:rPr lang="en-GB" sz="900"/>
              <a:t>g_phone3 = 140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4232F3-CEFF-3142-8915-89A77D02E0C5}"/>
              </a:ext>
            </a:extLst>
          </p:cNvPr>
          <p:cNvSpPr/>
          <p:nvPr/>
        </p:nvSpPr>
        <p:spPr>
          <a:xfrm>
            <a:off x="2382254" y="3002983"/>
            <a:ext cx="2002956" cy="2308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>
                <a:solidFill>
                  <a:srgbClr val="8B40C6"/>
                </a:solidFill>
              </a:rPr>
              <a:t>print</a:t>
            </a:r>
            <a:r>
              <a:rPr lang="en-GB" sz="900"/>
              <a:t>("=".</a:t>
            </a:r>
            <a:r>
              <a:rPr lang="en-GB" sz="900" err="1"/>
              <a:t>center</a:t>
            </a:r>
            <a:r>
              <a:rPr lang="en-GB" sz="900"/>
              <a:t>(36, "="))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D72C194-C40D-334B-9875-39F64474D439}"/>
              </a:ext>
            </a:extLst>
          </p:cNvPr>
          <p:cNvSpPr/>
          <p:nvPr/>
        </p:nvSpPr>
        <p:spPr>
          <a:xfrm>
            <a:off x="2382254" y="2241785"/>
            <a:ext cx="2002956" cy="7848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>
                <a:solidFill>
                  <a:srgbClr val="8B40C6"/>
                </a:solidFill>
              </a:rPr>
              <a:t>print</a:t>
            </a:r>
            <a:r>
              <a:rPr lang="en-GB" sz="900"/>
              <a:t>(</a:t>
            </a: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>
                <a:solidFill>
                  <a:schemeClr val="accent6"/>
                </a:solidFill>
              </a:rPr>
              <a:t>"Phone"</a:t>
            </a:r>
            <a:r>
              <a:rPr lang="en-GB" sz="900"/>
              <a:t>.</a:t>
            </a:r>
            <a:r>
              <a:rPr lang="en-GB" sz="900" err="1"/>
              <a:t>ljust</a:t>
            </a:r>
            <a:r>
              <a:rPr lang="en-GB" sz="900"/>
              <a:t>(22),</a:t>
            </a:r>
            <a:r>
              <a:rPr lang="en-GB" sz="900">
                <a:solidFill>
                  <a:schemeClr val="accent6"/>
                </a:solidFill>
              </a:rPr>
              <a:t> "|"</a:t>
            </a:r>
            <a:r>
              <a:rPr lang="en-GB" sz="900"/>
              <a:t>,</a:t>
            </a:r>
            <a:endParaRPr lang="en-GB" sz="900">
              <a:solidFill>
                <a:schemeClr val="accent6"/>
              </a:solidFill>
            </a:endParaRP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>
                <a:solidFill>
                  <a:schemeClr val="accent6"/>
                </a:solidFill>
              </a:rPr>
              <a:t>"Grams"</a:t>
            </a:r>
            <a:r>
              <a:rPr lang="en-GB" sz="900"/>
              <a:t>.</a:t>
            </a:r>
            <a:r>
              <a:rPr lang="en-GB" sz="900" err="1"/>
              <a:t>rjust</a:t>
            </a:r>
            <a:r>
              <a:rPr lang="en-GB" sz="900"/>
              <a:t>(6),</a:t>
            </a:r>
            <a:r>
              <a:rPr lang="en-GB" sz="900">
                <a:solidFill>
                  <a:schemeClr val="accent6"/>
                </a:solidFill>
              </a:rPr>
              <a:t> "|"</a:t>
            </a:r>
            <a:r>
              <a:rPr lang="en-GB" sz="900"/>
              <a:t>,</a:t>
            </a:r>
            <a:endParaRPr lang="en-GB" sz="900">
              <a:solidFill>
                <a:schemeClr val="accent6"/>
              </a:solidFill>
            </a:endParaRP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>
                <a:solidFill>
                  <a:schemeClr val="accent6"/>
                </a:solidFill>
              </a:rPr>
              <a:t>"Ounces"</a:t>
            </a:r>
            <a:r>
              <a:rPr lang="en-GB" sz="900"/>
              <a:t>.</a:t>
            </a:r>
            <a:r>
              <a:rPr lang="en-GB" sz="900" err="1"/>
              <a:t>rjust</a:t>
            </a:r>
            <a:r>
              <a:rPr lang="en-GB" sz="900"/>
              <a:t>(6)</a:t>
            </a:r>
            <a:r>
              <a:rPr lang="en-GB" sz="900">
                <a:solidFill>
                  <a:schemeClr val="accent6"/>
                </a:solidFill>
              </a:rPr>
              <a:t>,</a:t>
            </a: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 err="1"/>
              <a:t>sep</a:t>
            </a:r>
            <a:r>
              <a:rPr lang="en-GB" sz="900"/>
              <a:t>=</a:t>
            </a:r>
            <a:r>
              <a:rPr lang="en-GB" sz="900">
                <a:solidFill>
                  <a:schemeClr val="accent6"/>
                </a:solidFill>
              </a:rPr>
              <a:t>''</a:t>
            </a:r>
            <a:r>
              <a:rPr lang="en-GB" sz="900"/>
              <a:t>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837173B-B8F6-4440-AD9D-87EE01045AFE}"/>
              </a:ext>
            </a:extLst>
          </p:cNvPr>
          <p:cNvSpPr/>
          <p:nvPr/>
        </p:nvSpPr>
        <p:spPr>
          <a:xfrm>
            <a:off x="2382253" y="3210183"/>
            <a:ext cx="2002957" cy="7848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>
                <a:solidFill>
                  <a:srgbClr val="8B40C6"/>
                </a:solidFill>
              </a:rPr>
              <a:t>print</a:t>
            </a:r>
            <a:r>
              <a:rPr lang="en-GB" sz="900"/>
              <a:t>(</a:t>
            </a: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/>
              <a:t>phone1.ljust(22),</a:t>
            </a:r>
            <a:r>
              <a:rPr lang="en-GB" sz="900">
                <a:solidFill>
                  <a:schemeClr val="accent6"/>
                </a:solidFill>
              </a:rPr>
              <a:t> "|"</a:t>
            </a:r>
            <a:r>
              <a:rPr lang="en-GB" sz="900"/>
              <a:t>,</a:t>
            </a:r>
            <a:endParaRPr lang="en-GB" sz="900">
              <a:solidFill>
                <a:schemeClr val="accent6"/>
              </a:solidFill>
            </a:endParaRP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>
                <a:solidFill>
                  <a:srgbClr val="8B40C6"/>
                </a:solidFill>
              </a:rPr>
              <a:t>str</a:t>
            </a:r>
            <a:r>
              <a:rPr lang="en-GB" sz="900"/>
              <a:t>(g_phone1).rjust(6),</a:t>
            </a:r>
            <a:r>
              <a:rPr lang="en-GB" sz="900">
                <a:solidFill>
                  <a:schemeClr val="accent6"/>
                </a:solidFill>
              </a:rPr>
              <a:t> "|"</a:t>
            </a:r>
            <a:r>
              <a:rPr lang="en-GB" sz="900"/>
              <a:t>,</a:t>
            </a:r>
            <a:endParaRPr lang="en-GB" sz="900">
              <a:solidFill>
                <a:schemeClr val="accent6"/>
              </a:solidFill>
            </a:endParaRP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>
                <a:solidFill>
                  <a:srgbClr val="8B40C6"/>
                </a:solidFill>
              </a:rPr>
              <a:t>str</a:t>
            </a:r>
            <a:r>
              <a:rPr lang="en-GB" sz="900"/>
              <a:t>(</a:t>
            </a:r>
            <a:r>
              <a:rPr lang="en-GB" sz="900">
                <a:solidFill>
                  <a:srgbClr val="8B40C6"/>
                </a:solidFill>
              </a:rPr>
              <a:t>round</a:t>
            </a:r>
            <a:r>
              <a:rPr lang="en-GB" sz="900"/>
              <a:t>(oz _phone1, 2)).rjust(6)</a:t>
            </a:r>
            <a:r>
              <a:rPr lang="en-GB" sz="900">
                <a:solidFill>
                  <a:schemeClr val="accent6"/>
                </a:solidFill>
              </a:rPr>
              <a:t>,</a:t>
            </a: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 err="1"/>
              <a:t>sep</a:t>
            </a:r>
            <a:r>
              <a:rPr lang="en-GB" sz="900"/>
              <a:t>=</a:t>
            </a:r>
            <a:r>
              <a:rPr lang="en-GB" sz="900">
                <a:solidFill>
                  <a:schemeClr val="accent6"/>
                </a:solidFill>
              </a:rPr>
              <a:t>''</a:t>
            </a:r>
            <a:r>
              <a:rPr lang="en-GB" sz="900"/>
              <a:t>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0E61258-EAA4-B447-BC98-CE87272481FF}"/>
              </a:ext>
            </a:extLst>
          </p:cNvPr>
          <p:cNvSpPr/>
          <p:nvPr/>
        </p:nvSpPr>
        <p:spPr>
          <a:xfrm>
            <a:off x="5223435" y="3002983"/>
            <a:ext cx="2796146" cy="2308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>
                <a:solidFill>
                  <a:srgbClr val="8B40C6"/>
                </a:solidFill>
              </a:rPr>
              <a:t>print</a:t>
            </a:r>
            <a:r>
              <a:rPr lang="en-GB" sz="900"/>
              <a:t>("=" * 36)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E696047-70B2-734F-AD41-58008C57ED97}"/>
              </a:ext>
            </a:extLst>
          </p:cNvPr>
          <p:cNvSpPr/>
          <p:nvPr/>
        </p:nvSpPr>
        <p:spPr>
          <a:xfrm>
            <a:off x="5223435" y="2241785"/>
            <a:ext cx="2796146" cy="7848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>
                <a:solidFill>
                  <a:srgbClr val="8B40C6"/>
                </a:solidFill>
              </a:rPr>
              <a:t>print</a:t>
            </a:r>
            <a:r>
              <a:rPr lang="en-GB" sz="900"/>
              <a:t>(</a:t>
            </a:r>
          </a:p>
          <a:p>
            <a:r>
              <a:rPr lang="en-GB" sz="900">
                <a:solidFill>
                  <a:schemeClr val="accent6"/>
                </a:solidFill>
              </a:rPr>
              <a:t>         "{0:&lt;22}|{1:&gt;6}|{2:&gt;6}"</a:t>
            </a:r>
          </a:p>
          <a:p>
            <a:r>
              <a:rPr lang="en-GB" sz="900">
                <a:solidFill>
                  <a:schemeClr val="accent6"/>
                </a:solidFill>
              </a:rPr>
              <a:t>                  </a:t>
            </a:r>
            <a:r>
              <a:rPr lang="en-GB" sz="900"/>
              <a:t>.format(</a:t>
            </a:r>
            <a:r>
              <a:rPr lang="en-GB" sz="900">
                <a:solidFill>
                  <a:schemeClr val="accent6"/>
                </a:solidFill>
              </a:rPr>
              <a:t>"Phone"</a:t>
            </a:r>
            <a:r>
              <a:rPr lang="en-GB" sz="900"/>
              <a:t>, </a:t>
            </a:r>
            <a:r>
              <a:rPr lang="en-GB" sz="900">
                <a:solidFill>
                  <a:schemeClr val="accent6"/>
                </a:solidFill>
              </a:rPr>
              <a:t>"Grams"</a:t>
            </a:r>
            <a:r>
              <a:rPr lang="en-GB" sz="900"/>
              <a:t>, </a:t>
            </a:r>
            <a:r>
              <a:rPr lang="en-GB" sz="900">
                <a:solidFill>
                  <a:schemeClr val="accent6"/>
                </a:solidFill>
              </a:rPr>
              <a:t>"Ounces"</a:t>
            </a:r>
            <a:r>
              <a:rPr lang="en-GB" sz="900"/>
              <a:t>)</a:t>
            </a:r>
          </a:p>
          <a:p>
            <a:r>
              <a:rPr lang="en-GB" sz="900"/>
              <a:t>)</a:t>
            </a:r>
          </a:p>
          <a:p>
            <a:endParaRPr lang="en-GB" sz="9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041928C-801C-984C-87AC-11BB3010C80A}"/>
              </a:ext>
            </a:extLst>
          </p:cNvPr>
          <p:cNvSpPr/>
          <p:nvPr/>
        </p:nvSpPr>
        <p:spPr>
          <a:xfrm>
            <a:off x="5223434" y="3210183"/>
            <a:ext cx="2796147" cy="7848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>
                <a:solidFill>
                  <a:srgbClr val="8B40C6"/>
                </a:solidFill>
              </a:rPr>
              <a:t>print</a:t>
            </a:r>
            <a:r>
              <a:rPr lang="en-GB" sz="900"/>
              <a:t>(</a:t>
            </a:r>
          </a:p>
          <a:p>
            <a:r>
              <a:rPr lang="en-GB" sz="900">
                <a:solidFill>
                  <a:schemeClr val="accent6"/>
                </a:solidFill>
              </a:rPr>
              <a:t>        "{:&lt;22}|{:&gt;6.2f}|{:&gt;6.2f}"</a:t>
            </a:r>
          </a:p>
          <a:p>
            <a:r>
              <a:rPr lang="en-GB" sz="900">
                <a:solidFill>
                  <a:schemeClr val="accent6"/>
                </a:solidFill>
              </a:rPr>
              <a:t>                  </a:t>
            </a:r>
            <a:r>
              <a:rPr lang="en-GB" sz="900"/>
              <a:t>.format(phone1.title(), g_phone1, oz_phone1)</a:t>
            </a:r>
          </a:p>
          <a:p>
            <a:r>
              <a:rPr lang="en-GB" sz="900"/>
              <a:t>)</a:t>
            </a:r>
          </a:p>
          <a:p>
            <a:endParaRPr lang="en-GB" sz="9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5EC412-1788-6340-9EA3-C5BA52E22654}"/>
              </a:ext>
            </a:extLst>
          </p:cNvPr>
          <p:cNvSpPr/>
          <p:nvPr/>
        </p:nvSpPr>
        <p:spPr>
          <a:xfrm>
            <a:off x="4905354" y="4120633"/>
            <a:ext cx="4076931" cy="715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Phone                 | </a:t>
            </a:r>
            <a:r>
              <a:rPr lang="en-GB" sz="1350" err="1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Grams|Ounces</a:t>
            </a:r>
            <a:endParaRPr lang="en-GB" sz="1350">
              <a:solidFill>
                <a:schemeClr val="accent1"/>
              </a:solidFill>
              <a:latin typeface="Courier" pitchFamily="2" charset="0"/>
              <a:ea typeface="Tahoma" panose="020B0604030504040204" pitchFamily="34" charset="0"/>
              <a:cs typeface="Al Bayan Plain" pitchFamily="2" charset="-78"/>
            </a:endParaRPr>
          </a:p>
          <a:p>
            <a:r>
              <a:rPr lang="en-GB" sz="135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====================================</a:t>
            </a:r>
          </a:p>
          <a:p>
            <a:r>
              <a:rPr lang="en-GB" sz="135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Nokia 220             | 86.50|  3.05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17158D4-004A-7643-B9A0-05F9DB16A262}"/>
              </a:ext>
            </a:extLst>
          </p:cNvPr>
          <p:cNvSpPr/>
          <p:nvPr/>
        </p:nvSpPr>
        <p:spPr>
          <a:xfrm>
            <a:off x="5224261" y="494897"/>
            <a:ext cx="2795322" cy="2308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/>
              <a:t>OUNCE = 0.035274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3E86BA2-8F8A-7942-A757-AB74EBC8B358}"/>
              </a:ext>
            </a:extLst>
          </p:cNvPr>
          <p:cNvSpPr/>
          <p:nvPr/>
        </p:nvSpPr>
        <p:spPr>
          <a:xfrm>
            <a:off x="5224258" y="1741393"/>
            <a:ext cx="2795322" cy="50783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/>
              <a:t>oz_phone1 = g_phone1 * OUNCE</a:t>
            </a:r>
          </a:p>
          <a:p>
            <a:r>
              <a:rPr lang="en-GB" sz="900"/>
              <a:t>oz_phone2 = g_phone2 * OUNCE</a:t>
            </a:r>
          </a:p>
          <a:p>
            <a:r>
              <a:rPr lang="en-GB" sz="900"/>
              <a:t>oz_phone3 = g_phone3 * OUNCE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C8E31AD-145D-0C48-9A75-2D920A01C80C}"/>
              </a:ext>
            </a:extLst>
          </p:cNvPr>
          <p:cNvSpPr/>
          <p:nvPr/>
        </p:nvSpPr>
        <p:spPr>
          <a:xfrm>
            <a:off x="5224259" y="702647"/>
            <a:ext cx="2795322" cy="1061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/>
              <a:t>phone1 = </a:t>
            </a:r>
            <a:r>
              <a:rPr lang="en-GB" sz="900">
                <a:solidFill>
                  <a:schemeClr val="accent6"/>
                </a:solidFill>
              </a:rPr>
              <a:t>"Nokia 220"</a:t>
            </a:r>
          </a:p>
          <a:p>
            <a:r>
              <a:rPr lang="en-GB" sz="900"/>
              <a:t>phone2 = </a:t>
            </a:r>
            <a:r>
              <a:rPr lang="en-GB" sz="900">
                <a:solidFill>
                  <a:schemeClr val="accent6"/>
                </a:solidFill>
              </a:rPr>
              <a:t>"Alcatel 1X"</a:t>
            </a:r>
          </a:p>
          <a:p>
            <a:r>
              <a:rPr lang="en-GB" sz="900"/>
              <a:t>phone3 = </a:t>
            </a:r>
            <a:r>
              <a:rPr lang="en-GB" sz="900">
                <a:solidFill>
                  <a:schemeClr val="accent6"/>
                </a:solidFill>
              </a:rPr>
              <a:t>"Motorola Moto E6 Play"</a:t>
            </a:r>
          </a:p>
          <a:p>
            <a:endParaRPr lang="en-GB" sz="900"/>
          </a:p>
          <a:p>
            <a:r>
              <a:rPr lang="en-GB" sz="900"/>
              <a:t>g_phone1 = 86.5</a:t>
            </a:r>
          </a:p>
          <a:p>
            <a:r>
              <a:rPr lang="en-GB" sz="900"/>
              <a:t>g_phone2 = 130</a:t>
            </a:r>
          </a:p>
          <a:p>
            <a:r>
              <a:rPr lang="en-GB" sz="900"/>
              <a:t>g_phone3 = 140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1239064-1C9B-DC42-A2DC-D705AA177DE8}"/>
              </a:ext>
            </a:extLst>
          </p:cNvPr>
          <p:cNvSpPr/>
          <p:nvPr/>
        </p:nvSpPr>
        <p:spPr>
          <a:xfrm>
            <a:off x="5224260" y="502697"/>
            <a:ext cx="2795322" cy="34920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F26793-6711-D848-892F-BAD969741A17}"/>
              </a:ext>
            </a:extLst>
          </p:cNvPr>
          <p:cNvSpPr/>
          <p:nvPr/>
        </p:nvSpPr>
        <p:spPr>
          <a:xfrm>
            <a:off x="2383078" y="502955"/>
            <a:ext cx="1998145" cy="34920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327978-5227-6848-B860-88F9EC40D305}"/>
              </a:ext>
            </a:extLst>
          </p:cNvPr>
          <p:cNvSpPr txBox="1"/>
          <p:nvPr/>
        </p:nvSpPr>
        <p:spPr>
          <a:xfrm>
            <a:off x="224590" y="3170537"/>
            <a:ext cx="1540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>
                <a:solidFill>
                  <a:schemeClr val="accent5">
                    <a:lumMod val="75000"/>
                  </a:schemeClr>
                </a:solidFill>
              </a:rPr>
              <a:t>just repeat this for phone2 and phone3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828D2F-9FAC-FF49-9A26-6AAFEDBAAE73}"/>
              </a:ext>
            </a:extLst>
          </p:cNvPr>
          <p:cNvCxnSpPr>
            <a:cxnSpLocks/>
          </p:cNvCxnSpPr>
          <p:nvPr/>
        </p:nvCxnSpPr>
        <p:spPr>
          <a:xfrm>
            <a:off x="279133" y="3210183"/>
            <a:ext cx="774044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8227AC-3256-8C47-9FBD-B740011807D0}"/>
              </a:ext>
            </a:extLst>
          </p:cNvPr>
          <p:cNvCxnSpPr>
            <a:cxnSpLocks/>
          </p:cNvCxnSpPr>
          <p:nvPr/>
        </p:nvCxnSpPr>
        <p:spPr>
          <a:xfrm>
            <a:off x="279132" y="3973787"/>
            <a:ext cx="774044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41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50D4-7E81-AE4A-8AB1-5836AE01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an object?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B9F9D2-793D-0943-9F27-332585287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ED914-2CE1-3D41-A265-35DB7841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DF5D3F4-6718-2649-9DDD-62860E6D3601}"/>
              </a:ext>
            </a:extLst>
          </p:cNvPr>
          <p:cNvSpPr/>
          <p:nvPr/>
        </p:nvSpPr>
        <p:spPr>
          <a:xfrm>
            <a:off x="3177234" y="1176984"/>
            <a:ext cx="2789534" cy="2789534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B199E84-B961-FE40-A116-85D2C35010F6}"/>
              </a:ext>
            </a:extLst>
          </p:cNvPr>
          <p:cNvCxnSpPr>
            <a:cxnSpLocks/>
            <a:stCxn id="21" idx="0"/>
            <a:endCxn id="21" idx="4"/>
          </p:cNvCxnSpPr>
          <p:nvPr/>
        </p:nvCxnSpPr>
        <p:spPr>
          <a:xfrm>
            <a:off x="4572001" y="1176984"/>
            <a:ext cx="0" cy="2789534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CE8E9B3-196E-EB4A-AB8A-57C1A3192341}"/>
              </a:ext>
            </a:extLst>
          </p:cNvPr>
          <p:cNvCxnSpPr>
            <a:cxnSpLocks/>
            <a:stCxn id="21" idx="6"/>
            <a:endCxn id="21" idx="2"/>
          </p:cNvCxnSpPr>
          <p:nvPr/>
        </p:nvCxnSpPr>
        <p:spPr>
          <a:xfrm flipH="1">
            <a:off x="3177234" y="2571751"/>
            <a:ext cx="2789534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14E5BF3-93EE-4B45-80FC-E7908F6E3035}"/>
              </a:ext>
            </a:extLst>
          </p:cNvPr>
          <p:cNvCxnSpPr>
            <a:cxnSpLocks/>
            <a:stCxn id="21" idx="7"/>
            <a:endCxn id="21" idx="3"/>
          </p:cNvCxnSpPr>
          <p:nvPr/>
        </p:nvCxnSpPr>
        <p:spPr>
          <a:xfrm flipH="1">
            <a:off x="3585751" y="1585501"/>
            <a:ext cx="1972499" cy="1972499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1CA5FD9-15BA-A540-8D0B-A0A943F9F8A0}"/>
              </a:ext>
            </a:extLst>
          </p:cNvPr>
          <p:cNvCxnSpPr>
            <a:cxnSpLocks/>
            <a:stCxn id="21" idx="5"/>
            <a:endCxn id="21" idx="1"/>
          </p:cNvCxnSpPr>
          <p:nvPr/>
        </p:nvCxnSpPr>
        <p:spPr>
          <a:xfrm flipH="1" flipV="1">
            <a:off x="3585751" y="1585501"/>
            <a:ext cx="1972499" cy="1972499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9D0BDC4-0CA5-6C46-965F-D61E8CCBDA83}"/>
              </a:ext>
            </a:extLst>
          </p:cNvPr>
          <p:cNvSpPr/>
          <p:nvPr/>
        </p:nvSpPr>
        <p:spPr>
          <a:xfrm>
            <a:off x="3909374" y="1906838"/>
            <a:ext cx="1329324" cy="13293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>
                <a:ln w="1270">
                  <a:solidFill>
                    <a:schemeClr val="bg1"/>
                  </a:solidFill>
                </a:ln>
              </a:rPr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CD2AB2-7A0B-4142-B143-C24DB68156FE}"/>
              </a:ext>
            </a:extLst>
          </p:cNvPr>
          <p:cNvSpPr txBox="1"/>
          <p:nvPr/>
        </p:nvSpPr>
        <p:spPr>
          <a:xfrm>
            <a:off x="783754" y="4018872"/>
            <a:ext cx="493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an object 'knows' some data that is 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encapsulated</a:t>
            </a:r>
          </a:p>
        </p:txBody>
      </p:sp>
    </p:spTree>
    <p:extLst>
      <p:ext uri="{BB962C8B-B14F-4D97-AF65-F5344CB8AC3E}">
        <p14:creationId xmlns:p14="http://schemas.microsoft.com/office/powerpoint/2010/main" val="22620858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1C02-725E-4F4F-9EC7-255C26521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You should now know…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35E5B-F5A1-AD43-8CCF-5A3F4F99F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What an object is</a:t>
            </a:r>
          </a:p>
          <a:p>
            <a:endParaRPr lang="en-GB"/>
          </a:p>
          <a:p>
            <a:r>
              <a:rPr lang="en-GB"/>
              <a:t>What methods are and how to use them</a:t>
            </a:r>
          </a:p>
          <a:p>
            <a:endParaRPr lang="en-GB"/>
          </a:p>
          <a:p>
            <a:r>
              <a:rPr lang="en-GB"/>
              <a:t>What the format specification mini-language 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658D3-DEC3-4D41-8EC2-15DD9281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3850E0-3218-4041-AEDF-1F0C5A34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613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236B-C5D6-6349-A4AA-FD6B6262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Any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394C1-9E55-EA44-B08C-11015EA74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09BC8-D95C-7240-A14B-5A952E22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9342B-937D-7540-83EC-F31C864F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272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50D4-7E81-AE4A-8AB1-5836AE01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an object?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B9F9D2-793D-0943-9F27-332585287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</a:t>
            </a:r>
            <a:r>
              <a:rPr lang="en-GB" err="1"/>
              <a:t>p.c.windridge@staffs.ac.uk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ED914-2CE1-3D41-A265-35DB7841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6</a:t>
            </a:fld>
            <a:endParaRPr lang="en-GB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0C4CF2-25B7-8544-A1B0-224B273D6590}"/>
              </a:ext>
            </a:extLst>
          </p:cNvPr>
          <p:cNvGrpSpPr/>
          <p:nvPr/>
        </p:nvGrpSpPr>
        <p:grpSpPr>
          <a:xfrm>
            <a:off x="3177234" y="1176984"/>
            <a:ext cx="2789534" cy="2789534"/>
            <a:chOff x="6176174" y="1835071"/>
            <a:chExt cx="3719379" cy="371937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F5D3F4-6718-2649-9DDD-62860E6D3601}"/>
                </a:ext>
              </a:extLst>
            </p:cNvPr>
            <p:cNvSpPr/>
            <p:nvPr/>
          </p:nvSpPr>
          <p:spPr>
            <a:xfrm>
              <a:off x="6176174" y="1835071"/>
              <a:ext cx="3719379" cy="3719379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199E84-B961-FE40-A116-85D2C35010F6}"/>
                </a:ext>
              </a:extLst>
            </p:cNvPr>
            <p:cNvCxnSpPr>
              <a:cxnSpLocks/>
              <a:stCxn id="21" idx="0"/>
              <a:endCxn id="21" idx="4"/>
            </p:cNvCxnSpPr>
            <p:nvPr/>
          </p:nvCxnSpPr>
          <p:spPr>
            <a:xfrm>
              <a:off x="8035864" y="1835071"/>
              <a:ext cx="0" cy="3719379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CE8E9B3-196E-EB4A-AB8A-57C1A3192341}"/>
                </a:ext>
              </a:extLst>
            </p:cNvPr>
            <p:cNvCxnSpPr>
              <a:cxnSpLocks/>
              <a:stCxn id="21" idx="6"/>
              <a:endCxn id="21" idx="2"/>
            </p:cNvCxnSpPr>
            <p:nvPr/>
          </p:nvCxnSpPr>
          <p:spPr>
            <a:xfrm flipH="1">
              <a:off x="6176174" y="3694761"/>
              <a:ext cx="3719379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4E5BF3-93EE-4B45-80FC-E7908F6E3035}"/>
                </a:ext>
              </a:extLst>
            </p:cNvPr>
            <p:cNvCxnSpPr>
              <a:cxnSpLocks/>
              <a:stCxn id="21" idx="7"/>
              <a:endCxn id="21" idx="3"/>
            </p:cNvCxnSpPr>
            <p:nvPr/>
          </p:nvCxnSpPr>
          <p:spPr>
            <a:xfrm flipH="1">
              <a:off x="6720864" y="2379761"/>
              <a:ext cx="2629999" cy="2629999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1CA5FD9-15BA-A540-8D0B-A0A943F9F8A0}"/>
                </a:ext>
              </a:extLst>
            </p:cNvPr>
            <p:cNvCxnSpPr>
              <a:cxnSpLocks/>
              <a:stCxn id="21" idx="5"/>
              <a:endCxn id="21" idx="1"/>
            </p:cNvCxnSpPr>
            <p:nvPr/>
          </p:nvCxnSpPr>
          <p:spPr>
            <a:xfrm flipH="1" flipV="1">
              <a:off x="6720864" y="2379761"/>
              <a:ext cx="2629999" cy="2629999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9D0BDC4-0CA5-6C46-965F-D61E8CCBDA83}"/>
                </a:ext>
              </a:extLst>
            </p:cNvPr>
            <p:cNvSpPr/>
            <p:nvPr/>
          </p:nvSpPr>
          <p:spPr>
            <a:xfrm>
              <a:off x="7152362" y="2808211"/>
              <a:ext cx="1772432" cy="177243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>
                  <a:ln w="1270">
                    <a:solidFill>
                      <a:schemeClr val="bg1"/>
                    </a:solidFill>
                  </a:ln>
                </a:rPr>
                <a:t>data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3A6C61F-FA03-D14C-A547-0C2F9332A3D4}"/>
                </a:ext>
              </a:extLst>
            </p:cNvPr>
            <p:cNvSpPr txBox="1"/>
            <p:nvPr/>
          </p:nvSpPr>
          <p:spPr>
            <a:xfrm rot="20218074">
              <a:off x="6269381" y="4056179"/>
              <a:ext cx="976716" cy="323165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algn="ctr"/>
              <a:r>
                <a:rPr lang="en-GB" sz="975"/>
                <a:t>method()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CB184DB-7A02-C142-8560-3CA6F5ADA6D3}"/>
                </a:ext>
              </a:extLst>
            </p:cNvPr>
            <p:cNvSpPr txBox="1"/>
            <p:nvPr/>
          </p:nvSpPr>
          <p:spPr>
            <a:xfrm rot="20218074">
              <a:off x="8811293" y="3000884"/>
              <a:ext cx="976716" cy="323165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algn="ctr"/>
              <a:r>
                <a:rPr lang="en-GB" sz="975"/>
                <a:t>method()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D9BB991-A8A6-F74A-B3E6-4552798B1351}"/>
                </a:ext>
              </a:extLst>
            </p:cNvPr>
            <p:cNvSpPr txBox="1"/>
            <p:nvPr/>
          </p:nvSpPr>
          <p:spPr>
            <a:xfrm rot="1365445">
              <a:off x="8826470" y="4055822"/>
              <a:ext cx="976716" cy="323165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algn="ctr"/>
              <a:r>
                <a:rPr lang="en-GB" sz="975"/>
                <a:t>method()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E908E30-FB3A-5947-9112-8487B41FAB59}"/>
                </a:ext>
              </a:extLst>
            </p:cNvPr>
            <p:cNvSpPr txBox="1"/>
            <p:nvPr/>
          </p:nvSpPr>
          <p:spPr>
            <a:xfrm rot="1365445">
              <a:off x="6274491" y="3009154"/>
              <a:ext cx="976716" cy="323165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algn="ctr"/>
              <a:r>
                <a:rPr lang="en-GB" sz="975"/>
                <a:t>method()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50CDFC-AC5A-AB40-BA47-94F1FF871CF0}"/>
                </a:ext>
              </a:extLst>
            </p:cNvPr>
            <p:cNvSpPr txBox="1"/>
            <p:nvPr/>
          </p:nvSpPr>
          <p:spPr>
            <a:xfrm rot="4033851">
              <a:off x="8079552" y="4804661"/>
              <a:ext cx="976716" cy="323165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algn="ctr"/>
              <a:r>
                <a:rPr lang="en-GB" sz="975"/>
                <a:t>method()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7F0CE33-BEBF-E349-8431-2718170441B2}"/>
                </a:ext>
              </a:extLst>
            </p:cNvPr>
            <p:cNvSpPr txBox="1"/>
            <p:nvPr/>
          </p:nvSpPr>
          <p:spPr>
            <a:xfrm rot="4033851">
              <a:off x="7015627" y="2265624"/>
              <a:ext cx="976716" cy="323165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algn="ctr"/>
              <a:r>
                <a:rPr lang="en-GB" sz="975"/>
                <a:t>method()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8B674EA-1105-0046-97F7-156EC706F6FA}"/>
                </a:ext>
              </a:extLst>
            </p:cNvPr>
            <p:cNvSpPr txBox="1"/>
            <p:nvPr/>
          </p:nvSpPr>
          <p:spPr>
            <a:xfrm rot="17536134">
              <a:off x="8060590" y="2262607"/>
              <a:ext cx="976716" cy="323165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algn="ctr"/>
              <a:r>
                <a:rPr lang="en-GB" sz="975"/>
                <a:t>method()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D8B0DC6-F2B7-4E40-AEDA-B0BD2B5D6E61}"/>
                </a:ext>
              </a:extLst>
            </p:cNvPr>
            <p:cNvSpPr txBox="1"/>
            <p:nvPr/>
          </p:nvSpPr>
          <p:spPr>
            <a:xfrm rot="17536134">
              <a:off x="7021923" y="4802801"/>
              <a:ext cx="976716" cy="323165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algn="ctr"/>
              <a:r>
                <a:rPr lang="en-GB" sz="975"/>
                <a:t>method()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0E3A81C-106F-A848-B660-EAF4D2600C2A}"/>
              </a:ext>
            </a:extLst>
          </p:cNvPr>
          <p:cNvSpPr txBox="1"/>
          <p:nvPr/>
        </p:nvSpPr>
        <p:spPr>
          <a:xfrm>
            <a:off x="783754" y="4018872"/>
            <a:ext cx="675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an object 'knows' some data that is 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encapsulated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 – hidden behind an 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interface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 of public 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90965B-89E0-8649-B740-ACA591196F25}"/>
              </a:ext>
            </a:extLst>
          </p:cNvPr>
          <p:cNvSpPr txBox="1"/>
          <p:nvPr/>
        </p:nvSpPr>
        <p:spPr>
          <a:xfrm>
            <a:off x="6319497" y="3437953"/>
            <a:ext cx="10842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protected</a:t>
            </a:r>
            <a:endParaRPr lang="en-GB" sz="1050">
              <a:solidFill>
                <a:schemeClr val="accent5">
                  <a:lumMod val="75000"/>
                </a:schemeClr>
              </a:solidFill>
              <a:highlight>
                <a:srgbClr val="00FFFF"/>
              </a:highlight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93D5E96-306B-4344-9DFE-EF824FF677F3}"/>
              </a:ext>
            </a:extLst>
          </p:cNvPr>
          <p:cNvCxnSpPr>
            <a:cxnSpLocks/>
          </p:cNvCxnSpPr>
          <p:nvPr/>
        </p:nvCxnSpPr>
        <p:spPr>
          <a:xfrm flipH="1">
            <a:off x="6049039" y="3716832"/>
            <a:ext cx="355352" cy="36351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8100DA6-7EAD-464D-9CC3-55FCD4EB5005}"/>
              </a:ext>
            </a:extLst>
          </p:cNvPr>
          <p:cNvSpPr txBox="1"/>
          <p:nvPr/>
        </p:nvSpPr>
        <p:spPr>
          <a:xfrm>
            <a:off x="5994774" y="976635"/>
            <a:ext cx="204205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all of these methods will be doing something involving the data</a:t>
            </a:r>
            <a:endParaRPr lang="en-GB" sz="1050">
              <a:solidFill>
                <a:schemeClr val="accent5">
                  <a:lumMod val="75000"/>
                </a:schemeClr>
              </a:solidFill>
              <a:highlight>
                <a:srgbClr val="00FFFF"/>
              </a:highligh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932AB-AC0F-EF49-B449-8CF975A388C2}"/>
              </a:ext>
            </a:extLst>
          </p:cNvPr>
          <p:cNvSpPr txBox="1"/>
          <p:nvPr/>
        </p:nvSpPr>
        <p:spPr>
          <a:xfrm>
            <a:off x="2451581" y="4759937"/>
            <a:ext cx="34005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methods that are available for us to use</a:t>
            </a:r>
            <a:endParaRPr lang="en-GB" sz="1050">
              <a:solidFill>
                <a:schemeClr val="accent5">
                  <a:lumMod val="75000"/>
                </a:schemeClr>
              </a:solidFill>
              <a:highlight>
                <a:srgbClr val="00FFFF"/>
              </a:highlight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9E9EC5-E3F0-F54A-B95E-9F67EF61E449}"/>
              </a:ext>
            </a:extLst>
          </p:cNvPr>
          <p:cNvCxnSpPr>
            <a:cxnSpLocks/>
          </p:cNvCxnSpPr>
          <p:nvPr/>
        </p:nvCxnSpPr>
        <p:spPr>
          <a:xfrm flipH="1" flipV="1">
            <a:off x="2451581" y="4606599"/>
            <a:ext cx="123567" cy="20825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62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50D4-7E81-AE4A-8AB1-5836AE01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an object?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B9F9D2-793D-0943-9F27-332585287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ED914-2CE1-3D41-A265-35DB7841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9D0BDC4-0CA5-6C46-965F-D61E8CCBDA83}"/>
              </a:ext>
            </a:extLst>
          </p:cNvPr>
          <p:cNvSpPr/>
          <p:nvPr/>
        </p:nvSpPr>
        <p:spPr>
          <a:xfrm>
            <a:off x="3909374" y="1906838"/>
            <a:ext cx="1329324" cy="13293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7000" rIns="27000" rtlCol="0" anchor="ctr">
            <a:noAutofit/>
          </a:bodyPr>
          <a:lstStyle/>
          <a:p>
            <a:pPr algn="ctr"/>
            <a:r>
              <a:rPr lang="en-GB" sz="1350">
                <a:ln w="1270">
                  <a:solidFill>
                    <a:schemeClr val="bg1"/>
                  </a:solidFill>
                </a:ln>
              </a:rPr>
              <a:t>"Hello World"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34E8B3-EC74-D74A-9D57-B05EC5458DB1}"/>
              </a:ext>
            </a:extLst>
          </p:cNvPr>
          <p:cNvSpPr txBox="1"/>
          <p:nvPr/>
        </p:nvSpPr>
        <p:spPr>
          <a:xfrm>
            <a:off x="783754" y="4018872"/>
            <a:ext cx="675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a string object with the value "Hello World"</a:t>
            </a:r>
            <a:endParaRPr lang="en-GB" sz="1800">
              <a:solidFill>
                <a:schemeClr val="accent5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63034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50D4-7E81-AE4A-8AB1-5836AE01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an object?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B9F9D2-793D-0943-9F27-332585287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ED914-2CE1-3D41-A265-35DB7841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8</a:t>
            </a:fld>
            <a:endParaRPr lang="en-GB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0C4CF2-25B7-8544-A1B0-224B273D6590}"/>
              </a:ext>
            </a:extLst>
          </p:cNvPr>
          <p:cNvGrpSpPr/>
          <p:nvPr/>
        </p:nvGrpSpPr>
        <p:grpSpPr>
          <a:xfrm>
            <a:off x="3177234" y="1176984"/>
            <a:ext cx="2789534" cy="2789534"/>
            <a:chOff x="6176174" y="1835071"/>
            <a:chExt cx="3719379" cy="371937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F5D3F4-6718-2649-9DDD-62860E6D3601}"/>
                </a:ext>
              </a:extLst>
            </p:cNvPr>
            <p:cNvSpPr/>
            <p:nvPr/>
          </p:nvSpPr>
          <p:spPr>
            <a:xfrm>
              <a:off x="6176174" y="1835071"/>
              <a:ext cx="3719379" cy="3719379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199E84-B961-FE40-A116-85D2C35010F6}"/>
                </a:ext>
              </a:extLst>
            </p:cNvPr>
            <p:cNvCxnSpPr>
              <a:cxnSpLocks/>
              <a:stCxn id="21" idx="0"/>
              <a:endCxn id="21" idx="4"/>
            </p:cNvCxnSpPr>
            <p:nvPr/>
          </p:nvCxnSpPr>
          <p:spPr>
            <a:xfrm>
              <a:off x="8035864" y="1835071"/>
              <a:ext cx="0" cy="3719379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CE8E9B3-196E-EB4A-AB8A-57C1A3192341}"/>
                </a:ext>
              </a:extLst>
            </p:cNvPr>
            <p:cNvCxnSpPr>
              <a:cxnSpLocks/>
              <a:stCxn id="21" idx="6"/>
              <a:endCxn id="21" idx="2"/>
            </p:cNvCxnSpPr>
            <p:nvPr/>
          </p:nvCxnSpPr>
          <p:spPr>
            <a:xfrm flipH="1">
              <a:off x="6176174" y="3694761"/>
              <a:ext cx="3719379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4E5BF3-93EE-4B45-80FC-E7908F6E3035}"/>
                </a:ext>
              </a:extLst>
            </p:cNvPr>
            <p:cNvCxnSpPr>
              <a:cxnSpLocks/>
              <a:stCxn id="21" idx="7"/>
              <a:endCxn id="21" idx="3"/>
            </p:cNvCxnSpPr>
            <p:nvPr/>
          </p:nvCxnSpPr>
          <p:spPr>
            <a:xfrm flipH="1">
              <a:off x="6720864" y="2379761"/>
              <a:ext cx="2629999" cy="2629999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1CA5FD9-15BA-A540-8D0B-A0A943F9F8A0}"/>
                </a:ext>
              </a:extLst>
            </p:cNvPr>
            <p:cNvCxnSpPr>
              <a:cxnSpLocks/>
              <a:stCxn id="21" idx="5"/>
              <a:endCxn id="21" idx="1"/>
            </p:cNvCxnSpPr>
            <p:nvPr/>
          </p:nvCxnSpPr>
          <p:spPr>
            <a:xfrm flipH="1" flipV="1">
              <a:off x="6720864" y="2379761"/>
              <a:ext cx="2629999" cy="2629999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9D0BDC4-0CA5-6C46-965F-D61E8CCBDA83}"/>
                </a:ext>
              </a:extLst>
            </p:cNvPr>
            <p:cNvSpPr/>
            <p:nvPr/>
          </p:nvSpPr>
          <p:spPr>
            <a:xfrm>
              <a:off x="7152362" y="2808211"/>
              <a:ext cx="1772432" cy="177243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GB" sz="1350">
                  <a:ln w="1270">
                    <a:solidFill>
                      <a:schemeClr val="bg1"/>
                    </a:solidFill>
                  </a:ln>
                </a:rPr>
                <a:t>"Hello World"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3A6C61F-FA03-D14C-A547-0C2F9332A3D4}"/>
                </a:ext>
              </a:extLst>
            </p:cNvPr>
            <p:cNvSpPr txBox="1"/>
            <p:nvPr/>
          </p:nvSpPr>
          <p:spPr>
            <a:xfrm rot="20218074">
              <a:off x="6269381" y="4056179"/>
              <a:ext cx="976716" cy="323165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algn="ctr"/>
              <a:r>
                <a:rPr lang="en-GB" sz="975" err="1"/>
                <a:t>rjust</a:t>
              </a:r>
              <a:r>
                <a:rPr lang="en-GB" sz="975"/>
                <a:t>()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CB184DB-7A02-C142-8560-3CA6F5ADA6D3}"/>
                </a:ext>
              </a:extLst>
            </p:cNvPr>
            <p:cNvSpPr txBox="1"/>
            <p:nvPr/>
          </p:nvSpPr>
          <p:spPr>
            <a:xfrm rot="20218074">
              <a:off x="8811293" y="3000884"/>
              <a:ext cx="976716" cy="323165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algn="ctr"/>
              <a:r>
                <a:rPr lang="en-GB" sz="975"/>
                <a:t>format()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D9BB991-A8A6-F74A-B3E6-4552798B1351}"/>
                </a:ext>
              </a:extLst>
            </p:cNvPr>
            <p:cNvSpPr txBox="1"/>
            <p:nvPr/>
          </p:nvSpPr>
          <p:spPr>
            <a:xfrm rot="1365445">
              <a:off x="8826470" y="4055822"/>
              <a:ext cx="976716" cy="323165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algn="ctr"/>
              <a:r>
                <a:rPr lang="en-GB" sz="975"/>
                <a:t>join()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E908E30-FB3A-5947-9112-8487B41FAB59}"/>
                </a:ext>
              </a:extLst>
            </p:cNvPr>
            <p:cNvSpPr txBox="1"/>
            <p:nvPr/>
          </p:nvSpPr>
          <p:spPr>
            <a:xfrm rot="1365445">
              <a:off x="6274491" y="3009154"/>
              <a:ext cx="976716" cy="323165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algn="ctr"/>
              <a:r>
                <a:rPr lang="en-GB" sz="975"/>
                <a:t>split()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50CDFC-AC5A-AB40-BA47-94F1FF871CF0}"/>
                </a:ext>
              </a:extLst>
            </p:cNvPr>
            <p:cNvSpPr txBox="1"/>
            <p:nvPr/>
          </p:nvSpPr>
          <p:spPr>
            <a:xfrm rot="4033851">
              <a:off x="8079552" y="4804661"/>
              <a:ext cx="976716" cy="323165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algn="ctr"/>
              <a:r>
                <a:rPr lang="en-GB" sz="975" err="1"/>
                <a:t>ljust</a:t>
              </a:r>
              <a:r>
                <a:rPr lang="en-GB" sz="975"/>
                <a:t>()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7F0CE33-BEBF-E349-8431-2718170441B2}"/>
                </a:ext>
              </a:extLst>
            </p:cNvPr>
            <p:cNvSpPr txBox="1"/>
            <p:nvPr/>
          </p:nvSpPr>
          <p:spPr>
            <a:xfrm rot="4033851">
              <a:off x="7015627" y="2265624"/>
              <a:ext cx="976716" cy="323165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algn="ctr"/>
              <a:r>
                <a:rPr lang="en-GB" sz="975"/>
                <a:t>title()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8B674EA-1105-0046-97F7-156EC706F6FA}"/>
                </a:ext>
              </a:extLst>
            </p:cNvPr>
            <p:cNvSpPr txBox="1"/>
            <p:nvPr/>
          </p:nvSpPr>
          <p:spPr>
            <a:xfrm rot="17536134">
              <a:off x="8060590" y="2262607"/>
              <a:ext cx="976716" cy="323165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algn="ctr"/>
              <a:r>
                <a:rPr lang="en-GB" sz="975"/>
                <a:t>capitalize()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D8B0DC6-F2B7-4E40-AEDA-B0BD2B5D6E61}"/>
                </a:ext>
              </a:extLst>
            </p:cNvPr>
            <p:cNvSpPr txBox="1"/>
            <p:nvPr/>
          </p:nvSpPr>
          <p:spPr>
            <a:xfrm rot="17536134">
              <a:off x="7021923" y="4802801"/>
              <a:ext cx="976716" cy="323165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algn="ctr"/>
              <a:r>
                <a:rPr lang="en-GB" sz="975"/>
                <a:t>lower()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14DE2339-3C1F-FD45-B0EC-55BAE3FC05AD}"/>
              </a:ext>
            </a:extLst>
          </p:cNvPr>
          <p:cNvSpPr/>
          <p:nvPr/>
        </p:nvSpPr>
        <p:spPr>
          <a:xfrm>
            <a:off x="4442042" y="4537191"/>
            <a:ext cx="469881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350">
                <a:hlinkClick r:id="rId2"/>
              </a:rPr>
              <a:t>https://docs.python.org/3/library/stdtypes.html#string-methods</a:t>
            </a:r>
            <a:r>
              <a:rPr lang="en-GB" sz="135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A33341-D8C6-BD4F-9B62-CE97CAF723DF}"/>
              </a:ext>
            </a:extLst>
          </p:cNvPr>
          <p:cNvSpPr/>
          <p:nvPr/>
        </p:nvSpPr>
        <p:spPr>
          <a:xfrm>
            <a:off x="6176898" y="1705879"/>
            <a:ext cx="2888810" cy="175432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350">
                <a:solidFill>
                  <a:schemeClr val="accent6"/>
                </a:solidFill>
              </a:rPr>
              <a:t>"Hello </a:t>
            </a:r>
            <a:r>
              <a:rPr lang="en-GB" sz="1350" err="1">
                <a:solidFill>
                  <a:schemeClr val="accent6"/>
                </a:solidFill>
              </a:rPr>
              <a:t>World"</a:t>
            </a:r>
            <a:r>
              <a:rPr lang="en-GB" sz="1350" err="1"/>
              <a:t>.capitalize</a:t>
            </a:r>
            <a:r>
              <a:rPr lang="en-GB" sz="1350"/>
              <a:t>()</a:t>
            </a:r>
          </a:p>
          <a:p>
            <a:r>
              <a:rPr lang="en-GB" sz="1350">
                <a:solidFill>
                  <a:schemeClr val="accent6"/>
                </a:solidFill>
              </a:rPr>
              <a:t>"Hello </a:t>
            </a:r>
            <a:r>
              <a:rPr lang="en-GB" sz="1350" err="1">
                <a:solidFill>
                  <a:schemeClr val="accent6"/>
                </a:solidFill>
              </a:rPr>
              <a:t>World"</a:t>
            </a:r>
            <a:r>
              <a:rPr lang="en-GB" sz="1350" err="1"/>
              <a:t>.format</a:t>
            </a:r>
            <a:r>
              <a:rPr lang="en-GB" sz="1350"/>
              <a:t>(</a:t>
            </a:r>
            <a:r>
              <a:rPr lang="en-GB" sz="1050" i="1">
                <a:solidFill>
                  <a:schemeClr val="bg2">
                    <a:lumMod val="50000"/>
                  </a:schemeClr>
                </a:solidFill>
              </a:rPr>
              <a:t>*</a:t>
            </a:r>
            <a:r>
              <a:rPr lang="en-GB" sz="1050" i="1" err="1">
                <a:solidFill>
                  <a:schemeClr val="bg2">
                    <a:lumMod val="50000"/>
                  </a:schemeClr>
                </a:solidFill>
              </a:rPr>
              <a:t>args</a:t>
            </a:r>
            <a:r>
              <a:rPr lang="en-GB" sz="1050" i="1">
                <a:solidFill>
                  <a:schemeClr val="bg2">
                    <a:lumMod val="50000"/>
                  </a:schemeClr>
                </a:solidFill>
              </a:rPr>
              <a:t>, **</a:t>
            </a:r>
            <a:r>
              <a:rPr lang="en-GB" sz="1050" i="1" err="1">
                <a:solidFill>
                  <a:schemeClr val="bg2">
                    <a:lumMod val="50000"/>
                  </a:schemeClr>
                </a:solidFill>
              </a:rPr>
              <a:t>kwargs</a:t>
            </a:r>
            <a:r>
              <a:rPr lang="en-GB" sz="1350"/>
              <a:t>)</a:t>
            </a:r>
          </a:p>
          <a:p>
            <a:r>
              <a:rPr lang="en-GB" sz="1350">
                <a:solidFill>
                  <a:schemeClr val="accent6"/>
                </a:solidFill>
              </a:rPr>
              <a:t>"Hello </a:t>
            </a:r>
            <a:r>
              <a:rPr lang="en-GB" sz="1350" err="1">
                <a:solidFill>
                  <a:schemeClr val="accent6"/>
                </a:solidFill>
              </a:rPr>
              <a:t>World"</a:t>
            </a:r>
            <a:r>
              <a:rPr lang="en-GB" sz="1350" err="1"/>
              <a:t>.join</a:t>
            </a:r>
            <a:r>
              <a:rPr lang="en-GB" sz="1350"/>
              <a:t>(</a:t>
            </a:r>
            <a:r>
              <a:rPr lang="en-GB" sz="1350" err="1"/>
              <a:t>iterable</a:t>
            </a:r>
            <a:r>
              <a:rPr lang="en-GB" sz="1350"/>
              <a:t>)</a:t>
            </a:r>
          </a:p>
          <a:p>
            <a:r>
              <a:rPr lang="en-GB" sz="1350">
                <a:solidFill>
                  <a:schemeClr val="accent6"/>
                </a:solidFill>
              </a:rPr>
              <a:t>"Hello World"</a:t>
            </a:r>
            <a:r>
              <a:rPr lang="en-GB" sz="1350"/>
              <a:t>.</a:t>
            </a:r>
            <a:r>
              <a:rPr lang="en-GB" sz="1350" err="1"/>
              <a:t>ljust</a:t>
            </a:r>
            <a:r>
              <a:rPr lang="en-GB" sz="1350"/>
              <a:t>(</a:t>
            </a:r>
            <a:r>
              <a:rPr lang="en-GB" sz="1050" i="1">
                <a:solidFill>
                  <a:schemeClr val="bg2">
                    <a:lumMod val="50000"/>
                  </a:schemeClr>
                </a:solidFill>
              </a:rPr>
              <a:t>width[, </a:t>
            </a:r>
            <a:r>
              <a:rPr lang="en-GB" sz="1050" i="1" err="1">
                <a:solidFill>
                  <a:schemeClr val="bg2">
                    <a:lumMod val="50000"/>
                  </a:schemeClr>
                </a:solidFill>
              </a:rPr>
              <a:t>fillchar</a:t>
            </a:r>
            <a:r>
              <a:rPr lang="en-GB" sz="1050" i="1">
                <a:solidFill>
                  <a:schemeClr val="bg2">
                    <a:lumMod val="50000"/>
                  </a:schemeClr>
                </a:solidFill>
              </a:rPr>
              <a:t>]</a:t>
            </a:r>
            <a:r>
              <a:rPr lang="en-GB" sz="1350"/>
              <a:t>)</a:t>
            </a:r>
          </a:p>
          <a:p>
            <a:r>
              <a:rPr lang="en-GB" sz="1350">
                <a:solidFill>
                  <a:schemeClr val="accent6"/>
                </a:solidFill>
              </a:rPr>
              <a:t>"Hello </a:t>
            </a:r>
            <a:r>
              <a:rPr lang="en-GB" sz="1350" err="1">
                <a:solidFill>
                  <a:schemeClr val="accent6"/>
                </a:solidFill>
              </a:rPr>
              <a:t>World"</a:t>
            </a:r>
            <a:r>
              <a:rPr lang="en-GB" sz="1350" err="1"/>
              <a:t>.lower</a:t>
            </a:r>
            <a:r>
              <a:rPr lang="en-GB" sz="1350"/>
              <a:t>()</a:t>
            </a:r>
          </a:p>
          <a:p>
            <a:r>
              <a:rPr lang="en-GB" sz="1350">
                <a:solidFill>
                  <a:schemeClr val="accent6"/>
                </a:solidFill>
              </a:rPr>
              <a:t>"Hello World"</a:t>
            </a:r>
            <a:r>
              <a:rPr lang="en-GB" sz="1350"/>
              <a:t>.</a:t>
            </a:r>
            <a:r>
              <a:rPr lang="en-GB" sz="1350" err="1"/>
              <a:t>rjust</a:t>
            </a:r>
            <a:r>
              <a:rPr lang="en-GB" sz="1350"/>
              <a:t>(</a:t>
            </a:r>
            <a:r>
              <a:rPr lang="en-GB" sz="1050" i="1">
                <a:solidFill>
                  <a:schemeClr val="bg2">
                    <a:lumMod val="50000"/>
                  </a:schemeClr>
                </a:solidFill>
              </a:rPr>
              <a:t>width[, </a:t>
            </a:r>
            <a:r>
              <a:rPr lang="en-GB" sz="1050" i="1" err="1">
                <a:solidFill>
                  <a:schemeClr val="bg2">
                    <a:lumMod val="50000"/>
                  </a:schemeClr>
                </a:solidFill>
              </a:rPr>
              <a:t>fillchar</a:t>
            </a:r>
            <a:r>
              <a:rPr lang="en-GB" sz="1050" i="1">
                <a:solidFill>
                  <a:schemeClr val="bg2">
                    <a:lumMod val="50000"/>
                  </a:schemeClr>
                </a:solidFill>
              </a:rPr>
              <a:t>]</a:t>
            </a:r>
            <a:r>
              <a:rPr lang="en-GB" sz="1350"/>
              <a:t>)</a:t>
            </a:r>
          </a:p>
          <a:p>
            <a:r>
              <a:rPr lang="en-GB" sz="1350">
                <a:solidFill>
                  <a:schemeClr val="accent6"/>
                </a:solidFill>
              </a:rPr>
              <a:t>"Hello </a:t>
            </a:r>
            <a:r>
              <a:rPr lang="en-GB" sz="1350" err="1">
                <a:solidFill>
                  <a:schemeClr val="accent6"/>
                </a:solidFill>
              </a:rPr>
              <a:t>World"</a:t>
            </a:r>
            <a:r>
              <a:rPr lang="en-GB" sz="1350" err="1"/>
              <a:t>.split</a:t>
            </a:r>
            <a:r>
              <a:rPr lang="en-GB" sz="1350"/>
              <a:t>(</a:t>
            </a:r>
            <a:r>
              <a:rPr lang="en-GB" sz="1050" i="1" err="1">
                <a:solidFill>
                  <a:schemeClr val="bg2">
                    <a:lumMod val="50000"/>
                  </a:schemeClr>
                </a:solidFill>
              </a:rPr>
              <a:t>sep</a:t>
            </a:r>
            <a:r>
              <a:rPr lang="en-GB" sz="1050" i="1">
                <a:solidFill>
                  <a:schemeClr val="bg2">
                    <a:lumMod val="50000"/>
                  </a:schemeClr>
                </a:solidFill>
              </a:rPr>
              <a:t>=None, </a:t>
            </a:r>
            <a:r>
              <a:rPr lang="en-GB" sz="1050" i="1" err="1">
                <a:solidFill>
                  <a:schemeClr val="bg2">
                    <a:lumMod val="50000"/>
                  </a:schemeClr>
                </a:solidFill>
              </a:rPr>
              <a:t>maxsplit</a:t>
            </a:r>
            <a:r>
              <a:rPr lang="en-GB" sz="1050" i="1">
                <a:solidFill>
                  <a:schemeClr val="bg2">
                    <a:lumMod val="50000"/>
                  </a:schemeClr>
                </a:solidFill>
              </a:rPr>
              <a:t>=-1</a:t>
            </a:r>
            <a:r>
              <a:rPr lang="en-GB" sz="1350"/>
              <a:t>)</a:t>
            </a:r>
          </a:p>
          <a:p>
            <a:r>
              <a:rPr lang="en-GB" sz="1350">
                <a:solidFill>
                  <a:schemeClr val="accent6"/>
                </a:solidFill>
              </a:rPr>
              <a:t>"Hello </a:t>
            </a:r>
            <a:r>
              <a:rPr lang="en-GB" sz="1350" err="1">
                <a:solidFill>
                  <a:schemeClr val="accent6"/>
                </a:solidFill>
              </a:rPr>
              <a:t>World"</a:t>
            </a:r>
            <a:r>
              <a:rPr lang="en-GB" sz="1350" err="1"/>
              <a:t>.title</a:t>
            </a:r>
            <a:r>
              <a:rPr lang="en-GB" sz="1350"/>
              <a:t>()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7905EA-6ECD-8244-BFB8-F24AA1F97A25}"/>
              </a:ext>
            </a:extLst>
          </p:cNvPr>
          <p:cNvSpPr txBox="1"/>
          <p:nvPr/>
        </p:nvSpPr>
        <p:spPr>
          <a:xfrm>
            <a:off x="783754" y="4018872"/>
            <a:ext cx="675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a string object with the value "Hello World" is 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encapsulated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 – hidden behind an interface of public string 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7C285A-89E5-CB4D-8D94-481AA6C5757B}"/>
              </a:ext>
            </a:extLst>
          </p:cNvPr>
          <p:cNvSpPr txBox="1"/>
          <p:nvPr/>
        </p:nvSpPr>
        <p:spPr>
          <a:xfrm>
            <a:off x="7273439" y="3462668"/>
            <a:ext cx="10842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protected</a:t>
            </a:r>
            <a:endParaRPr lang="en-GB" sz="1050">
              <a:solidFill>
                <a:schemeClr val="accent5">
                  <a:lumMod val="75000"/>
                </a:schemeClr>
              </a:solidFill>
              <a:highlight>
                <a:srgbClr val="00FFFF"/>
              </a:highlight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9C8D07-476C-1149-BEEB-D729623EB796}"/>
              </a:ext>
            </a:extLst>
          </p:cNvPr>
          <p:cNvCxnSpPr>
            <a:cxnSpLocks/>
          </p:cNvCxnSpPr>
          <p:nvPr/>
        </p:nvCxnSpPr>
        <p:spPr>
          <a:xfrm flipH="1">
            <a:off x="7002981" y="3741547"/>
            <a:ext cx="355352" cy="36351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0C48660-6C67-0A47-952D-06C1D8781042}"/>
              </a:ext>
            </a:extLst>
          </p:cNvPr>
          <p:cNvSpPr txBox="1"/>
          <p:nvPr/>
        </p:nvSpPr>
        <p:spPr>
          <a:xfrm>
            <a:off x="6319913" y="984563"/>
            <a:ext cx="244349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names should be meaningful – </a:t>
            </a:r>
          </a:p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can you guess what these methods do?</a:t>
            </a:r>
            <a:endParaRPr lang="en-GB" sz="1050">
              <a:solidFill>
                <a:schemeClr val="accent5">
                  <a:lumMod val="75000"/>
                </a:schemeClr>
              </a:solidFill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522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CD9F87-CE56-D342-9133-6DED0590788B}"/>
              </a:ext>
            </a:extLst>
          </p:cNvPr>
          <p:cNvSpPr txBox="1"/>
          <p:nvPr/>
        </p:nvSpPr>
        <p:spPr>
          <a:xfrm>
            <a:off x="1252952" y="1155283"/>
            <a:ext cx="6472825" cy="507831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GB" sz="1350">
                <a:solidFill>
                  <a:schemeClr val="bg1"/>
                </a:solidFill>
              </a:rPr>
              <a:t>Task 1 – Mobile Phone Weight Table</a:t>
            </a:r>
          </a:p>
          <a:p>
            <a:r>
              <a:rPr lang="en-GB" sz="1350">
                <a:solidFill>
                  <a:schemeClr val="bg1"/>
                </a:solidFill>
              </a:rPr>
              <a:t>Project Name: </a:t>
            </a:r>
            <a:r>
              <a:rPr lang="en-GB" sz="1350" err="1">
                <a:solidFill>
                  <a:schemeClr val="bg1"/>
                </a:solidFill>
              </a:rPr>
              <a:t>phone_table</a:t>
            </a:r>
            <a:endParaRPr lang="en-GB" sz="135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0D2D6E-0486-EF40-A6FB-31CE25B283F0}"/>
              </a:ext>
            </a:extLst>
          </p:cNvPr>
          <p:cNvSpPr txBox="1"/>
          <p:nvPr/>
        </p:nvSpPr>
        <p:spPr>
          <a:xfrm>
            <a:off x="1252952" y="1695711"/>
            <a:ext cx="8178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/>
              <a:t>Beginner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5C31F9-8276-9C4C-B161-7B007A0AEF1F}"/>
              </a:ext>
            </a:extLst>
          </p:cNvPr>
          <p:cNvSpPr txBox="1"/>
          <p:nvPr/>
        </p:nvSpPr>
        <p:spPr>
          <a:xfrm>
            <a:off x="2611676" y="1695711"/>
            <a:ext cx="5114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/>
              <a:t>Write a program that:</a:t>
            </a:r>
          </a:p>
          <a:p>
            <a:pPr marL="214313" indent="-214313">
              <a:buFontTx/>
              <a:buChar char="-"/>
            </a:pPr>
            <a:r>
              <a:rPr lang="en-GB" sz="1350"/>
              <a:t>knows the weight in grams of three mobile phones,</a:t>
            </a:r>
          </a:p>
          <a:p>
            <a:pPr marL="214313" indent="-214313">
              <a:buFontTx/>
              <a:buChar char="-"/>
            </a:pPr>
            <a:r>
              <a:rPr lang="en-GB" sz="1350"/>
              <a:t>works out how much they would weigh in ounces, and</a:t>
            </a:r>
          </a:p>
          <a:p>
            <a:pPr marL="214313" indent="-214313">
              <a:buFontTx/>
              <a:buChar char="-"/>
            </a:pPr>
            <a:r>
              <a:rPr lang="en-GB" sz="1350"/>
              <a:t>outputs all of this information as a formatted table.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73120-C57D-424D-AD75-8E50F59020A7}"/>
              </a:ext>
            </a:extLst>
          </p:cNvPr>
          <p:cNvSpPr txBox="1"/>
          <p:nvPr/>
        </p:nvSpPr>
        <p:spPr>
          <a:xfrm>
            <a:off x="2611676" y="2651639"/>
            <a:ext cx="51141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/>
              <a:t>Your output should look similar to the following screenshot (with the ounces value calculated correctly and shown to 2 decimal places).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4E7611-8234-214B-AF14-4D59AF96B9D2}"/>
              </a:ext>
            </a:extLst>
          </p:cNvPr>
          <p:cNvSpPr txBox="1"/>
          <p:nvPr/>
        </p:nvSpPr>
        <p:spPr>
          <a:xfrm>
            <a:off x="2611676" y="3950100"/>
            <a:ext cx="51141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/>
              <a:t>Use the phone names and gram weights from the table above.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B26BA67-73A9-2F4B-BC23-7F484067D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637" y="3238846"/>
            <a:ext cx="2583233" cy="64580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2C5CC12-CC1D-8C40-9568-73C0A630429F}"/>
              </a:ext>
            </a:extLst>
          </p:cNvPr>
          <p:cNvSpPr txBox="1"/>
          <p:nvPr/>
        </p:nvSpPr>
        <p:spPr>
          <a:xfrm>
            <a:off x="2611676" y="4255055"/>
            <a:ext cx="51141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/>
              <a:t>A gram is 0.035274 of an ounce.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348B4B-2437-F24F-813D-D329498A332E}"/>
              </a:ext>
            </a:extLst>
          </p:cNvPr>
          <p:cNvSpPr txBox="1"/>
          <p:nvPr/>
        </p:nvSpPr>
        <p:spPr>
          <a:xfrm>
            <a:off x="3640636" y="598319"/>
            <a:ext cx="258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(use of string methods)</a:t>
            </a:r>
          </a:p>
        </p:txBody>
      </p:sp>
    </p:spTree>
    <p:extLst>
      <p:ext uri="{BB962C8B-B14F-4D97-AF65-F5344CB8AC3E}">
        <p14:creationId xmlns:p14="http://schemas.microsoft.com/office/powerpoint/2010/main" val="1677683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6192</Words>
  <Application>Microsoft Office PowerPoint</Application>
  <PresentationFormat>On-screen Show (16:9)</PresentationFormat>
  <Paragraphs>874</Paragraphs>
  <Slides>51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Bradley Hand ITC</vt:lpstr>
      <vt:lpstr>Calibri</vt:lpstr>
      <vt:lpstr>Calibri Light</vt:lpstr>
      <vt:lpstr>Courier</vt:lpstr>
      <vt:lpstr>Office Theme</vt:lpstr>
      <vt:lpstr>Useful String Methods</vt:lpstr>
      <vt:lpstr>We’re going to cover…</vt:lpstr>
      <vt:lpstr>What is a Method?</vt:lpstr>
      <vt:lpstr>What is an object?</vt:lpstr>
      <vt:lpstr>What is an object?</vt:lpstr>
      <vt:lpstr>What is an object?</vt:lpstr>
      <vt:lpstr>What is an object?</vt:lpstr>
      <vt:lpstr>What is an object?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str.format()</vt:lpstr>
      <vt:lpstr>str.format()</vt:lpstr>
      <vt:lpstr>str.format()</vt:lpstr>
      <vt:lpstr>str.format()</vt:lpstr>
      <vt:lpstr>str.format()</vt:lpstr>
      <vt:lpstr>str.format()</vt:lpstr>
      <vt:lpstr>str.format()</vt:lpstr>
      <vt:lpstr>str.format()</vt:lpstr>
      <vt:lpstr>str.format()</vt:lpstr>
      <vt:lpstr>str.format()</vt:lpstr>
      <vt:lpstr>str.format()</vt:lpstr>
      <vt:lpstr>More Information</vt:lpstr>
      <vt:lpstr>More Information</vt:lpstr>
      <vt:lpstr>More Information</vt:lpstr>
      <vt:lpstr>More Information</vt:lpstr>
      <vt:lpstr>More Information</vt:lpstr>
      <vt:lpstr>Anyway…</vt:lpstr>
      <vt:lpstr>You should now know…</vt:lpstr>
      <vt:lpstr>Any questions?</vt:lpstr>
    </vt:vector>
  </TitlesOfParts>
  <Company>Staffordshire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Intro. to OO</dc:title>
  <dc:creator>MANSFIELD Graham</dc:creator>
  <cp:lastModifiedBy>ORAVECZ Gabor</cp:lastModifiedBy>
  <cp:revision>2</cp:revision>
  <dcterms:created xsi:type="dcterms:W3CDTF">2017-04-05T14:08:44Z</dcterms:created>
  <dcterms:modified xsi:type="dcterms:W3CDTF">2021-10-20T08:03:20Z</dcterms:modified>
</cp:coreProperties>
</file>