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352" r:id="rId4"/>
    <p:sldId id="353" r:id="rId5"/>
    <p:sldId id="354" r:id="rId6"/>
    <p:sldId id="340" r:id="rId7"/>
    <p:sldId id="341" r:id="rId8"/>
    <p:sldId id="342" r:id="rId9"/>
    <p:sldId id="346" r:id="rId10"/>
    <p:sldId id="343" r:id="rId11"/>
    <p:sldId id="350" r:id="rId12"/>
    <p:sldId id="345" r:id="rId13"/>
    <p:sldId id="347" r:id="rId14"/>
    <p:sldId id="348" r:id="rId15"/>
    <p:sldId id="351" r:id="rId16"/>
    <p:sldId id="355" r:id="rId17"/>
    <p:sldId id="258" r:id="rId18"/>
    <p:sldId id="25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6B430-3585-3247-A47B-0537507D67BD}" v="1" dt="2021-09-02T10:10:52.458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98"/>
    <p:restoredTop sz="91575" autoAdjust="0"/>
  </p:normalViewPr>
  <p:slideViewPr>
    <p:cSldViewPr snapToGrid="0">
      <p:cViewPr varScale="1">
        <p:scale>
          <a:sx n="251" d="100"/>
          <a:sy n="251" d="100"/>
        </p:scale>
        <p:origin x="2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C11BC-FC0A-43AB-8F5E-DDAF05C610DF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34902-9036-42C8-8F20-9CB1C819F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34902-9036-42C8-8F20-9CB1C819F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37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8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73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1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00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CED4F5-C3F7-9847-8689-282C233F4DC0}"/>
              </a:ext>
            </a:extLst>
          </p:cNvPr>
          <p:cNvGrpSpPr/>
          <p:nvPr userDrawn="1"/>
        </p:nvGrpSpPr>
        <p:grpSpPr>
          <a:xfrm flipH="1">
            <a:off x="6830292" y="171451"/>
            <a:ext cx="1981200" cy="4978971"/>
            <a:chOff x="2487613" y="285750"/>
            <a:chExt cx="2428875" cy="565467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75F0E89-CD9C-C948-9955-A160C2358436}"/>
                </a:ext>
              </a:extLst>
            </p:cNvPr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2E1926-B8AA-654F-A744-CA3BFEB07A7D}"/>
                </a:ext>
              </a:extLst>
            </p:cNvPr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1AA5A957-63D5-5248-BB96-3BFB14620654}"/>
                </a:ext>
              </a:extLst>
            </p:cNvPr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98E5204-5134-2940-AE3A-C86335D00C29}"/>
                </a:ext>
              </a:extLst>
            </p:cNvPr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ED6206B-57C5-BC47-8DDB-571C024926A2}"/>
                </a:ext>
              </a:extLst>
            </p:cNvPr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8A913C5B-67F6-8844-8323-2A60EC9143C3}"/>
                </a:ext>
              </a:extLst>
            </p:cNvPr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7A1CAE9-D2C2-8F4C-A18B-D8D0E171460F}"/>
                </a:ext>
              </a:extLst>
            </p:cNvPr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E6B1C6BC-0AFF-E243-AAC2-0F8B291BD260}"/>
                </a:ext>
              </a:extLst>
            </p:cNvPr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B148626-BC35-B84B-B67D-7EC923B86E22}"/>
                </a:ext>
              </a:extLst>
            </p:cNvPr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7C4D28B4-C222-5B4D-8F9E-404593E7EC13}"/>
                </a:ext>
              </a:extLst>
            </p:cNvPr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4774A70-1E11-7140-97F9-61092D37CC61}"/>
                </a:ext>
              </a:extLst>
            </p:cNvPr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79216EB1-73DE-4647-BF7B-BD8AE48F46B0}"/>
                </a:ext>
              </a:extLst>
            </p:cNvPr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7DC6DA-897D-534A-B294-D3351B900226}"/>
              </a:ext>
            </a:extLst>
          </p:cNvPr>
          <p:cNvGrpSpPr/>
          <p:nvPr userDrawn="1"/>
        </p:nvGrpSpPr>
        <p:grpSpPr>
          <a:xfrm flipH="1">
            <a:off x="6850712" y="214"/>
            <a:ext cx="1952272" cy="5139726"/>
            <a:chOff x="6627813" y="195717"/>
            <a:chExt cx="1952625" cy="5678034"/>
          </a:xfrm>
          <a:solidFill>
            <a:schemeClr val="accent2"/>
          </a:solidFill>
        </p:grpSpPr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57E2F121-67AA-AD4F-B8A4-E92841A8BA82}"/>
                </a:ext>
              </a:extLst>
            </p:cNvPr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ABE72A91-6659-434F-8C42-77294C1DB477}"/>
                </a:ext>
              </a:extLst>
            </p:cNvPr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ED9621A7-AE6E-7C41-9993-CB4648C968F9}"/>
                </a:ext>
              </a:extLst>
            </p:cNvPr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5B0B6A5-8699-D047-B8B9-BFF40735FA89}"/>
                </a:ext>
              </a:extLst>
            </p:cNvPr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35079A8A-7F41-DB40-8942-D4378B376004}"/>
                </a:ext>
              </a:extLst>
            </p:cNvPr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525D90F0-87CF-7943-880D-268A7DFA6E64}"/>
                </a:ext>
              </a:extLst>
            </p:cNvPr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3651C3E4-7EDE-A54A-9FFF-7CF3B64AD4C7}"/>
                </a:ext>
              </a:extLst>
            </p:cNvPr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3D74386F-E439-274F-9CA0-CEA72B7A7E6F}"/>
                </a:ext>
              </a:extLst>
            </p:cNvPr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43DCDAB2-361F-A34B-82D0-91A4F0139EAD}"/>
                </a:ext>
              </a:extLst>
            </p:cNvPr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F4192953-21EC-F74A-81E9-51605BF77065}"/>
                </a:ext>
              </a:extLst>
            </p:cNvPr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7E27288-D4AB-3D45-ACE0-59A27E0FEE2F}"/>
                </a:ext>
              </a:extLst>
            </p:cNvPr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8713CF3D-3C95-984A-A673-9A409523F30F}"/>
                </a:ext>
              </a:extLst>
            </p:cNvPr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CEC1F6F-D472-0B45-A003-7F5D761B5B62}"/>
              </a:ext>
            </a:extLst>
          </p:cNvPr>
          <p:cNvSpPr/>
          <p:nvPr userDrawn="1"/>
        </p:nvSpPr>
        <p:spPr>
          <a:xfrm>
            <a:off x="8961943" y="0"/>
            <a:ext cx="182880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0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string-and-bytes-litera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2048-6F52-244A-B003-D5C4D44CF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6470"/>
            <a:ext cx="6858000" cy="1790700"/>
          </a:xfrm>
        </p:spPr>
        <p:txBody>
          <a:bodyPr/>
          <a:lstStyle/>
          <a:p>
            <a:r>
              <a:rPr lang="en-GB" dirty="0"/>
              <a:t>More on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4D5C8-8F08-D847-94D8-CB53CAAD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7023538" cy="12418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80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825276"/>
            <a:ext cx="4838961" cy="2169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Using the backslash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"double\n\</a:t>
            </a:r>
            <a:r>
              <a:rPr lang="en-GB" sz="1500" dirty="0" err="1">
                <a:solidFill>
                  <a:schemeClr val="accent6"/>
                </a:solidFill>
              </a:rPr>
              <a:t>tquote</a:t>
            </a:r>
            <a:r>
              <a:rPr lang="en-GB" sz="1500" dirty="0">
                <a:solidFill>
                  <a:schemeClr val="accent6"/>
                </a:solidFill>
              </a:rPr>
              <a:t> string\n"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024F1-14D4-4443-9855-60890C7AD68F}"/>
              </a:ext>
            </a:extLst>
          </p:cNvPr>
          <p:cNvSpPr/>
          <p:nvPr/>
        </p:nvSpPr>
        <p:spPr>
          <a:xfrm>
            <a:off x="6204292" y="1666923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double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DF1A62-22DC-9141-BE69-0C7F630920F8}"/>
              </a:ext>
            </a:extLst>
          </p:cNvPr>
          <p:cNvCxnSpPr>
            <a:cxnSpLocks/>
          </p:cNvCxnSpPr>
          <p:nvPr/>
        </p:nvCxnSpPr>
        <p:spPr>
          <a:xfrm>
            <a:off x="4273862" y="3816494"/>
            <a:ext cx="116411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E75577-6578-794E-9390-3201A26EE815}"/>
              </a:ext>
            </a:extLst>
          </p:cNvPr>
          <p:cNvSpPr txBox="1"/>
          <p:nvPr/>
        </p:nvSpPr>
        <p:spPr>
          <a:xfrm>
            <a:off x="3020912" y="2985619"/>
            <a:ext cx="26391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triple_quotes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is the same as in String Output (part 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516108-2ADD-1E48-B10B-BE01CE0CAD5A}"/>
              </a:ext>
            </a:extLst>
          </p:cNvPr>
          <p:cNvSpPr txBox="1"/>
          <p:nvPr/>
        </p:nvSpPr>
        <p:spPr>
          <a:xfrm>
            <a:off x="2821837" y="1822130"/>
            <a:ext cx="2231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addition of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newline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00FFFF"/>
                </a:highlight>
              </a:rPr>
              <a:t>tab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 characters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5A92892-99D5-DA42-918E-C5CE819ADB47}"/>
              </a:ext>
            </a:extLst>
          </p:cNvPr>
          <p:cNvCxnSpPr>
            <a:cxnSpLocks/>
          </p:cNvCxnSpPr>
          <p:nvPr/>
        </p:nvCxnSpPr>
        <p:spPr>
          <a:xfrm flipH="1">
            <a:off x="2821838" y="2030728"/>
            <a:ext cx="907787" cy="27313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FA60A19-68E7-0F4B-8563-D3DAA16DF203}"/>
              </a:ext>
            </a:extLst>
          </p:cNvPr>
          <p:cNvCxnSpPr>
            <a:cxnSpLocks/>
          </p:cNvCxnSpPr>
          <p:nvPr/>
        </p:nvCxnSpPr>
        <p:spPr>
          <a:xfrm flipH="1">
            <a:off x="3018215" y="2062014"/>
            <a:ext cx="1627376" cy="29740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3DD181-C413-9C40-9E2D-6CDF74AC503C}"/>
              </a:ext>
            </a:extLst>
          </p:cNvPr>
          <p:cNvCxnSpPr>
            <a:cxnSpLocks/>
          </p:cNvCxnSpPr>
          <p:nvPr/>
        </p:nvCxnSpPr>
        <p:spPr>
          <a:xfrm flipH="1">
            <a:off x="3986314" y="2109070"/>
            <a:ext cx="34541" cy="17231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280B379-D948-DF43-853A-6EE3F4186050}"/>
              </a:ext>
            </a:extLst>
          </p:cNvPr>
          <p:cNvSpPr/>
          <p:nvPr/>
        </p:nvSpPr>
        <p:spPr>
          <a:xfrm>
            <a:off x="2624651" y="2286240"/>
            <a:ext cx="224816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DF9BED8-2043-A648-9897-BE35C69E8CCA}"/>
              </a:ext>
            </a:extLst>
          </p:cNvPr>
          <p:cNvSpPr/>
          <p:nvPr/>
        </p:nvSpPr>
        <p:spPr>
          <a:xfrm>
            <a:off x="2821838" y="2286240"/>
            <a:ext cx="182691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BE40A9-79E6-4E42-B122-CC7666568F76}"/>
              </a:ext>
            </a:extLst>
          </p:cNvPr>
          <p:cNvSpPr/>
          <p:nvPr/>
        </p:nvSpPr>
        <p:spPr>
          <a:xfrm>
            <a:off x="3866517" y="2303867"/>
            <a:ext cx="224816" cy="308800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7571C900-8ADA-C144-BC18-EB80D6D95610}"/>
              </a:ext>
            </a:extLst>
          </p:cNvPr>
          <p:cNvSpPr/>
          <p:nvPr/>
        </p:nvSpPr>
        <p:spPr>
          <a:xfrm rot="16200000">
            <a:off x="4698234" y="3123066"/>
            <a:ext cx="2925448" cy="740770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33586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DDA4418-0450-B842-8A91-F74C9FF12E66}"/>
              </a:ext>
            </a:extLst>
          </p:cNvPr>
          <p:cNvSpPr txBox="1"/>
          <p:nvPr/>
        </p:nvSpPr>
        <p:spPr>
          <a:xfrm>
            <a:off x="5880774" y="2439052"/>
            <a:ext cx="5200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 -</a:t>
            </a:r>
            <a:endParaRPr lang="en-GB" sz="10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05121B-05AF-6A43-B151-8C6D6D830223}"/>
              </a:ext>
            </a:extLst>
          </p:cNvPr>
          <p:cNvSpPr txBox="1"/>
          <p:nvPr/>
        </p:nvSpPr>
        <p:spPr>
          <a:xfrm>
            <a:off x="6242085" y="2386090"/>
            <a:ext cx="23279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why do you think there is a difference in tab width (8 spaces vs 4 spaces)?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825276"/>
            <a:ext cx="4838961" cy="21698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Using the backslash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"double\n\</a:t>
            </a:r>
            <a:r>
              <a:rPr lang="en-GB" sz="1500" dirty="0" err="1">
                <a:solidFill>
                  <a:schemeClr val="accent6"/>
                </a:solidFill>
              </a:rPr>
              <a:t>tquote</a:t>
            </a:r>
            <a:r>
              <a:rPr lang="en-GB" sz="1500" dirty="0">
                <a:solidFill>
                  <a:schemeClr val="accent6"/>
                </a:solidFill>
              </a:rPr>
              <a:t> string\n"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024F1-14D4-4443-9855-60890C7AD68F}"/>
              </a:ext>
            </a:extLst>
          </p:cNvPr>
          <p:cNvSpPr/>
          <p:nvPr/>
        </p:nvSpPr>
        <p:spPr>
          <a:xfrm>
            <a:off x="6204292" y="1666923"/>
            <a:ext cx="2265940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double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DF1A62-22DC-9141-BE69-0C7F630920F8}"/>
              </a:ext>
            </a:extLst>
          </p:cNvPr>
          <p:cNvCxnSpPr>
            <a:cxnSpLocks/>
          </p:cNvCxnSpPr>
          <p:nvPr/>
        </p:nvCxnSpPr>
        <p:spPr>
          <a:xfrm>
            <a:off x="4273862" y="3816494"/>
            <a:ext cx="1164110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c 94">
            <a:extLst>
              <a:ext uri="{FF2B5EF4-FFF2-40B4-BE49-F238E27FC236}">
                <a16:creationId xmlns:a16="http://schemas.microsoft.com/office/drawing/2014/main" id="{7571C900-8ADA-C144-BC18-EB80D6D95610}"/>
              </a:ext>
            </a:extLst>
          </p:cNvPr>
          <p:cNvSpPr/>
          <p:nvPr/>
        </p:nvSpPr>
        <p:spPr>
          <a:xfrm rot="16200000">
            <a:off x="4698234" y="3123066"/>
            <a:ext cx="2925448" cy="740770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C63A6A-66A4-A04F-B12F-F221E84DE650}"/>
              </a:ext>
            </a:extLst>
          </p:cNvPr>
          <p:cNvCxnSpPr>
            <a:cxnSpLocks/>
          </p:cNvCxnSpPr>
          <p:nvPr/>
        </p:nvCxnSpPr>
        <p:spPr>
          <a:xfrm>
            <a:off x="6155712" y="2692514"/>
            <a:ext cx="245089" cy="40890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CC3CCB-FD8D-ED42-9E87-E7FB790F3F03}"/>
              </a:ext>
            </a:extLst>
          </p:cNvPr>
          <p:cNvCxnSpPr>
            <a:cxnSpLocks/>
          </p:cNvCxnSpPr>
          <p:nvPr/>
        </p:nvCxnSpPr>
        <p:spPr>
          <a:xfrm flipV="1">
            <a:off x="6162558" y="2062014"/>
            <a:ext cx="313937" cy="4387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40DA516-A928-5643-913E-658606DA9BA1}"/>
              </a:ext>
            </a:extLst>
          </p:cNvPr>
          <p:cNvSpPr txBox="1"/>
          <p:nvPr/>
        </p:nvSpPr>
        <p:spPr>
          <a:xfrm>
            <a:off x="-1002" y="1770128"/>
            <a:ext cx="73104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I pressed the 'tab' button here (tab set to</a:t>
            </a:r>
          </a:p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(default) 4 spaces)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6F21DC-8C90-784A-8881-752AC2F2465A}"/>
              </a:ext>
            </a:extLst>
          </p:cNvPr>
          <p:cNvCxnSpPr>
            <a:cxnSpLocks/>
          </p:cNvCxnSpPr>
          <p:nvPr/>
        </p:nvCxnSpPr>
        <p:spPr>
          <a:xfrm>
            <a:off x="469042" y="2921696"/>
            <a:ext cx="260996" cy="20511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293B63-1DF4-D543-A159-FD70FFE65ED6}"/>
              </a:ext>
            </a:extLst>
          </p:cNvPr>
          <p:cNvSpPr txBox="1"/>
          <p:nvPr/>
        </p:nvSpPr>
        <p:spPr>
          <a:xfrm>
            <a:off x="7260428" y="3241535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276ECF-93EA-0048-9FC6-A9AE51860F6E}"/>
              </a:ext>
            </a:extLst>
          </p:cNvPr>
          <p:cNvCxnSpPr>
            <a:cxnSpLocks/>
          </p:cNvCxnSpPr>
          <p:nvPr/>
        </p:nvCxnSpPr>
        <p:spPr>
          <a:xfrm flipV="1">
            <a:off x="7730490" y="2921697"/>
            <a:ext cx="619589" cy="3510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F1D16-7C1E-494B-B94A-4CD054534152}"/>
              </a:ext>
            </a:extLst>
          </p:cNvPr>
          <p:cNvCxnSpPr>
            <a:cxnSpLocks/>
          </p:cNvCxnSpPr>
          <p:nvPr/>
        </p:nvCxnSpPr>
        <p:spPr>
          <a:xfrm flipH="1" flipV="1">
            <a:off x="7260428" y="3101422"/>
            <a:ext cx="137795" cy="19972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A03AA0-B1D4-EF42-9105-4F0B15ABFDEB}"/>
              </a:ext>
            </a:extLst>
          </p:cNvPr>
          <p:cNvSpPr txBox="1"/>
          <p:nvPr/>
        </p:nvSpPr>
        <p:spPr>
          <a:xfrm>
            <a:off x="7092172" y="1392081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6DF73-4758-F84D-AE0A-F80516644945}"/>
              </a:ext>
            </a:extLst>
          </p:cNvPr>
          <p:cNvCxnSpPr>
            <a:cxnSpLocks/>
          </p:cNvCxnSpPr>
          <p:nvPr/>
        </p:nvCxnSpPr>
        <p:spPr>
          <a:xfrm>
            <a:off x="7562589" y="1600588"/>
            <a:ext cx="92971" cy="38569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A0CFF7-F38F-0849-9321-D1F5137D23F8}"/>
              </a:ext>
            </a:extLst>
          </p:cNvPr>
          <p:cNvCxnSpPr>
            <a:cxnSpLocks/>
          </p:cNvCxnSpPr>
          <p:nvPr/>
        </p:nvCxnSpPr>
        <p:spPr>
          <a:xfrm flipH="1">
            <a:off x="6925835" y="1600588"/>
            <a:ext cx="224283" cy="20201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76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24F5-FE40-7A44-AD13-402E9C7D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'Raw'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BF8A-A47D-C045-903B-13EC6988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C:\Windows\Resources</a:t>
            </a:r>
          </a:p>
          <a:p>
            <a:pPr lvl="1"/>
            <a:r>
              <a:rPr lang="en-GB" dirty="0"/>
              <a:t>Escaping the backslash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Creating a raw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E14E4-46FC-AA41-8CA0-90232EAC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332E-2C8B-9E4F-8B33-8525FDCD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2B123-988B-214B-AC3C-31F054625B18}"/>
              </a:ext>
            </a:extLst>
          </p:cNvPr>
          <p:cNvSpPr txBox="1"/>
          <p:nvPr/>
        </p:nvSpPr>
        <p:spPr>
          <a:xfrm>
            <a:off x="2269697" y="2187001"/>
            <a:ext cx="329320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"C:\\windows\\resources"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57E49-4154-EC43-B8EC-AED7DEF23308}"/>
              </a:ext>
            </a:extLst>
          </p:cNvPr>
          <p:cNvSpPr txBox="1"/>
          <p:nvPr/>
        </p:nvSpPr>
        <p:spPr>
          <a:xfrm>
            <a:off x="2269696" y="3328042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r"C</a:t>
            </a:r>
            <a:r>
              <a:rPr lang="en-GB" dirty="0">
                <a:solidFill>
                  <a:schemeClr val="accent6"/>
                </a:solidFill>
              </a:rPr>
              <a:t>:\windows\resources"</a:t>
            </a:r>
            <a:r>
              <a:rPr lang="en-GB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829DB-4E5D-1344-89F1-1761AF43CDF5}"/>
              </a:ext>
            </a:extLst>
          </p:cNvPr>
          <p:cNvSpPr/>
          <p:nvPr/>
        </p:nvSpPr>
        <p:spPr>
          <a:xfrm>
            <a:off x="6078258" y="2221625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EE4372-46F6-6B42-A028-FCC836485C9A}"/>
              </a:ext>
            </a:extLst>
          </p:cNvPr>
          <p:cNvSpPr/>
          <p:nvPr/>
        </p:nvSpPr>
        <p:spPr>
          <a:xfrm>
            <a:off x="6078258" y="3362666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0A121-1DA2-6A41-93EA-07240507DC72}"/>
              </a:ext>
            </a:extLst>
          </p:cNvPr>
          <p:cNvSpPr txBox="1"/>
          <p:nvPr/>
        </p:nvSpPr>
        <p:spPr>
          <a:xfrm>
            <a:off x="1498689" y="3740418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backslash is now treated as a literal character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9F9CC-0160-F44B-B6F1-4C0C3BC2D264}"/>
              </a:ext>
            </a:extLst>
          </p:cNvPr>
          <p:cNvSpPr txBox="1"/>
          <p:nvPr/>
        </p:nvSpPr>
        <p:spPr>
          <a:xfrm>
            <a:off x="1495952" y="4001032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EXCEPT!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F6F8F-EBFF-2847-91F1-8AB030F59F5B}"/>
              </a:ext>
            </a:extLst>
          </p:cNvPr>
          <p:cNvSpPr txBox="1"/>
          <p:nvPr/>
        </p:nvSpPr>
        <p:spPr>
          <a:xfrm>
            <a:off x="1493215" y="4274487"/>
            <a:ext cx="4585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it will still escape a quote that would otherwise end the string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2647D-C7EF-F64B-8A5F-4C9D68AD8F56}"/>
              </a:ext>
            </a:extLst>
          </p:cNvPr>
          <p:cNvSpPr txBox="1"/>
          <p:nvPr/>
        </p:nvSpPr>
        <p:spPr>
          <a:xfrm>
            <a:off x="2898340" y="632430"/>
            <a:ext cx="480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(you never know, you might need it sometime!)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914E1A-55CF-A14A-B1D2-92FE1895BD8C}"/>
              </a:ext>
            </a:extLst>
          </p:cNvPr>
          <p:cNvSpPr/>
          <p:nvPr/>
        </p:nvSpPr>
        <p:spPr>
          <a:xfrm>
            <a:off x="2818616" y="3402200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BB623-6012-E140-8963-20C6AFFCDC9F}"/>
              </a:ext>
            </a:extLst>
          </p:cNvPr>
          <p:cNvSpPr/>
          <p:nvPr/>
        </p:nvSpPr>
        <p:spPr>
          <a:xfrm>
            <a:off x="3087926" y="2234532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101775-20DB-0844-BF1D-0A5F820EC3E1}"/>
              </a:ext>
            </a:extLst>
          </p:cNvPr>
          <p:cNvSpPr/>
          <p:nvPr/>
        </p:nvSpPr>
        <p:spPr>
          <a:xfrm>
            <a:off x="4126155" y="2234531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4118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24F5-FE40-7A44-AD13-402E9C7D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'Raw'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BF8A-A47D-C045-903B-13EC6988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C:\Windows\Resources</a:t>
            </a:r>
          </a:p>
          <a:p>
            <a:pPr lvl="1"/>
            <a:r>
              <a:rPr lang="en-GB" dirty="0"/>
              <a:t>Escaping the backslash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Creating a raw 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E14E4-46FC-AA41-8CA0-90232EAC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332E-2C8B-9E4F-8B33-8525FDCD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2647D-C7EF-F64B-8A5F-4C9D68AD8F56}"/>
              </a:ext>
            </a:extLst>
          </p:cNvPr>
          <p:cNvSpPr txBox="1"/>
          <p:nvPr/>
        </p:nvSpPr>
        <p:spPr>
          <a:xfrm>
            <a:off x="2898340" y="632430"/>
            <a:ext cx="480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(you never know, you might need it sometime!)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73CEA-2BED-C94A-8A0E-E9DCCB123C38}"/>
              </a:ext>
            </a:extLst>
          </p:cNvPr>
          <p:cNvSpPr txBox="1"/>
          <p:nvPr/>
        </p:nvSpPr>
        <p:spPr>
          <a:xfrm>
            <a:off x="6712386" y="4261411"/>
            <a:ext cx="23753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200" dirty="0"/>
              <a:t>okay…why do you think that you might you need it sometime?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D0E8022-9B50-0B42-8BE7-D1EA9897DD78}"/>
              </a:ext>
            </a:extLst>
          </p:cNvPr>
          <p:cNvSpPr/>
          <p:nvPr/>
        </p:nvSpPr>
        <p:spPr>
          <a:xfrm>
            <a:off x="7539103" y="911269"/>
            <a:ext cx="1512853" cy="3344450"/>
          </a:xfrm>
          <a:custGeom>
            <a:avLst/>
            <a:gdLst>
              <a:gd name="connsiteX0" fmla="*/ 1828800 w 1841774"/>
              <a:gd name="connsiteY0" fmla="*/ 4346531 h 4346531"/>
              <a:gd name="connsiteX1" fmla="*/ 1572017 w 1841774"/>
              <a:gd name="connsiteY1" fmla="*/ 1365337 h 4346531"/>
              <a:gd name="connsiteX2" fmla="*/ 0 w 1841774"/>
              <a:gd name="connsiteY2" fmla="*/ 0 h 434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774" h="4346531">
                <a:moveTo>
                  <a:pt x="1828800" y="4346531"/>
                </a:moveTo>
                <a:cubicBezTo>
                  <a:pt x="1852808" y="3218145"/>
                  <a:pt x="1876817" y="2089759"/>
                  <a:pt x="1572017" y="1365337"/>
                </a:cubicBezTo>
                <a:cubicBezTo>
                  <a:pt x="1267217" y="640915"/>
                  <a:pt x="633608" y="320457"/>
                  <a:pt x="0" y="0"/>
                </a:cubicBez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E8F97-ABB6-C14E-8B0A-8FDA960FBE29}"/>
              </a:ext>
            </a:extLst>
          </p:cNvPr>
          <p:cNvSpPr txBox="1"/>
          <p:nvPr/>
        </p:nvSpPr>
        <p:spPr>
          <a:xfrm>
            <a:off x="2269697" y="2187001"/>
            <a:ext cx="3223703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"c:\\windows\\resources"</a:t>
            </a:r>
            <a:r>
              <a:rPr lang="en-GB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0B5F8A-0991-7C4A-BFE6-FF5E87C1ECC3}"/>
              </a:ext>
            </a:extLst>
          </p:cNvPr>
          <p:cNvSpPr txBox="1"/>
          <p:nvPr/>
        </p:nvSpPr>
        <p:spPr>
          <a:xfrm>
            <a:off x="2269696" y="3328042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6"/>
                </a:solidFill>
              </a:rPr>
              <a:t>r"c</a:t>
            </a:r>
            <a:r>
              <a:rPr lang="en-GB" dirty="0">
                <a:solidFill>
                  <a:schemeClr val="accent6"/>
                </a:solidFill>
              </a:rPr>
              <a:t>:\windows\resources"</a:t>
            </a:r>
            <a:r>
              <a:rPr lang="en-GB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98DF-BCE2-2B47-AEDF-B48E13EAC017}"/>
              </a:ext>
            </a:extLst>
          </p:cNvPr>
          <p:cNvSpPr/>
          <p:nvPr/>
        </p:nvSpPr>
        <p:spPr>
          <a:xfrm>
            <a:off x="6078258" y="2221625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55AA49-5D5B-0646-A189-FB1EBD089BBA}"/>
              </a:ext>
            </a:extLst>
          </p:cNvPr>
          <p:cNvSpPr/>
          <p:nvPr/>
        </p:nvSpPr>
        <p:spPr>
          <a:xfrm>
            <a:off x="6078258" y="3362666"/>
            <a:ext cx="2682133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C:\windows\resources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6D00E3-2E05-F246-A187-76B38DE6FA03}"/>
              </a:ext>
            </a:extLst>
          </p:cNvPr>
          <p:cNvSpPr txBox="1"/>
          <p:nvPr/>
        </p:nvSpPr>
        <p:spPr>
          <a:xfrm>
            <a:off x="1498689" y="3740418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backslash is now treated as a literal character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75904E-A3DE-314F-B2BC-0609121973B6}"/>
              </a:ext>
            </a:extLst>
          </p:cNvPr>
          <p:cNvSpPr txBox="1"/>
          <p:nvPr/>
        </p:nvSpPr>
        <p:spPr>
          <a:xfrm>
            <a:off x="1495952" y="4001032"/>
            <a:ext cx="41239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EXCEPT!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DDB01-1648-124D-977E-984F77D767B0}"/>
              </a:ext>
            </a:extLst>
          </p:cNvPr>
          <p:cNvSpPr txBox="1"/>
          <p:nvPr/>
        </p:nvSpPr>
        <p:spPr>
          <a:xfrm>
            <a:off x="1493215" y="4274487"/>
            <a:ext cx="45850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it will still escape a quote that would otherwise end the string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25C45D-2122-2E47-BAFD-BE5B2DB75E38}"/>
              </a:ext>
            </a:extLst>
          </p:cNvPr>
          <p:cNvSpPr/>
          <p:nvPr/>
        </p:nvSpPr>
        <p:spPr>
          <a:xfrm>
            <a:off x="2818616" y="3402200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371436-677F-984F-972B-77F3DF9134EE}"/>
              </a:ext>
            </a:extLst>
          </p:cNvPr>
          <p:cNvSpPr/>
          <p:nvPr/>
        </p:nvSpPr>
        <p:spPr>
          <a:xfrm>
            <a:off x="3087926" y="2234532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BDC3EB-397B-A44D-8F1F-949EAAEF7916}"/>
              </a:ext>
            </a:extLst>
          </p:cNvPr>
          <p:cNvSpPr/>
          <p:nvPr/>
        </p:nvSpPr>
        <p:spPr>
          <a:xfrm>
            <a:off x="4126155" y="2234531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37878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</p:spTree>
    <p:extLst>
      <p:ext uri="{BB962C8B-B14F-4D97-AF65-F5344CB8AC3E}">
        <p14:creationId xmlns:p14="http://schemas.microsoft.com/office/powerpoint/2010/main" val="405184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D4A3-F1BA-A645-82B9-EAFD17BBA659}"/>
              </a:ext>
            </a:extLst>
          </p:cNvPr>
          <p:cNvSpPr txBox="1"/>
          <p:nvPr/>
        </p:nvSpPr>
        <p:spPr>
          <a:xfrm>
            <a:off x="5768908" y="184083"/>
            <a:ext cx="225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useful if you want to break a string literal over multiple lines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EC26A2-F803-BA44-AD77-73185416E64B}"/>
              </a:ext>
            </a:extLst>
          </p:cNvPr>
          <p:cNvCxnSpPr>
            <a:cxnSpLocks/>
          </p:cNvCxnSpPr>
          <p:nvPr/>
        </p:nvCxnSpPr>
        <p:spPr>
          <a:xfrm flipH="1">
            <a:off x="5477006" y="994594"/>
            <a:ext cx="446108" cy="32935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767D-85A1-6A41-9633-BBE5FB39689A}"/>
              </a:ext>
            </a:extLst>
          </p:cNvPr>
          <p:cNvSpPr/>
          <p:nvPr/>
        </p:nvSpPr>
        <p:spPr>
          <a:xfrm>
            <a:off x="7617780" y="847647"/>
            <a:ext cx="11169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"Hello 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"World"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"!"</a:t>
            </a:r>
          </a:p>
          <a:p>
            <a:r>
              <a:rPr lang="en-GB" sz="900" dirty="0">
                <a:solidFill>
                  <a:srgbClr val="8B40C6"/>
                </a:solidFill>
              </a:rPr>
              <a:t>         </a:t>
            </a:r>
            <a:r>
              <a:rPr lang="en-GB" sz="9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597B6-6044-5841-AB68-32C94BA4FE3B}"/>
              </a:ext>
            </a:extLst>
          </p:cNvPr>
          <p:cNvSpPr txBox="1"/>
          <p:nvPr/>
        </p:nvSpPr>
        <p:spPr>
          <a:xfrm>
            <a:off x="7527933" y="1485602"/>
            <a:ext cx="1616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good for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304557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5E4A-59C4-BB40-8341-4D232C1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Strings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2E22-0EBD-A14E-9B82-EE390F70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 literals can be added together very simply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a variable is involved, you need to use the </a:t>
            </a:r>
            <a:r>
              <a:rPr lang="en-GB" dirty="0">
                <a:highlight>
                  <a:srgbClr val="00FFFF"/>
                </a:highlight>
              </a:rPr>
              <a:t>concatenation operator</a:t>
            </a:r>
            <a:r>
              <a:rPr lang="en-GB" dirty="0"/>
              <a:t> to do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217E6-F054-194E-8595-3C78668B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42467-DF86-AA4D-82D5-5C87E13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526D8-1B25-6346-8A0A-DA390A244137}"/>
              </a:ext>
            </a:extLst>
          </p:cNvPr>
          <p:cNvSpPr txBox="1"/>
          <p:nvPr/>
        </p:nvSpPr>
        <p:spPr>
          <a:xfrm>
            <a:off x="2269696" y="2142220"/>
            <a:ext cx="333480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 "World" "!"</a:t>
            </a:r>
            <a:r>
              <a:rPr lang="en-GB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F6369-4121-4E46-9B16-1471678A0E52}"/>
              </a:ext>
            </a:extLst>
          </p:cNvPr>
          <p:cNvSpPr txBox="1"/>
          <p:nvPr/>
        </p:nvSpPr>
        <p:spPr>
          <a:xfrm>
            <a:off x="2269696" y="3818748"/>
            <a:ext cx="333480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B40C6"/>
                </a:solidFill>
              </a:rPr>
              <a:t>target </a:t>
            </a:r>
            <a:r>
              <a:rPr lang="en-GB" dirty="0"/>
              <a:t>=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"World"</a:t>
            </a:r>
          </a:p>
          <a:p>
            <a:r>
              <a:rPr lang="en-GB" dirty="0">
                <a:solidFill>
                  <a:srgbClr val="8B40C6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chemeClr val="accent6"/>
                </a:solidFill>
              </a:rPr>
              <a:t>"Hello "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/>
              <a:t>+ target +</a:t>
            </a:r>
            <a:r>
              <a:rPr lang="en-GB" dirty="0">
                <a:solidFill>
                  <a:srgbClr val="8B40C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"!"</a:t>
            </a:r>
            <a:r>
              <a:rPr lang="en-GB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C92FE-2EE6-6D43-A53D-306B89EFF4C2}"/>
              </a:ext>
            </a:extLst>
          </p:cNvPr>
          <p:cNvSpPr txBox="1"/>
          <p:nvPr/>
        </p:nvSpPr>
        <p:spPr>
          <a:xfrm>
            <a:off x="628650" y="1866600"/>
            <a:ext cx="23483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the strings are joined as long as they are adjacent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D5E2B-8C97-6D46-BF22-037A4951C7D3}"/>
              </a:ext>
            </a:extLst>
          </p:cNvPr>
          <p:cNvSpPr/>
          <p:nvPr/>
        </p:nvSpPr>
        <p:spPr>
          <a:xfrm>
            <a:off x="3625327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72B017-276F-DC4B-9C7F-5B792AD91DBF}"/>
              </a:ext>
            </a:extLst>
          </p:cNvPr>
          <p:cNvSpPr/>
          <p:nvPr/>
        </p:nvSpPr>
        <p:spPr>
          <a:xfrm>
            <a:off x="4395678" y="4143278"/>
            <a:ext cx="159447" cy="298718"/>
          </a:xfrm>
          <a:prstGeom prst="ellipse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E5033-9703-B745-81C4-D4CC56875592}"/>
              </a:ext>
            </a:extLst>
          </p:cNvPr>
          <p:cNvSpPr txBox="1"/>
          <p:nvPr/>
        </p:nvSpPr>
        <p:spPr>
          <a:xfrm>
            <a:off x="3829834" y="3508502"/>
            <a:ext cx="202295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FDC7AC-4EA5-F543-A3EE-7E7C3A90F3E4}"/>
              </a:ext>
            </a:extLst>
          </p:cNvPr>
          <p:cNvCxnSpPr>
            <a:cxnSpLocks/>
          </p:cNvCxnSpPr>
          <p:nvPr/>
        </p:nvCxnSpPr>
        <p:spPr>
          <a:xfrm flipH="1">
            <a:off x="3750423" y="3772269"/>
            <a:ext cx="408566" cy="37100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FAFC2-41BE-5B46-AEE9-104A45DE337E}"/>
              </a:ext>
            </a:extLst>
          </p:cNvPr>
          <p:cNvCxnSpPr>
            <a:cxnSpLocks/>
          </p:cNvCxnSpPr>
          <p:nvPr/>
        </p:nvCxnSpPr>
        <p:spPr>
          <a:xfrm flipH="1">
            <a:off x="4484798" y="3772268"/>
            <a:ext cx="70327" cy="31808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4A55EEC-C307-E442-A165-3FD20A69DA4D}"/>
              </a:ext>
            </a:extLst>
          </p:cNvPr>
          <p:cNvSpPr/>
          <p:nvPr/>
        </p:nvSpPr>
        <p:spPr>
          <a:xfrm>
            <a:off x="6115050" y="2177292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4659C-C8EB-2B47-B31D-7FB33E3AFDF4}"/>
              </a:ext>
            </a:extLst>
          </p:cNvPr>
          <p:cNvSpPr/>
          <p:nvPr/>
        </p:nvSpPr>
        <p:spPr>
          <a:xfrm>
            <a:off x="6115050" y="4126266"/>
            <a:ext cx="262185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&gt;&gt;&gt; Hello World!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D4A3-F1BA-A645-82B9-EAFD17BBA659}"/>
              </a:ext>
            </a:extLst>
          </p:cNvPr>
          <p:cNvSpPr txBox="1"/>
          <p:nvPr/>
        </p:nvSpPr>
        <p:spPr>
          <a:xfrm>
            <a:off x="5768908" y="184083"/>
            <a:ext cx="225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useful if you want to break a string literal over multiple lines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EC26A2-F803-BA44-AD77-73185416E64B}"/>
              </a:ext>
            </a:extLst>
          </p:cNvPr>
          <p:cNvCxnSpPr>
            <a:cxnSpLocks/>
          </p:cNvCxnSpPr>
          <p:nvPr/>
        </p:nvCxnSpPr>
        <p:spPr>
          <a:xfrm flipH="1">
            <a:off x="5477006" y="994594"/>
            <a:ext cx="446108" cy="32935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767D-85A1-6A41-9633-BBE5FB39689A}"/>
              </a:ext>
            </a:extLst>
          </p:cNvPr>
          <p:cNvSpPr/>
          <p:nvPr/>
        </p:nvSpPr>
        <p:spPr>
          <a:xfrm>
            <a:off x="7617780" y="847647"/>
            <a:ext cx="1116905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8B40C6"/>
                </a:solidFill>
              </a:rPr>
              <a:t>print</a:t>
            </a:r>
            <a:r>
              <a:rPr lang="en-GB" sz="900" dirty="0"/>
              <a:t>(</a:t>
            </a:r>
            <a:r>
              <a:rPr lang="en-GB" sz="900" dirty="0">
                <a:solidFill>
                  <a:schemeClr val="accent6"/>
                </a:solidFill>
              </a:rPr>
              <a:t>"Hello 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"World"</a:t>
            </a:r>
          </a:p>
          <a:p>
            <a:r>
              <a:rPr lang="en-GB" sz="900" dirty="0">
                <a:solidFill>
                  <a:schemeClr val="accent6"/>
                </a:solidFill>
              </a:rPr>
              <a:t>          "!"</a:t>
            </a:r>
          </a:p>
          <a:p>
            <a:r>
              <a:rPr lang="en-GB" sz="900" dirty="0">
                <a:solidFill>
                  <a:srgbClr val="8B40C6"/>
                </a:solidFill>
              </a:rPr>
              <a:t>         </a:t>
            </a:r>
            <a:r>
              <a:rPr lang="en-GB" sz="9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597B6-6044-5841-AB68-32C94BA4FE3B}"/>
              </a:ext>
            </a:extLst>
          </p:cNvPr>
          <p:cNvSpPr txBox="1"/>
          <p:nvPr/>
        </p:nvSpPr>
        <p:spPr>
          <a:xfrm>
            <a:off x="7527933" y="1485602"/>
            <a:ext cx="16160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good for </a:t>
            </a:r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readability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90DC78-1E2D-9944-8E98-9356D13AC43B}"/>
              </a:ext>
            </a:extLst>
          </p:cNvPr>
          <p:cNvSpPr txBox="1"/>
          <p:nvPr/>
        </p:nvSpPr>
        <p:spPr>
          <a:xfrm>
            <a:off x="1122681" y="4430215"/>
            <a:ext cx="7828554" cy="5078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be careful! this only works with strings</a:t>
            </a:r>
          </a:p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use str() to convert an integer or a float (see the Python introduction lecture from last week)</a:t>
            </a:r>
          </a:p>
        </p:txBody>
      </p:sp>
    </p:spTree>
    <p:extLst>
      <p:ext uri="{BB962C8B-B14F-4D97-AF65-F5344CB8AC3E}">
        <p14:creationId xmlns:p14="http://schemas.microsoft.com/office/powerpoint/2010/main" val="3315955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1C02-725E-4F4F-9EC7-255C265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should now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5E5B-F5A1-AD43-8CCF-5A3F4F99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to create a string literal</a:t>
            </a:r>
          </a:p>
          <a:p>
            <a:endParaRPr lang="en-GB" dirty="0"/>
          </a:p>
          <a:p>
            <a:r>
              <a:rPr lang="en-GB" dirty="0"/>
              <a:t>What an escape sequence is as well as some you might need</a:t>
            </a:r>
          </a:p>
          <a:p>
            <a:endParaRPr lang="en-GB" dirty="0"/>
          </a:p>
          <a:p>
            <a:r>
              <a:rPr lang="en-GB" dirty="0"/>
              <a:t>How to join strings together and </a:t>
            </a:r>
            <a:r>
              <a:rPr lang="en-GB"/>
              <a:t>what concatenation </a:t>
            </a:r>
            <a:r>
              <a:rPr lang="en-GB" dirty="0"/>
              <a:t>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658D3-DEC3-4D41-8EC2-15DD9281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850E0-3218-4041-AEDF-1F0C5A34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927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236B-C5D6-6349-A4AA-FD6B626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94C1-9E55-EA44-B08C-11015EA74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09BC8-D95C-7240-A14B-5A952E22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342B-937D-7540-83EC-F31C864F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9543-12E7-DE45-A55E-5BAF17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We’re going to cover…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D354-6146-F244-82E9-6CA6757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create a string literal</a:t>
            </a:r>
          </a:p>
          <a:p>
            <a:pPr lvl="1"/>
            <a:endParaRPr lang="en-GB" dirty="0"/>
          </a:p>
          <a:p>
            <a:r>
              <a:rPr lang="en-GB" dirty="0"/>
              <a:t>Special vs literal string characters</a:t>
            </a:r>
          </a:p>
          <a:p>
            <a:endParaRPr lang="en-GB" dirty="0"/>
          </a:p>
          <a:p>
            <a:r>
              <a:rPr lang="en-GB" dirty="0"/>
              <a:t>Adding strings together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07FE-C988-5D4A-8CDF-4F72C360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1AF6-2938-3748-BE02-9C47CFD3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13C8E-0C92-0B43-A472-A0319680770E}"/>
              </a:ext>
            </a:extLst>
          </p:cNvPr>
          <p:cNvSpPr txBox="1"/>
          <p:nvPr/>
        </p:nvSpPr>
        <p:spPr>
          <a:xfrm>
            <a:off x="3240327" y="3076602"/>
            <a:ext cx="178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(concatenation)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C1906-AF59-8843-AC9E-6BC36D673258}"/>
              </a:ext>
            </a:extLst>
          </p:cNvPr>
          <p:cNvSpPr txBox="1"/>
          <p:nvPr/>
        </p:nvSpPr>
        <p:spPr>
          <a:xfrm>
            <a:off x="183975" y="1810912"/>
            <a:ext cx="215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(special for Python)</a:t>
            </a:r>
          </a:p>
        </p:txBody>
      </p:sp>
    </p:spTree>
    <p:extLst>
      <p:ext uri="{BB962C8B-B14F-4D97-AF65-F5344CB8AC3E}">
        <p14:creationId xmlns:p14="http://schemas.microsoft.com/office/powerpoint/2010/main" val="177978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94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86B04E-CB46-4C4D-9086-604405760BB8}"/>
              </a:ext>
            </a:extLst>
          </p:cNvPr>
          <p:cNvSpPr/>
          <p:nvPr/>
        </p:nvSpPr>
        <p:spPr>
          <a:xfrm>
            <a:off x="4633164" y="2453325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CD02B-C745-C64B-8B17-A7CB558FBDDB}"/>
              </a:ext>
            </a:extLst>
          </p:cNvPr>
          <p:cNvSpPr/>
          <p:nvPr/>
        </p:nvSpPr>
        <p:spPr>
          <a:xfrm>
            <a:off x="6045366" y="2448568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A4CD9-A87C-004F-88AA-030DD61C4D50}"/>
              </a:ext>
            </a:extLst>
          </p:cNvPr>
          <p:cNvSpPr txBox="1"/>
          <p:nvPr/>
        </p:nvSpPr>
        <p:spPr>
          <a:xfrm rot="21405844">
            <a:off x="4433634" y="2320248"/>
            <a:ext cx="44524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B4ABF-59B6-DD47-8EDD-9572DF325B91}"/>
              </a:ext>
            </a:extLst>
          </p:cNvPr>
          <p:cNvSpPr txBox="1"/>
          <p:nvPr/>
        </p:nvSpPr>
        <p:spPr>
          <a:xfrm rot="21405844">
            <a:off x="6080118" y="2433712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B1F26-9D30-BB41-B577-A44EABEE1BDA}"/>
              </a:ext>
            </a:extLst>
          </p:cNvPr>
          <p:cNvSpPr txBox="1"/>
          <p:nvPr/>
        </p:nvSpPr>
        <p:spPr>
          <a:xfrm>
            <a:off x="4878059" y="1970024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5EBB18-263D-6240-B0A7-4DB2387687CC}"/>
              </a:ext>
            </a:extLst>
          </p:cNvPr>
          <p:cNvCxnSpPr>
            <a:cxnSpLocks/>
          </p:cNvCxnSpPr>
          <p:nvPr/>
        </p:nvCxnSpPr>
        <p:spPr>
          <a:xfrm flipH="1">
            <a:off x="4740402" y="2176635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BCFAD-5BB6-A947-BA7C-5F7CB6DB12BB}"/>
              </a:ext>
            </a:extLst>
          </p:cNvPr>
          <p:cNvCxnSpPr>
            <a:cxnSpLocks/>
          </p:cNvCxnSpPr>
          <p:nvPr/>
        </p:nvCxnSpPr>
        <p:spPr>
          <a:xfrm>
            <a:off x="5775552" y="2195198"/>
            <a:ext cx="269814" cy="2395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8E7B686-9C4D-CA44-B4E9-275EB02F53A9}"/>
              </a:ext>
            </a:extLst>
          </p:cNvPr>
          <p:cNvSpPr/>
          <p:nvPr/>
        </p:nvSpPr>
        <p:spPr>
          <a:xfrm>
            <a:off x="4633164" y="3332882"/>
            <a:ext cx="162314" cy="1076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755302-6E21-374A-B89D-8909EEE02094}"/>
              </a:ext>
            </a:extLst>
          </p:cNvPr>
          <p:cNvSpPr/>
          <p:nvPr/>
        </p:nvSpPr>
        <p:spPr>
          <a:xfrm>
            <a:off x="6097531" y="333288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A16CE-DEEF-A24E-B498-C800419ECFBB}"/>
              </a:ext>
            </a:extLst>
          </p:cNvPr>
          <p:cNvSpPr txBox="1"/>
          <p:nvPr/>
        </p:nvSpPr>
        <p:spPr>
          <a:xfrm rot="21405844">
            <a:off x="4551308" y="3175408"/>
            <a:ext cx="4485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9E69B-2E6C-1F49-AEFA-7F89B09DA905}"/>
              </a:ext>
            </a:extLst>
          </p:cNvPr>
          <p:cNvSpPr txBox="1"/>
          <p:nvPr/>
        </p:nvSpPr>
        <p:spPr>
          <a:xfrm>
            <a:off x="4934679" y="2954051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AF516-8C3E-414F-BA24-B02F128CF41E}"/>
              </a:ext>
            </a:extLst>
          </p:cNvPr>
          <p:cNvCxnSpPr>
            <a:cxnSpLocks/>
          </p:cNvCxnSpPr>
          <p:nvPr/>
        </p:nvCxnSpPr>
        <p:spPr>
          <a:xfrm flipH="1">
            <a:off x="4840079" y="3140096"/>
            <a:ext cx="160739" cy="760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9E3A2-128A-CF4A-84B7-EAB3DC2D89BD}"/>
              </a:ext>
            </a:extLst>
          </p:cNvPr>
          <p:cNvCxnSpPr>
            <a:cxnSpLocks/>
          </p:cNvCxnSpPr>
          <p:nvPr/>
        </p:nvCxnSpPr>
        <p:spPr>
          <a:xfrm>
            <a:off x="5908523" y="3144004"/>
            <a:ext cx="189008" cy="17504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9C097A-DCF3-C84B-B950-CB31EFDA62D0}"/>
              </a:ext>
            </a:extLst>
          </p:cNvPr>
          <p:cNvSpPr/>
          <p:nvPr/>
        </p:nvSpPr>
        <p:spPr>
          <a:xfrm>
            <a:off x="4633164" y="4216588"/>
            <a:ext cx="331263" cy="123408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692846-591C-214E-8A4A-3CD3BE1842A6}"/>
              </a:ext>
            </a:extLst>
          </p:cNvPr>
          <p:cNvSpPr/>
          <p:nvPr/>
        </p:nvSpPr>
        <p:spPr>
          <a:xfrm>
            <a:off x="6266480" y="4211831"/>
            <a:ext cx="388552" cy="12816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2421D-FF56-2846-A4CF-87D3D430C7D9}"/>
              </a:ext>
            </a:extLst>
          </p:cNvPr>
          <p:cNvSpPr txBox="1"/>
          <p:nvPr/>
        </p:nvSpPr>
        <p:spPr>
          <a:xfrm rot="21405844">
            <a:off x="4444037" y="4085315"/>
            <a:ext cx="48929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3072B-47D3-3748-BEEE-FAEF39E6E1F1}"/>
              </a:ext>
            </a:extLst>
          </p:cNvPr>
          <p:cNvSpPr txBox="1"/>
          <p:nvPr/>
        </p:nvSpPr>
        <p:spPr>
          <a:xfrm>
            <a:off x="5147956" y="4556122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8EE90-667D-2E41-ACC0-E79433BC3DAC}"/>
              </a:ext>
            </a:extLst>
          </p:cNvPr>
          <p:cNvCxnSpPr>
            <a:cxnSpLocks/>
          </p:cNvCxnSpPr>
          <p:nvPr/>
        </p:nvCxnSpPr>
        <p:spPr>
          <a:xfrm flipH="1" flipV="1">
            <a:off x="4878059" y="4339996"/>
            <a:ext cx="291413" cy="2228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AC93D-B254-AD44-9292-2ED97B5054A7}"/>
              </a:ext>
            </a:extLst>
          </p:cNvPr>
          <p:cNvCxnSpPr>
            <a:cxnSpLocks/>
          </p:cNvCxnSpPr>
          <p:nvPr/>
        </p:nvCxnSpPr>
        <p:spPr>
          <a:xfrm flipV="1">
            <a:off x="6188564" y="4376171"/>
            <a:ext cx="192159" cy="2302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C8BFDE-C602-0242-949A-31940665E280}"/>
              </a:ext>
            </a:extLst>
          </p:cNvPr>
          <p:cNvSpPr txBox="1"/>
          <p:nvPr/>
        </p:nvSpPr>
        <p:spPr>
          <a:xfrm rot="21405844">
            <a:off x="6172993" y="3233956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D683D-D9E8-DA4E-9DDF-35A9D788E59E}"/>
              </a:ext>
            </a:extLst>
          </p:cNvPr>
          <p:cNvSpPr txBox="1"/>
          <p:nvPr/>
        </p:nvSpPr>
        <p:spPr>
          <a:xfrm rot="21405844">
            <a:off x="6301563" y="405129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150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Literals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string is identified by being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Surrounded by single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double quotes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Surrounded by triple quotes (single or double)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3457646" y="2383121"/>
            <a:ext cx="28093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'example string'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CB2F-BD15-464D-9B60-9BC0752E518A}"/>
              </a:ext>
            </a:extLst>
          </p:cNvPr>
          <p:cNvSpPr txBox="1"/>
          <p:nvPr/>
        </p:nvSpPr>
        <p:spPr>
          <a:xfrm>
            <a:off x="3457646" y="3263774"/>
            <a:ext cx="2892715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"example string"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E6FC-ABE8-D14C-87A8-B2B6896D252F}"/>
              </a:ext>
            </a:extLst>
          </p:cNvPr>
          <p:cNvSpPr txBox="1"/>
          <p:nvPr/>
        </p:nvSpPr>
        <p:spPr>
          <a:xfrm>
            <a:off x="3457646" y="4144427"/>
            <a:ext cx="3264612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"""example string"""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5B6CE-89D0-4B45-A9DC-6E5C422CB832}"/>
              </a:ext>
            </a:extLst>
          </p:cNvPr>
          <p:cNvSpPr txBox="1"/>
          <p:nvPr/>
        </p:nvSpPr>
        <p:spPr>
          <a:xfrm>
            <a:off x="6544689" y="1704427"/>
            <a:ext cx="2282868" cy="14773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Not much difference,</a:t>
            </a:r>
          </a:p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results are usually the same and so usage is a matter of choice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47934-F512-0D49-BD5C-006A451B1F12}"/>
              </a:ext>
            </a:extLst>
          </p:cNvPr>
          <p:cNvCxnSpPr>
            <a:cxnSpLocks/>
          </p:cNvCxnSpPr>
          <p:nvPr/>
        </p:nvCxnSpPr>
        <p:spPr>
          <a:xfrm flipH="1">
            <a:off x="6298472" y="2312125"/>
            <a:ext cx="206710" cy="7099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32EDEB-20EC-1444-BC8B-5054763CB097}"/>
              </a:ext>
            </a:extLst>
          </p:cNvPr>
          <p:cNvCxnSpPr>
            <a:cxnSpLocks/>
          </p:cNvCxnSpPr>
          <p:nvPr/>
        </p:nvCxnSpPr>
        <p:spPr>
          <a:xfrm flipH="1">
            <a:off x="6298472" y="2576734"/>
            <a:ext cx="292739" cy="60218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674D30-FD02-5749-8B7A-AF2286989A03}"/>
              </a:ext>
            </a:extLst>
          </p:cNvPr>
          <p:cNvSpPr txBox="1"/>
          <p:nvPr/>
        </p:nvSpPr>
        <p:spPr>
          <a:xfrm>
            <a:off x="7099263" y="3694303"/>
            <a:ext cx="1721946" cy="92333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can include multiple lines in the 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E2D728-3E62-FD46-A8EF-551232FD78F7}"/>
              </a:ext>
            </a:extLst>
          </p:cNvPr>
          <p:cNvCxnSpPr>
            <a:cxnSpLocks/>
          </p:cNvCxnSpPr>
          <p:nvPr/>
        </p:nvCxnSpPr>
        <p:spPr>
          <a:xfrm flipH="1">
            <a:off x="6760763" y="4260582"/>
            <a:ext cx="338501" cy="796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BDE2-458F-1747-9DC8-320111FE2749}"/>
              </a:ext>
            </a:extLst>
          </p:cNvPr>
          <p:cNvSpPr/>
          <p:nvPr/>
        </p:nvSpPr>
        <p:spPr>
          <a:xfrm>
            <a:off x="3611647" y="124791"/>
            <a:ext cx="451969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hlinkClick r:id="rId2"/>
              </a:rPr>
              <a:t>https://docs.python.org/3/tutorial/introduction.html#strings</a:t>
            </a:r>
            <a:r>
              <a:rPr lang="en-GB" sz="1350" dirty="0"/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86B04E-CB46-4C4D-9086-604405760BB8}"/>
              </a:ext>
            </a:extLst>
          </p:cNvPr>
          <p:cNvSpPr/>
          <p:nvPr/>
        </p:nvSpPr>
        <p:spPr>
          <a:xfrm>
            <a:off x="4633164" y="2453325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ECD02B-C745-C64B-8B17-A7CB558FBDDB}"/>
              </a:ext>
            </a:extLst>
          </p:cNvPr>
          <p:cNvSpPr/>
          <p:nvPr/>
        </p:nvSpPr>
        <p:spPr>
          <a:xfrm>
            <a:off x="6045366" y="2448568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A4CD9-A87C-004F-88AA-030DD61C4D50}"/>
              </a:ext>
            </a:extLst>
          </p:cNvPr>
          <p:cNvSpPr txBox="1"/>
          <p:nvPr/>
        </p:nvSpPr>
        <p:spPr>
          <a:xfrm rot="21405844">
            <a:off x="4433634" y="2320248"/>
            <a:ext cx="44524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B4ABF-59B6-DD47-8EDD-9572DF325B91}"/>
              </a:ext>
            </a:extLst>
          </p:cNvPr>
          <p:cNvSpPr txBox="1"/>
          <p:nvPr/>
        </p:nvSpPr>
        <p:spPr>
          <a:xfrm rot="21405844">
            <a:off x="6080118" y="2433712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BB1F26-9D30-BB41-B577-A44EABEE1BDA}"/>
              </a:ext>
            </a:extLst>
          </p:cNvPr>
          <p:cNvSpPr txBox="1"/>
          <p:nvPr/>
        </p:nvSpPr>
        <p:spPr>
          <a:xfrm>
            <a:off x="4878059" y="1970024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5EBB18-263D-6240-B0A7-4DB2387687CC}"/>
              </a:ext>
            </a:extLst>
          </p:cNvPr>
          <p:cNvCxnSpPr>
            <a:cxnSpLocks/>
          </p:cNvCxnSpPr>
          <p:nvPr/>
        </p:nvCxnSpPr>
        <p:spPr>
          <a:xfrm flipH="1">
            <a:off x="4740402" y="2176635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ABCFAD-5BB6-A947-BA7C-5F7CB6DB12BB}"/>
              </a:ext>
            </a:extLst>
          </p:cNvPr>
          <p:cNvCxnSpPr>
            <a:cxnSpLocks/>
          </p:cNvCxnSpPr>
          <p:nvPr/>
        </p:nvCxnSpPr>
        <p:spPr>
          <a:xfrm>
            <a:off x="5775552" y="2195198"/>
            <a:ext cx="269814" cy="2395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8E7B686-9C4D-CA44-B4E9-275EB02F53A9}"/>
              </a:ext>
            </a:extLst>
          </p:cNvPr>
          <p:cNvSpPr/>
          <p:nvPr/>
        </p:nvSpPr>
        <p:spPr>
          <a:xfrm>
            <a:off x="4633164" y="3332882"/>
            <a:ext cx="162314" cy="1076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755302-6E21-374A-B89D-8909EEE02094}"/>
              </a:ext>
            </a:extLst>
          </p:cNvPr>
          <p:cNvSpPr/>
          <p:nvPr/>
        </p:nvSpPr>
        <p:spPr>
          <a:xfrm>
            <a:off x="6097531" y="333288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A16CE-DEEF-A24E-B498-C800419ECFBB}"/>
              </a:ext>
            </a:extLst>
          </p:cNvPr>
          <p:cNvSpPr txBox="1"/>
          <p:nvPr/>
        </p:nvSpPr>
        <p:spPr>
          <a:xfrm rot="21405844">
            <a:off x="4551308" y="3175408"/>
            <a:ext cx="4485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9E69B-2E6C-1F49-AEFA-7F89B09DA905}"/>
              </a:ext>
            </a:extLst>
          </p:cNvPr>
          <p:cNvSpPr txBox="1"/>
          <p:nvPr/>
        </p:nvSpPr>
        <p:spPr>
          <a:xfrm>
            <a:off x="4934679" y="2954051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AF516-8C3E-414F-BA24-B02F128CF41E}"/>
              </a:ext>
            </a:extLst>
          </p:cNvPr>
          <p:cNvCxnSpPr>
            <a:cxnSpLocks/>
          </p:cNvCxnSpPr>
          <p:nvPr/>
        </p:nvCxnSpPr>
        <p:spPr>
          <a:xfrm flipH="1">
            <a:off x="4840079" y="3140096"/>
            <a:ext cx="160739" cy="7609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9E3A2-128A-CF4A-84B7-EAB3DC2D89BD}"/>
              </a:ext>
            </a:extLst>
          </p:cNvPr>
          <p:cNvCxnSpPr>
            <a:cxnSpLocks/>
          </p:cNvCxnSpPr>
          <p:nvPr/>
        </p:nvCxnSpPr>
        <p:spPr>
          <a:xfrm>
            <a:off x="5908523" y="3144004"/>
            <a:ext cx="189008" cy="17504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9C097A-DCF3-C84B-B950-CB31EFDA62D0}"/>
              </a:ext>
            </a:extLst>
          </p:cNvPr>
          <p:cNvSpPr/>
          <p:nvPr/>
        </p:nvSpPr>
        <p:spPr>
          <a:xfrm>
            <a:off x="4633164" y="4216588"/>
            <a:ext cx="331263" cy="123408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692846-591C-214E-8A4A-3CD3BE1842A6}"/>
              </a:ext>
            </a:extLst>
          </p:cNvPr>
          <p:cNvSpPr/>
          <p:nvPr/>
        </p:nvSpPr>
        <p:spPr>
          <a:xfrm>
            <a:off x="6266480" y="4211831"/>
            <a:ext cx="388552" cy="12816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22421D-FF56-2846-A4CF-87D3D430C7D9}"/>
              </a:ext>
            </a:extLst>
          </p:cNvPr>
          <p:cNvSpPr txBox="1"/>
          <p:nvPr/>
        </p:nvSpPr>
        <p:spPr>
          <a:xfrm rot="21405844">
            <a:off x="4444037" y="4085315"/>
            <a:ext cx="489298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3072B-47D3-3748-BEEE-FAEF39E6E1F1}"/>
              </a:ext>
            </a:extLst>
          </p:cNvPr>
          <p:cNvSpPr txBox="1"/>
          <p:nvPr/>
        </p:nvSpPr>
        <p:spPr>
          <a:xfrm>
            <a:off x="5147956" y="4556122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78EE90-667D-2E41-ACC0-E79433BC3DAC}"/>
              </a:ext>
            </a:extLst>
          </p:cNvPr>
          <p:cNvCxnSpPr>
            <a:cxnSpLocks/>
          </p:cNvCxnSpPr>
          <p:nvPr/>
        </p:nvCxnSpPr>
        <p:spPr>
          <a:xfrm flipH="1" flipV="1">
            <a:off x="4878059" y="4339996"/>
            <a:ext cx="291413" cy="22284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4AC93D-B254-AD44-9292-2ED97B5054A7}"/>
              </a:ext>
            </a:extLst>
          </p:cNvPr>
          <p:cNvCxnSpPr>
            <a:cxnSpLocks/>
          </p:cNvCxnSpPr>
          <p:nvPr/>
        </p:nvCxnSpPr>
        <p:spPr>
          <a:xfrm flipV="1">
            <a:off x="6188564" y="4376171"/>
            <a:ext cx="192159" cy="230226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C8BFDE-C602-0242-949A-31940665E280}"/>
              </a:ext>
            </a:extLst>
          </p:cNvPr>
          <p:cNvSpPr txBox="1"/>
          <p:nvPr/>
        </p:nvSpPr>
        <p:spPr>
          <a:xfrm rot="21405844">
            <a:off x="6172993" y="3233956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D683D-D9E8-DA4E-9DDF-35A9D788E59E}"/>
              </a:ext>
            </a:extLst>
          </p:cNvPr>
          <p:cNvSpPr txBox="1"/>
          <p:nvPr/>
        </p:nvSpPr>
        <p:spPr>
          <a:xfrm rot="21405844">
            <a:off x="6301563" y="405129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322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1C6EDF-4573-DD4C-86FC-CD1578FF7FED}"/>
              </a:ext>
            </a:extLst>
          </p:cNvPr>
          <p:cNvSpPr/>
          <p:nvPr/>
        </p:nvSpPr>
        <p:spPr>
          <a:xfrm>
            <a:off x="324321" y="3131114"/>
            <a:ext cx="4510725" cy="3469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F92D9-A90A-324B-9498-20E471D873F0}"/>
              </a:ext>
            </a:extLst>
          </p:cNvPr>
          <p:cNvSpPr/>
          <p:nvPr/>
        </p:nvSpPr>
        <p:spPr>
          <a:xfrm>
            <a:off x="324109" y="3477488"/>
            <a:ext cx="4510725" cy="371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531CD-C3A4-564E-8232-9664EADA21DE}"/>
              </a:ext>
            </a:extLst>
          </p:cNvPr>
          <p:cNvSpPr txBox="1"/>
          <p:nvPr/>
        </p:nvSpPr>
        <p:spPr>
          <a:xfrm>
            <a:off x="324111" y="1098205"/>
            <a:ext cx="4379413" cy="358829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Okay, the difference is…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can put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 quote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 quotes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string</a:t>
            </a:r>
          </a:p>
          <a:p>
            <a:pPr>
              <a:lnSpc>
                <a:spcPct val="150000"/>
              </a:lnSpc>
            </a:pPr>
            <a:r>
              <a:rPr lang="en-GB" sz="2100" b="0" dirty="0">
                <a:solidFill>
                  <a:schemeClr val="tx1"/>
                </a:solidFill>
                <a:latin typeface="+mn-lt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 quote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 quotes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string</a:t>
            </a:r>
          </a:p>
          <a:p>
            <a:pPr>
              <a:lnSpc>
                <a:spcPct val="150000"/>
              </a:lnSpc>
            </a:pPr>
            <a:r>
              <a:rPr lang="en-GB" sz="2100" b="0" dirty="0">
                <a:solidFill>
                  <a:schemeClr val="tx1"/>
                </a:solidFill>
                <a:latin typeface="+mn-lt"/>
              </a:rPr>
              <a:t>BUT</a:t>
            </a:r>
            <a:endParaRPr lang="en-GB" sz="2100" b="0" dirty="0">
              <a:solidFill>
                <a:schemeClr val="tx1"/>
              </a:solidFill>
              <a:highlight>
                <a:srgbClr val="FFFF00"/>
              </a:highlight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can't put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single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or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</a:t>
            </a:r>
            <a:r>
              <a:rPr lang="en-GB" sz="1500" b="0" dirty="0">
                <a:solidFill>
                  <a:schemeClr val="tx1"/>
                </a:solidFill>
                <a:latin typeface="+mn-lt"/>
              </a:rPr>
              <a:t> in a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double</a:t>
            </a:r>
          </a:p>
          <a:p>
            <a:pPr>
              <a:lnSpc>
                <a:spcPct val="150000"/>
              </a:lnSpc>
            </a:pPr>
            <a:r>
              <a:rPr lang="en-GB" sz="2100" b="0" u="dbl" dirty="0">
                <a:solidFill>
                  <a:schemeClr val="tx1"/>
                </a:solidFill>
                <a:latin typeface="+mn-lt"/>
              </a:rPr>
              <a:t>UNLESS</a:t>
            </a:r>
          </a:p>
          <a:p>
            <a:pPr>
              <a:lnSpc>
                <a:spcPct val="150000"/>
              </a:lnSpc>
            </a:pPr>
            <a:r>
              <a:rPr lang="en-GB" sz="1500" b="0" dirty="0">
                <a:solidFill>
                  <a:schemeClr val="tx1"/>
                </a:solidFill>
                <a:latin typeface="+mn-lt"/>
              </a:rPr>
              <a:t>you use the </a:t>
            </a:r>
            <a:r>
              <a:rPr lang="en-GB" sz="1500" b="0" dirty="0">
                <a:solidFill>
                  <a:schemeClr val="tx1"/>
                </a:solidFill>
                <a:highlight>
                  <a:srgbClr val="00FFFF"/>
                </a:highlight>
                <a:latin typeface="+mn-lt"/>
              </a:rPr>
              <a:t>backslash escape character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6E9BE-724A-9344-B7FE-41D8DFFF9F06}"/>
              </a:ext>
            </a:extLst>
          </p:cNvPr>
          <p:cNvSpPr txBox="1"/>
          <p:nvPr/>
        </p:nvSpPr>
        <p:spPr>
          <a:xfrm>
            <a:off x="324111" y="1495577"/>
            <a:ext cx="8572904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994A29-0978-9447-A1A1-8B65FB139D69}"/>
              </a:ext>
            </a:extLst>
          </p:cNvPr>
          <p:cNvSpPr txBox="1"/>
          <p:nvPr/>
        </p:nvSpPr>
        <p:spPr>
          <a:xfrm>
            <a:off x="324110" y="2327882"/>
            <a:ext cx="8572905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4ADB4F-CFB6-8D43-A61A-E3D2D9DBE08A}"/>
              </a:ext>
            </a:extLst>
          </p:cNvPr>
          <p:cNvSpPr txBox="1"/>
          <p:nvPr/>
        </p:nvSpPr>
        <p:spPr>
          <a:xfrm>
            <a:off x="324110" y="4320939"/>
            <a:ext cx="8572905" cy="36933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Quotes vs Double Quotes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CC812-39D7-D344-8699-6119448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ACD8F-9856-C248-AA94-A9626769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943B68-CCBB-8149-BF86-1D4FCB2DA75B}"/>
              </a:ext>
            </a:extLst>
          </p:cNvPr>
          <p:cNvSpPr txBox="1"/>
          <p:nvPr/>
        </p:nvSpPr>
        <p:spPr>
          <a:xfrm>
            <a:off x="4762070" y="3131114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208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'example' string'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EEC864CE-6CA0-BB45-B93A-5D2B68F8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273" y="3107627"/>
            <a:ext cx="383609" cy="3836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48FAF5-C615-DE4D-89AA-1503F0970284}"/>
              </a:ext>
            </a:extLst>
          </p:cNvPr>
          <p:cNvSpPr txBox="1"/>
          <p:nvPr/>
        </p:nvSpPr>
        <p:spPr>
          <a:xfrm>
            <a:off x="4762071" y="1493338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'example' string"</a:t>
            </a:r>
          </a:p>
        </p:txBody>
      </p:sp>
      <p:pic>
        <p:nvPicPr>
          <p:cNvPr id="30" name="Graphic 29" descr="Tick">
            <a:extLst>
              <a:ext uri="{FF2B5EF4-FFF2-40B4-BE49-F238E27FC236}">
                <a16:creationId xmlns:a16="http://schemas.microsoft.com/office/drawing/2014/main" id="{941AC2CD-A230-D246-A005-3CB663759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1472074"/>
            <a:ext cx="383609" cy="383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14B0C-6070-8342-8FB0-D7FC533EF100}"/>
              </a:ext>
            </a:extLst>
          </p:cNvPr>
          <p:cNvSpPr txBox="1"/>
          <p:nvPr/>
        </p:nvSpPr>
        <p:spPr>
          <a:xfrm>
            <a:off x="4762070" y="2327882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"example" string'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156A4-C59B-1E4F-9D5B-509F6563D6A5}"/>
              </a:ext>
            </a:extLst>
          </p:cNvPr>
          <p:cNvSpPr txBox="1"/>
          <p:nvPr/>
        </p:nvSpPr>
        <p:spPr>
          <a:xfrm>
            <a:off x="4762070" y="3481841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FF0208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"example" string"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CFD82-CDC4-3F40-82A1-6383833A3319}"/>
              </a:ext>
            </a:extLst>
          </p:cNvPr>
          <p:cNvSpPr txBox="1"/>
          <p:nvPr/>
        </p:nvSpPr>
        <p:spPr>
          <a:xfrm>
            <a:off x="4762070" y="4485839"/>
            <a:ext cx="413494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"an \"example\" string"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907E8-BDC7-794B-8FBC-4AF8C698D869}"/>
              </a:ext>
            </a:extLst>
          </p:cNvPr>
          <p:cNvSpPr txBox="1"/>
          <p:nvPr/>
        </p:nvSpPr>
        <p:spPr>
          <a:xfrm>
            <a:off x="4762070" y="4135112"/>
            <a:ext cx="4134945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my_string</a:t>
            </a:r>
            <a:r>
              <a:rPr lang="en-GB" dirty="0"/>
              <a:t> = </a:t>
            </a:r>
            <a:r>
              <a:rPr lang="en-GB" dirty="0">
                <a:solidFill>
                  <a:schemeClr val="accent6"/>
                </a:solidFill>
              </a:rPr>
              <a:t>'an \'example\' string'</a:t>
            </a:r>
          </a:p>
        </p:txBody>
      </p:sp>
      <p:pic>
        <p:nvPicPr>
          <p:cNvPr id="12" name="Graphic 11" descr="Tick">
            <a:extLst>
              <a:ext uri="{FF2B5EF4-FFF2-40B4-BE49-F238E27FC236}">
                <a16:creationId xmlns:a16="http://schemas.microsoft.com/office/drawing/2014/main" id="{1A5F7D41-0A19-E748-98D3-7E4D9AC82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6273" y="2309201"/>
            <a:ext cx="383609" cy="383609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8417E213-D3C2-CE41-8395-553C5EAD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274" y="3467969"/>
            <a:ext cx="383609" cy="383609"/>
          </a:xfrm>
          <a:prstGeom prst="rect">
            <a:avLst/>
          </a:prstGeom>
        </p:spPr>
      </p:pic>
      <p:pic>
        <p:nvPicPr>
          <p:cNvPr id="31" name="Graphic 30" descr="Tick">
            <a:extLst>
              <a:ext uri="{FF2B5EF4-FFF2-40B4-BE49-F238E27FC236}">
                <a16:creationId xmlns:a16="http://schemas.microsoft.com/office/drawing/2014/main" id="{39B2EA86-6805-C241-B76B-A1844097D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4472575"/>
            <a:ext cx="383609" cy="383609"/>
          </a:xfrm>
          <a:prstGeom prst="rect">
            <a:avLst/>
          </a:prstGeom>
        </p:spPr>
      </p:pic>
      <p:pic>
        <p:nvPicPr>
          <p:cNvPr id="32" name="Graphic 31" descr="Tick">
            <a:extLst>
              <a:ext uri="{FF2B5EF4-FFF2-40B4-BE49-F238E27FC236}">
                <a16:creationId xmlns:a16="http://schemas.microsoft.com/office/drawing/2014/main" id="{01CE7936-ABD6-B042-8FDB-1385B8755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6274" y="4116323"/>
            <a:ext cx="383609" cy="383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70D1AB8-5ABA-0E44-A365-20BE4F12DEDA}"/>
              </a:ext>
            </a:extLst>
          </p:cNvPr>
          <p:cNvSpPr txBox="1"/>
          <p:nvPr/>
        </p:nvSpPr>
        <p:spPr>
          <a:xfrm>
            <a:off x="6316329" y="714339"/>
            <a:ext cx="154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try these out for yourself!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1360F-9CF1-7D41-980B-DF1CFD6134E0}"/>
              </a:ext>
            </a:extLst>
          </p:cNvPr>
          <p:cNvSpPr/>
          <p:nvPr/>
        </p:nvSpPr>
        <p:spPr>
          <a:xfrm>
            <a:off x="6661431" y="3794998"/>
            <a:ext cx="202799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SyntaxError</a:t>
            </a:r>
            <a:r>
              <a:rPr lang="en-GB" sz="1350" dirty="0">
                <a:solidFill>
                  <a:srgbClr val="FF0000"/>
                </a:solidFill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383380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EC4BACB5-818A-5341-BD33-963DBC7A05E1}"/>
              </a:ext>
            </a:extLst>
          </p:cNvPr>
          <p:cNvSpPr txBox="1"/>
          <p:nvPr/>
        </p:nvSpPr>
        <p:spPr>
          <a:xfrm>
            <a:off x="8404877" y="1839635"/>
            <a:ext cx="733637" cy="7386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050" dirty="0">
                <a:solidFill>
                  <a:schemeClr val="accent5">
                    <a:lumMod val="75000"/>
                  </a:schemeClr>
                </a:solidFill>
              </a:rPr>
              <a:t>no real difference for Python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5FF97-9EE2-214C-A349-EFCB5848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Output (part 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7080-4243-194F-8077-13ECA79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DD9B-5509-2B42-9960-3E2F5AD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5E87-C112-494B-8198-25C918C76CEC}"/>
              </a:ext>
            </a:extLst>
          </p:cNvPr>
          <p:cNvSpPr txBox="1"/>
          <p:nvPr/>
        </p:nvSpPr>
        <p:spPr>
          <a:xfrm>
            <a:off x="628651" y="1364945"/>
            <a:ext cx="4939564" cy="26314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FF0000"/>
                </a:solidFill>
              </a:rPr>
              <a:t># Output of 3 strings</a:t>
            </a:r>
          </a:p>
          <a:p>
            <a:endParaRPr lang="en-GB" sz="1500" dirty="0"/>
          </a:p>
          <a:p>
            <a:r>
              <a:rPr lang="en-GB" sz="1500" dirty="0" err="1"/>
              <a:t>single_quotes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'single quote string'</a:t>
            </a:r>
          </a:p>
          <a:p>
            <a:endParaRPr lang="en-GB" sz="1500" dirty="0"/>
          </a:p>
          <a:p>
            <a:r>
              <a:rPr lang="en-GB" sz="1500" dirty="0" err="1"/>
              <a:t>double_quotes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"double quote string"</a:t>
            </a:r>
          </a:p>
          <a:p>
            <a:endParaRPr lang="en-GB" sz="1500" dirty="0"/>
          </a:p>
          <a:p>
            <a:r>
              <a:rPr lang="en-GB" sz="1500" dirty="0" err="1"/>
              <a:t>triple_quotes</a:t>
            </a:r>
            <a:r>
              <a:rPr lang="en-GB" sz="1500" dirty="0"/>
              <a:t> = </a:t>
            </a:r>
            <a:r>
              <a:rPr lang="en-GB" sz="1500" dirty="0">
                <a:solidFill>
                  <a:schemeClr val="accent6"/>
                </a:solidFill>
              </a:rPr>
              <a:t>"""multiline (verbatim)</a:t>
            </a:r>
          </a:p>
          <a:p>
            <a:r>
              <a:rPr lang="en-GB" sz="1500" dirty="0"/>
              <a:t>    </a:t>
            </a:r>
            <a:r>
              <a:rPr lang="en-GB" sz="1500" dirty="0">
                <a:solidFill>
                  <a:schemeClr val="accent6"/>
                </a:solidFill>
              </a:rPr>
              <a:t>quote</a:t>
            </a:r>
          </a:p>
          <a:p>
            <a:r>
              <a:rPr lang="en-GB" sz="1500" dirty="0">
                <a:solidFill>
                  <a:schemeClr val="accent6"/>
                </a:solidFill>
              </a:rPr>
              <a:t>string"""</a:t>
            </a:r>
          </a:p>
          <a:p>
            <a:endParaRPr lang="en-GB" sz="1500" dirty="0"/>
          </a:p>
          <a:p>
            <a:r>
              <a:rPr lang="en-GB" sz="1500" dirty="0">
                <a:solidFill>
                  <a:srgbClr val="8B40C6"/>
                </a:solidFill>
              </a:rPr>
              <a:t>print</a:t>
            </a:r>
            <a:r>
              <a:rPr lang="en-GB" sz="1500" dirty="0"/>
              <a:t>(</a:t>
            </a:r>
            <a:r>
              <a:rPr lang="en-GB" sz="1500" dirty="0" err="1"/>
              <a:t>single_quotes</a:t>
            </a:r>
            <a:r>
              <a:rPr lang="en-GB" sz="1500" dirty="0"/>
              <a:t>, </a:t>
            </a:r>
            <a:r>
              <a:rPr lang="en-GB" sz="1500" dirty="0" err="1"/>
              <a:t>double_quotes</a:t>
            </a:r>
            <a:r>
              <a:rPr lang="en-GB" sz="1500" dirty="0"/>
              <a:t>, </a:t>
            </a:r>
            <a:r>
              <a:rPr lang="en-GB" sz="1500" dirty="0" err="1"/>
              <a:t>triple_quotes</a:t>
            </a:r>
            <a:r>
              <a:rPr lang="en-GB" sz="1500" dirty="0"/>
              <a:t>, </a:t>
            </a:r>
            <a:r>
              <a:rPr lang="en-GB" sz="1500" dirty="0" err="1"/>
              <a:t>sep</a:t>
            </a:r>
            <a:r>
              <a:rPr lang="en-GB" sz="1500" dirty="0"/>
              <a:t>=</a:t>
            </a:r>
            <a:r>
              <a:rPr lang="en-GB" sz="1500" dirty="0">
                <a:solidFill>
                  <a:schemeClr val="accent6"/>
                </a:solidFill>
              </a:rPr>
              <a:t>'\n'</a:t>
            </a:r>
            <a:r>
              <a:rPr lang="en-GB" sz="15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DF9F9-79A3-C743-B5DC-7DD154588119}"/>
              </a:ext>
            </a:extLst>
          </p:cNvPr>
          <p:cNvSpPr/>
          <p:nvPr/>
        </p:nvSpPr>
        <p:spPr>
          <a:xfrm>
            <a:off x="6204290" y="1841110"/>
            <a:ext cx="2261015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single quote string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721C6-DC36-164A-9301-F65EBC0B45A8}"/>
              </a:ext>
            </a:extLst>
          </p:cNvPr>
          <p:cNvSpPr/>
          <p:nvPr/>
        </p:nvSpPr>
        <p:spPr>
          <a:xfrm>
            <a:off x="6204398" y="2294751"/>
            <a:ext cx="2261016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double quote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54757-E066-3248-9703-A396CDBEF3BC}"/>
              </a:ext>
            </a:extLst>
          </p:cNvPr>
          <p:cNvSpPr/>
          <p:nvPr/>
        </p:nvSpPr>
        <p:spPr>
          <a:xfrm>
            <a:off x="6204292" y="2748392"/>
            <a:ext cx="2261127" cy="715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multiline (verbatim)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    quote</a:t>
            </a:r>
          </a:p>
          <a:p>
            <a:r>
              <a:rPr lang="en-GB" sz="1350" dirty="0">
                <a:solidFill>
                  <a:schemeClr val="accent1"/>
                </a:solidFill>
                <a:latin typeface="Courier" pitchFamily="2" charset="0"/>
                <a:ea typeface="Tahoma" panose="020B0604030504040204" pitchFamily="34" charset="0"/>
                <a:cs typeface="Al Bayan Plain" pitchFamily="2" charset="-78"/>
              </a:rPr>
              <a:t>string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91DD48D-0D31-064F-B0EF-A0D88BAE0EF7}"/>
              </a:ext>
            </a:extLst>
          </p:cNvPr>
          <p:cNvSpPr/>
          <p:nvPr/>
        </p:nvSpPr>
        <p:spPr>
          <a:xfrm rot="5400000">
            <a:off x="5108134" y="3133769"/>
            <a:ext cx="618143" cy="747307"/>
          </a:xfrm>
          <a:prstGeom prst="arc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2E7D899-70D3-7B4F-8069-D096C8FF01BC}"/>
              </a:ext>
            </a:extLst>
          </p:cNvPr>
          <p:cNvSpPr/>
          <p:nvPr/>
        </p:nvSpPr>
        <p:spPr>
          <a:xfrm rot="16200000">
            <a:off x="5873894" y="2998452"/>
            <a:ext cx="854943" cy="1021013"/>
          </a:xfrm>
          <a:prstGeom prst="arc">
            <a:avLst>
              <a:gd name="adj1" fmla="val 16200000"/>
              <a:gd name="adj2" fmla="val 20533586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865C9C5-DFEF-4444-B10C-E4984FF35389}"/>
              </a:ext>
            </a:extLst>
          </p:cNvPr>
          <p:cNvSpPr/>
          <p:nvPr/>
        </p:nvSpPr>
        <p:spPr>
          <a:xfrm rot="16200000">
            <a:off x="5127074" y="3151716"/>
            <a:ext cx="2061211" cy="733636"/>
          </a:xfrm>
          <a:prstGeom prst="arc">
            <a:avLst>
              <a:gd name="adj1" fmla="val 16200000"/>
              <a:gd name="adj2" fmla="val 32571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00F045F-7F74-4B45-9916-3BF85DAB9FDE}"/>
              </a:ext>
            </a:extLst>
          </p:cNvPr>
          <p:cNvSpPr/>
          <p:nvPr/>
        </p:nvSpPr>
        <p:spPr>
          <a:xfrm rot="16200000">
            <a:off x="4777683" y="3050750"/>
            <a:ext cx="2773681" cy="733637"/>
          </a:xfrm>
          <a:prstGeom prst="arc">
            <a:avLst>
              <a:gd name="adj1" fmla="val 16200000"/>
              <a:gd name="adj2" fmla="val 24400"/>
            </a:avLst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FDC6F5-C15C-C74E-9229-75B162C6439E}"/>
              </a:ext>
            </a:extLst>
          </p:cNvPr>
          <p:cNvSpPr txBox="1"/>
          <p:nvPr/>
        </p:nvSpPr>
        <p:spPr>
          <a:xfrm>
            <a:off x="4981467" y="3272790"/>
            <a:ext cx="114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outputs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BA9067-5496-074F-AE0C-DD0023299C12}"/>
              </a:ext>
            </a:extLst>
          </p:cNvPr>
          <p:cNvSpPr txBox="1"/>
          <p:nvPr/>
        </p:nvSpPr>
        <p:spPr>
          <a:xfrm>
            <a:off x="7561052" y="3250930"/>
            <a:ext cx="8658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B1F07D-9935-364D-B34C-B40A89834E95}"/>
              </a:ext>
            </a:extLst>
          </p:cNvPr>
          <p:cNvSpPr txBox="1"/>
          <p:nvPr/>
        </p:nvSpPr>
        <p:spPr>
          <a:xfrm>
            <a:off x="6693282" y="3986912"/>
            <a:ext cx="4411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78A002-91FA-8947-B74D-0FFFC7CC2136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3101422"/>
            <a:ext cx="394327" cy="89379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239CD-D95C-754C-ADA3-C2D48AE5BFDB}"/>
              </a:ext>
            </a:extLst>
          </p:cNvPr>
          <p:cNvCxnSpPr>
            <a:cxnSpLocks/>
          </p:cNvCxnSpPr>
          <p:nvPr/>
        </p:nvCxnSpPr>
        <p:spPr>
          <a:xfrm flipV="1">
            <a:off x="8031115" y="2912301"/>
            <a:ext cx="337904" cy="36988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000E60-CFE8-CD4E-88F3-C09D00A7194D}"/>
              </a:ext>
            </a:extLst>
          </p:cNvPr>
          <p:cNvCxnSpPr>
            <a:cxnSpLocks/>
          </p:cNvCxnSpPr>
          <p:nvPr/>
        </p:nvCxnSpPr>
        <p:spPr>
          <a:xfrm flipH="1" flipV="1">
            <a:off x="7259145" y="3131967"/>
            <a:ext cx="439702" cy="17857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B91601-EA9B-C14F-B7D0-C4ED445A031D}"/>
              </a:ext>
            </a:extLst>
          </p:cNvPr>
          <p:cNvSpPr txBox="1"/>
          <p:nvPr/>
        </p:nvSpPr>
        <p:spPr>
          <a:xfrm>
            <a:off x="3207324" y="3316243"/>
            <a:ext cx="8063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newline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1333FD-2FCE-194B-B0B8-27505C368A14}"/>
              </a:ext>
            </a:extLst>
          </p:cNvPr>
          <p:cNvSpPr txBox="1"/>
          <p:nvPr/>
        </p:nvSpPr>
        <p:spPr>
          <a:xfrm>
            <a:off x="975567" y="3493768"/>
            <a:ext cx="459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tab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3DC852-D51B-E341-991E-22F604C1F310}"/>
              </a:ext>
            </a:extLst>
          </p:cNvPr>
          <p:cNvCxnSpPr>
            <a:cxnSpLocks/>
          </p:cNvCxnSpPr>
          <p:nvPr/>
        </p:nvCxnSpPr>
        <p:spPr>
          <a:xfrm flipH="1" flipV="1">
            <a:off x="774982" y="3168929"/>
            <a:ext cx="302432" cy="33314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6E2A36-0541-C244-819E-9A2C141B558B}"/>
              </a:ext>
            </a:extLst>
          </p:cNvPr>
          <p:cNvCxnSpPr>
            <a:cxnSpLocks/>
          </p:cNvCxnSpPr>
          <p:nvPr/>
        </p:nvCxnSpPr>
        <p:spPr>
          <a:xfrm flipV="1">
            <a:off x="3677387" y="2990359"/>
            <a:ext cx="76200" cy="35714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4F035C-EE0F-8141-B7B7-4FEADCEFAB12}"/>
              </a:ext>
            </a:extLst>
          </p:cNvPr>
          <p:cNvCxnSpPr>
            <a:cxnSpLocks/>
          </p:cNvCxnSpPr>
          <p:nvPr/>
        </p:nvCxnSpPr>
        <p:spPr>
          <a:xfrm flipH="1" flipV="1">
            <a:off x="1353646" y="3117898"/>
            <a:ext cx="1910348" cy="291417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77147E8-1010-4640-BE0F-0F627BF3D0F4}"/>
              </a:ext>
            </a:extLst>
          </p:cNvPr>
          <p:cNvSpPr/>
          <p:nvPr/>
        </p:nvSpPr>
        <p:spPr>
          <a:xfrm>
            <a:off x="1924050" y="1878330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C683B7-48A6-0848-9F7A-12237D88D8DE}"/>
              </a:ext>
            </a:extLst>
          </p:cNvPr>
          <p:cNvSpPr/>
          <p:nvPr/>
        </p:nvSpPr>
        <p:spPr>
          <a:xfrm>
            <a:off x="3398520" y="1876740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A4AF5D-10AE-784F-B404-A99F223801DC}"/>
              </a:ext>
            </a:extLst>
          </p:cNvPr>
          <p:cNvSpPr/>
          <p:nvPr/>
        </p:nvSpPr>
        <p:spPr>
          <a:xfrm>
            <a:off x="2034199" y="2325892"/>
            <a:ext cx="110149" cy="102870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BFEB896-C876-EF4D-B756-18736514E75F}"/>
              </a:ext>
            </a:extLst>
          </p:cNvPr>
          <p:cNvSpPr/>
          <p:nvPr/>
        </p:nvSpPr>
        <p:spPr>
          <a:xfrm>
            <a:off x="3622312" y="2325892"/>
            <a:ext cx="131275" cy="120281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80D253-F764-8343-963B-5E81457B302C}"/>
              </a:ext>
            </a:extLst>
          </p:cNvPr>
          <p:cNvSpPr/>
          <p:nvPr/>
        </p:nvSpPr>
        <p:spPr>
          <a:xfrm rot="21070884">
            <a:off x="1094124" y="3221053"/>
            <a:ext cx="330767" cy="154227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2105D81-2A15-9542-8300-59FB0111CE53}"/>
              </a:ext>
            </a:extLst>
          </p:cNvPr>
          <p:cNvSpPr/>
          <p:nvPr/>
        </p:nvSpPr>
        <p:spPr>
          <a:xfrm rot="20638104">
            <a:off x="1862118" y="2778127"/>
            <a:ext cx="344161" cy="167975"/>
          </a:xfrm>
          <a:prstGeom prst="ellipse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7F087E-29A3-7343-A8C2-722B14E34C71}"/>
              </a:ext>
            </a:extLst>
          </p:cNvPr>
          <p:cNvSpPr txBox="1"/>
          <p:nvPr/>
        </p:nvSpPr>
        <p:spPr>
          <a:xfrm rot="21405844">
            <a:off x="1790042" y="1716580"/>
            <a:ext cx="43155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FE635A-16C8-6F44-860C-8ADEDA33C8BA}"/>
              </a:ext>
            </a:extLst>
          </p:cNvPr>
          <p:cNvSpPr txBox="1"/>
          <p:nvPr/>
        </p:nvSpPr>
        <p:spPr>
          <a:xfrm rot="21405844">
            <a:off x="1756704" y="2221300"/>
            <a:ext cx="433757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7CA3DE-5103-254B-A90A-3DEF13581721}"/>
              </a:ext>
            </a:extLst>
          </p:cNvPr>
          <p:cNvSpPr txBox="1"/>
          <p:nvPr/>
        </p:nvSpPr>
        <p:spPr>
          <a:xfrm>
            <a:off x="1925505" y="2624671"/>
            <a:ext cx="44324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5F7123-E804-F947-8028-6A83132DC00E}"/>
              </a:ext>
            </a:extLst>
          </p:cNvPr>
          <p:cNvSpPr txBox="1"/>
          <p:nvPr/>
        </p:nvSpPr>
        <p:spPr>
          <a:xfrm rot="21405844">
            <a:off x="3433272" y="1861885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8CA9F-BE97-D441-AD37-81D580F2B8D6}"/>
              </a:ext>
            </a:extLst>
          </p:cNvPr>
          <p:cNvSpPr txBox="1"/>
          <p:nvPr/>
        </p:nvSpPr>
        <p:spPr>
          <a:xfrm rot="21405844">
            <a:off x="3700365" y="2216247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E93492-B9A0-6D43-B7BC-98F7A383A68E}"/>
              </a:ext>
            </a:extLst>
          </p:cNvPr>
          <p:cNvSpPr txBox="1"/>
          <p:nvPr/>
        </p:nvSpPr>
        <p:spPr>
          <a:xfrm rot="379748">
            <a:off x="1308128" y="3303201"/>
            <a:ext cx="37807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825" dirty="0">
                <a:solidFill>
                  <a:schemeClr val="accent5">
                    <a:lumMod val="75000"/>
                  </a:schemeClr>
                </a:solidFill>
              </a:rPr>
              <a:t>end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8B8B50-631D-2840-9ADB-2F5256AFDD26}"/>
              </a:ext>
            </a:extLst>
          </p:cNvPr>
          <p:cNvSpPr txBox="1"/>
          <p:nvPr/>
        </p:nvSpPr>
        <p:spPr>
          <a:xfrm>
            <a:off x="1839961" y="4364845"/>
            <a:ext cx="38272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override the default single space with a newline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8909D0-2A54-5A4B-8E01-4426AF4348DE}"/>
              </a:ext>
            </a:extLst>
          </p:cNvPr>
          <p:cNvCxnSpPr>
            <a:cxnSpLocks/>
          </p:cNvCxnSpPr>
          <p:nvPr/>
        </p:nvCxnSpPr>
        <p:spPr>
          <a:xfrm flipV="1">
            <a:off x="4872241" y="3900324"/>
            <a:ext cx="102158" cy="4787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DF54A02-8DF2-B149-B9E6-B1C5DC4B30B0}"/>
              </a:ext>
            </a:extLst>
          </p:cNvPr>
          <p:cNvSpPr txBox="1"/>
          <p:nvPr/>
        </p:nvSpPr>
        <p:spPr>
          <a:xfrm>
            <a:off x="2579987" y="1577709"/>
            <a:ext cx="1115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must match</a:t>
            </a:r>
          </a:p>
        </p:txBody>
      </p:sp>
    </p:spTree>
    <p:extLst>
      <p:ext uri="{BB962C8B-B14F-4D97-AF65-F5344CB8AC3E}">
        <p14:creationId xmlns:p14="http://schemas.microsoft.com/office/powerpoint/2010/main" val="24129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6A9C-DD0B-814C-9FB3-04ACB148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String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0810-3CFC-6243-92ED-3F2B89B7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string characters are recognised by Python as </a:t>
            </a:r>
            <a:r>
              <a:rPr lang="en-GB" dirty="0">
                <a:highlight>
                  <a:srgbClr val="00FFFF"/>
                </a:highlight>
              </a:rPr>
              <a:t>special</a:t>
            </a:r>
          </a:p>
          <a:p>
            <a:pPr lvl="1"/>
            <a:r>
              <a:rPr lang="en-GB" dirty="0"/>
              <a:t>Quotation marks (single or double) identify a string literal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backslash which we have seen to escape quotation marks</a:t>
            </a:r>
          </a:p>
          <a:p>
            <a:pPr lvl="2"/>
            <a:r>
              <a:rPr lang="en-GB" dirty="0"/>
              <a:t>It changes characters from 'special' to 'literal'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highlight>
                  <a:srgbClr val="00FFFF"/>
                </a:highlight>
              </a:rPr>
              <a:t>backslash</a:t>
            </a:r>
            <a:r>
              <a:rPr lang="en-GB" dirty="0"/>
              <a:t> can also be used to make other characters special</a:t>
            </a:r>
          </a:p>
          <a:p>
            <a:pPr lvl="1"/>
            <a:r>
              <a:rPr lang="en-GB" dirty="0"/>
              <a:t>For example, you can use them to indicate a 'tab' or a 'new line' in a string literal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731B2-0DD9-2F45-8296-D5E4F72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B3166-3835-8142-B33C-58C4084B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57319-83FC-0246-8CAD-15CB4D982B0E}"/>
              </a:ext>
            </a:extLst>
          </p:cNvPr>
          <p:cNvSpPr txBox="1"/>
          <p:nvPr/>
        </p:nvSpPr>
        <p:spPr>
          <a:xfrm>
            <a:off x="5587681" y="2797998"/>
            <a:ext cx="14894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special vs literal?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E5E313-CC4E-CD4C-AECD-A890B4AFA1B7}"/>
              </a:ext>
            </a:extLst>
          </p:cNvPr>
          <p:cNvCxnSpPr>
            <a:cxnSpLocks/>
          </p:cNvCxnSpPr>
          <p:nvPr/>
        </p:nvCxnSpPr>
        <p:spPr>
          <a:xfrm flipH="1" flipV="1">
            <a:off x="5254693" y="2797999"/>
            <a:ext cx="332990" cy="13850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8505D-4A67-0040-ABD3-F9489CE1B704}"/>
              </a:ext>
            </a:extLst>
          </p:cNvPr>
          <p:cNvSpPr txBox="1"/>
          <p:nvPr/>
        </p:nvSpPr>
        <p:spPr>
          <a:xfrm>
            <a:off x="7135391" y="2280869"/>
            <a:ext cx="1633224" cy="5078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how would you output a backslash?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7E4AA-B50F-DB42-9DF4-B548B503CE43}"/>
              </a:ext>
            </a:extLst>
          </p:cNvPr>
          <p:cNvCxnSpPr>
            <a:cxnSpLocks/>
          </p:cNvCxnSpPr>
          <p:nvPr/>
        </p:nvCxnSpPr>
        <p:spPr>
          <a:xfrm flipH="1">
            <a:off x="6915753" y="2675861"/>
            <a:ext cx="274319" cy="214042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4B29244-04D1-114C-A0FD-9BD864299674}"/>
              </a:ext>
            </a:extLst>
          </p:cNvPr>
          <p:cNvSpPr/>
          <p:nvPr/>
        </p:nvSpPr>
        <p:spPr>
          <a:xfrm>
            <a:off x="3581341" y="2534785"/>
            <a:ext cx="1631777" cy="384977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99339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91E71-7C37-9C46-8133-9894C248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Escape Sequences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DBC462-457A-0D44-AAC3-9F78FDFC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COMP40003 Software Development and Application Modelling | Email: p.c.windridge@staffs.ac.uk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68264F-8567-E647-A5FB-DFF47919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09A647-99CD-1141-A1AA-5A72CE17AF7F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AF2B6D-6FDF-DA4C-B0F4-63F5BB04BF30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758862"/>
          <a:ext cx="609600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92">
                  <a:extLst>
                    <a:ext uri="{9D8B030D-6E8A-4147-A177-3AD203B41FA5}">
                      <a16:colId xmlns:a16="http://schemas.microsoft.com/office/drawing/2014/main" val="1994509238"/>
                    </a:ext>
                  </a:extLst>
                </a:gridCol>
                <a:gridCol w="4519808">
                  <a:extLst>
                    <a:ext uri="{9D8B030D-6E8A-4147-A177-3AD203B41FA5}">
                      <a16:colId xmlns:a16="http://schemas.microsoft.com/office/drawing/2014/main" val="209382188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000" dirty="0"/>
                        <a:t>Escape Sequence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Result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97100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\\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backslash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57792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\'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single quote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4527282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\"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double quote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32022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newline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9435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ndale Mono" panose="020B0509000000000004" pitchFamily="49" charset="0"/>
                        </a:rPr>
                        <a:t>\t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 tab space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406015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C427C0-4E6F-994C-9205-0CA04B2C5C0B}"/>
              </a:ext>
            </a:extLst>
          </p:cNvPr>
          <p:cNvSpPr txBox="1"/>
          <p:nvPr/>
        </p:nvSpPr>
        <p:spPr>
          <a:xfrm>
            <a:off x="1642555" y="102394"/>
            <a:ext cx="248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800" dirty="0">
                <a:solidFill>
                  <a:schemeClr val="accent5">
                    <a:lumMod val="75000"/>
                  </a:schemeClr>
                </a:solidFill>
              </a:rPr>
              <a:t>in terms of the module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17EB33-A584-DE47-AEE0-0BEB0CD07A8B}"/>
              </a:ext>
            </a:extLst>
          </p:cNvPr>
          <p:cNvCxnSpPr>
            <a:cxnSpLocks/>
          </p:cNvCxnSpPr>
          <p:nvPr/>
        </p:nvCxnSpPr>
        <p:spPr>
          <a:xfrm flipH="1">
            <a:off x="1483796" y="345324"/>
            <a:ext cx="209621" cy="23249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EC46EBF-D39F-1840-A1B0-E96F1918BE17}"/>
              </a:ext>
            </a:extLst>
          </p:cNvPr>
          <p:cNvSpPr/>
          <p:nvPr/>
        </p:nvSpPr>
        <p:spPr>
          <a:xfrm>
            <a:off x="2492679" y="3545059"/>
            <a:ext cx="609599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350" dirty="0">
                <a:hlinkClick r:id="rId3"/>
              </a:rPr>
              <a:t>https://docs.python.org/3/reference/lexical_analysis.html#string-and-bytes-literals</a:t>
            </a:r>
            <a:r>
              <a:rPr lang="en-GB" sz="135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ED1C8-E9D4-A14A-BD01-99B30A06F747}"/>
              </a:ext>
            </a:extLst>
          </p:cNvPr>
          <p:cNvSpPr txBox="1"/>
          <p:nvPr/>
        </p:nvSpPr>
        <p:spPr>
          <a:xfrm>
            <a:off x="5458217" y="4196770"/>
            <a:ext cx="21617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follow link and scroll down for a complete 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57CFC6-B634-3043-AC87-618C23C9DBB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5540679" y="3845141"/>
            <a:ext cx="133613" cy="35162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01830-8F1A-7B47-9B6D-19665B858F75}"/>
              </a:ext>
            </a:extLst>
          </p:cNvPr>
          <p:cNvSpPr txBox="1"/>
          <p:nvPr/>
        </p:nvSpPr>
        <p:spPr>
          <a:xfrm>
            <a:off x="1680132" y="1225946"/>
            <a:ext cx="1188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what you put in your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2192F-F2FC-A145-8C5B-9C8C23580F40}"/>
              </a:ext>
            </a:extLst>
          </p:cNvPr>
          <p:cNvSpPr txBox="1"/>
          <p:nvPr/>
        </p:nvSpPr>
        <p:spPr>
          <a:xfrm>
            <a:off x="3121150" y="1300966"/>
            <a:ext cx="2486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Bradley Hand ITC" panose="03070402050302030203" pitchFamily="66" charset="77"/>
                <a:ea typeface="HGSGothicE" panose="020B0900000000000000" pitchFamily="34" charset="-128"/>
                <a:cs typeface="Viner Hand ITC" panose="020F0502020204030204" pitchFamily="34" charset="0"/>
              </a:defRPr>
            </a:lvl1pPr>
          </a:lstStyle>
          <a:p>
            <a:r>
              <a:rPr lang="en-GB" sz="1350" dirty="0">
                <a:solidFill>
                  <a:schemeClr val="accent5">
                    <a:lumMod val="75000"/>
                  </a:schemeClr>
                </a:solidFill>
              </a:rPr>
              <a:t>what you see in the 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B1740E-C067-F141-A788-B2EAF3C169C2}"/>
              </a:ext>
            </a:extLst>
          </p:cNvPr>
          <p:cNvCxnSpPr>
            <a:cxnSpLocks/>
          </p:cNvCxnSpPr>
          <p:nvPr/>
        </p:nvCxnSpPr>
        <p:spPr>
          <a:xfrm>
            <a:off x="3512822" y="1526368"/>
            <a:ext cx="0" cy="1690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209695-1D4B-304A-BE3D-A28C210F0564}"/>
              </a:ext>
            </a:extLst>
          </p:cNvPr>
          <p:cNvCxnSpPr>
            <a:cxnSpLocks/>
          </p:cNvCxnSpPr>
          <p:nvPr/>
        </p:nvCxnSpPr>
        <p:spPr>
          <a:xfrm>
            <a:off x="1689557" y="1526368"/>
            <a:ext cx="0" cy="1690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20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</TotalTime>
  <Words>1688</Words>
  <Application>Microsoft Office PowerPoint</Application>
  <PresentationFormat>On-screen Show (16:9)</PresentationFormat>
  <Paragraphs>319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More on Strings</vt:lpstr>
      <vt:lpstr>We’re going to cover…</vt:lpstr>
      <vt:lpstr>String Literals</vt:lpstr>
      <vt:lpstr>String Literals</vt:lpstr>
      <vt:lpstr>String Literals</vt:lpstr>
      <vt:lpstr>Single Quotes vs Double Quotes</vt:lpstr>
      <vt:lpstr>String Output (part 1)</vt:lpstr>
      <vt:lpstr>Special String Characters</vt:lpstr>
      <vt:lpstr>Useful Escape Sequences</vt:lpstr>
      <vt:lpstr>String Output (part 2)</vt:lpstr>
      <vt:lpstr>String Output (part 2)</vt:lpstr>
      <vt:lpstr>'Raw' Strings</vt:lpstr>
      <vt:lpstr>'Raw' Strings</vt:lpstr>
      <vt:lpstr>Adding Strings Together</vt:lpstr>
      <vt:lpstr>Adding Strings Together</vt:lpstr>
      <vt:lpstr>Adding Strings Together</vt:lpstr>
      <vt:lpstr>You should now know…</vt:lpstr>
      <vt:lpstr>Any questions?</vt:lpstr>
    </vt:vector>
  </TitlesOfParts>
  <Company>Staffordshire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OO</dc:title>
  <dc:creator>MANSFIELD Graham</dc:creator>
  <cp:lastModifiedBy>WINDRIDGE Philip</cp:lastModifiedBy>
  <cp:revision>69</cp:revision>
  <dcterms:created xsi:type="dcterms:W3CDTF">2017-04-05T14:08:44Z</dcterms:created>
  <dcterms:modified xsi:type="dcterms:W3CDTF">2021-10-20T07:32:45Z</dcterms:modified>
</cp:coreProperties>
</file>