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3"/>
  </p:notesMasterIdLst>
  <p:sldIdLst>
    <p:sldId id="303" r:id="rId5"/>
    <p:sldId id="304" r:id="rId6"/>
    <p:sldId id="308" r:id="rId7"/>
    <p:sldId id="321" r:id="rId8"/>
    <p:sldId id="322" r:id="rId9"/>
    <p:sldId id="323" r:id="rId10"/>
    <p:sldId id="325" r:id="rId11"/>
    <p:sldId id="337" r:id="rId12"/>
    <p:sldId id="327" r:id="rId13"/>
    <p:sldId id="306" r:id="rId14"/>
    <p:sldId id="328" r:id="rId15"/>
    <p:sldId id="330" r:id="rId16"/>
    <p:sldId id="329" r:id="rId17"/>
    <p:sldId id="331" r:id="rId18"/>
    <p:sldId id="332" r:id="rId19"/>
    <p:sldId id="333" r:id="rId20"/>
    <p:sldId id="311" r:id="rId21"/>
    <p:sldId id="33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4287-3D85-4474-93BF-4671A3A38AC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A0B2F-1891-42C4-A06C-7C541994FA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199" y="2582863"/>
            <a:ext cx="8476593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43223345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46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8805"/>
            <a:ext cx="7886700" cy="4778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AB7D-5EB2-4B56-B926-55F62555E94F}" type="datetime1">
              <a:rPr lang="en-US" smtClean="0"/>
              <a:t>6/29/2018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09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1319"/>
            <a:ext cx="3886200" cy="4685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1319"/>
            <a:ext cx="3886200" cy="4685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6FD2-C7B5-4579-804E-77C5C2CFA9A6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Gerencia de Proyectos – Ing. Enrique Huamán Álvarez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98028"/>
            <a:ext cx="4040188" cy="8768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298028"/>
            <a:ext cx="4041775" cy="8768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6101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9877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9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620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69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Gerencia de Proyectos – Ing. Enrique Huamán Álvarez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99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7ECA-384D-4D1A-ADBB-1B12407453E6}" type="datetime1">
              <a:rPr lang="en-US" smtClean="0"/>
              <a:t>6/29/2018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 err="1"/>
              <a:t>Gerencia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 – </a:t>
            </a:r>
            <a:r>
              <a:rPr lang="en-US" dirty="0" err="1"/>
              <a:t>Ing</a:t>
            </a:r>
            <a:r>
              <a:rPr lang="en-US" dirty="0"/>
              <a:t>. Enrique </a:t>
            </a:r>
            <a:r>
              <a:rPr lang="en-US" dirty="0" err="1"/>
              <a:t>Huamán</a:t>
            </a:r>
            <a:r>
              <a:rPr lang="en-US" dirty="0"/>
              <a:t> </a:t>
            </a:r>
            <a:r>
              <a:rPr lang="en-US" dirty="0" err="1"/>
              <a:t>Álvarez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7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87518"/>
            <a:ext cx="8229600" cy="483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 dirty="0"/>
              <a:t>Haga clic para modificar el estilo de texto del patrón</a:t>
            </a:r>
          </a:p>
          <a:p>
            <a:pPr lvl="1"/>
            <a:r>
              <a:rPr lang="es-ES_tradnl" altLang="es-PE" dirty="0"/>
              <a:t>Segundo nivel</a:t>
            </a:r>
          </a:p>
          <a:p>
            <a:pPr lvl="2"/>
            <a:r>
              <a:rPr lang="es-ES_tradnl" altLang="es-PE" dirty="0"/>
              <a:t>Tercer nivel</a:t>
            </a:r>
          </a:p>
          <a:p>
            <a:pPr lvl="3"/>
            <a:r>
              <a:rPr lang="es-ES_tradnl" altLang="es-PE" dirty="0"/>
              <a:t>Cuarto nivel</a:t>
            </a:r>
          </a:p>
          <a:p>
            <a:pPr lvl="4"/>
            <a:r>
              <a:rPr lang="es-ES_tradnl" altLang="es-PE" dirty="0"/>
              <a:t>Quinto nivel</a:t>
            </a:r>
            <a:endParaRPr lang="es-ES" alt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1A25D25-AFD2-43F6-BDD3-7A293BD27A39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Gerencia de Proyectos </a:t>
            </a:r>
          </a:p>
          <a:p>
            <a:r>
              <a:rPr lang="es-ES" dirty="0"/>
              <a:t>Mg. Enrique Huamán Álvarez, PMP®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0FB8E2-0CF4-45C4-A4CA-FABD5600B57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9212" y="3163414"/>
            <a:ext cx="8229600" cy="876245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ASESORÍA A INMIGRANTES</a:t>
            </a:r>
          </a:p>
        </p:txBody>
      </p:sp>
    </p:spTree>
    <p:extLst>
      <p:ext uri="{BB962C8B-B14F-4D97-AF65-F5344CB8AC3E}">
        <p14:creationId xmlns:p14="http://schemas.microsoft.com/office/powerpoint/2010/main" val="351504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Ejecución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Gerencia de Proyectos – Ing. Enrique Huamán Álvarez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8057341" cy="876245"/>
          </a:xfrm>
        </p:spPr>
        <p:txBody>
          <a:bodyPr/>
          <a:lstStyle/>
          <a:p>
            <a:pPr algn="l"/>
            <a:r>
              <a:rPr lang="es-PE" sz="3600" dirty="0"/>
              <a:t>PROBLEMA 1: Recursos Humanos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B8D6EC-C4B9-4481-A6F2-DF770117C6CE}"/>
              </a:ext>
            </a:extLst>
          </p:cNvPr>
          <p:cNvSpPr/>
          <p:nvPr/>
        </p:nvSpPr>
        <p:spPr>
          <a:xfrm>
            <a:off x="476701" y="1524000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936D4DA-0E5B-4762-8D8E-AF14FEB5D80E}"/>
              </a:ext>
            </a:extLst>
          </p:cNvPr>
          <p:cNvSpPr txBox="1"/>
          <p:nvPr/>
        </p:nvSpPr>
        <p:spPr>
          <a:xfrm>
            <a:off x="609600" y="1590795"/>
            <a:ext cx="79248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i="1" dirty="0">
                <a:solidFill>
                  <a:schemeClr val="bg1"/>
                </a:solidFill>
              </a:rPr>
              <a:t>El recurso contratado no posee las habilidades que se necesitan en el proyecto.</a:t>
            </a:r>
            <a:endParaRPr lang="es-PE" sz="20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B98C531-C5EC-4CAE-B39F-4F2E017E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78270"/>
              </p:ext>
            </p:extLst>
          </p:nvPr>
        </p:nvGraphicFramePr>
        <p:xfrm>
          <a:off x="609600" y="2924502"/>
          <a:ext cx="5937250" cy="8651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334992677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550026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Costo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879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Contrato por servicios por 10 días con Manuel Caldas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S/. 2000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7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Ambiente para las capacitaciones por 10 días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S/. 500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Total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S/. 2500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74032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32B6529D-3EF8-45E0-8677-7DED2F98C0C2}"/>
              </a:ext>
            </a:extLst>
          </p:cNvPr>
          <p:cNvSpPr/>
          <p:nvPr/>
        </p:nvSpPr>
        <p:spPr>
          <a:xfrm>
            <a:off x="476701" y="2428177"/>
            <a:ext cx="134350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Sobrecosto: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7C1C385-D55E-4547-A075-058AA264D0B2}"/>
              </a:ext>
            </a:extLst>
          </p:cNvPr>
          <p:cNvSpPr/>
          <p:nvPr/>
        </p:nvSpPr>
        <p:spPr>
          <a:xfrm>
            <a:off x="476701" y="3852391"/>
            <a:ext cx="151413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Sobretiempo: 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063877A-F8C8-4775-9BC6-0B0DCE17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36166"/>
              </p:ext>
            </p:extLst>
          </p:nvPr>
        </p:nvGraphicFramePr>
        <p:xfrm>
          <a:off x="615950" y="4348716"/>
          <a:ext cx="5937250" cy="685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755998719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3290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Descripción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Tiempo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74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Preparación y ejecución de charla con recurso.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2 días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3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Tiempo adicional debido a la curva de aprendizaje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3 días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10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5 días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27892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6A4B3827-2990-493F-A0CF-C0F6E86EEF42}"/>
              </a:ext>
            </a:extLst>
          </p:cNvPr>
          <p:cNvSpPr/>
          <p:nvPr/>
        </p:nvSpPr>
        <p:spPr>
          <a:xfrm>
            <a:off x="476701" y="5130954"/>
            <a:ext cx="335316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Modificación de alcance: Ninguna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08E040-CC89-44F1-A279-3800F5E4CB9F}"/>
              </a:ext>
            </a:extLst>
          </p:cNvPr>
          <p:cNvSpPr/>
          <p:nvPr/>
        </p:nvSpPr>
        <p:spPr>
          <a:xfrm>
            <a:off x="476701" y="5508808"/>
            <a:ext cx="63464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correctiva: Conversación y Capacitación sin remuneración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46715642-D0BA-4175-8A84-DDFE64E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Problema 2: Específico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9EA5DA-7DE5-4517-9286-EFACADDCFADB}"/>
              </a:ext>
            </a:extLst>
          </p:cNvPr>
          <p:cNvSpPr/>
          <p:nvPr/>
        </p:nvSpPr>
        <p:spPr>
          <a:xfrm>
            <a:off x="476701" y="1524000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BCE159E-3B4E-4373-AF07-04A23C501FC2}"/>
              </a:ext>
            </a:extLst>
          </p:cNvPr>
          <p:cNvSpPr txBox="1"/>
          <p:nvPr/>
        </p:nvSpPr>
        <p:spPr>
          <a:xfrm>
            <a:off x="609600" y="1744683"/>
            <a:ext cx="79248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i="1" dirty="0">
                <a:solidFill>
                  <a:schemeClr val="bg1"/>
                </a:solidFill>
              </a:rPr>
              <a:t>El estado cambia el modelo del proceso migratorio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912C595-9519-4682-8003-3BF9A39B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2568929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Sobrecosto: 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76A1446-03A7-415C-9303-9E1305D4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10728"/>
              </p:ext>
            </p:extLst>
          </p:nvPr>
        </p:nvGraphicFramePr>
        <p:xfrm>
          <a:off x="476701" y="3028374"/>
          <a:ext cx="5937250" cy="514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794684785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467352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Costo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4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Scrum Master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S/. 600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91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Total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S/. 600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899273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6ECBC225-02AE-4262-9AF0-76EF159E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3745359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Alcance: No cambia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C0C2DFD-A9FA-458E-AF3A-EAF16C66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4109556"/>
            <a:ext cx="63714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Medida: </a:t>
            </a:r>
            <a:r>
              <a:rPr kumimoji="0" lang="es-PE" altLang="es-PE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Semanalmente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verifica si existe alguna actualización en los procesos para adaptarse a los cambios que se vayan a realizar.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3FC5F592-0325-468A-BC08-FF62F311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3200" dirty="0"/>
              <a:t>PROBLEMA 3: Interesados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BE51107-11EA-4DE4-BFB7-7259FFAE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36274"/>
              </p:ext>
            </p:extLst>
          </p:nvPr>
        </p:nvGraphicFramePr>
        <p:xfrm>
          <a:off x="650455" y="2722093"/>
          <a:ext cx="5937250" cy="13874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794684785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467352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Descripción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Costo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4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Contrato por servicios por 30 días con Anthony </a:t>
                      </a:r>
                      <a:r>
                        <a:rPr lang="es-PE" sz="1100" dirty="0" err="1">
                          <a:effectLst/>
                        </a:rPr>
                        <a:t>Jhon</a:t>
                      </a:r>
                      <a:r>
                        <a:rPr lang="es-PE" sz="1100" dirty="0">
                          <a:effectLst/>
                        </a:rPr>
                        <a:t> Soprano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S/. 5000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91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Ambiente para la mesa de dialogo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S/. 500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24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Investigación a los lideres opositores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S/. 1500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59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Proceso de contacto y reclutamiento de opositores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S/. 3000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006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S/. 2500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89927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8164885-2EBA-42ED-BC6A-F1638E2B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55" y="2236604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Sobrecosto: 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F6BDDA-D4F3-4616-9762-7B8CEB73737E}"/>
              </a:ext>
            </a:extLst>
          </p:cNvPr>
          <p:cNvSpPr/>
          <p:nvPr/>
        </p:nvSpPr>
        <p:spPr>
          <a:xfrm>
            <a:off x="650455" y="4273729"/>
            <a:ext cx="711331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Modificación de alcance: Agregar proceso de manejo de opositores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3EB442-2993-47C4-BA02-82CC13CD9B1C}"/>
              </a:ext>
            </a:extLst>
          </p:cNvPr>
          <p:cNvSpPr/>
          <p:nvPr/>
        </p:nvSpPr>
        <p:spPr>
          <a:xfrm>
            <a:off x="662937" y="4705818"/>
            <a:ext cx="739625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correctiva: Solicitud de Apoyo a un experto en manejo de multitudes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63055F-6F0E-4F57-A5F0-412B20513995}"/>
              </a:ext>
            </a:extLst>
          </p:cNvPr>
          <p:cNvSpPr/>
          <p:nvPr/>
        </p:nvSpPr>
        <p:spPr>
          <a:xfrm>
            <a:off x="1120137" y="5051188"/>
            <a:ext cx="29447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1: </a:t>
            </a:r>
            <a:r>
              <a:rPr lang="es-PE" dirty="0"/>
              <a:t>Divide et Impera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3C886C-2B0C-4643-AE55-D59741839DDA}"/>
              </a:ext>
            </a:extLst>
          </p:cNvPr>
          <p:cNvSpPr/>
          <p:nvPr/>
        </p:nvSpPr>
        <p:spPr>
          <a:xfrm>
            <a:off x="1120137" y="5513459"/>
            <a:ext cx="293792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2: </a:t>
            </a:r>
            <a:r>
              <a:rPr lang="es-PE" dirty="0"/>
              <a:t>Mesa de dialogo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09B18B-C592-4438-BC03-5F01CF3BB73B}"/>
              </a:ext>
            </a:extLst>
          </p:cNvPr>
          <p:cNvSpPr/>
          <p:nvPr/>
        </p:nvSpPr>
        <p:spPr>
          <a:xfrm>
            <a:off x="1120137" y="5980798"/>
            <a:ext cx="262533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Estrategia 3: </a:t>
            </a:r>
            <a:r>
              <a:rPr lang="es-PE" dirty="0" err="1"/>
              <a:t>Join</a:t>
            </a:r>
            <a:r>
              <a:rPr lang="es-PE" dirty="0"/>
              <a:t> </a:t>
            </a:r>
            <a:r>
              <a:rPr lang="es-PE" dirty="0" err="1"/>
              <a:t>us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die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FDC0700-F59A-4113-8646-82A865C1EA3F}"/>
              </a:ext>
            </a:extLst>
          </p:cNvPr>
          <p:cNvSpPr/>
          <p:nvPr/>
        </p:nvSpPr>
        <p:spPr>
          <a:xfrm>
            <a:off x="476701" y="1319307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26B3487-3936-4206-9B72-59F54FFCFF7F}"/>
              </a:ext>
            </a:extLst>
          </p:cNvPr>
          <p:cNvSpPr txBox="1"/>
          <p:nvPr/>
        </p:nvSpPr>
        <p:spPr>
          <a:xfrm>
            <a:off x="609600" y="1582052"/>
            <a:ext cx="79248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PE" sz="2000" i="1" dirty="0">
                <a:solidFill>
                  <a:schemeClr val="bg1"/>
                </a:solidFill>
              </a:rPr>
              <a:t>Grupo en contra de la inmigración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BD4B0C-8051-4A9A-98BF-F257C296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Control de Cambio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22D9ADD-891D-4DD6-9BC9-594BA0685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33957"/>
              </p:ext>
            </p:extLst>
          </p:nvPr>
        </p:nvGraphicFramePr>
        <p:xfrm>
          <a:off x="476701" y="2735449"/>
          <a:ext cx="6606680" cy="1749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03340">
                  <a:extLst>
                    <a:ext uri="{9D8B030D-6E8A-4147-A177-3AD203B41FA5}">
                      <a16:colId xmlns:a16="http://schemas.microsoft.com/office/drawing/2014/main" val="1794684785"/>
                    </a:ext>
                  </a:extLst>
                </a:gridCol>
                <a:gridCol w="3303340">
                  <a:extLst>
                    <a:ext uri="{9D8B030D-6E8A-4147-A177-3AD203B41FA5}">
                      <a16:colId xmlns:a16="http://schemas.microsoft.com/office/drawing/2014/main" val="467352590"/>
                    </a:ext>
                  </a:extLst>
                </a:gridCol>
              </a:tblGrid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Descripción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Costo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49953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Equipo en Ecuador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$ 3000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911773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Oficina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$ 500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24559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Materiales y recursos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$ 1500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597886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Equipo de reconocimiento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$ 1500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006872"/>
                  </a:ext>
                </a:extLst>
              </a:tr>
              <a:tr h="29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$ 6500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89927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2E4BD15-27A3-48D8-B67D-A318C43B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2326145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Sobrecosto: 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0A749A-687E-4C63-BA5A-06A11B12805A}"/>
              </a:ext>
            </a:extLst>
          </p:cNvPr>
          <p:cNvSpPr/>
          <p:nvPr/>
        </p:nvSpPr>
        <p:spPr>
          <a:xfrm>
            <a:off x="476701" y="1319307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F5AC647-840B-4693-870C-BEAB049A2F14}"/>
              </a:ext>
            </a:extLst>
          </p:cNvPr>
          <p:cNvSpPr txBox="1"/>
          <p:nvPr/>
        </p:nvSpPr>
        <p:spPr>
          <a:xfrm>
            <a:off x="609600" y="1506453"/>
            <a:ext cx="79248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i="1" dirty="0">
                <a:solidFill>
                  <a:schemeClr val="bg1"/>
                </a:solidFill>
              </a:rPr>
              <a:t>Extender el alcance para cubrir trámites en Ecuador </a:t>
            </a:r>
            <a:endParaRPr lang="es-PE" sz="2000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B9F7EA-334B-4C0D-8202-824694B1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4592784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Alcance: Cubrir trámites migratorios en Ecuador  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FCF79A-B1B9-4394-8788-D51C5FC5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01" y="5017209"/>
            <a:ext cx="637144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Tiempo: 1 mes para acondicionar una oficina y el equipo</a:t>
            </a:r>
            <a:endParaRPr kumimoji="0" lang="es-PE" altLang="es-P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269D232-585C-43C8-9443-1FE80B3A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AC9BB97-8AC4-475A-BBFB-3AAA2BD1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5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433CA0-6F7F-4C2B-955D-846B0C1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B5ED55-B150-4885-9625-5259D73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/>
              <a:t>Estado actual del Proyecto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7645C6-A648-42CA-8499-0CAA3F9A52D6}"/>
              </a:ext>
            </a:extLst>
          </p:cNvPr>
          <p:cNvSpPr/>
          <p:nvPr/>
        </p:nvSpPr>
        <p:spPr>
          <a:xfrm>
            <a:off x="5589480" y="1676997"/>
            <a:ext cx="2895601" cy="7059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79D0255-07B6-44BC-BA8C-85279544599D}"/>
              </a:ext>
            </a:extLst>
          </p:cNvPr>
          <p:cNvSpPr txBox="1"/>
          <p:nvPr/>
        </p:nvSpPr>
        <p:spPr>
          <a:xfrm>
            <a:off x="6164067" y="1829905"/>
            <a:ext cx="174642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PRONÓSTICOS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E76F4F3-C9E6-48DF-84C0-DA9C8DFD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890C57-E0F4-4571-B6C5-A9CFC3BE1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380050" y="2545444"/>
            <a:ext cx="3225654" cy="2126328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7D04331C-F184-44FC-9673-31803D8C8C87}"/>
              </a:ext>
            </a:extLst>
          </p:cNvPr>
          <p:cNvSpPr/>
          <p:nvPr/>
        </p:nvSpPr>
        <p:spPr>
          <a:xfrm>
            <a:off x="536071" y="5042994"/>
            <a:ext cx="8069633" cy="1150835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hape 156">
            <a:extLst>
              <a:ext uri="{FF2B5EF4-FFF2-40B4-BE49-F238E27FC236}">
                <a16:creationId xmlns:a16="http://schemas.microsoft.com/office/drawing/2014/main" id="{CBF23BEA-B147-4665-BE72-675F539DDC3E}"/>
              </a:ext>
            </a:extLst>
          </p:cNvPr>
          <p:cNvSpPr/>
          <p:nvPr/>
        </p:nvSpPr>
        <p:spPr>
          <a:xfrm>
            <a:off x="1141217" y="5271852"/>
            <a:ext cx="7154643" cy="58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/>
            <a:r>
              <a:rPr lang="es-PE" sz="1600" b="1" u="none" strike="noStrike" cap="none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ACOTACIÓN: </a:t>
            </a:r>
            <a:r>
              <a:rPr lang="es-PE" sz="1600" u="none" strike="noStrike" cap="none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Los datos presentados en el día de la exposición fueron erróneos, puesto que fue de una versión no oficial, Actualmente, nos encontramos a un avance del 18% del proyecto.</a:t>
            </a:r>
            <a:endParaRPr sz="1600" u="none" strike="noStrike" cap="none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E6E29D-3542-4821-B168-5D572427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2" y="1456715"/>
            <a:ext cx="3821018" cy="2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Cierre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8592E45E-79A0-4CD9-A012-DFB7EC3D2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6F8927-48CE-4D3E-B807-A22FB4F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Lecciones Aprendidas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6105823-E387-4D1C-AFFF-5941761B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6B4A82-FE09-4759-9EB4-717872A5C83D}"/>
              </a:ext>
            </a:extLst>
          </p:cNvPr>
          <p:cNvSpPr/>
          <p:nvPr/>
        </p:nvSpPr>
        <p:spPr>
          <a:xfrm>
            <a:off x="858078" y="1422402"/>
            <a:ext cx="74278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Aterrorizar un recurso no es la forma más efectiva de hacer que corrija sus errores, aprendimos que es mas efectivo confiar en que la persona hará bien las tareas asignadas y brindarle oportunidades de mejorar para poder estar al nivel de las asignaturas.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Se debió evaluar a los recursos para poder detectar problemas en los recursos y poder capacitarlos antes de retrasen el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Es correcto buscar atacar a los opositores tanto por maneras conciliadores como por maneras mas agresivas, no obstante, debe hacerse por terceros y de maneras formales y legales.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Es fundamental considerar, en proyectos que depende otras organizaciones, el cambio y por ello estar preparado para responder a este, Scrum es una buena opción.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En casos en los que el desarrollo sea muy extenso es recomendable dividir el desarrollo en dos </a:t>
            </a:r>
            <a:r>
              <a:rPr lang="es-PE" dirty="0" err="1">
                <a:latin typeface="Robot"/>
              </a:rPr>
              <a:t>sprints</a:t>
            </a:r>
            <a:r>
              <a:rPr lang="es-PE" dirty="0">
                <a:latin typeface="Robot"/>
              </a:rPr>
              <a:t> de menor duración.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Robot"/>
              </a:rPr>
              <a:t>Es útil realizar desarrollo de </a:t>
            </a:r>
            <a:r>
              <a:rPr lang="es-PE" dirty="0" err="1">
                <a:latin typeface="Robot"/>
              </a:rPr>
              <a:t>front</a:t>
            </a:r>
            <a:r>
              <a:rPr lang="es-PE" dirty="0">
                <a:latin typeface="Robot"/>
              </a:rPr>
              <a:t> </a:t>
            </a:r>
            <a:r>
              <a:rPr lang="es-PE" dirty="0" err="1">
                <a:latin typeface="Robot"/>
              </a:rPr>
              <a:t>end</a:t>
            </a:r>
            <a:r>
              <a:rPr lang="es-PE" dirty="0">
                <a:latin typeface="Robot"/>
              </a:rPr>
              <a:t> y back </a:t>
            </a:r>
            <a:r>
              <a:rPr lang="es-PE" dirty="0" err="1">
                <a:latin typeface="Robot"/>
              </a:rPr>
              <a:t>end</a:t>
            </a:r>
            <a:r>
              <a:rPr lang="es-PE" dirty="0">
                <a:latin typeface="Robot"/>
              </a:rPr>
              <a:t> en simultaneo para tener un producto presentable al final de cada sprint.</a:t>
            </a:r>
          </a:p>
        </p:txBody>
      </p:sp>
    </p:spTree>
    <p:extLst>
      <p:ext uri="{BB962C8B-B14F-4D97-AF65-F5344CB8AC3E}">
        <p14:creationId xmlns:p14="http://schemas.microsoft.com/office/powerpoint/2010/main" val="335779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PLANIFICACIÓN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Gerencia de Proyectos – Ing. Enrique Huamán Álvarez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2">
            <a:extLst>
              <a:ext uri="{FF2B5EF4-FFF2-40B4-BE49-F238E27FC236}">
                <a16:creationId xmlns:a16="http://schemas.microsoft.com/office/drawing/2014/main" id="{50D46594-FFF6-44A6-B633-F459A1737FA7}"/>
              </a:ext>
            </a:extLst>
          </p:cNvPr>
          <p:cNvSpPr/>
          <p:nvPr/>
        </p:nvSpPr>
        <p:spPr>
          <a:xfrm>
            <a:off x="6936264" y="3681212"/>
            <a:ext cx="1999377" cy="217331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083DF5C1-00F7-4A1A-B763-AD0B000B5C5A}"/>
              </a:ext>
            </a:extLst>
          </p:cNvPr>
          <p:cNvSpPr/>
          <p:nvPr/>
        </p:nvSpPr>
        <p:spPr>
          <a:xfrm>
            <a:off x="4719834" y="3681212"/>
            <a:ext cx="1999377" cy="217331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11ACEAA0-05A3-4D6B-9A9D-216D4F6B018C}"/>
              </a:ext>
            </a:extLst>
          </p:cNvPr>
          <p:cNvSpPr/>
          <p:nvPr/>
        </p:nvSpPr>
        <p:spPr>
          <a:xfrm>
            <a:off x="2503404" y="3681212"/>
            <a:ext cx="1999377" cy="217331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A6B90725-539C-4C62-864A-D9E66B6D519D}"/>
              </a:ext>
            </a:extLst>
          </p:cNvPr>
          <p:cNvSpPr/>
          <p:nvPr/>
        </p:nvSpPr>
        <p:spPr>
          <a:xfrm>
            <a:off x="236142" y="3681212"/>
            <a:ext cx="1999377" cy="217331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97160" y="6356350"/>
            <a:ext cx="2133600" cy="365125"/>
          </a:xfrm>
        </p:spPr>
        <p:txBody>
          <a:bodyPr/>
          <a:lstStyle/>
          <a:p>
            <a:fld id="{6B0FB8E2-0CF4-45C4-A4CA-FABD5600B570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DEL PROYECTO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EE5CB84-A94D-4854-AB17-2095288B31FF}"/>
              </a:ext>
            </a:extLst>
          </p:cNvPr>
          <p:cNvSpPr/>
          <p:nvPr/>
        </p:nvSpPr>
        <p:spPr>
          <a:xfrm>
            <a:off x="476701" y="1524000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298AEE4-8BBC-4FE5-A348-0E08F752EFA1}"/>
              </a:ext>
            </a:extLst>
          </p:cNvPr>
          <p:cNvSpPr txBox="1"/>
          <p:nvPr/>
        </p:nvSpPr>
        <p:spPr>
          <a:xfrm>
            <a:off x="1676400" y="1621572"/>
            <a:ext cx="67818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i="1" dirty="0">
                <a:solidFill>
                  <a:schemeClr val="bg1"/>
                </a:solidFill>
              </a:rPr>
              <a:t>Implementar entre el año 2018 al 2019 una plataforma web y móvil compatible con dispositivos IOS y Android para asesorar a los inmigrantes venezolanos en sus trámites migratorios y lograr la permanencia legal en el Perú.</a:t>
            </a:r>
            <a:endParaRPr lang="es-PE" sz="1200" dirty="0">
              <a:solidFill>
                <a:schemeClr val="bg1"/>
              </a:solidFill>
            </a:endParaRPr>
          </a:p>
        </p:txBody>
      </p:sp>
      <p:sp>
        <p:nvSpPr>
          <p:cNvPr id="19" name="Shape 155">
            <a:extLst>
              <a:ext uri="{FF2B5EF4-FFF2-40B4-BE49-F238E27FC236}">
                <a16:creationId xmlns:a16="http://schemas.microsoft.com/office/drawing/2014/main" id="{6EE623EC-9D5D-497F-8904-0DC1EBE12BB5}"/>
              </a:ext>
            </a:extLst>
          </p:cNvPr>
          <p:cNvSpPr/>
          <p:nvPr/>
        </p:nvSpPr>
        <p:spPr>
          <a:xfrm>
            <a:off x="685800" y="1621572"/>
            <a:ext cx="133243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latin typeface="Roboto"/>
                <a:ea typeface="Roboto"/>
                <a:cs typeface="Roboto"/>
                <a:sym typeface="Roboto"/>
              </a:rPr>
              <a:t>OG</a:t>
            </a:r>
            <a:endParaRPr sz="24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155">
            <a:extLst>
              <a:ext uri="{FF2B5EF4-FFF2-40B4-BE49-F238E27FC236}">
                <a16:creationId xmlns:a16="http://schemas.microsoft.com/office/drawing/2014/main" id="{4ACFC11D-2F87-426E-B888-BCCFE709C60E}"/>
              </a:ext>
            </a:extLst>
          </p:cNvPr>
          <p:cNvSpPr/>
          <p:nvPr/>
        </p:nvSpPr>
        <p:spPr>
          <a:xfrm>
            <a:off x="685800" y="2867304"/>
            <a:ext cx="184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Shape 157">
            <a:extLst>
              <a:ext uri="{FF2B5EF4-FFF2-40B4-BE49-F238E27FC236}">
                <a16:creationId xmlns:a16="http://schemas.microsoft.com/office/drawing/2014/main" id="{D0396A11-CBEF-4F68-AC13-19D6B1D2CAE3}"/>
              </a:ext>
            </a:extLst>
          </p:cNvPr>
          <p:cNvSpPr/>
          <p:nvPr/>
        </p:nvSpPr>
        <p:spPr>
          <a:xfrm>
            <a:off x="2814170" y="2867304"/>
            <a:ext cx="184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Shape 159">
            <a:extLst>
              <a:ext uri="{FF2B5EF4-FFF2-40B4-BE49-F238E27FC236}">
                <a16:creationId xmlns:a16="http://schemas.microsoft.com/office/drawing/2014/main" id="{206AC7A1-8330-451C-93DB-010E72C889D7}"/>
              </a:ext>
            </a:extLst>
          </p:cNvPr>
          <p:cNvSpPr/>
          <p:nvPr/>
        </p:nvSpPr>
        <p:spPr>
          <a:xfrm>
            <a:off x="5122580" y="2883427"/>
            <a:ext cx="184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161">
            <a:extLst>
              <a:ext uri="{FF2B5EF4-FFF2-40B4-BE49-F238E27FC236}">
                <a16:creationId xmlns:a16="http://schemas.microsoft.com/office/drawing/2014/main" id="{69283477-63E1-49C4-8423-ADE62C59923F}"/>
              </a:ext>
            </a:extLst>
          </p:cNvPr>
          <p:cNvSpPr/>
          <p:nvPr/>
        </p:nvSpPr>
        <p:spPr>
          <a:xfrm>
            <a:off x="7266395" y="2875498"/>
            <a:ext cx="184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Shape 156">
            <a:extLst>
              <a:ext uri="{FF2B5EF4-FFF2-40B4-BE49-F238E27FC236}">
                <a16:creationId xmlns:a16="http://schemas.microsoft.com/office/drawing/2014/main" id="{354806F9-9DC2-470A-A58A-133575CFDC40}"/>
              </a:ext>
            </a:extLst>
          </p:cNvPr>
          <p:cNvSpPr/>
          <p:nvPr/>
        </p:nvSpPr>
        <p:spPr>
          <a:xfrm>
            <a:off x="365974" y="3818331"/>
            <a:ext cx="1740500" cy="20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/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Analizar los requerimientos funcionales y no funcionales acorde a las necesidades de los inmigrantes.</a:t>
            </a:r>
            <a:endParaRPr sz="1600" u="none" strike="noStrike" cap="none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" name="Shape 158">
            <a:extLst>
              <a:ext uri="{FF2B5EF4-FFF2-40B4-BE49-F238E27FC236}">
                <a16:creationId xmlns:a16="http://schemas.microsoft.com/office/drawing/2014/main" id="{22378AF1-5D12-4F55-88C9-296B8D6BC9C0}"/>
              </a:ext>
            </a:extLst>
          </p:cNvPr>
          <p:cNvSpPr/>
          <p:nvPr/>
        </p:nvSpPr>
        <p:spPr>
          <a:xfrm>
            <a:off x="2409130" y="3818331"/>
            <a:ext cx="2187924" cy="20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>
              <a:buClr>
                <a:srgbClr val="000000"/>
              </a:buClr>
            </a:pPr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</a:rPr>
              <a:t>Diseñar una arquitectura de la plataforma web y móvil en base a los requerimientos y restricciones obtenidos.</a:t>
            </a:r>
            <a:endParaRPr sz="1600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" name="Shape 160">
            <a:extLst>
              <a:ext uri="{FF2B5EF4-FFF2-40B4-BE49-F238E27FC236}">
                <a16:creationId xmlns:a16="http://schemas.microsoft.com/office/drawing/2014/main" id="{8F05FC20-4A46-478D-96A4-AA07F0524B94}"/>
              </a:ext>
            </a:extLst>
          </p:cNvPr>
          <p:cNvSpPr/>
          <p:nvPr/>
        </p:nvSpPr>
        <p:spPr>
          <a:xfrm>
            <a:off x="4719834" y="3818331"/>
            <a:ext cx="1883124" cy="203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>
              <a:buClr>
                <a:srgbClr val="000000"/>
              </a:buClr>
            </a:pPr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Desarrollar la plataforma web para la administración.</a:t>
            </a:r>
            <a:endParaRPr sz="1600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" name="Shape 162">
            <a:extLst>
              <a:ext uri="{FF2B5EF4-FFF2-40B4-BE49-F238E27FC236}">
                <a16:creationId xmlns:a16="http://schemas.microsoft.com/office/drawing/2014/main" id="{F37008EC-30CC-4AB4-8724-3AC4AE05F53E}"/>
              </a:ext>
            </a:extLst>
          </p:cNvPr>
          <p:cNvSpPr/>
          <p:nvPr/>
        </p:nvSpPr>
        <p:spPr>
          <a:xfrm>
            <a:off x="7109875" y="3792061"/>
            <a:ext cx="1740500" cy="206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</a:rPr>
              <a:t>Desarrollar la plataforma móvil compatibles para dispositivos IOS y Android.</a:t>
            </a:r>
          </a:p>
        </p:txBody>
      </p:sp>
    </p:spTree>
    <p:extLst>
      <p:ext uri="{BB962C8B-B14F-4D97-AF65-F5344CB8AC3E}">
        <p14:creationId xmlns:p14="http://schemas.microsoft.com/office/powerpoint/2010/main" val="38510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>
            <a:extLst>
              <a:ext uri="{FF2B5EF4-FFF2-40B4-BE49-F238E27FC236}">
                <a16:creationId xmlns:a16="http://schemas.microsoft.com/office/drawing/2014/main" id="{561907F1-1756-40E1-BC69-8DD54BB6D60E}"/>
              </a:ext>
            </a:extLst>
          </p:cNvPr>
          <p:cNvSpPr/>
          <p:nvPr/>
        </p:nvSpPr>
        <p:spPr>
          <a:xfrm>
            <a:off x="6267604" y="3694090"/>
            <a:ext cx="2320220" cy="249974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4F4DF9D5-3FA8-4B16-907B-F1817D069713}"/>
              </a:ext>
            </a:extLst>
          </p:cNvPr>
          <p:cNvSpPr/>
          <p:nvPr/>
        </p:nvSpPr>
        <p:spPr>
          <a:xfrm>
            <a:off x="3401838" y="3694090"/>
            <a:ext cx="2320220" cy="249974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ED76F9C2-A157-4A1C-BA1A-E9891B90F450}"/>
              </a:ext>
            </a:extLst>
          </p:cNvPr>
          <p:cNvSpPr/>
          <p:nvPr/>
        </p:nvSpPr>
        <p:spPr>
          <a:xfrm>
            <a:off x="536072" y="3694090"/>
            <a:ext cx="2320220" cy="249974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70" y="0"/>
                </a:lnTo>
                <a:lnTo>
                  <a:pt x="133817" y="6514"/>
                </a:lnTo>
                <a:lnTo>
                  <a:pt x="90277" y="24896"/>
                </a:lnTo>
                <a:lnTo>
                  <a:pt x="53387" y="53403"/>
                </a:lnTo>
                <a:lnTo>
                  <a:pt x="24886" y="90292"/>
                </a:lnTo>
                <a:lnTo>
                  <a:pt x="6511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1" y="4546386"/>
                </a:lnTo>
                <a:lnTo>
                  <a:pt x="24886" y="4589926"/>
                </a:lnTo>
                <a:lnTo>
                  <a:pt x="53387" y="4626816"/>
                </a:lnTo>
                <a:lnTo>
                  <a:pt x="90277" y="4655317"/>
                </a:lnTo>
                <a:lnTo>
                  <a:pt x="133817" y="4673692"/>
                </a:lnTo>
                <a:lnTo>
                  <a:pt x="182270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DEL PROYECTO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EE5CB84-A94D-4854-AB17-2095288B31FF}"/>
              </a:ext>
            </a:extLst>
          </p:cNvPr>
          <p:cNvSpPr/>
          <p:nvPr/>
        </p:nvSpPr>
        <p:spPr>
          <a:xfrm>
            <a:off x="476701" y="1524000"/>
            <a:ext cx="8133899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298AEE4-8BBC-4FE5-A348-0E08F752EFA1}"/>
              </a:ext>
            </a:extLst>
          </p:cNvPr>
          <p:cNvSpPr txBox="1"/>
          <p:nvPr/>
        </p:nvSpPr>
        <p:spPr>
          <a:xfrm>
            <a:off x="1676400" y="1621572"/>
            <a:ext cx="67818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i="1" dirty="0">
                <a:solidFill>
                  <a:schemeClr val="bg1"/>
                </a:solidFill>
              </a:rPr>
              <a:t>Implementar entre el año 2018 al 2019 una plataforma web y móvil compatible con dispositivos IOS y Android para asesorar a los inmigrantes venezolanos en sus trámites migratorios y lograr la permanencia legal en el Perú.</a:t>
            </a:r>
            <a:endParaRPr lang="es-PE" sz="1200" dirty="0">
              <a:solidFill>
                <a:schemeClr val="bg1"/>
              </a:solidFill>
            </a:endParaRPr>
          </a:p>
        </p:txBody>
      </p:sp>
      <p:sp>
        <p:nvSpPr>
          <p:cNvPr id="19" name="Shape 155">
            <a:extLst>
              <a:ext uri="{FF2B5EF4-FFF2-40B4-BE49-F238E27FC236}">
                <a16:creationId xmlns:a16="http://schemas.microsoft.com/office/drawing/2014/main" id="{6EE623EC-9D5D-497F-8904-0DC1EBE12BB5}"/>
              </a:ext>
            </a:extLst>
          </p:cNvPr>
          <p:cNvSpPr/>
          <p:nvPr/>
        </p:nvSpPr>
        <p:spPr>
          <a:xfrm>
            <a:off x="685800" y="1621572"/>
            <a:ext cx="133243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latin typeface="Roboto"/>
                <a:ea typeface="Roboto"/>
                <a:cs typeface="Roboto"/>
                <a:sym typeface="Roboto"/>
              </a:rPr>
              <a:t>OG</a:t>
            </a:r>
            <a:endParaRPr sz="24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156">
            <a:extLst>
              <a:ext uri="{FF2B5EF4-FFF2-40B4-BE49-F238E27FC236}">
                <a16:creationId xmlns:a16="http://schemas.microsoft.com/office/drawing/2014/main" id="{4FABE093-F166-4DD3-B5F9-730034709836}"/>
              </a:ext>
            </a:extLst>
          </p:cNvPr>
          <p:cNvSpPr/>
          <p:nvPr/>
        </p:nvSpPr>
        <p:spPr>
          <a:xfrm>
            <a:off x="806150" y="4414109"/>
            <a:ext cx="1740500" cy="10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/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Elaboración de pruebas de la funcionalidad a las plataformas.</a:t>
            </a:r>
            <a:endParaRPr sz="1600" u="none" strike="noStrike" cap="none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D3B5E072-2979-46E9-8FAD-5D8EBEA67080}"/>
              </a:ext>
            </a:extLst>
          </p:cNvPr>
          <p:cNvSpPr/>
          <p:nvPr/>
        </p:nvSpPr>
        <p:spPr>
          <a:xfrm>
            <a:off x="3449688" y="4085698"/>
            <a:ext cx="2187924" cy="17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>
              <a:buClr>
                <a:srgbClr val="000000"/>
              </a:buClr>
            </a:pPr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</a:rPr>
              <a:t>Obtener la información necesaria que requiere el proceso de refugio para ciudadanos venezolanos en el Perú.</a:t>
            </a:r>
            <a:endParaRPr sz="1600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" name="Shape 160">
            <a:extLst>
              <a:ext uri="{FF2B5EF4-FFF2-40B4-BE49-F238E27FC236}">
                <a16:creationId xmlns:a16="http://schemas.microsoft.com/office/drawing/2014/main" id="{B194D1D5-C328-4B4A-832F-C53B5106E4B2}"/>
              </a:ext>
            </a:extLst>
          </p:cNvPr>
          <p:cNvSpPr/>
          <p:nvPr/>
        </p:nvSpPr>
        <p:spPr>
          <a:xfrm>
            <a:off x="6486152" y="4542898"/>
            <a:ext cx="1883124" cy="8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algn="ctr">
              <a:buClr>
                <a:srgbClr val="000000"/>
              </a:buClr>
            </a:pPr>
            <a:r>
              <a:rPr lang="es-PE" sz="1600" dirty="0">
                <a:solidFill>
                  <a:srgbClr val="222222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Desplegar las plataformas Web y móvil.</a:t>
            </a:r>
            <a:endParaRPr sz="1600" dirty="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" name="Shape 155">
            <a:extLst>
              <a:ext uri="{FF2B5EF4-FFF2-40B4-BE49-F238E27FC236}">
                <a16:creationId xmlns:a16="http://schemas.microsoft.com/office/drawing/2014/main" id="{C180355D-37DB-402C-930B-9884259EF1C6}"/>
              </a:ext>
            </a:extLst>
          </p:cNvPr>
          <p:cNvSpPr/>
          <p:nvPr/>
        </p:nvSpPr>
        <p:spPr>
          <a:xfrm>
            <a:off x="1142286" y="2796393"/>
            <a:ext cx="110074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Shape 157">
            <a:extLst>
              <a:ext uri="{FF2B5EF4-FFF2-40B4-BE49-F238E27FC236}">
                <a16:creationId xmlns:a16="http://schemas.microsoft.com/office/drawing/2014/main" id="{6CCBB4C5-DBA0-402C-B959-FE9B43E5E1CF}"/>
              </a:ext>
            </a:extLst>
          </p:cNvPr>
          <p:cNvSpPr/>
          <p:nvPr/>
        </p:nvSpPr>
        <p:spPr>
          <a:xfrm>
            <a:off x="3966560" y="2796393"/>
            <a:ext cx="110074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Shape 159">
            <a:extLst>
              <a:ext uri="{FF2B5EF4-FFF2-40B4-BE49-F238E27FC236}">
                <a16:creationId xmlns:a16="http://schemas.microsoft.com/office/drawing/2014/main" id="{683028A3-7473-49F8-92D7-CC1E0B9546E0}"/>
              </a:ext>
            </a:extLst>
          </p:cNvPr>
          <p:cNvSpPr/>
          <p:nvPr/>
        </p:nvSpPr>
        <p:spPr>
          <a:xfrm>
            <a:off x="6836142" y="2796393"/>
            <a:ext cx="110074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OE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2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28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Correcciones del entregable anterior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F88A822-DA82-4250-9C69-150F7E48CEE9}"/>
              </a:ext>
            </a:extLst>
          </p:cNvPr>
          <p:cNvSpPr/>
          <p:nvPr/>
        </p:nvSpPr>
        <p:spPr>
          <a:xfrm>
            <a:off x="1012697" y="2890266"/>
            <a:ext cx="1458595" cy="449580"/>
          </a:xfrm>
          <a:custGeom>
            <a:avLst/>
            <a:gdLst/>
            <a:ahLst/>
            <a:cxnLst/>
            <a:rect l="l" t="t" r="r" b="b"/>
            <a:pathLst>
              <a:path w="1458595" h="449579">
                <a:moveTo>
                  <a:pt x="0" y="44958"/>
                </a:moveTo>
                <a:lnTo>
                  <a:pt x="3533" y="27432"/>
                </a:lnTo>
                <a:lnTo>
                  <a:pt x="13168" y="13144"/>
                </a:lnTo>
                <a:lnTo>
                  <a:pt x="27458" y="3524"/>
                </a:lnTo>
                <a:lnTo>
                  <a:pt x="44958" y="0"/>
                </a:lnTo>
                <a:lnTo>
                  <a:pt x="1413510" y="0"/>
                </a:lnTo>
                <a:lnTo>
                  <a:pt x="1431036" y="3524"/>
                </a:lnTo>
                <a:lnTo>
                  <a:pt x="1445323" y="13144"/>
                </a:lnTo>
                <a:lnTo>
                  <a:pt x="1454943" y="27432"/>
                </a:lnTo>
                <a:lnTo>
                  <a:pt x="1458468" y="44958"/>
                </a:lnTo>
                <a:lnTo>
                  <a:pt x="1458468" y="404622"/>
                </a:lnTo>
                <a:lnTo>
                  <a:pt x="1454943" y="422148"/>
                </a:lnTo>
                <a:lnTo>
                  <a:pt x="1445323" y="436435"/>
                </a:lnTo>
                <a:lnTo>
                  <a:pt x="1431036" y="446055"/>
                </a:lnTo>
                <a:lnTo>
                  <a:pt x="1413510" y="449580"/>
                </a:lnTo>
                <a:lnTo>
                  <a:pt x="44958" y="449580"/>
                </a:lnTo>
                <a:lnTo>
                  <a:pt x="27458" y="446055"/>
                </a:lnTo>
                <a:lnTo>
                  <a:pt x="13168" y="436435"/>
                </a:lnTo>
                <a:lnTo>
                  <a:pt x="3533" y="422148"/>
                </a:lnTo>
                <a:lnTo>
                  <a:pt x="0" y="404622"/>
                </a:lnTo>
                <a:lnTo>
                  <a:pt x="0" y="4495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FAABD56-CAC7-4CC6-B93D-1131F2E03AF1}"/>
              </a:ext>
            </a:extLst>
          </p:cNvPr>
          <p:cNvSpPr txBox="1"/>
          <p:nvPr/>
        </p:nvSpPr>
        <p:spPr>
          <a:xfrm>
            <a:off x="1361058" y="2956686"/>
            <a:ext cx="7581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1600" spc="-75" dirty="0">
                <a:solidFill>
                  <a:srgbClr val="FFFFFF"/>
                </a:solidFill>
                <a:latin typeface="Arial"/>
                <a:cs typeface="Arial"/>
              </a:rPr>
              <a:t>WBS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6F47151-A104-4382-824B-21A13B0503AE}"/>
              </a:ext>
            </a:extLst>
          </p:cNvPr>
          <p:cNvSpPr/>
          <p:nvPr/>
        </p:nvSpPr>
        <p:spPr>
          <a:xfrm>
            <a:off x="1012697" y="3408426"/>
            <a:ext cx="1458595" cy="449580"/>
          </a:xfrm>
          <a:custGeom>
            <a:avLst/>
            <a:gdLst/>
            <a:ahLst/>
            <a:cxnLst/>
            <a:rect l="l" t="t" r="r" b="b"/>
            <a:pathLst>
              <a:path w="1458595" h="449579">
                <a:moveTo>
                  <a:pt x="0" y="44958"/>
                </a:moveTo>
                <a:lnTo>
                  <a:pt x="3533" y="27432"/>
                </a:lnTo>
                <a:lnTo>
                  <a:pt x="13168" y="13144"/>
                </a:lnTo>
                <a:lnTo>
                  <a:pt x="27458" y="3524"/>
                </a:lnTo>
                <a:lnTo>
                  <a:pt x="44958" y="0"/>
                </a:lnTo>
                <a:lnTo>
                  <a:pt x="1413510" y="0"/>
                </a:lnTo>
                <a:lnTo>
                  <a:pt x="1431036" y="3524"/>
                </a:lnTo>
                <a:lnTo>
                  <a:pt x="1445323" y="13144"/>
                </a:lnTo>
                <a:lnTo>
                  <a:pt x="1454943" y="27431"/>
                </a:lnTo>
                <a:lnTo>
                  <a:pt x="1458468" y="44958"/>
                </a:lnTo>
                <a:lnTo>
                  <a:pt x="1458468" y="404622"/>
                </a:lnTo>
                <a:lnTo>
                  <a:pt x="1454943" y="422148"/>
                </a:lnTo>
                <a:lnTo>
                  <a:pt x="1445323" y="436435"/>
                </a:lnTo>
                <a:lnTo>
                  <a:pt x="1431036" y="446055"/>
                </a:lnTo>
                <a:lnTo>
                  <a:pt x="1413510" y="449580"/>
                </a:lnTo>
                <a:lnTo>
                  <a:pt x="44958" y="449580"/>
                </a:lnTo>
                <a:lnTo>
                  <a:pt x="27458" y="446055"/>
                </a:lnTo>
                <a:lnTo>
                  <a:pt x="13168" y="436435"/>
                </a:lnTo>
                <a:lnTo>
                  <a:pt x="3533" y="422148"/>
                </a:lnTo>
                <a:lnTo>
                  <a:pt x="0" y="404622"/>
                </a:lnTo>
                <a:lnTo>
                  <a:pt x="0" y="4495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762817F-F98E-45D0-8F37-BB4C6BBCA830}"/>
              </a:ext>
            </a:extLst>
          </p:cNvPr>
          <p:cNvSpPr txBox="1"/>
          <p:nvPr/>
        </p:nvSpPr>
        <p:spPr>
          <a:xfrm>
            <a:off x="1265047" y="3474796"/>
            <a:ext cx="951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vida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650D4E0-D03E-4873-A6D6-20906253A8D7}"/>
              </a:ext>
            </a:extLst>
          </p:cNvPr>
          <p:cNvSpPr/>
          <p:nvPr/>
        </p:nvSpPr>
        <p:spPr>
          <a:xfrm>
            <a:off x="1012697" y="3926585"/>
            <a:ext cx="1458595" cy="449580"/>
          </a:xfrm>
          <a:custGeom>
            <a:avLst/>
            <a:gdLst/>
            <a:ahLst/>
            <a:cxnLst/>
            <a:rect l="l" t="t" r="r" b="b"/>
            <a:pathLst>
              <a:path w="1458595" h="449579">
                <a:moveTo>
                  <a:pt x="0" y="44957"/>
                </a:moveTo>
                <a:lnTo>
                  <a:pt x="3533" y="27431"/>
                </a:lnTo>
                <a:lnTo>
                  <a:pt x="13168" y="13144"/>
                </a:lnTo>
                <a:lnTo>
                  <a:pt x="27458" y="3524"/>
                </a:lnTo>
                <a:lnTo>
                  <a:pt x="44958" y="0"/>
                </a:lnTo>
                <a:lnTo>
                  <a:pt x="1413510" y="0"/>
                </a:lnTo>
                <a:lnTo>
                  <a:pt x="1431036" y="3524"/>
                </a:lnTo>
                <a:lnTo>
                  <a:pt x="1445323" y="13144"/>
                </a:lnTo>
                <a:lnTo>
                  <a:pt x="1454943" y="27431"/>
                </a:lnTo>
                <a:lnTo>
                  <a:pt x="1458468" y="44957"/>
                </a:lnTo>
                <a:lnTo>
                  <a:pt x="1458468" y="404621"/>
                </a:lnTo>
                <a:lnTo>
                  <a:pt x="1454943" y="422147"/>
                </a:lnTo>
                <a:lnTo>
                  <a:pt x="1445323" y="436435"/>
                </a:lnTo>
                <a:lnTo>
                  <a:pt x="1431036" y="446055"/>
                </a:lnTo>
                <a:lnTo>
                  <a:pt x="1413510" y="449580"/>
                </a:lnTo>
                <a:lnTo>
                  <a:pt x="44958" y="449580"/>
                </a:lnTo>
                <a:lnTo>
                  <a:pt x="27458" y="446055"/>
                </a:lnTo>
                <a:lnTo>
                  <a:pt x="13168" y="436435"/>
                </a:lnTo>
                <a:lnTo>
                  <a:pt x="3533" y="422148"/>
                </a:lnTo>
                <a:lnTo>
                  <a:pt x="0" y="404621"/>
                </a:lnTo>
                <a:lnTo>
                  <a:pt x="0" y="4495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A61EE999-BB42-4AF7-A071-D2DF252A310C}"/>
              </a:ext>
            </a:extLst>
          </p:cNvPr>
          <p:cNvSpPr/>
          <p:nvPr/>
        </p:nvSpPr>
        <p:spPr>
          <a:xfrm>
            <a:off x="509498" y="1807711"/>
            <a:ext cx="6856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b="1" dirty="0"/>
              <a:t>WBS</a:t>
            </a:r>
          </a:p>
          <a:p>
            <a:pPr lvl="0"/>
            <a:r>
              <a:rPr lang="es-PE" sz="2400" dirty="0"/>
              <a:t>- Distribución de actividades en el     Sprint</a:t>
            </a: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A56132B2-D29A-4127-8A12-6368B61CECB0}"/>
              </a:ext>
            </a:extLst>
          </p:cNvPr>
          <p:cNvSpPr/>
          <p:nvPr/>
        </p:nvSpPr>
        <p:spPr>
          <a:xfrm>
            <a:off x="509498" y="3174194"/>
            <a:ext cx="1828326" cy="2949870"/>
          </a:xfrm>
          <a:custGeom>
            <a:avLst/>
            <a:gdLst/>
            <a:ahLst/>
            <a:cxnLst/>
            <a:rect l="l" t="t" r="r" b="b"/>
            <a:pathLst>
              <a:path w="1823085" h="4680585">
                <a:moveTo>
                  <a:pt x="1640458" y="0"/>
                </a:moveTo>
                <a:lnTo>
                  <a:pt x="182244" y="0"/>
                </a:lnTo>
                <a:lnTo>
                  <a:pt x="133820" y="6514"/>
                </a:lnTo>
                <a:lnTo>
                  <a:pt x="90292" y="24896"/>
                </a:lnTo>
                <a:lnTo>
                  <a:pt x="53403" y="53403"/>
                </a:lnTo>
                <a:lnTo>
                  <a:pt x="24896" y="90292"/>
                </a:lnTo>
                <a:lnTo>
                  <a:pt x="6514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4" y="4546386"/>
                </a:lnTo>
                <a:lnTo>
                  <a:pt x="24896" y="4589926"/>
                </a:lnTo>
                <a:lnTo>
                  <a:pt x="53403" y="4626816"/>
                </a:lnTo>
                <a:lnTo>
                  <a:pt x="90292" y="4655317"/>
                </a:lnTo>
                <a:lnTo>
                  <a:pt x="133820" y="4673692"/>
                </a:lnTo>
                <a:lnTo>
                  <a:pt x="182244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4" y="4497933"/>
                </a:lnTo>
                <a:lnTo>
                  <a:pt x="1822704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rgbClr val="D7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9">
            <a:extLst>
              <a:ext uri="{FF2B5EF4-FFF2-40B4-BE49-F238E27FC236}">
                <a16:creationId xmlns:a16="http://schemas.microsoft.com/office/drawing/2014/main" id="{FBF71643-15D8-4719-90D1-BF3CEC1F9A76}"/>
              </a:ext>
            </a:extLst>
          </p:cNvPr>
          <p:cNvSpPr/>
          <p:nvPr/>
        </p:nvSpPr>
        <p:spPr>
          <a:xfrm>
            <a:off x="2665976" y="3130673"/>
            <a:ext cx="1823085" cy="2949870"/>
          </a:xfrm>
          <a:custGeom>
            <a:avLst/>
            <a:gdLst/>
            <a:ahLst/>
            <a:cxnLst/>
            <a:rect l="l" t="t" r="r" b="b"/>
            <a:pathLst>
              <a:path w="1823084" h="4680585">
                <a:moveTo>
                  <a:pt x="1640458" y="0"/>
                </a:moveTo>
                <a:lnTo>
                  <a:pt x="182244" y="0"/>
                </a:lnTo>
                <a:lnTo>
                  <a:pt x="133820" y="6514"/>
                </a:lnTo>
                <a:lnTo>
                  <a:pt x="90292" y="24896"/>
                </a:lnTo>
                <a:lnTo>
                  <a:pt x="53403" y="53403"/>
                </a:lnTo>
                <a:lnTo>
                  <a:pt x="24896" y="90292"/>
                </a:lnTo>
                <a:lnTo>
                  <a:pt x="6514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4" y="4546386"/>
                </a:lnTo>
                <a:lnTo>
                  <a:pt x="24896" y="4589926"/>
                </a:lnTo>
                <a:lnTo>
                  <a:pt x="53403" y="4626816"/>
                </a:lnTo>
                <a:lnTo>
                  <a:pt x="90292" y="4655317"/>
                </a:lnTo>
                <a:lnTo>
                  <a:pt x="133820" y="4673692"/>
                </a:lnTo>
                <a:lnTo>
                  <a:pt x="182244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4" y="4497933"/>
                </a:lnTo>
                <a:lnTo>
                  <a:pt x="1822704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rgbClr val="D7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0">
            <a:extLst>
              <a:ext uri="{FF2B5EF4-FFF2-40B4-BE49-F238E27FC236}">
                <a16:creationId xmlns:a16="http://schemas.microsoft.com/office/drawing/2014/main" id="{B67E439C-2B56-44BF-9201-2FFBA3225FEA}"/>
              </a:ext>
            </a:extLst>
          </p:cNvPr>
          <p:cNvSpPr/>
          <p:nvPr/>
        </p:nvSpPr>
        <p:spPr>
          <a:xfrm>
            <a:off x="4817213" y="3114700"/>
            <a:ext cx="1823085" cy="2949870"/>
          </a:xfrm>
          <a:custGeom>
            <a:avLst/>
            <a:gdLst/>
            <a:ahLst/>
            <a:cxnLst/>
            <a:rect l="l" t="t" r="r" b="b"/>
            <a:pathLst>
              <a:path w="1823084" h="4680585">
                <a:moveTo>
                  <a:pt x="1640458" y="0"/>
                </a:moveTo>
                <a:lnTo>
                  <a:pt x="182245" y="0"/>
                </a:lnTo>
                <a:lnTo>
                  <a:pt x="133820" y="6514"/>
                </a:lnTo>
                <a:lnTo>
                  <a:pt x="90292" y="24896"/>
                </a:lnTo>
                <a:lnTo>
                  <a:pt x="53403" y="53403"/>
                </a:lnTo>
                <a:lnTo>
                  <a:pt x="24896" y="90292"/>
                </a:lnTo>
                <a:lnTo>
                  <a:pt x="6514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4" y="4546386"/>
                </a:lnTo>
                <a:lnTo>
                  <a:pt x="24896" y="4589926"/>
                </a:lnTo>
                <a:lnTo>
                  <a:pt x="53403" y="4626816"/>
                </a:lnTo>
                <a:lnTo>
                  <a:pt x="90292" y="4655317"/>
                </a:lnTo>
                <a:lnTo>
                  <a:pt x="133820" y="4673692"/>
                </a:lnTo>
                <a:lnTo>
                  <a:pt x="182245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3" y="4497933"/>
                </a:lnTo>
                <a:lnTo>
                  <a:pt x="1822703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rgbClr val="D7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7941BE3-3637-4EE3-BBC6-735778815378}"/>
              </a:ext>
            </a:extLst>
          </p:cNvPr>
          <p:cNvSpPr/>
          <p:nvPr/>
        </p:nvSpPr>
        <p:spPr>
          <a:xfrm>
            <a:off x="917661" y="4042812"/>
            <a:ext cx="1344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dirty="0"/>
              <a:t>WEB: Front y Back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BD4B3CF-26D4-42C6-AF6E-B7A23AC79981}"/>
              </a:ext>
            </a:extLst>
          </p:cNvPr>
          <p:cNvSpPr/>
          <p:nvPr/>
        </p:nvSpPr>
        <p:spPr>
          <a:xfrm>
            <a:off x="548880" y="3257650"/>
            <a:ext cx="134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b="1" dirty="0"/>
              <a:t>SPRINT 1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22B8555-DBC6-404D-B604-6CA57E68A9C8}"/>
              </a:ext>
            </a:extLst>
          </p:cNvPr>
          <p:cNvSpPr/>
          <p:nvPr/>
        </p:nvSpPr>
        <p:spPr>
          <a:xfrm>
            <a:off x="2775669" y="3255429"/>
            <a:ext cx="134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b="1" dirty="0"/>
              <a:t>SPRINT 2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4E88D681-108D-43E0-B959-59B87DBAB8C2}"/>
              </a:ext>
            </a:extLst>
          </p:cNvPr>
          <p:cNvSpPr/>
          <p:nvPr/>
        </p:nvSpPr>
        <p:spPr>
          <a:xfrm>
            <a:off x="5056649" y="3278193"/>
            <a:ext cx="134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b="1" dirty="0"/>
              <a:t>SPRINT 3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FBFBBF3-A7ED-41B0-AF72-D42C3F960F26}"/>
              </a:ext>
            </a:extLst>
          </p:cNvPr>
          <p:cNvSpPr/>
          <p:nvPr/>
        </p:nvSpPr>
        <p:spPr>
          <a:xfrm>
            <a:off x="3040667" y="3883853"/>
            <a:ext cx="1344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dirty="0"/>
              <a:t>WEB: Front y Back</a:t>
            </a:r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D23A233D-8EA2-4E32-BAA0-7AE2E34F1D37}"/>
              </a:ext>
            </a:extLst>
          </p:cNvPr>
          <p:cNvSpPr/>
          <p:nvPr/>
        </p:nvSpPr>
        <p:spPr>
          <a:xfrm>
            <a:off x="6943528" y="3114700"/>
            <a:ext cx="1823085" cy="2949870"/>
          </a:xfrm>
          <a:custGeom>
            <a:avLst/>
            <a:gdLst/>
            <a:ahLst/>
            <a:cxnLst/>
            <a:rect l="l" t="t" r="r" b="b"/>
            <a:pathLst>
              <a:path w="1823084" h="4680585">
                <a:moveTo>
                  <a:pt x="1640458" y="0"/>
                </a:moveTo>
                <a:lnTo>
                  <a:pt x="182244" y="0"/>
                </a:lnTo>
                <a:lnTo>
                  <a:pt x="133820" y="6514"/>
                </a:lnTo>
                <a:lnTo>
                  <a:pt x="90292" y="24896"/>
                </a:lnTo>
                <a:lnTo>
                  <a:pt x="53403" y="53403"/>
                </a:lnTo>
                <a:lnTo>
                  <a:pt x="24896" y="90292"/>
                </a:lnTo>
                <a:lnTo>
                  <a:pt x="6514" y="133820"/>
                </a:lnTo>
                <a:lnTo>
                  <a:pt x="0" y="182245"/>
                </a:lnTo>
                <a:lnTo>
                  <a:pt x="0" y="4497933"/>
                </a:lnTo>
                <a:lnTo>
                  <a:pt x="6514" y="4546386"/>
                </a:lnTo>
                <a:lnTo>
                  <a:pt x="24896" y="4589926"/>
                </a:lnTo>
                <a:lnTo>
                  <a:pt x="53403" y="4626816"/>
                </a:lnTo>
                <a:lnTo>
                  <a:pt x="90292" y="4655317"/>
                </a:lnTo>
                <a:lnTo>
                  <a:pt x="133820" y="4673692"/>
                </a:lnTo>
                <a:lnTo>
                  <a:pt x="182244" y="4680204"/>
                </a:lnTo>
                <a:lnTo>
                  <a:pt x="1640458" y="4680204"/>
                </a:lnTo>
                <a:lnTo>
                  <a:pt x="1688883" y="4673692"/>
                </a:lnTo>
                <a:lnTo>
                  <a:pt x="1732411" y="4655317"/>
                </a:lnTo>
                <a:lnTo>
                  <a:pt x="1769300" y="4626816"/>
                </a:lnTo>
                <a:lnTo>
                  <a:pt x="1797807" y="4589926"/>
                </a:lnTo>
                <a:lnTo>
                  <a:pt x="1816189" y="4546386"/>
                </a:lnTo>
                <a:lnTo>
                  <a:pt x="1822704" y="4497933"/>
                </a:lnTo>
                <a:lnTo>
                  <a:pt x="1822704" y="182245"/>
                </a:lnTo>
                <a:lnTo>
                  <a:pt x="1816189" y="133820"/>
                </a:lnTo>
                <a:lnTo>
                  <a:pt x="1797807" y="90292"/>
                </a:lnTo>
                <a:lnTo>
                  <a:pt x="1769300" y="53403"/>
                </a:lnTo>
                <a:lnTo>
                  <a:pt x="1732411" y="24896"/>
                </a:lnTo>
                <a:lnTo>
                  <a:pt x="1688883" y="6514"/>
                </a:lnTo>
                <a:lnTo>
                  <a:pt x="1640458" y="0"/>
                </a:lnTo>
                <a:close/>
              </a:path>
            </a:pathLst>
          </a:custGeom>
          <a:solidFill>
            <a:srgbClr val="D7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9233EFD-61E6-47E2-91E0-9B7A8D75B199}"/>
              </a:ext>
            </a:extLst>
          </p:cNvPr>
          <p:cNvSpPr/>
          <p:nvPr/>
        </p:nvSpPr>
        <p:spPr>
          <a:xfrm>
            <a:off x="7053221" y="3239456"/>
            <a:ext cx="1344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b="1" dirty="0"/>
              <a:t>SPRINT 4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C74283E2-CED5-4183-A290-90B76BF68CA4}"/>
              </a:ext>
            </a:extLst>
          </p:cNvPr>
          <p:cNvSpPr/>
          <p:nvPr/>
        </p:nvSpPr>
        <p:spPr>
          <a:xfrm>
            <a:off x="5170937" y="3926585"/>
            <a:ext cx="1344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dirty="0"/>
              <a:t>IOS: Front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A040AAA-2A55-4C65-AFC6-18388699D515}"/>
              </a:ext>
            </a:extLst>
          </p:cNvPr>
          <p:cNvSpPr/>
          <p:nvPr/>
        </p:nvSpPr>
        <p:spPr>
          <a:xfrm>
            <a:off x="7182964" y="3926584"/>
            <a:ext cx="1344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2400" dirty="0"/>
              <a:t>ANDROID: Front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1A7FE3B0-B7CD-47C2-BD79-B84AA597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Línea base del Alcance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8DE068A-6AD2-48B2-9B13-EE41849D7D96}"/>
              </a:ext>
            </a:extLst>
          </p:cNvPr>
          <p:cNvSpPr txBox="1"/>
          <p:nvPr/>
        </p:nvSpPr>
        <p:spPr>
          <a:xfrm>
            <a:off x="586026" y="1894864"/>
            <a:ext cx="3865204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/>
              <a:t>El usuario podrá visualizar los requisitos necesarios para tramitar su carné de refugiado.</a:t>
            </a:r>
            <a:endParaRPr lang="es-P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El usuario podrá consultar los diferentes documentos de migraciones que requiera.</a:t>
            </a:r>
            <a:r>
              <a:rPr lang="es-PE" dirty="0"/>
              <a:t> </a:t>
            </a:r>
            <a:r>
              <a:rPr lang="es-ES_tradnl" dirty="0"/>
              <a:t>Contener información de los requisitos para el carné de refugiado</a:t>
            </a:r>
            <a:endParaRPr lang="es-P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/>
              <a:t>Contener los formatos de los siguientes documentos:</a:t>
            </a:r>
            <a:endParaRPr lang="es-P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/>
              <a:t>El sistema permitirá el ingreso de la fecha de emisión del carnet para notificar al usuario tramitar su renovación después de los 60 días.</a:t>
            </a:r>
            <a:r>
              <a:rPr lang="es-PE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dirty="0"/>
              <a:t>El usuario podrá descargar el formato de la solicitud de refugio.</a:t>
            </a:r>
            <a:endParaRPr lang="es-PE" dirty="0"/>
          </a:p>
        </p:txBody>
      </p:sp>
      <p:sp>
        <p:nvSpPr>
          <p:cNvPr id="40" name="Shape 155">
            <a:extLst>
              <a:ext uri="{FF2B5EF4-FFF2-40B4-BE49-F238E27FC236}">
                <a16:creationId xmlns:a16="http://schemas.microsoft.com/office/drawing/2014/main" id="{0D44F2CE-ECC6-41C5-8AE1-FFDC24FBEE45}"/>
              </a:ext>
            </a:extLst>
          </p:cNvPr>
          <p:cNvSpPr/>
          <p:nvPr/>
        </p:nvSpPr>
        <p:spPr>
          <a:xfrm>
            <a:off x="1448667" y="1216436"/>
            <a:ext cx="2139921" cy="6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PRODUCTO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Shape 155">
            <a:extLst>
              <a:ext uri="{FF2B5EF4-FFF2-40B4-BE49-F238E27FC236}">
                <a16:creationId xmlns:a16="http://schemas.microsoft.com/office/drawing/2014/main" id="{3F9958A5-D16D-4694-B785-FDF21D03C60E}"/>
              </a:ext>
            </a:extLst>
          </p:cNvPr>
          <p:cNvSpPr/>
          <p:nvPr/>
        </p:nvSpPr>
        <p:spPr>
          <a:xfrm>
            <a:off x="6019800" y="1216436"/>
            <a:ext cx="2139921" cy="6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B6B7BE-B10A-4179-A15E-A6E25B50FB21}"/>
              </a:ext>
            </a:extLst>
          </p:cNvPr>
          <p:cNvSpPr/>
          <p:nvPr/>
        </p:nvSpPr>
        <p:spPr>
          <a:xfrm>
            <a:off x="5313871" y="1871296"/>
            <a:ext cx="33729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_trad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Acuerdo con el Ministerio de Relaciones exteriores para el acceso al Sistema de Citas para Refugiados.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_trad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analizarán los requerimientos funcionales que se deben de satisfacer para la línea base del producto.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S_trad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formulará un plan de proyecto y un documento de presupuesto acorde a los requerimientos encontrados.</a:t>
            </a:r>
            <a:endParaRPr lang="es-PE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A66F311-1B2C-47C2-A8D6-FADE1BD4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3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8057341" cy="876245"/>
          </a:xfrm>
        </p:spPr>
        <p:txBody>
          <a:bodyPr/>
          <a:lstStyle/>
          <a:p>
            <a:pPr algn="l"/>
            <a:r>
              <a:rPr lang="es-PE" sz="3600" dirty="0"/>
              <a:t>Línea base del Cronograma y Presupuesto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F3B20-E611-4B53-B2EC-22E6613D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11250"/>
            <a:ext cx="8686800" cy="434662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969CFD1-CFBE-48FA-B428-7C81388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7FB5E-65D5-47B2-9EFA-29D72D55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447690"/>
            <a:ext cx="6858000" cy="980661"/>
          </a:xfrm>
        </p:spPr>
        <p:txBody>
          <a:bodyPr/>
          <a:lstStyle/>
          <a:p>
            <a:r>
              <a:rPr lang="es-PE" b="1" dirty="0"/>
              <a:t>S/. 150,000.00</a:t>
            </a:r>
            <a:br>
              <a:rPr lang="es-PE" dirty="0"/>
            </a:b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9C7DC-E6D5-4933-AE26-BA97C1CE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6BF0E1E-2830-46E5-9CBF-E53049DD0B3B}"/>
              </a:ext>
            </a:extLst>
          </p:cNvPr>
          <p:cNvSpPr txBox="1">
            <a:spLocks/>
          </p:cNvSpPr>
          <p:nvPr/>
        </p:nvSpPr>
        <p:spPr bwMode="auto">
          <a:xfrm>
            <a:off x="1023731" y="4360959"/>
            <a:ext cx="6858000" cy="13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C0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b="1" dirty="0"/>
              <a:t>8 Meses</a:t>
            </a:r>
            <a:br>
              <a:rPr lang="es-PE" dirty="0"/>
            </a:br>
            <a:endParaRPr lang="es-P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0B725F-4FF4-465D-BC96-67038CFA4B85}"/>
              </a:ext>
            </a:extLst>
          </p:cNvPr>
          <p:cNvSpPr/>
          <p:nvPr/>
        </p:nvSpPr>
        <p:spPr>
          <a:xfrm>
            <a:off x="400501" y="801481"/>
            <a:ext cx="5324438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83C61F-CB4A-4A51-94B0-2F0CBE325942}"/>
              </a:ext>
            </a:extLst>
          </p:cNvPr>
          <p:cNvSpPr txBox="1"/>
          <p:nvPr/>
        </p:nvSpPr>
        <p:spPr>
          <a:xfrm>
            <a:off x="609600" y="930307"/>
            <a:ext cx="79248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200" b="1" i="1" dirty="0">
                <a:solidFill>
                  <a:schemeClr val="bg1"/>
                </a:solidFill>
              </a:rPr>
              <a:t>COSTO DEL PROYECTO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8014AA-330C-48F0-94A2-A61255EB6F8D}"/>
              </a:ext>
            </a:extLst>
          </p:cNvPr>
          <p:cNvSpPr/>
          <p:nvPr/>
        </p:nvSpPr>
        <p:spPr>
          <a:xfrm>
            <a:off x="400501" y="3044410"/>
            <a:ext cx="5324438" cy="8414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lIns="89639" tIns="44819" rIns="89639" bIns="44819" anchor="ctr"/>
          <a:lstStyle/>
          <a:p>
            <a:pPr defTabSz="932016"/>
            <a:endParaRPr lang="es-PE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94D95A4-102C-4915-BFF2-122CB5DAD96E}"/>
              </a:ext>
            </a:extLst>
          </p:cNvPr>
          <p:cNvSpPr txBox="1"/>
          <p:nvPr/>
        </p:nvSpPr>
        <p:spPr>
          <a:xfrm>
            <a:off x="609600" y="3173236"/>
            <a:ext cx="79248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200" b="1" i="1" dirty="0">
                <a:solidFill>
                  <a:schemeClr val="bg1"/>
                </a:solidFill>
              </a:rPr>
              <a:t>DURACIÓN DEL PROYECTO</a:t>
            </a:r>
            <a:endParaRPr lang="es-PE" sz="32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AAD25A8-3510-49DB-A2A5-2F67B91D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B79F36-5446-4E3A-9AA5-C9B22A2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8E2-0CF4-45C4-A4CA-FABD5600B57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F00A34-347F-4E65-A0F9-AFEB51A1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8" y="136525"/>
            <a:ext cx="7789653" cy="876245"/>
          </a:xfrm>
        </p:spPr>
        <p:txBody>
          <a:bodyPr/>
          <a:lstStyle/>
          <a:p>
            <a:pPr algn="l"/>
            <a:r>
              <a:rPr lang="es-PE" sz="4000" dirty="0"/>
              <a:t>Principales Riesgos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D876241-D06C-4A9D-802F-1B93F92E8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61830"/>
              </p:ext>
            </p:extLst>
          </p:nvPr>
        </p:nvGraphicFramePr>
        <p:xfrm>
          <a:off x="1523999" y="1397000"/>
          <a:ext cx="6718479" cy="4643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9493">
                  <a:extLst>
                    <a:ext uri="{9D8B030D-6E8A-4147-A177-3AD203B41FA5}">
                      <a16:colId xmlns:a16="http://schemas.microsoft.com/office/drawing/2014/main" val="2186899837"/>
                    </a:ext>
                  </a:extLst>
                </a:gridCol>
                <a:gridCol w="2239493">
                  <a:extLst>
                    <a:ext uri="{9D8B030D-6E8A-4147-A177-3AD203B41FA5}">
                      <a16:colId xmlns:a16="http://schemas.microsoft.com/office/drawing/2014/main" val="3352355336"/>
                    </a:ext>
                  </a:extLst>
                </a:gridCol>
                <a:gridCol w="2239493">
                  <a:extLst>
                    <a:ext uri="{9D8B030D-6E8A-4147-A177-3AD203B41FA5}">
                      <a16:colId xmlns:a16="http://schemas.microsoft.com/office/drawing/2014/main" val="2466385438"/>
                    </a:ext>
                  </a:extLst>
                </a:gridCol>
              </a:tblGrid>
              <a:tr h="2173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Riesgo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Causas Raíz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Descripción de la Estrategia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17447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r>
                        <a:rPr lang="es-PE" sz="1200" dirty="0"/>
                        <a:t>Migraciones no provee la información necesaria para asesorar a un inmigrante.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No hubo un correcto análisis de factores externos.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Visitar personalmente la superintendencia nacional de migraciones y pedir la documentación necesaria.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41344"/>
                  </a:ext>
                </a:extLst>
              </a:tr>
              <a:tr h="1607146">
                <a:tc>
                  <a:txBody>
                    <a:bodyPr/>
                    <a:lstStyle/>
                    <a:p>
                      <a:r>
                        <a:rPr lang="es-PE" sz="1200" dirty="0"/>
                        <a:t>Cambios en las políticas migratorias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Decisiones de gobierno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"Se utilizará Scrum lo cual permitirá implementar en iteraciones cortas y tener una alta adaptabilidad ante el cambio. Por otro lado, se actualizará semanalmente la información recopilada para asegurarnos de tener siempre información vigente."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80255"/>
                  </a:ext>
                </a:extLst>
              </a:tr>
              <a:tr h="1500373">
                <a:tc>
                  <a:txBody>
                    <a:bodyPr/>
                    <a:lstStyle/>
                    <a:p>
                      <a:r>
                        <a:rPr lang="es-PE" sz="1200" dirty="0"/>
                        <a:t>Migraciones cierra las fronteras a los inmigrantes.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No hubo un análisis correcto de la situación actual del país ni de la cantidad máxima de inmigrantes que suelen aceptar los países. 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Se acepta el riesgo, se busca cubrir otros tipo de documentación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43193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BCF031A-745C-425A-AB6C-9A96A06B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dirty="0"/>
              <a:t>Gerencia de Proyectos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311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8A67124819F42AFE394142F18D53F" ma:contentTypeVersion="0" ma:contentTypeDescription="Create a new document." ma:contentTypeScope="" ma:versionID="f95d2f7aa08d06de231fc58b37628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6f725623cb07de931040fcce38f4f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45BFEC-BC30-40B0-9927-295B803B7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27EE0-1391-4580-BE34-04ACB684E29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03625A-4CD4-48FE-918C-8D35BE772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1098</Words>
  <Application>Microsoft Office PowerPoint</Application>
  <PresentationFormat>Presentación en pantalla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MS PGothic</vt:lpstr>
      <vt:lpstr>MS PGothic</vt:lpstr>
      <vt:lpstr>Arial</vt:lpstr>
      <vt:lpstr>Calibri</vt:lpstr>
      <vt:lpstr>Calibri </vt:lpstr>
      <vt:lpstr>Robot</vt:lpstr>
      <vt:lpstr>Roboto</vt:lpstr>
      <vt:lpstr>Roboto Medium</vt:lpstr>
      <vt:lpstr>Times New Roman</vt:lpstr>
      <vt:lpstr>1_Tema de Office</vt:lpstr>
      <vt:lpstr>ASESORÍA A INMIGRANTES</vt:lpstr>
      <vt:lpstr>PLANIFICACIÓN</vt:lpstr>
      <vt:lpstr>OBJETIVOS DEL PROYECTO</vt:lpstr>
      <vt:lpstr>OBJETIVOS DEL PROYECTO</vt:lpstr>
      <vt:lpstr>Correcciones del entregable anterior</vt:lpstr>
      <vt:lpstr>Línea base del Alcance</vt:lpstr>
      <vt:lpstr>Línea base del Cronograma y Presupuesto</vt:lpstr>
      <vt:lpstr>S/. 150,000.00 </vt:lpstr>
      <vt:lpstr>Principales Riesgos</vt:lpstr>
      <vt:lpstr>Ejecución</vt:lpstr>
      <vt:lpstr>PROBLEMA 1: Recursos Humanos</vt:lpstr>
      <vt:lpstr>Problema 2: Específico </vt:lpstr>
      <vt:lpstr>PROBLEMA 3: Interesados</vt:lpstr>
      <vt:lpstr>Control de Cambio</vt:lpstr>
      <vt:lpstr>Control</vt:lpstr>
      <vt:lpstr>Estado actual del Proyecto</vt:lpstr>
      <vt:lpstr>Cierre</vt:lpstr>
      <vt:lpstr>Lecciones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pcsiehua (Huaman Alvarez, Enrique)</dc:creator>
  <cp:lastModifiedBy>u201420554 (Ramirez Espinoza, Gianina Andrea)</cp:lastModifiedBy>
  <cp:revision>131</cp:revision>
  <dcterms:created xsi:type="dcterms:W3CDTF">2015-02-21T23:18:37Z</dcterms:created>
  <dcterms:modified xsi:type="dcterms:W3CDTF">2018-06-29T16:44:37Z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0x010100A018A67124819F42AFE394142F18D53F</vt:lpwstr>
  </property>
</Properties>
</file>