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2"/>
  </p:sldMasterIdLst>
  <p:notesMasterIdLst>
    <p:notesMasterId r:id="rId14"/>
  </p:notesMasterIdLst>
  <p:sldIdLst>
    <p:sldId id="256" r:id="rId3"/>
    <p:sldId id="258" r:id="rId4"/>
    <p:sldId id="259" r:id="rId5"/>
    <p:sldId id="260" r:id="rId6"/>
    <p:sldId id="257"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6" autoAdjust="0"/>
    <p:restoredTop sz="81199" autoAdjust="0"/>
  </p:normalViewPr>
  <p:slideViewPr>
    <p:cSldViewPr snapToGrid="0">
      <p:cViewPr varScale="1">
        <p:scale>
          <a:sx n="92" d="100"/>
          <a:sy n="92" d="100"/>
        </p:scale>
        <p:origin x="1314" y="96"/>
      </p:cViewPr>
      <p:guideLst/>
    </p:cSldViewPr>
  </p:slideViewPr>
  <p:notesTextViewPr>
    <p:cViewPr>
      <p:scale>
        <a:sx n="1" d="1"/>
        <a:sy n="1" d="1"/>
      </p:scale>
      <p:origin x="0" y="-172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6F3D7-FDF1-499B-B81F-F24850E7FDA6}" type="datetimeFigureOut">
              <a:rPr lang="fr-CH" smtClean="0"/>
              <a:t>26.01.2018</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37260B-1DC5-48E4-BB85-1DFFBBA627B3}" type="slidenum">
              <a:rPr lang="fr-CH" smtClean="0"/>
              <a:t>‹N°›</a:t>
            </a:fld>
            <a:endParaRPr lang="fr-CH"/>
          </a:p>
        </p:txBody>
      </p:sp>
    </p:spTree>
    <p:extLst>
      <p:ext uri="{BB962C8B-B14F-4D97-AF65-F5344CB8AC3E}">
        <p14:creationId xmlns:p14="http://schemas.microsoft.com/office/powerpoint/2010/main" val="1977688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Interface graphique </a:t>
            </a:r>
            <a:r>
              <a:rPr lang="fr-CH" dirty="0">
                <a:sym typeface="Wingdings" panose="05000000000000000000" pitchFamily="2" charset="2"/>
              </a:rPr>
              <a:t> </a:t>
            </a:r>
            <a:r>
              <a:rPr lang="fr-CH" dirty="0" err="1">
                <a:sym typeface="Wingdings" panose="05000000000000000000" pitchFamily="2" charset="2"/>
              </a:rPr>
              <a:t>Gab</a:t>
            </a:r>
            <a:endParaRPr lang="fr-CH" dirty="0">
              <a:sym typeface="Wingdings" panose="05000000000000000000" pitchFamily="2" charset="2"/>
            </a:endParaRPr>
          </a:p>
          <a:p>
            <a:endParaRPr lang="fr-CH" dirty="0">
              <a:sym typeface="Wingdings" panose="05000000000000000000" pitchFamily="2" charset="2"/>
            </a:endParaRPr>
          </a:p>
          <a:p>
            <a:r>
              <a:rPr lang="fr-CH" dirty="0">
                <a:sym typeface="Wingdings" panose="05000000000000000000" pitchFamily="2" charset="2"/>
              </a:rPr>
              <a:t>Stockage de donnée  </a:t>
            </a:r>
            <a:r>
              <a:rPr lang="fr-CH" dirty="0" err="1">
                <a:sym typeface="Wingdings" panose="05000000000000000000" pitchFamily="2" charset="2"/>
              </a:rPr>
              <a:t>Gab</a:t>
            </a:r>
            <a:r>
              <a:rPr lang="fr-CH" dirty="0">
                <a:sym typeface="Wingdings" panose="05000000000000000000" pitchFamily="2" charset="2"/>
              </a:rPr>
              <a:t>/Axel</a:t>
            </a:r>
          </a:p>
          <a:p>
            <a:endParaRPr lang="fr-CH" dirty="0">
              <a:sym typeface="Wingdings" panose="05000000000000000000" pitchFamily="2" charset="2"/>
            </a:endParaRPr>
          </a:p>
          <a:p>
            <a:r>
              <a:rPr lang="fr-CH" dirty="0">
                <a:sym typeface="Wingdings" panose="05000000000000000000" pitchFamily="2" charset="2"/>
              </a:rPr>
              <a:t>Accéléromètre  Axel</a:t>
            </a:r>
          </a:p>
          <a:p>
            <a:endParaRPr lang="fr-CH" dirty="0">
              <a:sym typeface="Wingdings" panose="05000000000000000000" pitchFamily="2" charset="2"/>
            </a:endParaRPr>
          </a:p>
          <a:p>
            <a:r>
              <a:rPr lang="fr-CH" dirty="0">
                <a:sym typeface="Wingdings" panose="05000000000000000000" pitchFamily="2" charset="2"/>
              </a:rPr>
              <a:t>Autre  </a:t>
            </a:r>
            <a:r>
              <a:rPr lang="fr-CH" dirty="0" err="1">
                <a:sym typeface="Wingdings" panose="05000000000000000000" pitchFamily="2" charset="2"/>
              </a:rPr>
              <a:t>Gab</a:t>
            </a:r>
            <a:r>
              <a:rPr lang="fr-CH" dirty="0">
                <a:sym typeface="Wingdings" panose="05000000000000000000" pitchFamily="2" charset="2"/>
              </a:rPr>
              <a:t>/Axel</a:t>
            </a:r>
          </a:p>
        </p:txBody>
      </p:sp>
      <p:sp>
        <p:nvSpPr>
          <p:cNvPr id="4" name="Espace réservé du numéro de diapositive 3"/>
          <p:cNvSpPr>
            <a:spLocks noGrp="1"/>
          </p:cNvSpPr>
          <p:nvPr>
            <p:ph type="sldNum" sz="quarter" idx="10"/>
          </p:nvPr>
        </p:nvSpPr>
        <p:spPr/>
        <p:txBody>
          <a:bodyPr/>
          <a:lstStyle/>
          <a:p>
            <a:fld id="{EC37260B-1DC5-48E4-BB85-1DFFBBA627B3}" type="slidenum">
              <a:rPr lang="fr-CH" smtClean="0"/>
              <a:t>7</a:t>
            </a:fld>
            <a:endParaRPr lang="fr-CH"/>
          </a:p>
        </p:txBody>
      </p:sp>
    </p:spTree>
    <p:extLst>
      <p:ext uri="{BB962C8B-B14F-4D97-AF65-F5344CB8AC3E}">
        <p14:creationId xmlns:p14="http://schemas.microsoft.com/office/powerpoint/2010/main" val="3680540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CH" dirty="0"/>
              <a:t>Interfaces</a:t>
            </a:r>
          </a:p>
          <a:p>
            <a:pPr marL="628650" lvl="1" indent="-171450">
              <a:buFont typeface="Arial" panose="020B0604020202020204" pitchFamily="34" charset="0"/>
              <a:buChar char="•"/>
            </a:pPr>
            <a:r>
              <a:rPr lang="fr-CH" dirty="0"/>
              <a:t>Simples</a:t>
            </a:r>
          </a:p>
          <a:p>
            <a:pPr marL="628650" lvl="1" indent="-171450">
              <a:buFont typeface="Arial" panose="020B0604020202020204" pitchFamily="34" charset="0"/>
              <a:buChar char="•"/>
            </a:pPr>
            <a:r>
              <a:rPr lang="fr-CH" dirty="0"/>
              <a:t>Ergonomiques</a:t>
            </a:r>
          </a:p>
          <a:p>
            <a:pPr marL="628650" lvl="1" indent="-171450">
              <a:buFont typeface="Arial" panose="020B0604020202020204" pitchFamily="34" charset="0"/>
              <a:buChar char="•"/>
            </a:pPr>
            <a:r>
              <a:rPr lang="fr-CH" dirty="0"/>
              <a:t>Sobres</a:t>
            </a:r>
          </a:p>
          <a:p>
            <a:pPr marL="628650" lvl="1" indent="-171450">
              <a:buFont typeface="Arial" panose="020B0604020202020204" pitchFamily="34" charset="0"/>
              <a:buChar char="•"/>
            </a:pPr>
            <a:r>
              <a:rPr lang="fr-CH" dirty="0"/>
              <a:t>Adaptée à différentes tailles</a:t>
            </a:r>
          </a:p>
          <a:p>
            <a:pPr marL="171450" lvl="0" indent="-171450">
              <a:buFont typeface="Arial" panose="020B0604020202020204" pitchFamily="34" charset="0"/>
              <a:buChar char="•"/>
            </a:pPr>
            <a:r>
              <a:rPr lang="fr-CH" dirty="0"/>
              <a:t>Classes</a:t>
            </a:r>
          </a:p>
          <a:p>
            <a:pPr marL="628650" lvl="1" indent="-171450">
              <a:buFont typeface="Arial" panose="020B0604020202020204" pitchFamily="34" charset="0"/>
              <a:buChar char="•"/>
            </a:pPr>
            <a:r>
              <a:rPr lang="fr-CH" dirty="0"/>
              <a:t>Jeu</a:t>
            </a:r>
          </a:p>
          <a:p>
            <a:pPr marL="1085850" lvl="2" indent="-171450">
              <a:buFont typeface="Arial" panose="020B0604020202020204" pitchFamily="34" charset="0"/>
              <a:buChar char="•"/>
            </a:pPr>
            <a:r>
              <a:rPr lang="fr-CH" dirty="0" err="1"/>
              <a:t>MenuActivity</a:t>
            </a:r>
            <a:r>
              <a:rPr lang="fr-CH" dirty="0"/>
              <a:t> </a:t>
            </a:r>
            <a:r>
              <a:rPr lang="fr-CH" dirty="0">
                <a:sym typeface="Wingdings" panose="05000000000000000000" pitchFamily="2" charset="2"/>
              </a:rPr>
              <a:t> </a:t>
            </a:r>
          </a:p>
          <a:p>
            <a:pPr marL="1085850" lvl="2" indent="-171450">
              <a:buFont typeface="Arial" panose="020B0604020202020204" pitchFamily="34" charset="0"/>
              <a:buChar char="•"/>
            </a:pPr>
            <a:r>
              <a:rPr lang="fr-CH" dirty="0" err="1">
                <a:sym typeface="Wingdings" panose="05000000000000000000" pitchFamily="2" charset="2"/>
              </a:rPr>
              <a:t>LoadActivity</a:t>
            </a:r>
            <a:r>
              <a:rPr lang="fr-CH" dirty="0">
                <a:sym typeface="Wingdings" panose="05000000000000000000" pitchFamily="2" charset="2"/>
              </a:rPr>
              <a:t>/</a:t>
            </a:r>
            <a:r>
              <a:rPr lang="fr-CH" dirty="0" err="1">
                <a:sym typeface="Wingdings" panose="05000000000000000000" pitchFamily="2" charset="2"/>
              </a:rPr>
              <a:t>IntroductionActivity</a:t>
            </a:r>
            <a:r>
              <a:rPr lang="fr-CH" dirty="0">
                <a:sym typeface="Wingdings" panose="05000000000000000000" pitchFamily="2" charset="2"/>
              </a:rPr>
              <a:t>  </a:t>
            </a:r>
          </a:p>
          <a:p>
            <a:pPr marL="1085850" lvl="2" indent="-171450">
              <a:buFont typeface="Arial" panose="020B0604020202020204" pitchFamily="34" charset="0"/>
              <a:buChar char="•"/>
            </a:pPr>
            <a:r>
              <a:rPr lang="fr-CH" dirty="0" err="1">
                <a:sym typeface="Wingdings" panose="05000000000000000000" pitchFamily="2" charset="2"/>
              </a:rPr>
              <a:t>GameActivity</a:t>
            </a:r>
            <a:r>
              <a:rPr lang="fr-CH" dirty="0">
                <a:sym typeface="Wingdings" panose="05000000000000000000" pitchFamily="2" charset="2"/>
              </a:rPr>
              <a:t> </a:t>
            </a:r>
          </a:p>
          <a:p>
            <a:pPr marL="628650" lvl="1" indent="-171450">
              <a:buFont typeface="Arial" panose="020B0604020202020204" pitchFamily="34" charset="0"/>
              <a:buChar char="•"/>
            </a:pPr>
            <a:r>
              <a:rPr lang="fr-CH" dirty="0">
                <a:sym typeface="Wingdings" panose="05000000000000000000" pitchFamily="2" charset="2"/>
              </a:rPr>
              <a:t>Histoire</a:t>
            </a:r>
          </a:p>
          <a:p>
            <a:pPr marL="1085850" lvl="2" indent="-171450">
              <a:buFont typeface="Arial" panose="020B0604020202020204" pitchFamily="34" charset="0"/>
              <a:buChar char="•"/>
            </a:pPr>
            <a:r>
              <a:rPr lang="fr-CH" dirty="0" err="1">
                <a:sym typeface="Wingdings" panose="05000000000000000000" pitchFamily="2" charset="2"/>
              </a:rPr>
              <a:t>HistoryNode</a:t>
            </a:r>
            <a:endParaRPr lang="fr-CH" dirty="0">
              <a:sym typeface="Wingdings" panose="05000000000000000000" pitchFamily="2" charset="2"/>
            </a:endParaRPr>
          </a:p>
          <a:p>
            <a:pPr marL="628650" lvl="1" indent="-171450">
              <a:buFont typeface="Arial" panose="020B0604020202020204" pitchFamily="34" charset="0"/>
              <a:buChar char="•"/>
            </a:pPr>
            <a:r>
              <a:rPr lang="fr-CH" dirty="0">
                <a:sym typeface="Wingdings" panose="05000000000000000000" pitchFamily="2" charset="2"/>
              </a:rPr>
              <a:t>Données/Fichier</a:t>
            </a:r>
          </a:p>
          <a:p>
            <a:pPr marL="1085850" lvl="2" indent="-171450">
              <a:buFont typeface="Arial" panose="020B0604020202020204" pitchFamily="34" charset="0"/>
              <a:buChar char="•"/>
            </a:pPr>
            <a:r>
              <a:rPr lang="fr-CH" dirty="0" err="1">
                <a:sym typeface="Wingdings" panose="05000000000000000000" pitchFamily="2" charset="2"/>
              </a:rPr>
              <a:t>FileHandler</a:t>
            </a:r>
            <a:endParaRPr lang="fr-CH" dirty="0">
              <a:sym typeface="Wingdings" panose="05000000000000000000" pitchFamily="2" charset="2"/>
            </a:endParaRPr>
          </a:p>
          <a:p>
            <a:pPr marL="628650" lvl="1" indent="-171450">
              <a:buFont typeface="Arial" panose="020B0604020202020204" pitchFamily="34" charset="0"/>
              <a:buChar char="•"/>
            </a:pPr>
            <a:r>
              <a:rPr lang="fr-CH" dirty="0">
                <a:sym typeface="Wingdings" panose="05000000000000000000" pitchFamily="2" charset="2"/>
              </a:rPr>
              <a:t>Autres</a:t>
            </a:r>
          </a:p>
          <a:p>
            <a:pPr marL="1085850" lvl="2" indent="-171450">
              <a:buFont typeface="Arial" panose="020B0604020202020204" pitchFamily="34" charset="0"/>
              <a:buChar char="•"/>
            </a:pPr>
            <a:r>
              <a:rPr lang="fr-CH" dirty="0" err="1">
                <a:sym typeface="Wingdings" panose="05000000000000000000" pitchFamily="2" charset="2"/>
              </a:rPr>
              <a:t>Accelerometer</a:t>
            </a:r>
            <a:endParaRPr lang="fr-CH" dirty="0">
              <a:sym typeface="Wingdings" panose="05000000000000000000" pitchFamily="2" charset="2"/>
            </a:endParaRPr>
          </a:p>
          <a:p>
            <a:pPr marL="1085850" lvl="2" indent="-171450">
              <a:buFont typeface="Arial" panose="020B0604020202020204" pitchFamily="34" charset="0"/>
              <a:buChar char="•"/>
            </a:pPr>
            <a:r>
              <a:rPr lang="fr-CH" dirty="0">
                <a:sym typeface="Wingdings" panose="05000000000000000000" pitchFamily="2" charset="2"/>
              </a:rPr>
              <a:t>Player</a:t>
            </a:r>
          </a:p>
          <a:p>
            <a:pPr marL="171450" lvl="0" indent="-171450">
              <a:buFont typeface="Arial" panose="020B0604020202020204" pitchFamily="34" charset="0"/>
              <a:buChar char="•"/>
            </a:pPr>
            <a:r>
              <a:rPr lang="fr-CH" dirty="0">
                <a:sym typeface="Wingdings" panose="05000000000000000000" pitchFamily="2" charset="2"/>
              </a:rPr>
              <a:t>Stockage Données</a:t>
            </a:r>
          </a:p>
          <a:p>
            <a:pPr marL="628650" lvl="1" indent="-171450">
              <a:buFont typeface="Arial" panose="020B0604020202020204" pitchFamily="34" charset="0"/>
              <a:buChar char="•"/>
            </a:pPr>
            <a:r>
              <a:rPr lang="fr-CH" dirty="0">
                <a:sym typeface="Wingdings" panose="05000000000000000000" pitchFamily="2" charset="2"/>
              </a:rPr>
              <a:t>Fichier texte</a:t>
            </a:r>
          </a:p>
          <a:p>
            <a:pPr marL="628650" lvl="1" indent="-171450">
              <a:buFont typeface="Arial" panose="020B0604020202020204" pitchFamily="34" charset="0"/>
              <a:buChar char="•"/>
            </a:pPr>
            <a:r>
              <a:rPr lang="fr-CH" dirty="0">
                <a:sym typeface="Wingdings" panose="05000000000000000000" pitchFamily="2" charset="2"/>
              </a:rPr>
              <a:t>Vie</a:t>
            </a:r>
          </a:p>
          <a:p>
            <a:pPr marL="628650" lvl="1" indent="-171450">
              <a:buFont typeface="Arial" panose="020B0604020202020204" pitchFamily="34" charset="0"/>
              <a:buChar char="•"/>
            </a:pPr>
            <a:r>
              <a:rPr lang="fr-CH" dirty="0">
                <a:sym typeface="Wingdings" panose="05000000000000000000" pitchFamily="2" charset="2"/>
              </a:rPr>
              <a:t>Endurance</a:t>
            </a:r>
          </a:p>
          <a:p>
            <a:pPr marL="628650" lvl="1" indent="-171450">
              <a:buFont typeface="Arial" panose="020B0604020202020204" pitchFamily="34" charset="0"/>
              <a:buChar char="•"/>
            </a:pPr>
            <a:r>
              <a:rPr lang="fr-CH" dirty="0" err="1">
                <a:sym typeface="Wingdings" panose="05000000000000000000" pitchFamily="2" charset="2"/>
              </a:rPr>
              <a:t>NbChapitre</a:t>
            </a:r>
            <a:r>
              <a:rPr lang="fr-CH" dirty="0">
                <a:sym typeface="Wingdings" panose="05000000000000000000" pitchFamily="2" charset="2"/>
              </a:rPr>
              <a:t>  Plus </a:t>
            </a:r>
            <a:r>
              <a:rPr lang="fr-CH" dirty="0" err="1">
                <a:sym typeface="Wingdings" panose="05000000000000000000" pitchFamily="2" charset="2"/>
              </a:rPr>
              <a:t>chap</a:t>
            </a:r>
            <a:r>
              <a:rPr lang="fr-CH" dirty="0">
                <a:sym typeface="Wingdings" panose="05000000000000000000" pitchFamily="2" charset="2"/>
              </a:rPr>
              <a:t> grand, plus ennemi </a:t>
            </a:r>
            <a:r>
              <a:rPr lang="fr-CH">
                <a:sym typeface="Wingdings" panose="05000000000000000000" pitchFamily="2" charset="2"/>
              </a:rPr>
              <a:t>est puissant</a:t>
            </a:r>
            <a:endParaRPr lang="fr-CH" dirty="0">
              <a:sym typeface="Wingdings" panose="05000000000000000000" pitchFamily="2" charset="2"/>
            </a:endParaRPr>
          </a:p>
          <a:p>
            <a:pPr marL="171450" lvl="0" indent="-171450">
              <a:buFont typeface="Arial" panose="020B0604020202020204" pitchFamily="34" charset="0"/>
              <a:buChar char="•"/>
            </a:pPr>
            <a:r>
              <a:rPr lang="fr-CH" dirty="0">
                <a:sym typeface="Wingdings" panose="05000000000000000000" pitchFamily="2" charset="2"/>
              </a:rPr>
              <a:t>Accéléromètre </a:t>
            </a:r>
          </a:p>
          <a:p>
            <a:pPr marL="628650" lvl="1" indent="-171450">
              <a:buFont typeface="Arial" panose="020B0604020202020204" pitchFamily="34" charset="0"/>
              <a:buChar char="•"/>
            </a:pPr>
            <a:r>
              <a:rPr lang="fr-CH" b="0" dirty="0"/>
              <a:t>Liste des</a:t>
            </a:r>
            <a:r>
              <a:rPr lang="fr-CH" b="0" baseline="0" dirty="0"/>
              <a:t> accélérations pendant 4 secondes</a:t>
            </a:r>
          </a:p>
          <a:p>
            <a:pPr marL="628650" lvl="1" indent="-171450">
              <a:buFont typeface="Arial" panose="020B0604020202020204" pitchFamily="34" charset="0"/>
              <a:buChar char="•"/>
            </a:pPr>
            <a:r>
              <a:rPr lang="fr-CH" b="0" baseline="0" dirty="0"/>
              <a:t>Calcul l’accélération moyenne</a:t>
            </a:r>
          </a:p>
          <a:p>
            <a:pPr marL="628650" lvl="1" indent="-171450">
              <a:buFont typeface="Arial" panose="020B0604020202020204" pitchFamily="34" charset="0"/>
              <a:buChar char="•"/>
            </a:pPr>
            <a:r>
              <a:rPr lang="fr-CH" b="0" baseline="0" dirty="0"/>
              <a:t>Calcul une distance avec cette accélération</a:t>
            </a:r>
          </a:p>
          <a:p>
            <a:pPr marL="628650" lvl="1" indent="-171450">
              <a:buFont typeface="Arial" panose="020B0604020202020204" pitchFamily="34" charset="0"/>
              <a:buChar char="•"/>
            </a:pPr>
            <a:r>
              <a:rPr lang="fr-CH" b="0" baseline="0" dirty="0"/>
              <a:t>Si cette distance est plus grande que 15 mètre la fuite est validé</a:t>
            </a:r>
          </a:p>
          <a:p>
            <a:pPr marL="628650" lvl="1" indent="-171450">
              <a:buFont typeface="Arial" panose="020B0604020202020204" pitchFamily="34" charset="0"/>
              <a:buChar char="•"/>
            </a:pPr>
            <a:endParaRPr lang="fr-CH" b="0" dirty="0"/>
          </a:p>
          <a:p>
            <a:pPr marL="171450" indent="-171450">
              <a:buFont typeface="Arial" panose="020B0604020202020204" pitchFamily="34" charset="0"/>
              <a:buChar char="•"/>
            </a:pPr>
            <a:endParaRPr lang="fr-CH" dirty="0"/>
          </a:p>
        </p:txBody>
      </p:sp>
      <p:sp>
        <p:nvSpPr>
          <p:cNvPr id="4" name="Espace réservé du numéro de diapositive 3"/>
          <p:cNvSpPr>
            <a:spLocks noGrp="1"/>
          </p:cNvSpPr>
          <p:nvPr>
            <p:ph type="sldNum" sz="quarter" idx="10"/>
          </p:nvPr>
        </p:nvSpPr>
        <p:spPr/>
        <p:txBody>
          <a:bodyPr/>
          <a:lstStyle/>
          <a:p>
            <a:fld id="{EC37260B-1DC5-48E4-BB85-1DFFBBA627B3}" type="slidenum">
              <a:rPr lang="fr-CH" smtClean="0"/>
              <a:t>8</a:t>
            </a:fld>
            <a:endParaRPr lang="fr-CH"/>
          </a:p>
        </p:txBody>
      </p:sp>
    </p:spTree>
    <p:extLst>
      <p:ext uri="{BB962C8B-B14F-4D97-AF65-F5344CB8AC3E}">
        <p14:creationId xmlns:p14="http://schemas.microsoft.com/office/powerpoint/2010/main" val="2756209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a:t>Améliorations </a:t>
            </a:r>
            <a:r>
              <a:rPr lang="fr-CH" dirty="0">
                <a:sym typeface="Wingdings" panose="05000000000000000000" pitchFamily="2" charset="2"/>
              </a:rPr>
              <a:t> Ajout d’animations</a:t>
            </a:r>
          </a:p>
          <a:p>
            <a:r>
              <a:rPr lang="fr-CH" dirty="0">
                <a:sym typeface="Wingdings" panose="05000000000000000000" pitchFamily="2" charset="2"/>
              </a:rPr>
              <a:t>	L’accéléromètre marche mais malheureusement</a:t>
            </a:r>
            <a:r>
              <a:rPr lang="fr-CH" baseline="0" dirty="0">
                <a:sym typeface="Wingdings" panose="05000000000000000000" pitchFamily="2" charset="2"/>
              </a:rPr>
              <a:t> il n’est pas fait pour calculer des distances d’une course, puisqu’il suffit de l’agiter dans tous les sens pour créer de grandes 	accélérations, pour ce genre de mesure il faut plutôt utiliser le </a:t>
            </a:r>
            <a:r>
              <a:rPr lang="fr-CH" baseline="0" dirty="0" err="1">
                <a:sym typeface="Wingdings" panose="05000000000000000000" pitchFamily="2" charset="2"/>
              </a:rPr>
              <a:t>gps</a:t>
            </a:r>
            <a:r>
              <a:rPr lang="fr-CH" baseline="0" dirty="0">
                <a:sym typeface="Wingdings" panose="05000000000000000000" pitchFamily="2" charset="2"/>
              </a:rPr>
              <a:t>.</a:t>
            </a:r>
            <a:endParaRPr lang="fr-CH" b="1" dirty="0">
              <a:sym typeface="Wingdings" panose="05000000000000000000" pitchFamily="2" charset="2"/>
            </a:endParaRPr>
          </a:p>
          <a:p>
            <a:r>
              <a:rPr lang="fr-CH" dirty="0">
                <a:sym typeface="Wingdings" panose="05000000000000000000" pitchFamily="2" charset="2"/>
              </a:rPr>
              <a:t>	Un autre chapitre</a:t>
            </a:r>
          </a:p>
          <a:p>
            <a:r>
              <a:rPr lang="fr-CH" dirty="0">
                <a:sym typeface="Wingdings" panose="05000000000000000000" pitchFamily="2" charset="2"/>
              </a:rPr>
              <a:t>	Marcher augmente l’endurance </a:t>
            </a:r>
          </a:p>
          <a:p>
            <a:r>
              <a:rPr lang="fr-CH" dirty="0">
                <a:sym typeface="Wingdings" panose="05000000000000000000" pitchFamily="2" charset="2"/>
              </a:rPr>
              <a:t>	</a:t>
            </a:r>
            <a:endParaRPr lang="fr-CH" dirty="0"/>
          </a:p>
        </p:txBody>
      </p:sp>
      <p:sp>
        <p:nvSpPr>
          <p:cNvPr id="4" name="Espace réservé du numéro de diapositive 3"/>
          <p:cNvSpPr>
            <a:spLocks noGrp="1"/>
          </p:cNvSpPr>
          <p:nvPr>
            <p:ph type="sldNum" sz="quarter" idx="10"/>
          </p:nvPr>
        </p:nvSpPr>
        <p:spPr/>
        <p:txBody>
          <a:bodyPr/>
          <a:lstStyle/>
          <a:p>
            <a:fld id="{EC37260B-1DC5-48E4-BB85-1DFFBBA627B3}" type="slidenum">
              <a:rPr lang="fr-CH" smtClean="0"/>
              <a:t>10</a:t>
            </a:fld>
            <a:endParaRPr lang="fr-CH"/>
          </a:p>
        </p:txBody>
      </p:sp>
    </p:spTree>
    <p:extLst>
      <p:ext uri="{BB962C8B-B14F-4D97-AF65-F5344CB8AC3E}">
        <p14:creationId xmlns:p14="http://schemas.microsoft.com/office/powerpoint/2010/main" val="41276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BC3895B0-21E2-43D3-9DA2-AFD642D82980}" type="datetimeFigureOut">
              <a:rPr lang="fr-CH" smtClean="0"/>
              <a:t>26.01.2018</a:t>
            </a:fld>
            <a:endParaRPr lang="fr-CH"/>
          </a:p>
        </p:txBody>
      </p:sp>
      <p:sp>
        <p:nvSpPr>
          <p:cNvPr id="5" name="Footer Placeholder 4"/>
          <p:cNvSpPr>
            <a:spLocks noGrp="1"/>
          </p:cNvSpPr>
          <p:nvPr>
            <p:ph type="ftr" sz="quarter" idx="11"/>
          </p:nvPr>
        </p:nvSpPr>
        <p:spPr>
          <a:xfrm>
            <a:off x="5332412" y="5883275"/>
            <a:ext cx="4324044" cy="365125"/>
          </a:xfrm>
        </p:spPr>
        <p:txBody>
          <a:bodyPr/>
          <a:lstStyle/>
          <a:p>
            <a:endParaRPr lang="fr-CH"/>
          </a:p>
        </p:txBody>
      </p:sp>
      <p:sp>
        <p:nvSpPr>
          <p:cNvPr id="6" name="Slide Number Placeholder 5"/>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3930781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C3895B0-21E2-43D3-9DA2-AFD642D82980}" type="datetimeFigureOut">
              <a:rPr lang="fr-CH" smtClean="0"/>
              <a:t>26.01.2018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82355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C3895B0-21E2-43D3-9DA2-AFD642D82980}" type="datetimeFigureOut">
              <a:rPr lang="fr-CH" smtClean="0"/>
              <a:t>26.01.2018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3109873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C3895B0-21E2-43D3-9DA2-AFD642D82980}" type="datetimeFigureOut">
              <a:rPr lang="fr-CH" smtClean="0"/>
              <a:t>26.01.2018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307813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C3895B0-21E2-43D3-9DA2-AFD642D82980}" type="datetimeFigureOut">
              <a:rPr lang="fr-CH" smtClean="0"/>
              <a:t>26.01.2018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3107924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C3895B0-21E2-43D3-9DA2-AFD642D82980}" type="datetimeFigureOut">
              <a:rPr lang="fr-CH" smtClean="0"/>
              <a:t>26.01.2018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1037112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C3895B0-21E2-43D3-9DA2-AFD642D82980}" type="datetimeFigureOut">
              <a:rPr lang="fr-CH" smtClean="0"/>
              <a:t>26.01.2018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129123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C3895B0-21E2-43D3-9DA2-AFD642D82980}" type="datetimeFigureOut">
              <a:rPr lang="fr-CH" smtClean="0"/>
              <a:t>26.01.2018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3662393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C3895B0-21E2-43D3-9DA2-AFD642D82980}" type="datetimeFigureOut">
              <a:rPr lang="fr-CH" smtClean="0"/>
              <a:t>26.01.2018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3361468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C3895B0-21E2-43D3-9DA2-AFD642D82980}" type="datetimeFigureOut">
              <a:rPr lang="fr-CH" smtClean="0"/>
              <a:t>26.01.2018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a:xfrm>
            <a:off x="10951856" y="5867131"/>
            <a:ext cx="551167" cy="365125"/>
          </a:xfrm>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129523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C3895B0-21E2-43D3-9DA2-AFD642D82980}" type="datetimeFigureOut">
              <a:rPr lang="fr-CH" smtClean="0"/>
              <a:t>26.01.2018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3678415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C3895B0-21E2-43D3-9DA2-AFD642D82980}" type="datetimeFigureOut">
              <a:rPr lang="fr-CH" smtClean="0"/>
              <a:t>26.01.2018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413850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C3895B0-21E2-43D3-9DA2-AFD642D82980}" type="datetimeFigureOut">
              <a:rPr lang="fr-CH" smtClean="0"/>
              <a:t>26.01.2018</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235260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C3895B0-21E2-43D3-9DA2-AFD642D82980}" type="datetimeFigureOut">
              <a:rPr lang="fr-CH" smtClean="0"/>
              <a:t>26.01.2018</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1248961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895B0-21E2-43D3-9DA2-AFD642D82980}" type="datetimeFigureOut">
              <a:rPr lang="fr-CH" smtClean="0"/>
              <a:t>26.01.2018</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224622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C3895B0-21E2-43D3-9DA2-AFD642D82980}" type="datetimeFigureOut">
              <a:rPr lang="fr-CH" smtClean="0"/>
              <a:t>26.01.2018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2086924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C3895B0-21E2-43D3-9DA2-AFD642D82980}" type="datetimeFigureOut">
              <a:rPr lang="fr-CH" smtClean="0"/>
              <a:t>26.01.2018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316117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3895B0-21E2-43D3-9DA2-AFD642D82980}" type="datetimeFigureOut">
              <a:rPr lang="fr-CH" smtClean="0"/>
              <a:t>26.01.2018</a:t>
            </a:fld>
            <a:endParaRPr lang="fr-CH"/>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CH"/>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10347D-ABF8-4D7C-950C-FBD5059425BC}" type="slidenum">
              <a:rPr lang="fr-CH" smtClean="0"/>
              <a:t>‹N°›</a:t>
            </a:fld>
            <a:endParaRPr lang="fr-CH"/>
          </a:p>
        </p:txBody>
      </p:sp>
    </p:spTree>
    <p:extLst>
      <p:ext uri="{BB962C8B-B14F-4D97-AF65-F5344CB8AC3E}">
        <p14:creationId xmlns:p14="http://schemas.microsoft.com/office/powerpoint/2010/main" val="350739837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FB33AD-2436-4082-A673-DA992A59D7CF}"/>
              </a:ext>
            </a:extLst>
          </p:cNvPr>
          <p:cNvSpPr>
            <a:spLocks noGrp="1"/>
          </p:cNvSpPr>
          <p:nvPr>
            <p:ph type="ctrTitle"/>
          </p:nvPr>
        </p:nvSpPr>
        <p:spPr/>
        <p:txBody>
          <a:bodyPr>
            <a:normAutofit/>
          </a:bodyPr>
          <a:lstStyle/>
          <a:p>
            <a:r>
              <a:rPr lang="fr-CH" sz="4800" dirty="0"/>
              <a:t>Projet de développement mobile</a:t>
            </a:r>
            <a:br>
              <a:rPr lang="fr-CH" sz="4800" dirty="0"/>
            </a:br>
            <a:r>
              <a:rPr lang="fr-CH" sz="4800" dirty="0" err="1"/>
              <a:t>RolePlay</a:t>
            </a:r>
            <a:endParaRPr lang="fr-CH" sz="4800" dirty="0"/>
          </a:p>
        </p:txBody>
      </p:sp>
      <p:sp>
        <p:nvSpPr>
          <p:cNvPr id="3" name="Sous-titre 2">
            <a:extLst>
              <a:ext uri="{FF2B5EF4-FFF2-40B4-BE49-F238E27FC236}">
                <a16:creationId xmlns:a16="http://schemas.microsoft.com/office/drawing/2014/main" id="{9E2C14B6-E253-464E-B1EA-4FD993CE647E}"/>
              </a:ext>
            </a:extLst>
          </p:cNvPr>
          <p:cNvSpPr>
            <a:spLocks noGrp="1"/>
          </p:cNvSpPr>
          <p:nvPr>
            <p:ph type="subTitle" idx="1"/>
          </p:nvPr>
        </p:nvSpPr>
        <p:spPr/>
        <p:txBody>
          <a:bodyPr/>
          <a:lstStyle/>
          <a:p>
            <a:endParaRPr lang="fr-CH" dirty="0"/>
          </a:p>
          <a:p>
            <a:endParaRPr lang="fr-CH" dirty="0"/>
          </a:p>
          <a:p>
            <a:r>
              <a:rPr lang="fr-CH" dirty="0" err="1"/>
              <a:t>A.Bento</a:t>
            </a:r>
            <a:r>
              <a:rPr lang="fr-CH" dirty="0"/>
              <a:t> da Silva &amp; </a:t>
            </a:r>
            <a:r>
              <a:rPr lang="fr-CH" dirty="0" err="1"/>
              <a:t>G.Griesser</a:t>
            </a:r>
            <a:endParaRPr lang="fr-CH" dirty="0"/>
          </a:p>
        </p:txBody>
      </p:sp>
    </p:spTree>
    <p:extLst>
      <p:ext uri="{BB962C8B-B14F-4D97-AF65-F5344CB8AC3E}">
        <p14:creationId xmlns:p14="http://schemas.microsoft.com/office/powerpoint/2010/main" val="283690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F33306-D4C8-47FD-B767-4C26F1291E90}"/>
              </a:ext>
            </a:extLst>
          </p:cNvPr>
          <p:cNvSpPr>
            <a:spLocks noGrp="1"/>
          </p:cNvSpPr>
          <p:nvPr>
            <p:ph type="title"/>
          </p:nvPr>
        </p:nvSpPr>
        <p:spPr>
          <a:xfrm>
            <a:off x="1484311" y="685801"/>
            <a:ext cx="10018713" cy="745836"/>
          </a:xfrm>
        </p:spPr>
        <p:txBody>
          <a:bodyPr/>
          <a:lstStyle/>
          <a:p>
            <a:pPr algn="l"/>
            <a:r>
              <a:rPr lang="fr-CH" dirty="0"/>
              <a:t>Conclusion</a:t>
            </a:r>
          </a:p>
        </p:txBody>
      </p:sp>
      <p:sp>
        <p:nvSpPr>
          <p:cNvPr id="3" name="Espace réservé du contenu 2">
            <a:extLst>
              <a:ext uri="{FF2B5EF4-FFF2-40B4-BE49-F238E27FC236}">
                <a16:creationId xmlns:a16="http://schemas.microsoft.com/office/drawing/2014/main" id="{E2D72BF4-97A8-4FF9-9406-29B2A8E42FC2}"/>
              </a:ext>
            </a:extLst>
          </p:cNvPr>
          <p:cNvSpPr>
            <a:spLocks noGrp="1"/>
          </p:cNvSpPr>
          <p:nvPr>
            <p:ph idx="1"/>
          </p:nvPr>
        </p:nvSpPr>
        <p:spPr>
          <a:xfrm>
            <a:off x="2703509" y="1623042"/>
            <a:ext cx="9147116" cy="3582942"/>
          </a:xfrm>
        </p:spPr>
        <p:txBody>
          <a:bodyPr anchor="t" anchorCtr="0">
            <a:normAutofit fontScale="92500" lnSpcReduction="20000"/>
          </a:bodyPr>
          <a:lstStyle/>
          <a:p>
            <a:pPr marL="0" indent="0">
              <a:buNone/>
            </a:pPr>
            <a:r>
              <a:rPr lang="fr-CH" dirty="0"/>
              <a:t>Point positif</a:t>
            </a:r>
          </a:p>
          <a:p>
            <a:r>
              <a:rPr lang="fr-CH" dirty="0"/>
              <a:t>Le projet est terminé et le cahier des charges est presque remplie</a:t>
            </a:r>
          </a:p>
          <a:p>
            <a:r>
              <a:rPr lang="fr-CH" dirty="0"/>
              <a:t>Le code est développé pour simplifier l’ajout de chapitre et pour l’implémentation de nouvelles fonctionnalités</a:t>
            </a:r>
          </a:p>
          <a:p>
            <a:endParaRPr lang="fr-CH" dirty="0"/>
          </a:p>
          <a:p>
            <a:pPr marL="0" indent="0">
              <a:buNone/>
            </a:pPr>
            <a:r>
              <a:rPr lang="fr-CH" dirty="0"/>
              <a:t>Point négatif</a:t>
            </a:r>
          </a:p>
          <a:p>
            <a:r>
              <a:rPr lang="fr-CH" dirty="0"/>
              <a:t>Les animations des combats et des bonus ont été remplacés par des images</a:t>
            </a:r>
          </a:p>
          <a:p>
            <a:r>
              <a:rPr lang="fr-CH" dirty="0"/>
              <a:t>L’utilisation de l’accéléromètre pour calculer une distance n’est pas très optimal</a:t>
            </a:r>
          </a:p>
          <a:p>
            <a:endParaRPr lang="fr-CH" dirty="0"/>
          </a:p>
          <a:p>
            <a:endParaRPr lang="fr-CH" dirty="0"/>
          </a:p>
        </p:txBody>
      </p:sp>
    </p:spTree>
    <p:extLst>
      <p:ext uri="{BB962C8B-B14F-4D97-AF65-F5344CB8AC3E}">
        <p14:creationId xmlns:p14="http://schemas.microsoft.com/office/powerpoint/2010/main" val="2126735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F33306-D4C8-47FD-B767-4C26F1291E90}"/>
              </a:ext>
            </a:extLst>
          </p:cNvPr>
          <p:cNvSpPr>
            <a:spLocks noGrp="1"/>
          </p:cNvSpPr>
          <p:nvPr>
            <p:ph type="title"/>
          </p:nvPr>
        </p:nvSpPr>
        <p:spPr>
          <a:xfrm>
            <a:off x="2193758" y="1229710"/>
            <a:ext cx="8637153" cy="3594538"/>
          </a:xfrm>
        </p:spPr>
        <p:txBody>
          <a:bodyPr>
            <a:normAutofit/>
          </a:bodyPr>
          <a:lstStyle/>
          <a:p>
            <a:r>
              <a:rPr lang="fr-CH" sz="6000" dirty="0"/>
              <a:t>Des questions ?</a:t>
            </a:r>
          </a:p>
        </p:txBody>
      </p:sp>
    </p:spTree>
    <p:extLst>
      <p:ext uri="{BB962C8B-B14F-4D97-AF65-F5344CB8AC3E}">
        <p14:creationId xmlns:p14="http://schemas.microsoft.com/office/powerpoint/2010/main" val="113728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F33306-D4C8-47FD-B767-4C26F1291E90}"/>
              </a:ext>
            </a:extLst>
          </p:cNvPr>
          <p:cNvSpPr>
            <a:spLocks noGrp="1"/>
          </p:cNvSpPr>
          <p:nvPr>
            <p:ph type="title"/>
          </p:nvPr>
        </p:nvSpPr>
        <p:spPr>
          <a:xfrm>
            <a:off x="1484311" y="685801"/>
            <a:ext cx="10018713" cy="745836"/>
          </a:xfrm>
        </p:spPr>
        <p:txBody>
          <a:bodyPr/>
          <a:lstStyle/>
          <a:p>
            <a:pPr algn="l"/>
            <a:r>
              <a:rPr lang="fr-CH" dirty="0"/>
              <a:t>Sommaire</a:t>
            </a:r>
          </a:p>
        </p:txBody>
      </p:sp>
      <p:sp>
        <p:nvSpPr>
          <p:cNvPr id="4" name="Espace réservé du contenu 2">
            <a:extLst>
              <a:ext uri="{FF2B5EF4-FFF2-40B4-BE49-F238E27FC236}">
                <a16:creationId xmlns:a16="http://schemas.microsoft.com/office/drawing/2014/main" id="{049C4395-38C4-4B0C-8910-A8F7BF702D03}"/>
              </a:ext>
            </a:extLst>
          </p:cNvPr>
          <p:cNvSpPr txBox="1">
            <a:spLocks/>
          </p:cNvSpPr>
          <p:nvPr/>
        </p:nvSpPr>
        <p:spPr>
          <a:xfrm>
            <a:off x="2551109" y="1766206"/>
            <a:ext cx="10018713"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fr-CH"/>
              <a:t>Introduction</a:t>
            </a:r>
          </a:p>
          <a:p>
            <a:r>
              <a:rPr lang="fr-CH"/>
              <a:t>Conception</a:t>
            </a:r>
          </a:p>
          <a:p>
            <a:r>
              <a:rPr lang="fr-CH"/>
              <a:t>Planning</a:t>
            </a:r>
          </a:p>
          <a:p>
            <a:r>
              <a:rPr lang="fr-CH"/>
              <a:t>Réalisation</a:t>
            </a:r>
          </a:p>
          <a:p>
            <a:r>
              <a:rPr lang="fr-CH"/>
              <a:t>Démos</a:t>
            </a:r>
          </a:p>
          <a:p>
            <a:r>
              <a:rPr lang="fr-CH"/>
              <a:t>Conclusion</a:t>
            </a:r>
          </a:p>
          <a:p>
            <a:endParaRPr lang="fr-CH" dirty="0"/>
          </a:p>
        </p:txBody>
      </p:sp>
      <p:pic>
        <p:nvPicPr>
          <p:cNvPr id="7" name="Image 6">
            <a:extLst>
              <a:ext uri="{FF2B5EF4-FFF2-40B4-BE49-F238E27FC236}">
                <a16:creationId xmlns:a16="http://schemas.microsoft.com/office/drawing/2014/main" id="{660BB3DA-E17E-4553-9B13-8D9843788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258" y="2537593"/>
            <a:ext cx="1283746" cy="1581425"/>
          </a:xfrm>
          <a:prstGeom prst="rect">
            <a:avLst/>
          </a:prstGeom>
        </p:spPr>
      </p:pic>
    </p:spTree>
    <p:extLst>
      <p:ext uri="{BB962C8B-B14F-4D97-AF65-F5344CB8AC3E}">
        <p14:creationId xmlns:p14="http://schemas.microsoft.com/office/powerpoint/2010/main" val="1364190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F33306-D4C8-47FD-B767-4C26F1291E90}"/>
              </a:ext>
            </a:extLst>
          </p:cNvPr>
          <p:cNvSpPr>
            <a:spLocks noGrp="1"/>
          </p:cNvSpPr>
          <p:nvPr>
            <p:ph type="title"/>
          </p:nvPr>
        </p:nvSpPr>
        <p:spPr>
          <a:xfrm>
            <a:off x="1484311" y="685801"/>
            <a:ext cx="10018713" cy="745836"/>
          </a:xfrm>
        </p:spPr>
        <p:txBody>
          <a:bodyPr/>
          <a:lstStyle/>
          <a:p>
            <a:pPr algn="l"/>
            <a:r>
              <a:rPr lang="fr-CH" dirty="0"/>
              <a:t>Introduction</a:t>
            </a:r>
          </a:p>
        </p:txBody>
      </p:sp>
      <p:sp>
        <p:nvSpPr>
          <p:cNvPr id="3" name="Espace réservé du contenu 2">
            <a:extLst>
              <a:ext uri="{FF2B5EF4-FFF2-40B4-BE49-F238E27FC236}">
                <a16:creationId xmlns:a16="http://schemas.microsoft.com/office/drawing/2014/main" id="{E2D72BF4-97A8-4FF9-9406-29B2A8E42FC2}"/>
              </a:ext>
            </a:extLst>
          </p:cNvPr>
          <p:cNvSpPr>
            <a:spLocks noGrp="1"/>
          </p:cNvSpPr>
          <p:nvPr>
            <p:ph idx="1"/>
          </p:nvPr>
        </p:nvSpPr>
        <p:spPr>
          <a:xfrm>
            <a:off x="2703508" y="1623042"/>
            <a:ext cx="10018713" cy="3124201"/>
          </a:xfrm>
        </p:spPr>
        <p:txBody>
          <a:bodyPr anchor="t" anchorCtr="0"/>
          <a:lstStyle/>
          <a:p>
            <a:r>
              <a:rPr lang="fr-CH" dirty="0"/>
              <a:t>Histoire interactive</a:t>
            </a:r>
          </a:p>
          <a:p>
            <a:r>
              <a:rPr lang="fr-CH" dirty="0"/>
              <a:t>Les choix de l’utilisateur définissent l’histoire</a:t>
            </a:r>
          </a:p>
          <a:p>
            <a:r>
              <a:rPr lang="fr-CH" dirty="0"/>
              <a:t>Combat et course</a:t>
            </a:r>
          </a:p>
          <a:p>
            <a:r>
              <a:rPr lang="fr-CH" dirty="0"/>
              <a:t>Bonus récupérable</a:t>
            </a:r>
          </a:p>
          <a:p>
            <a:endParaRPr lang="fr-CH" dirty="0"/>
          </a:p>
        </p:txBody>
      </p:sp>
    </p:spTree>
    <p:extLst>
      <p:ext uri="{BB962C8B-B14F-4D97-AF65-F5344CB8AC3E}">
        <p14:creationId xmlns:p14="http://schemas.microsoft.com/office/powerpoint/2010/main" val="2198194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F33306-D4C8-47FD-B767-4C26F1291E90}"/>
              </a:ext>
            </a:extLst>
          </p:cNvPr>
          <p:cNvSpPr>
            <a:spLocks noGrp="1"/>
          </p:cNvSpPr>
          <p:nvPr>
            <p:ph type="title"/>
          </p:nvPr>
        </p:nvSpPr>
        <p:spPr>
          <a:xfrm>
            <a:off x="1484311" y="685801"/>
            <a:ext cx="10018713" cy="745836"/>
          </a:xfrm>
        </p:spPr>
        <p:txBody>
          <a:bodyPr/>
          <a:lstStyle/>
          <a:p>
            <a:pPr algn="l"/>
            <a:r>
              <a:rPr lang="fr-CH" dirty="0"/>
              <a:t>Conception</a:t>
            </a:r>
          </a:p>
        </p:txBody>
      </p:sp>
      <p:sp>
        <p:nvSpPr>
          <p:cNvPr id="3" name="Espace réservé du contenu 2">
            <a:extLst>
              <a:ext uri="{FF2B5EF4-FFF2-40B4-BE49-F238E27FC236}">
                <a16:creationId xmlns:a16="http://schemas.microsoft.com/office/drawing/2014/main" id="{E2D72BF4-97A8-4FF9-9406-29B2A8E42FC2}"/>
              </a:ext>
            </a:extLst>
          </p:cNvPr>
          <p:cNvSpPr>
            <a:spLocks noGrp="1"/>
          </p:cNvSpPr>
          <p:nvPr>
            <p:ph idx="1"/>
          </p:nvPr>
        </p:nvSpPr>
        <p:spPr>
          <a:xfrm>
            <a:off x="2703508" y="1623042"/>
            <a:ext cx="10018713" cy="3124201"/>
          </a:xfrm>
        </p:spPr>
        <p:txBody>
          <a:bodyPr anchor="t" anchorCtr="0"/>
          <a:lstStyle/>
          <a:p>
            <a:r>
              <a:rPr lang="fr-CH" dirty="0"/>
              <a:t>L’histoire est un arbre de nœuds</a:t>
            </a:r>
          </a:p>
          <a:p>
            <a:r>
              <a:rPr lang="fr-CH" dirty="0"/>
              <a:t>Chaque nœuds pointent sur les suivants</a:t>
            </a:r>
          </a:p>
          <a:p>
            <a:r>
              <a:rPr lang="fr-CH" dirty="0"/>
              <a:t>Les nœuds spéciaux déclenchent des actions</a:t>
            </a:r>
          </a:p>
          <a:p>
            <a:r>
              <a:rPr lang="fr-CH" dirty="0"/>
              <a:t>Les nœuds contiennent les bonus</a:t>
            </a:r>
          </a:p>
          <a:p>
            <a:endParaRPr lang="fr-CH" dirty="0"/>
          </a:p>
        </p:txBody>
      </p:sp>
    </p:spTree>
    <p:extLst>
      <p:ext uri="{BB962C8B-B14F-4D97-AF65-F5344CB8AC3E}">
        <p14:creationId xmlns:p14="http://schemas.microsoft.com/office/powerpoint/2010/main" val="1878768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67" name="Group 35">
            <a:extLst>
              <a:ext uri="{FF2B5EF4-FFF2-40B4-BE49-F238E27FC236}">
                <a16:creationId xmlns:a16="http://schemas.microsoft.com/office/drawing/2014/main" id="{D6BA167A-D3C3-4EE8-8B5E-13679208725E}"/>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7" name="Freeform 6">
              <a:extLst>
                <a:ext uri="{FF2B5EF4-FFF2-40B4-BE49-F238E27FC236}">
                  <a16:creationId xmlns:a16="http://schemas.microsoft.com/office/drawing/2014/main" id="{810CA83B-630E-45DB-ADCB-F0260428513D}"/>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8" name="Freeform 7">
              <a:extLst>
                <a:ext uri="{FF2B5EF4-FFF2-40B4-BE49-F238E27FC236}">
                  <a16:creationId xmlns:a16="http://schemas.microsoft.com/office/drawing/2014/main" id="{7A57B554-6973-429A-818B-524C03DA479E}"/>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9" name="Freeform 9">
              <a:extLst>
                <a:ext uri="{FF2B5EF4-FFF2-40B4-BE49-F238E27FC236}">
                  <a16:creationId xmlns:a16="http://schemas.microsoft.com/office/drawing/2014/main" id="{89ED2DB2-F3BB-4B5E-84E6-CC259E394AF3}"/>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40" name="Freeform 10">
              <a:extLst>
                <a:ext uri="{FF2B5EF4-FFF2-40B4-BE49-F238E27FC236}">
                  <a16:creationId xmlns:a16="http://schemas.microsoft.com/office/drawing/2014/main" id="{93816493-5723-43CF-95A9-2CDEC9B11D76}"/>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1" name="Freeform 11">
              <a:extLst>
                <a:ext uri="{FF2B5EF4-FFF2-40B4-BE49-F238E27FC236}">
                  <a16:creationId xmlns:a16="http://schemas.microsoft.com/office/drawing/2014/main" id="{A9964935-0316-4743-BD2E-35B86AF480C4}"/>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42" name="Freeform 12">
              <a:extLst>
                <a:ext uri="{FF2B5EF4-FFF2-40B4-BE49-F238E27FC236}">
                  <a16:creationId xmlns:a16="http://schemas.microsoft.com/office/drawing/2014/main" id="{2B20A700-1547-48D5-AA6F-C1473539C70F}"/>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68" name="Image 3">
            <a:extLst>
              <a:ext uri="{FF2B5EF4-FFF2-40B4-BE49-F238E27FC236}">
                <a16:creationId xmlns:a16="http://schemas.microsoft.com/office/drawing/2014/main" id="{18141A38-AC60-4E7E-8F00-FFAA456581A5}"/>
              </a:ext>
            </a:extLst>
          </p:cNvPr>
          <p:cNvPicPr>
            <a:picLocks noGrp="1" noChangeAspect="1"/>
          </p:cNvPicPr>
          <p:nvPr>
            <p:ph idx="1"/>
          </p:nvPr>
        </p:nvPicPr>
        <p:blipFill rotWithShape="1">
          <a:blip r:embed="rId3"/>
          <a:srcRect r="1" b="1882"/>
          <a:stretch/>
        </p:blipFill>
        <p:spPr>
          <a:xfrm>
            <a:off x="3967843" y="608014"/>
            <a:ext cx="7487555" cy="37284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re 1">
            <a:extLst>
              <a:ext uri="{FF2B5EF4-FFF2-40B4-BE49-F238E27FC236}">
                <a16:creationId xmlns:a16="http://schemas.microsoft.com/office/drawing/2014/main" id="{CA7F0D2B-BBB7-4CF6-824A-DFB52F783BF6}"/>
              </a:ext>
            </a:extLst>
          </p:cNvPr>
          <p:cNvSpPr>
            <a:spLocks noGrp="1"/>
          </p:cNvSpPr>
          <p:nvPr>
            <p:ph type="title"/>
          </p:nvPr>
        </p:nvSpPr>
        <p:spPr>
          <a:xfrm>
            <a:off x="4089399" y="4690533"/>
            <a:ext cx="7413623" cy="770472"/>
          </a:xfrm>
        </p:spPr>
        <p:txBody>
          <a:bodyPr vert="horz" lIns="91440" tIns="45720" rIns="91440" bIns="45720" rtlCol="0" anchor="b">
            <a:normAutofit fontScale="90000"/>
          </a:bodyPr>
          <a:lstStyle/>
          <a:p>
            <a:pPr algn="r"/>
            <a:r>
              <a:rPr lang="en-US" sz="4800" dirty="0" err="1"/>
              <a:t>Arbre</a:t>
            </a:r>
            <a:r>
              <a:rPr lang="en-US" sz="4800" dirty="0"/>
              <a:t> du </a:t>
            </a:r>
            <a:r>
              <a:rPr lang="en-US" sz="4800" dirty="0" err="1"/>
              <a:t>scénario</a:t>
            </a:r>
            <a:r>
              <a:rPr lang="en-US" sz="4800" dirty="0"/>
              <a:t> </a:t>
            </a:r>
          </a:p>
        </p:txBody>
      </p:sp>
    </p:spTree>
    <p:extLst>
      <p:ext uri="{BB962C8B-B14F-4D97-AF65-F5344CB8AC3E}">
        <p14:creationId xmlns:p14="http://schemas.microsoft.com/office/powerpoint/2010/main" val="2314919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F33306-D4C8-47FD-B767-4C26F1291E90}"/>
              </a:ext>
            </a:extLst>
          </p:cNvPr>
          <p:cNvSpPr>
            <a:spLocks noGrp="1"/>
          </p:cNvSpPr>
          <p:nvPr>
            <p:ph type="title"/>
          </p:nvPr>
        </p:nvSpPr>
        <p:spPr>
          <a:xfrm>
            <a:off x="1484311" y="685801"/>
            <a:ext cx="10018713" cy="745836"/>
          </a:xfrm>
        </p:spPr>
        <p:txBody>
          <a:bodyPr/>
          <a:lstStyle/>
          <a:p>
            <a:pPr algn="l"/>
            <a:r>
              <a:rPr lang="fr-CH" dirty="0"/>
              <a:t>Conception</a:t>
            </a:r>
          </a:p>
        </p:txBody>
      </p:sp>
      <p:sp>
        <p:nvSpPr>
          <p:cNvPr id="3" name="Espace réservé du contenu 2">
            <a:extLst>
              <a:ext uri="{FF2B5EF4-FFF2-40B4-BE49-F238E27FC236}">
                <a16:creationId xmlns:a16="http://schemas.microsoft.com/office/drawing/2014/main" id="{E2D72BF4-97A8-4FF9-9406-29B2A8E42FC2}"/>
              </a:ext>
            </a:extLst>
          </p:cNvPr>
          <p:cNvSpPr>
            <a:spLocks noGrp="1"/>
          </p:cNvSpPr>
          <p:nvPr>
            <p:ph idx="1"/>
          </p:nvPr>
        </p:nvSpPr>
        <p:spPr>
          <a:xfrm>
            <a:off x="2703508" y="1623042"/>
            <a:ext cx="10018713" cy="3124201"/>
          </a:xfrm>
        </p:spPr>
        <p:txBody>
          <a:bodyPr anchor="t" anchorCtr="0"/>
          <a:lstStyle/>
          <a:p>
            <a:r>
              <a:rPr lang="fr-CH" dirty="0"/>
              <a:t>L’histoire est un arbre de nœuds</a:t>
            </a:r>
          </a:p>
          <a:p>
            <a:r>
              <a:rPr lang="fr-CH" dirty="0"/>
              <a:t>Chaque nœuds pointent sur les suivants</a:t>
            </a:r>
          </a:p>
          <a:p>
            <a:r>
              <a:rPr lang="fr-CH" dirty="0"/>
              <a:t>Les nœuds spéciaux déclenchent des actions</a:t>
            </a:r>
          </a:p>
          <a:p>
            <a:r>
              <a:rPr lang="fr-CH" dirty="0"/>
              <a:t>Les nœuds contiennent les bonus</a:t>
            </a:r>
          </a:p>
          <a:p>
            <a:endParaRPr lang="fr-CH" dirty="0"/>
          </a:p>
        </p:txBody>
      </p:sp>
      <p:pic>
        <p:nvPicPr>
          <p:cNvPr id="4" name="Image 3">
            <a:extLst>
              <a:ext uri="{FF2B5EF4-FFF2-40B4-BE49-F238E27FC236}">
                <a16:creationId xmlns:a16="http://schemas.microsoft.com/office/drawing/2014/main" id="{FAF10768-8CD8-4EE8-98C2-8C9C124CCFC6}"/>
              </a:ext>
            </a:extLst>
          </p:cNvPr>
          <p:cNvPicPr>
            <a:picLocks noChangeAspect="1"/>
          </p:cNvPicPr>
          <p:nvPr/>
        </p:nvPicPr>
        <p:blipFill>
          <a:blip r:embed="rId2"/>
          <a:stretch>
            <a:fillRect/>
          </a:stretch>
        </p:blipFill>
        <p:spPr>
          <a:xfrm>
            <a:off x="2703508" y="3971203"/>
            <a:ext cx="5690960" cy="776040"/>
          </a:xfrm>
          <a:prstGeom prst="rect">
            <a:avLst/>
          </a:prstGeom>
        </p:spPr>
      </p:pic>
      <p:pic>
        <p:nvPicPr>
          <p:cNvPr id="5" name="Image 4">
            <a:extLst>
              <a:ext uri="{FF2B5EF4-FFF2-40B4-BE49-F238E27FC236}">
                <a16:creationId xmlns:a16="http://schemas.microsoft.com/office/drawing/2014/main" id="{07C8896F-D9DD-4F5E-B4CD-7B458002FB07}"/>
              </a:ext>
            </a:extLst>
          </p:cNvPr>
          <p:cNvPicPr>
            <a:picLocks noChangeAspect="1"/>
          </p:cNvPicPr>
          <p:nvPr/>
        </p:nvPicPr>
        <p:blipFill>
          <a:blip r:embed="rId3"/>
          <a:stretch>
            <a:fillRect/>
          </a:stretch>
        </p:blipFill>
        <p:spPr>
          <a:xfrm>
            <a:off x="2703508" y="5158164"/>
            <a:ext cx="2917910" cy="776040"/>
          </a:xfrm>
          <a:prstGeom prst="rect">
            <a:avLst/>
          </a:prstGeom>
        </p:spPr>
      </p:pic>
      <p:pic>
        <p:nvPicPr>
          <p:cNvPr id="6" name="Image 5">
            <a:extLst>
              <a:ext uri="{FF2B5EF4-FFF2-40B4-BE49-F238E27FC236}">
                <a16:creationId xmlns:a16="http://schemas.microsoft.com/office/drawing/2014/main" id="{E7EF9D6E-222B-4579-BB16-23E565DB9B51}"/>
              </a:ext>
            </a:extLst>
          </p:cNvPr>
          <p:cNvPicPr>
            <a:picLocks noChangeAspect="1"/>
          </p:cNvPicPr>
          <p:nvPr/>
        </p:nvPicPr>
        <p:blipFill>
          <a:blip r:embed="rId4"/>
          <a:stretch>
            <a:fillRect/>
          </a:stretch>
        </p:blipFill>
        <p:spPr>
          <a:xfrm>
            <a:off x="7219399" y="5403285"/>
            <a:ext cx="1889433" cy="285797"/>
          </a:xfrm>
          <a:prstGeom prst="rect">
            <a:avLst/>
          </a:prstGeom>
        </p:spPr>
      </p:pic>
      <p:pic>
        <p:nvPicPr>
          <p:cNvPr id="7" name="Image 6">
            <a:extLst>
              <a:ext uri="{FF2B5EF4-FFF2-40B4-BE49-F238E27FC236}">
                <a16:creationId xmlns:a16="http://schemas.microsoft.com/office/drawing/2014/main" id="{1AACB9B4-3BEE-49F9-B84B-98CF69073D91}"/>
              </a:ext>
            </a:extLst>
          </p:cNvPr>
          <p:cNvPicPr>
            <a:picLocks noChangeAspect="1"/>
          </p:cNvPicPr>
          <p:nvPr/>
        </p:nvPicPr>
        <p:blipFill>
          <a:blip r:embed="rId5"/>
          <a:stretch>
            <a:fillRect/>
          </a:stretch>
        </p:blipFill>
        <p:spPr>
          <a:xfrm>
            <a:off x="2667038" y="3971203"/>
            <a:ext cx="2436766" cy="776040"/>
          </a:xfrm>
          <a:prstGeom prst="rect">
            <a:avLst/>
          </a:prstGeom>
        </p:spPr>
      </p:pic>
      <p:pic>
        <p:nvPicPr>
          <p:cNvPr id="8" name="Image 7">
            <a:extLst>
              <a:ext uri="{FF2B5EF4-FFF2-40B4-BE49-F238E27FC236}">
                <a16:creationId xmlns:a16="http://schemas.microsoft.com/office/drawing/2014/main" id="{4BD348E5-9ADC-4CAB-861F-210D20AE68DB}"/>
              </a:ext>
            </a:extLst>
          </p:cNvPr>
          <p:cNvPicPr>
            <a:picLocks noChangeAspect="1"/>
          </p:cNvPicPr>
          <p:nvPr/>
        </p:nvPicPr>
        <p:blipFill>
          <a:blip r:embed="rId6"/>
          <a:stretch>
            <a:fillRect/>
          </a:stretch>
        </p:blipFill>
        <p:spPr>
          <a:xfrm>
            <a:off x="2615288" y="3971203"/>
            <a:ext cx="4345824" cy="776040"/>
          </a:xfrm>
          <a:prstGeom prst="rect">
            <a:avLst/>
          </a:prstGeom>
        </p:spPr>
      </p:pic>
    </p:spTree>
    <p:extLst>
      <p:ext uri="{BB962C8B-B14F-4D97-AF65-F5344CB8AC3E}">
        <p14:creationId xmlns:p14="http://schemas.microsoft.com/office/powerpoint/2010/main" val="86248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F33306-D4C8-47FD-B767-4C26F1291E90}"/>
              </a:ext>
            </a:extLst>
          </p:cNvPr>
          <p:cNvSpPr>
            <a:spLocks noGrp="1"/>
          </p:cNvSpPr>
          <p:nvPr>
            <p:ph type="title"/>
          </p:nvPr>
        </p:nvSpPr>
        <p:spPr>
          <a:xfrm>
            <a:off x="1484311" y="685801"/>
            <a:ext cx="10018713" cy="745836"/>
          </a:xfrm>
        </p:spPr>
        <p:txBody>
          <a:bodyPr/>
          <a:lstStyle/>
          <a:p>
            <a:pPr algn="l"/>
            <a:r>
              <a:rPr lang="fr-CH" dirty="0"/>
              <a:t>Planning</a:t>
            </a:r>
          </a:p>
        </p:txBody>
      </p:sp>
      <p:pic>
        <p:nvPicPr>
          <p:cNvPr id="4" name="Image 3">
            <a:extLst>
              <a:ext uri="{FF2B5EF4-FFF2-40B4-BE49-F238E27FC236}">
                <a16:creationId xmlns:a16="http://schemas.microsoft.com/office/drawing/2014/main" id="{2687339F-4F5B-4691-97F3-898FC5A89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7794" y="3787628"/>
            <a:ext cx="10018713" cy="2384571"/>
          </a:xfrm>
          <a:prstGeom prst="rect">
            <a:avLst/>
          </a:prstGeom>
        </p:spPr>
      </p:pic>
      <p:sp>
        <p:nvSpPr>
          <p:cNvPr id="5" name="Espace réservé du contenu 2">
            <a:extLst>
              <a:ext uri="{FF2B5EF4-FFF2-40B4-BE49-F238E27FC236}">
                <a16:creationId xmlns:a16="http://schemas.microsoft.com/office/drawing/2014/main" id="{CEB61D05-2C97-4939-9A58-2F5E68DED6BF}"/>
              </a:ext>
            </a:extLst>
          </p:cNvPr>
          <p:cNvSpPr>
            <a:spLocks noGrp="1"/>
          </p:cNvSpPr>
          <p:nvPr>
            <p:ph idx="1"/>
          </p:nvPr>
        </p:nvSpPr>
        <p:spPr>
          <a:xfrm>
            <a:off x="2173287" y="1643321"/>
            <a:ext cx="10018713" cy="2144307"/>
          </a:xfrm>
        </p:spPr>
        <p:txBody>
          <a:bodyPr anchor="t" anchorCtr="0">
            <a:normAutofit/>
          </a:bodyPr>
          <a:lstStyle/>
          <a:p>
            <a:r>
              <a:rPr lang="fr-CH" dirty="0"/>
              <a:t>Accéléromètre</a:t>
            </a:r>
          </a:p>
          <a:p>
            <a:r>
              <a:rPr lang="fr-CH" dirty="0"/>
              <a:t>Interface graphique</a:t>
            </a:r>
          </a:p>
          <a:p>
            <a:r>
              <a:rPr lang="fr-CH" dirty="0"/>
              <a:t>Stockage de données</a:t>
            </a:r>
          </a:p>
          <a:p>
            <a:r>
              <a:rPr lang="fr-CH" dirty="0"/>
              <a:t>Autre</a:t>
            </a:r>
          </a:p>
          <a:p>
            <a:endParaRPr lang="fr-CH" dirty="0"/>
          </a:p>
        </p:txBody>
      </p:sp>
    </p:spTree>
    <p:extLst>
      <p:ext uri="{BB962C8B-B14F-4D97-AF65-F5344CB8AC3E}">
        <p14:creationId xmlns:p14="http://schemas.microsoft.com/office/powerpoint/2010/main" val="415317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F33306-D4C8-47FD-B767-4C26F1291E90}"/>
              </a:ext>
            </a:extLst>
          </p:cNvPr>
          <p:cNvSpPr>
            <a:spLocks noGrp="1"/>
          </p:cNvSpPr>
          <p:nvPr>
            <p:ph type="title"/>
          </p:nvPr>
        </p:nvSpPr>
        <p:spPr>
          <a:xfrm>
            <a:off x="1484311" y="685801"/>
            <a:ext cx="10018713" cy="745836"/>
          </a:xfrm>
        </p:spPr>
        <p:txBody>
          <a:bodyPr/>
          <a:lstStyle/>
          <a:p>
            <a:pPr algn="l"/>
            <a:r>
              <a:rPr lang="fr-CH" dirty="0"/>
              <a:t>Réalisation</a:t>
            </a:r>
          </a:p>
        </p:txBody>
      </p:sp>
      <p:sp>
        <p:nvSpPr>
          <p:cNvPr id="3" name="Espace réservé du contenu 2">
            <a:extLst>
              <a:ext uri="{FF2B5EF4-FFF2-40B4-BE49-F238E27FC236}">
                <a16:creationId xmlns:a16="http://schemas.microsoft.com/office/drawing/2014/main" id="{E2D72BF4-97A8-4FF9-9406-29B2A8E42FC2}"/>
              </a:ext>
            </a:extLst>
          </p:cNvPr>
          <p:cNvSpPr>
            <a:spLocks noGrp="1"/>
          </p:cNvSpPr>
          <p:nvPr>
            <p:ph idx="1"/>
          </p:nvPr>
        </p:nvSpPr>
        <p:spPr>
          <a:xfrm>
            <a:off x="2711897" y="1614653"/>
            <a:ext cx="10018713" cy="3124201"/>
          </a:xfrm>
        </p:spPr>
        <p:txBody>
          <a:bodyPr anchor="t" anchorCtr="0">
            <a:normAutofit/>
          </a:bodyPr>
          <a:lstStyle/>
          <a:p>
            <a:r>
              <a:rPr lang="fr-CH" dirty="0"/>
              <a:t>Implémentation</a:t>
            </a:r>
          </a:p>
          <a:p>
            <a:pPr lvl="1"/>
            <a:r>
              <a:rPr lang="fr-CH" dirty="0"/>
              <a:t>Interfaces</a:t>
            </a:r>
          </a:p>
          <a:p>
            <a:pPr lvl="1"/>
            <a:r>
              <a:rPr lang="fr-CH" dirty="0"/>
              <a:t>Classes</a:t>
            </a:r>
          </a:p>
          <a:p>
            <a:pPr lvl="1"/>
            <a:r>
              <a:rPr lang="fr-CH" dirty="0"/>
              <a:t>Images</a:t>
            </a:r>
          </a:p>
          <a:p>
            <a:r>
              <a:rPr lang="fr-CH" dirty="0"/>
              <a:t>Stockage de données</a:t>
            </a:r>
          </a:p>
          <a:p>
            <a:r>
              <a:rPr lang="fr-CH" dirty="0"/>
              <a:t>Accéléromètre</a:t>
            </a:r>
          </a:p>
        </p:txBody>
      </p:sp>
      <p:pic>
        <p:nvPicPr>
          <p:cNvPr id="7" name="Image 6">
            <a:extLst>
              <a:ext uri="{FF2B5EF4-FFF2-40B4-BE49-F238E27FC236}">
                <a16:creationId xmlns:a16="http://schemas.microsoft.com/office/drawing/2014/main" id="{2D8FE7BE-EB47-4600-97C2-2F17178C7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253" y="496041"/>
            <a:ext cx="923753" cy="935596"/>
          </a:xfrm>
          <a:prstGeom prst="rect">
            <a:avLst/>
          </a:prstGeom>
        </p:spPr>
      </p:pic>
    </p:spTree>
    <p:extLst>
      <p:ext uri="{BB962C8B-B14F-4D97-AF65-F5344CB8AC3E}">
        <p14:creationId xmlns:p14="http://schemas.microsoft.com/office/powerpoint/2010/main" val="17983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F33306-D4C8-47FD-B767-4C26F1291E90}"/>
              </a:ext>
            </a:extLst>
          </p:cNvPr>
          <p:cNvSpPr>
            <a:spLocks noGrp="1"/>
          </p:cNvSpPr>
          <p:nvPr>
            <p:ph type="title"/>
          </p:nvPr>
        </p:nvSpPr>
        <p:spPr>
          <a:xfrm>
            <a:off x="4867466" y="1168168"/>
            <a:ext cx="2457067" cy="1111467"/>
          </a:xfrm>
        </p:spPr>
        <p:txBody>
          <a:bodyPr>
            <a:normAutofit fontScale="90000"/>
          </a:bodyPr>
          <a:lstStyle/>
          <a:p>
            <a:pPr algn="l"/>
            <a:r>
              <a:rPr lang="fr-CH" sz="6700" dirty="0"/>
              <a:t>Démo</a:t>
            </a:r>
            <a:endParaRPr lang="fr-CH" sz="4400" dirty="0"/>
          </a:p>
        </p:txBody>
      </p:sp>
    </p:spTree>
    <p:extLst>
      <p:ext uri="{BB962C8B-B14F-4D97-AF65-F5344CB8AC3E}">
        <p14:creationId xmlns:p14="http://schemas.microsoft.com/office/powerpoint/2010/main" val="2274411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31385a6e-1adf-4105-bbd2-b3d90388bc0e" Revision="1" Stencil="System.MyShapes" StencilVersion="1.0"/>
</Control>
</file>

<file path=customXml/itemProps1.xml><?xml version="1.0" encoding="utf-8"?>
<ds:datastoreItem xmlns:ds="http://schemas.openxmlformats.org/officeDocument/2006/customXml" ds:itemID="{B1AEE797-B7DF-4124-A609-B62F581736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Parallaxe</Template>
  <TotalTime>162</TotalTime>
  <Words>259</Words>
  <Application>Microsoft Office PowerPoint</Application>
  <PresentationFormat>Grand écran</PresentationFormat>
  <Paragraphs>91</Paragraphs>
  <Slides>11</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Corbel</vt:lpstr>
      <vt:lpstr>Wingdings</vt:lpstr>
      <vt:lpstr>Parallaxe</vt:lpstr>
      <vt:lpstr>Projet de développement mobile RolePlay</vt:lpstr>
      <vt:lpstr>Sommaire</vt:lpstr>
      <vt:lpstr>Introduction</vt:lpstr>
      <vt:lpstr>Conception</vt:lpstr>
      <vt:lpstr>Arbre du scénario </vt:lpstr>
      <vt:lpstr>Conception</vt:lpstr>
      <vt:lpstr>Planning</vt:lpstr>
      <vt:lpstr>Réalisation</vt:lpstr>
      <vt:lpstr>Démo</vt:lpstr>
      <vt:lpstr>Conclusion</vt:lpstr>
      <vt:lpstr>Des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développement mobile RolePlay</dc:title>
  <dc:creator>Bento Da Silva Axel</dc:creator>
  <cp:lastModifiedBy>Griesser Gabriel</cp:lastModifiedBy>
  <cp:revision>32</cp:revision>
  <dcterms:created xsi:type="dcterms:W3CDTF">2018-01-12T14:57:14Z</dcterms:created>
  <dcterms:modified xsi:type="dcterms:W3CDTF">2018-01-26T06:52:47Z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