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7"/>
  </p:notesMasterIdLst>
  <p:handoutMasterIdLst>
    <p:handoutMasterId r:id="rId8"/>
  </p:handoutMasterIdLst>
  <p:sldIdLst>
    <p:sldId id="282" r:id="rId6"/>
  </p:sldIdLst>
  <p:sldSz cx="9601200" cy="12801600" type="A3"/>
  <p:notesSz cx="9799638" cy="14355763"/>
  <p:defaultTextStyle>
    <a:defPPr>
      <a:defRPr lang="fr-FR"/>
    </a:defPPr>
    <a:lvl1pPr marL="0" algn="l" defTabSz="1075009" rtl="0" eaLnBrk="1" latinLnBrk="0" hangingPunct="1">
      <a:defRPr sz="2116" kern="1200">
        <a:solidFill>
          <a:schemeClr val="tx1"/>
        </a:solidFill>
        <a:latin typeface="+mn-lt"/>
        <a:ea typeface="+mn-ea"/>
        <a:cs typeface="+mn-cs"/>
      </a:defRPr>
    </a:lvl1pPr>
    <a:lvl2pPr marL="537504" algn="l" defTabSz="1075009" rtl="0" eaLnBrk="1" latinLnBrk="0" hangingPunct="1">
      <a:defRPr sz="2116" kern="1200">
        <a:solidFill>
          <a:schemeClr val="tx1"/>
        </a:solidFill>
        <a:latin typeface="+mn-lt"/>
        <a:ea typeface="+mn-ea"/>
        <a:cs typeface="+mn-cs"/>
      </a:defRPr>
    </a:lvl2pPr>
    <a:lvl3pPr marL="1075009" algn="l" defTabSz="1075009" rtl="0" eaLnBrk="1" latinLnBrk="0" hangingPunct="1">
      <a:defRPr sz="2116" kern="1200">
        <a:solidFill>
          <a:schemeClr val="tx1"/>
        </a:solidFill>
        <a:latin typeface="+mn-lt"/>
        <a:ea typeface="+mn-ea"/>
        <a:cs typeface="+mn-cs"/>
      </a:defRPr>
    </a:lvl3pPr>
    <a:lvl4pPr marL="1612513" algn="l" defTabSz="1075009" rtl="0" eaLnBrk="1" latinLnBrk="0" hangingPunct="1">
      <a:defRPr sz="2116" kern="1200">
        <a:solidFill>
          <a:schemeClr val="tx1"/>
        </a:solidFill>
        <a:latin typeface="+mn-lt"/>
        <a:ea typeface="+mn-ea"/>
        <a:cs typeface="+mn-cs"/>
      </a:defRPr>
    </a:lvl4pPr>
    <a:lvl5pPr marL="2150017" algn="l" defTabSz="1075009" rtl="0" eaLnBrk="1" latinLnBrk="0" hangingPunct="1">
      <a:defRPr sz="2116" kern="1200">
        <a:solidFill>
          <a:schemeClr val="tx1"/>
        </a:solidFill>
        <a:latin typeface="+mn-lt"/>
        <a:ea typeface="+mn-ea"/>
        <a:cs typeface="+mn-cs"/>
      </a:defRPr>
    </a:lvl5pPr>
    <a:lvl6pPr marL="2687522" algn="l" defTabSz="1075009" rtl="0" eaLnBrk="1" latinLnBrk="0" hangingPunct="1">
      <a:defRPr sz="2116" kern="1200">
        <a:solidFill>
          <a:schemeClr val="tx1"/>
        </a:solidFill>
        <a:latin typeface="+mn-lt"/>
        <a:ea typeface="+mn-ea"/>
        <a:cs typeface="+mn-cs"/>
      </a:defRPr>
    </a:lvl6pPr>
    <a:lvl7pPr marL="3225026" algn="l" defTabSz="1075009" rtl="0" eaLnBrk="1" latinLnBrk="0" hangingPunct="1">
      <a:defRPr sz="2116" kern="1200">
        <a:solidFill>
          <a:schemeClr val="tx1"/>
        </a:solidFill>
        <a:latin typeface="+mn-lt"/>
        <a:ea typeface="+mn-ea"/>
        <a:cs typeface="+mn-cs"/>
      </a:defRPr>
    </a:lvl7pPr>
    <a:lvl8pPr marL="3762530" algn="l" defTabSz="1075009" rtl="0" eaLnBrk="1" latinLnBrk="0" hangingPunct="1">
      <a:defRPr sz="2116" kern="1200">
        <a:solidFill>
          <a:schemeClr val="tx1"/>
        </a:solidFill>
        <a:latin typeface="+mn-lt"/>
        <a:ea typeface="+mn-ea"/>
        <a:cs typeface="+mn-cs"/>
      </a:defRPr>
    </a:lvl8pPr>
    <a:lvl9pPr marL="4300035" algn="l" defTabSz="1075009" rtl="0" eaLnBrk="1" latinLnBrk="0" hangingPunct="1">
      <a:defRPr sz="211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962" userDrawn="1">
          <p15:clr>
            <a:srgbClr val="A4A3A4"/>
          </p15:clr>
        </p15:guide>
        <p15:guide id="2" pos="5950" userDrawn="1">
          <p15:clr>
            <a:srgbClr val="A4A3A4"/>
          </p15:clr>
        </p15:guide>
        <p15:guide id="3" pos="3024" userDrawn="1">
          <p15:clr>
            <a:srgbClr val="A4A3A4"/>
          </p15:clr>
        </p15:guide>
        <p15:guide id="4" orient="horz" pos="7926" userDrawn="1">
          <p15:clr>
            <a:srgbClr val="A4A3A4"/>
          </p15:clr>
        </p15:guide>
        <p15:guide id="5" orient="horz" pos="6958" userDrawn="1">
          <p15:clr>
            <a:srgbClr val="A4A3A4"/>
          </p15:clr>
        </p15:guide>
        <p15:guide id="6" pos="3069" userDrawn="1">
          <p15:clr>
            <a:srgbClr val="A4A3A4"/>
          </p15:clr>
        </p15:guide>
        <p15:guide id="7" pos="58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E60062"/>
    <a:srgbClr val="46091A"/>
    <a:srgbClr val="DD1D82"/>
    <a:srgbClr val="FFC72B"/>
    <a:srgbClr val="424242"/>
    <a:srgbClr val="589ED2"/>
    <a:srgbClr val="5B6571"/>
    <a:srgbClr val="F8F8F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3570" y="78"/>
      </p:cViewPr>
      <p:guideLst>
        <p:guide orient="horz" pos="4962"/>
        <p:guide pos="5950"/>
        <p:guide pos="3024"/>
        <p:guide orient="horz" pos="7926"/>
        <p:guide orient="horz" pos="6958"/>
        <p:guide pos="3069"/>
        <p:guide pos="58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46510" cy="720282"/>
          </a:xfrm>
          <a:prstGeom prst="rect">
            <a:avLst/>
          </a:prstGeom>
        </p:spPr>
        <p:txBody>
          <a:bodyPr vert="horz" lIns="133091" tIns="66545" rIns="133091" bIns="66545" rtlCol="0"/>
          <a:lstStyle>
            <a:lvl1pPr algn="l">
              <a:defRPr sz="17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550861" y="0"/>
            <a:ext cx="4246510" cy="720282"/>
          </a:xfrm>
          <a:prstGeom prst="rect">
            <a:avLst/>
          </a:prstGeom>
        </p:spPr>
        <p:txBody>
          <a:bodyPr vert="horz" lIns="133091" tIns="66545" rIns="133091" bIns="66545" rtlCol="0"/>
          <a:lstStyle>
            <a:lvl1pPr algn="r">
              <a:defRPr sz="1700"/>
            </a:lvl1pPr>
          </a:lstStyle>
          <a:p>
            <a:fld id="{F3B19E6F-BD08-4037-97B3-9CB6DA38313A}" type="datetimeFigureOut">
              <a:rPr lang="fr-CH" smtClean="0"/>
              <a:t>25.07.2019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13635485"/>
            <a:ext cx="4246510" cy="720280"/>
          </a:xfrm>
          <a:prstGeom prst="rect">
            <a:avLst/>
          </a:prstGeom>
        </p:spPr>
        <p:txBody>
          <a:bodyPr vert="horz" lIns="133091" tIns="66545" rIns="133091" bIns="66545" rtlCol="0" anchor="b"/>
          <a:lstStyle>
            <a:lvl1pPr algn="l">
              <a:defRPr sz="17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550861" y="13635485"/>
            <a:ext cx="4246510" cy="720280"/>
          </a:xfrm>
          <a:prstGeom prst="rect">
            <a:avLst/>
          </a:prstGeom>
        </p:spPr>
        <p:txBody>
          <a:bodyPr vert="horz" lIns="133091" tIns="66545" rIns="133091" bIns="66545" rtlCol="0" anchor="b"/>
          <a:lstStyle>
            <a:lvl1pPr algn="r">
              <a:defRPr sz="1700"/>
            </a:lvl1pPr>
          </a:lstStyle>
          <a:p>
            <a:fld id="{4FDF330B-3FD7-4B82-AE75-84D36CE151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0789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46510" cy="720282"/>
          </a:xfrm>
          <a:prstGeom prst="rect">
            <a:avLst/>
          </a:prstGeom>
        </p:spPr>
        <p:txBody>
          <a:bodyPr vert="horz" lIns="133091" tIns="66545" rIns="133091" bIns="66545" rtlCol="0"/>
          <a:lstStyle>
            <a:lvl1pPr algn="l">
              <a:defRPr sz="17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550861" y="0"/>
            <a:ext cx="4246510" cy="720282"/>
          </a:xfrm>
          <a:prstGeom prst="rect">
            <a:avLst/>
          </a:prstGeom>
        </p:spPr>
        <p:txBody>
          <a:bodyPr vert="horz" lIns="133091" tIns="66545" rIns="133091" bIns="66545" rtlCol="0"/>
          <a:lstStyle>
            <a:lvl1pPr algn="r">
              <a:defRPr sz="1700"/>
            </a:lvl1pPr>
          </a:lstStyle>
          <a:p>
            <a:fld id="{A1D43D2D-5955-47EF-B9E9-3FE0ACE85F99}" type="datetimeFigureOut">
              <a:rPr lang="fr-CH" smtClean="0"/>
              <a:t>25.07.2019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082925" y="1795463"/>
            <a:ext cx="3633788" cy="4843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3091" tIns="66545" rIns="133091" bIns="66545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79964" y="6908710"/>
            <a:ext cx="7839710" cy="5652582"/>
          </a:xfrm>
          <a:prstGeom prst="rect">
            <a:avLst/>
          </a:prstGeom>
        </p:spPr>
        <p:txBody>
          <a:bodyPr vert="horz" lIns="133091" tIns="66545" rIns="133091" bIns="66545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3635485"/>
            <a:ext cx="4246510" cy="720280"/>
          </a:xfrm>
          <a:prstGeom prst="rect">
            <a:avLst/>
          </a:prstGeom>
        </p:spPr>
        <p:txBody>
          <a:bodyPr vert="horz" lIns="133091" tIns="66545" rIns="133091" bIns="66545" rtlCol="0" anchor="b"/>
          <a:lstStyle>
            <a:lvl1pPr algn="l">
              <a:defRPr sz="17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550861" y="13635485"/>
            <a:ext cx="4246510" cy="720280"/>
          </a:xfrm>
          <a:prstGeom prst="rect">
            <a:avLst/>
          </a:prstGeom>
        </p:spPr>
        <p:txBody>
          <a:bodyPr vert="horz" lIns="133091" tIns="66545" rIns="133091" bIns="66545" rtlCol="0" anchor="b"/>
          <a:lstStyle>
            <a:lvl1pPr algn="r">
              <a:defRPr sz="1700"/>
            </a:lvl1pPr>
          </a:lstStyle>
          <a:p>
            <a:fld id="{0C28D542-9F1F-432A-8612-18B6FC80AEA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96074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80235" rtl="0" eaLnBrk="1" latinLnBrk="0" hangingPunct="1">
      <a:defRPr sz="368" kern="1200">
        <a:solidFill>
          <a:schemeClr val="tx1"/>
        </a:solidFill>
        <a:latin typeface="+mn-lt"/>
        <a:ea typeface="+mn-ea"/>
        <a:cs typeface="+mn-cs"/>
      </a:defRPr>
    </a:lvl1pPr>
    <a:lvl2pPr marL="140117" algn="l" defTabSz="280235" rtl="0" eaLnBrk="1" latinLnBrk="0" hangingPunct="1">
      <a:defRPr sz="368" kern="1200">
        <a:solidFill>
          <a:schemeClr val="tx1"/>
        </a:solidFill>
        <a:latin typeface="+mn-lt"/>
        <a:ea typeface="+mn-ea"/>
        <a:cs typeface="+mn-cs"/>
      </a:defRPr>
    </a:lvl2pPr>
    <a:lvl3pPr marL="280235" algn="l" defTabSz="280235" rtl="0" eaLnBrk="1" latinLnBrk="0" hangingPunct="1">
      <a:defRPr sz="368" kern="1200">
        <a:solidFill>
          <a:schemeClr val="tx1"/>
        </a:solidFill>
        <a:latin typeface="+mn-lt"/>
        <a:ea typeface="+mn-ea"/>
        <a:cs typeface="+mn-cs"/>
      </a:defRPr>
    </a:lvl3pPr>
    <a:lvl4pPr marL="420352" algn="l" defTabSz="280235" rtl="0" eaLnBrk="1" latinLnBrk="0" hangingPunct="1">
      <a:defRPr sz="368" kern="1200">
        <a:solidFill>
          <a:schemeClr val="tx1"/>
        </a:solidFill>
        <a:latin typeface="+mn-lt"/>
        <a:ea typeface="+mn-ea"/>
        <a:cs typeface="+mn-cs"/>
      </a:defRPr>
    </a:lvl4pPr>
    <a:lvl5pPr marL="560470" algn="l" defTabSz="280235" rtl="0" eaLnBrk="1" latinLnBrk="0" hangingPunct="1">
      <a:defRPr sz="368" kern="1200">
        <a:solidFill>
          <a:schemeClr val="tx1"/>
        </a:solidFill>
        <a:latin typeface="+mn-lt"/>
        <a:ea typeface="+mn-ea"/>
        <a:cs typeface="+mn-cs"/>
      </a:defRPr>
    </a:lvl5pPr>
    <a:lvl6pPr marL="700587" algn="l" defTabSz="280235" rtl="0" eaLnBrk="1" latinLnBrk="0" hangingPunct="1">
      <a:defRPr sz="368" kern="1200">
        <a:solidFill>
          <a:schemeClr val="tx1"/>
        </a:solidFill>
        <a:latin typeface="+mn-lt"/>
        <a:ea typeface="+mn-ea"/>
        <a:cs typeface="+mn-cs"/>
      </a:defRPr>
    </a:lvl6pPr>
    <a:lvl7pPr marL="840704" algn="l" defTabSz="280235" rtl="0" eaLnBrk="1" latinLnBrk="0" hangingPunct="1">
      <a:defRPr sz="368" kern="1200">
        <a:solidFill>
          <a:schemeClr val="tx1"/>
        </a:solidFill>
        <a:latin typeface="+mn-lt"/>
        <a:ea typeface="+mn-ea"/>
        <a:cs typeface="+mn-cs"/>
      </a:defRPr>
    </a:lvl7pPr>
    <a:lvl8pPr marL="980822" algn="l" defTabSz="280235" rtl="0" eaLnBrk="1" latinLnBrk="0" hangingPunct="1">
      <a:defRPr sz="368" kern="1200">
        <a:solidFill>
          <a:schemeClr val="tx1"/>
        </a:solidFill>
        <a:latin typeface="+mn-lt"/>
        <a:ea typeface="+mn-ea"/>
        <a:cs typeface="+mn-cs"/>
      </a:defRPr>
    </a:lvl8pPr>
    <a:lvl9pPr marL="1120939" algn="l" defTabSz="280235" rtl="0" eaLnBrk="1" latinLnBrk="0" hangingPunct="1">
      <a:defRPr sz="3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  <a:prstGeom prst="rect">
            <a:avLst/>
          </a:prstGeom>
        </p:spPr>
        <p:txBody>
          <a:bodyPr anchor="b"/>
          <a:lstStyle>
            <a:lvl1pPr algn="ctr"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/>
          <a:lstStyle/>
          <a:p>
            <a:fld id="{D2F79C78-E704-457E-9521-887AA4902E13}" type="datetimeFigureOut">
              <a:rPr lang="fr-CH" smtClean="0"/>
              <a:t>25.07.2019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/>
          <a:lstStyle/>
          <a:p>
            <a:fld id="{3C0E6715-9B26-4802-BC5E-2ECDF16CB1D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521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/>
          <a:lstStyle/>
          <a:p>
            <a:fld id="{D2F79C78-E704-457E-9521-887AA4902E13}" type="datetimeFigureOut">
              <a:rPr lang="fr-CH" smtClean="0"/>
              <a:t>25.07.2019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/>
          <a:lstStyle/>
          <a:p>
            <a:fld id="{3C0E6715-9B26-4802-BC5E-2ECDF16CB1D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0606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/>
          <a:lstStyle/>
          <a:p>
            <a:fld id="{D2F79C78-E704-457E-9521-887AA4902E13}" type="datetimeFigureOut">
              <a:rPr lang="fr-CH" smtClean="0"/>
              <a:t>25.07.2019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/>
          <a:lstStyle/>
          <a:p>
            <a:fld id="{3C0E6715-9B26-4802-BC5E-2ECDF16CB1D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244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/>
          <a:lstStyle/>
          <a:p>
            <a:fld id="{D2F79C78-E704-457E-9521-887AA4902E13}" type="datetimeFigureOut">
              <a:rPr lang="fr-CH" smtClean="0"/>
              <a:t>25.07.2019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/>
          <a:lstStyle/>
          <a:p>
            <a:fld id="{3C0E6715-9B26-4802-BC5E-2ECDF16CB1D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448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  <a:prstGeom prst="rect">
            <a:avLst/>
          </a:prstGeom>
        </p:spPr>
        <p:txBody>
          <a:bodyPr anchor="b"/>
          <a:lstStyle>
            <a:lvl1pPr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/>
          <a:lstStyle/>
          <a:p>
            <a:fld id="{D2F79C78-E704-457E-9521-887AA4902E13}" type="datetimeFigureOut">
              <a:rPr lang="fr-CH" smtClean="0"/>
              <a:t>25.07.2019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/>
          <a:lstStyle/>
          <a:p>
            <a:fld id="{3C0E6715-9B26-4802-BC5E-2ECDF16CB1D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6720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/>
          <a:lstStyle/>
          <a:p>
            <a:fld id="{D2F79C78-E704-457E-9521-887AA4902E13}" type="datetimeFigureOut">
              <a:rPr lang="fr-CH" smtClean="0"/>
              <a:t>25.07.2019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/>
          <a:lstStyle/>
          <a:p>
            <a:fld id="{3C0E6715-9B26-4802-BC5E-2ECDF16CB1D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7495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/>
          <a:lstStyle/>
          <a:p>
            <a:fld id="{D2F79C78-E704-457E-9521-887AA4902E13}" type="datetimeFigureOut">
              <a:rPr lang="fr-CH" smtClean="0"/>
              <a:t>25.07.2019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/>
          <a:lstStyle/>
          <a:p>
            <a:fld id="{3C0E6715-9B26-4802-BC5E-2ECDF16CB1D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8460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/>
          <a:lstStyle/>
          <a:p>
            <a:fld id="{D2F79C78-E704-457E-9521-887AA4902E13}" type="datetimeFigureOut">
              <a:rPr lang="fr-CH" smtClean="0"/>
              <a:t>25.07.2019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/>
          <a:lstStyle/>
          <a:p>
            <a:fld id="{3C0E6715-9B26-4802-BC5E-2ECDF16CB1D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81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/>
          <a:lstStyle/>
          <a:p>
            <a:fld id="{D2F79C78-E704-457E-9521-887AA4902E13}" type="datetimeFigureOut">
              <a:rPr lang="fr-CH" smtClean="0"/>
              <a:t>25.07.2019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/>
          <a:lstStyle/>
          <a:p>
            <a:fld id="{3C0E6715-9B26-4802-BC5E-2ECDF16CB1D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928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  <a:prstGeom prst="rect">
            <a:avLst/>
          </a:prstGeo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/>
          <a:lstStyle/>
          <a:p>
            <a:fld id="{D2F79C78-E704-457E-9521-887AA4902E13}" type="datetimeFigureOut">
              <a:rPr lang="fr-CH" smtClean="0"/>
              <a:t>25.07.2019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/>
          <a:lstStyle/>
          <a:p>
            <a:fld id="{3C0E6715-9B26-4802-BC5E-2ECDF16CB1D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695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  <a:prstGeom prst="rect">
            <a:avLst/>
          </a:prstGeo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/>
          <a:lstStyle/>
          <a:p>
            <a:fld id="{D2F79C78-E704-457E-9521-887AA4902E13}" type="datetimeFigureOut">
              <a:rPr lang="fr-CH" smtClean="0"/>
              <a:t>25.07.2019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/>
          <a:lstStyle/>
          <a:p>
            <a:fld id="{3C0E6715-9B26-4802-BC5E-2ECDF16CB1D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7651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" y="158329"/>
            <a:ext cx="2352098" cy="40340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586" y="145441"/>
            <a:ext cx="964039" cy="416289"/>
          </a:xfrm>
          <a:prstGeom prst="rect">
            <a:avLst/>
          </a:prstGeom>
        </p:spPr>
      </p:pic>
      <p:cxnSp>
        <p:nvCxnSpPr>
          <p:cNvPr id="9" name="Connecteur droit 8"/>
          <p:cNvCxnSpPr/>
          <p:nvPr userDrawn="1"/>
        </p:nvCxnSpPr>
        <p:spPr>
          <a:xfrm>
            <a:off x="0" y="714661"/>
            <a:ext cx="960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13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31872" y="3970954"/>
            <a:ext cx="4405820" cy="2338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5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ts val="1600"/>
              </a:lnSpc>
              <a:spcBef>
                <a:spcPts val="0"/>
              </a:spcBef>
              <a:buNone/>
            </a:pPr>
            <a:r>
              <a:rPr lang="fr-CH" sz="1200" dirty="0">
                <a:latin typeface="+mn-lt"/>
              </a:rPr>
              <a:t>Lorsque tous les dispositifs haptiques ont été testés, la conclusion suivante est tirée:</a:t>
            </a:r>
          </a:p>
          <a:p>
            <a:pPr marL="171450" indent="-171450" algn="just">
              <a:lnSpc>
                <a:spcPts val="1600"/>
              </a:lnSpc>
              <a:spcBef>
                <a:spcPts val="0"/>
              </a:spcBef>
            </a:pPr>
            <a:r>
              <a:rPr lang="fr-CH" sz="1200" dirty="0">
                <a:latin typeface="+mn-lt"/>
              </a:rPr>
              <a:t>Le joystick Falcon possède une grande capacité de simulation haptique, mais l’immersion ressentie est diminuée</a:t>
            </a:r>
          </a:p>
          <a:p>
            <a:pPr marL="171450" indent="-171450" algn="just">
              <a:lnSpc>
                <a:spcPts val="1600"/>
              </a:lnSpc>
              <a:spcBef>
                <a:spcPts val="0"/>
              </a:spcBef>
            </a:pPr>
            <a:r>
              <a:rPr lang="fr-CH" sz="1200" dirty="0">
                <a:latin typeface="+mn-lt"/>
              </a:rPr>
              <a:t>Le gant SenseGlove est un juste milieu entre l’immersion ressenti et les capacités de simulation du toucher</a:t>
            </a:r>
          </a:p>
          <a:p>
            <a:pPr marL="171450" indent="-171450" algn="just">
              <a:lnSpc>
                <a:spcPts val="1600"/>
              </a:lnSpc>
              <a:spcBef>
                <a:spcPts val="0"/>
              </a:spcBef>
            </a:pPr>
            <a:r>
              <a:rPr lang="fr-CH" sz="1200" dirty="0">
                <a:latin typeface="+mn-lt"/>
              </a:rPr>
              <a:t>Le gant Senso est fait pour les applications simples, avec peu d’interactions,</a:t>
            </a:r>
          </a:p>
          <a:p>
            <a:pPr marL="171450" indent="-171450" algn="just">
              <a:lnSpc>
                <a:spcPts val="1600"/>
              </a:lnSpc>
              <a:spcBef>
                <a:spcPts val="0"/>
              </a:spcBef>
            </a:pPr>
            <a:r>
              <a:rPr lang="fr-CH" sz="1200" dirty="0">
                <a:latin typeface="+mn-lt"/>
              </a:rPr>
              <a:t>Le gant Hi5 n’est pas un gant haptique mais un gant de réalité virtuelle. Il est conçu pour être utilisé dans des applications ludiques et dynamiques.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902967"/>
            <a:ext cx="9601200" cy="2256671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52223" tIns="152223" rIns="152223" bIns="15222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ctr"/>
            <a:r>
              <a:rPr lang="en-US" altLang="fr-FR" sz="2400" b="1" dirty="0">
                <a:latin typeface="Calibri" panose="020F0502020204030204"/>
                <a:cs typeface="+mn-cs"/>
              </a:rPr>
              <a:t>TMS =&gt; Gants Haptiques</a:t>
            </a:r>
          </a:p>
          <a:p>
            <a:pPr lvl="0" algn="ctr">
              <a:lnSpc>
                <a:spcPct val="150000"/>
              </a:lnSpc>
            </a:pPr>
            <a:r>
              <a:rPr lang="en-US" altLang="fr-FR" sz="2400" b="1" dirty="0">
                <a:solidFill>
                  <a:prstClr val="black"/>
                </a:solidFill>
                <a:latin typeface="Calibri" panose="020F0502020204030204"/>
                <a:cs typeface="+mn-cs"/>
              </a:rPr>
              <a:t>Gabriel GRIESSER</a:t>
            </a:r>
            <a:endParaRPr lang="en-US" altLang="fr-FR" sz="2400" b="1" dirty="0"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alibri" panose="020F0502020204030204"/>
              <a:cs typeface="+mn-cs"/>
            </a:endParaRPr>
          </a:p>
          <a:p>
            <a:pPr lvl="0" algn="ctr">
              <a:lnSpc>
                <a:spcPts val="2000"/>
              </a:lnSpc>
            </a:pPr>
            <a:r>
              <a:rPr lang="en-US" altLang="fr-FR" sz="1600" dirty="0">
                <a:solidFill>
                  <a:prstClr val="black"/>
                </a:solidFill>
                <a:latin typeface="Calibri" panose="020F0502020204030204"/>
                <a:cs typeface="+mn-cs"/>
              </a:rPr>
              <a:t>Travail de </a:t>
            </a:r>
            <a:r>
              <a:rPr lang="en-US" altLang="fr-FR" sz="1600">
                <a:solidFill>
                  <a:prstClr val="black"/>
                </a:solidFill>
                <a:latin typeface="Calibri" panose="020F0502020204030204"/>
                <a:cs typeface="+mn-cs"/>
              </a:rPr>
              <a:t>Bachelor 228</a:t>
            </a:r>
            <a:endParaRPr lang="en-US" altLang="fr-FR" sz="1600" dirty="0">
              <a:solidFill>
                <a:prstClr val="black"/>
              </a:solidFill>
              <a:latin typeface="Calibri" panose="020F0502020204030204"/>
              <a:cs typeface="+mn-cs"/>
            </a:endParaRPr>
          </a:p>
          <a:p>
            <a:pPr lvl="0" algn="ctr">
              <a:lnSpc>
                <a:spcPts val="2000"/>
              </a:lnSpc>
            </a:pPr>
            <a:r>
              <a:rPr lang="en-US" altLang="fr-FR" sz="1400" dirty="0" err="1">
                <a:solidFill>
                  <a:prstClr val="black"/>
                </a:solidFill>
                <a:latin typeface="Calibri" panose="020F0502020204030204"/>
                <a:cs typeface="+mn-cs"/>
              </a:rPr>
              <a:t>Filière</a:t>
            </a:r>
            <a:r>
              <a:rPr lang="en-US" altLang="fr-FR" sz="1400" dirty="0">
                <a:solidFill>
                  <a:prstClr val="black"/>
                </a:solidFill>
                <a:latin typeface="Calibri" panose="020F0502020204030204"/>
                <a:cs typeface="+mn-cs"/>
              </a:rPr>
              <a:t> Informatique - Orientation </a:t>
            </a:r>
            <a:r>
              <a:rPr lang="en-US" altLang="fr-FR" sz="1400" dirty="0" err="1">
                <a:solidFill>
                  <a:prstClr val="black"/>
                </a:solidFill>
                <a:latin typeface="Calibri" panose="020F0502020204030204"/>
                <a:cs typeface="+mn-cs"/>
              </a:rPr>
              <a:t>Développement</a:t>
            </a:r>
            <a:r>
              <a:rPr lang="en-US" altLang="fr-FR" sz="1400" dirty="0">
                <a:solidFill>
                  <a:prstClr val="black"/>
                </a:solidFill>
                <a:latin typeface="Calibri" panose="020F0502020204030204"/>
                <a:cs typeface="+mn-cs"/>
              </a:rPr>
              <a:t> </a:t>
            </a:r>
            <a:r>
              <a:rPr lang="en-US" altLang="fr-FR" sz="1400" dirty="0" err="1">
                <a:solidFill>
                  <a:prstClr val="black"/>
                </a:solidFill>
                <a:latin typeface="Calibri" panose="020F0502020204030204"/>
                <a:cs typeface="+mn-cs"/>
              </a:rPr>
              <a:t>Logiciel</a:t>
            </a:r>
            <a:r>
              <a:rPr lang="en-US" altLang="fr-FR" sz="1400" dirty="0">
                <a:solidFill>
                  <a:prstClr val="black"/>
                </a:solidFill>
                <a:latin typeface="Calibri" panose="020F0502020204030204"/>
                <a:cs typeface="+mn-cs"/>
              </a:rPr>
              <a:t> et </a:t>
            </a:r>
            <a:r>
              <a:rPr lang="en-US" altLang="fr-FR" sz="1400" dirty="0" err="1">
                <a:solidFill>
                  <a:prstClr val="black"/>
                </a:solidFill>
                <a:latin typeface="Calibri" panose="020F0502020204030204"/>
                <a:cs typeface="+mn-cs"/>
              </a:rPr>
              <a:t>Multimédia</a:t>
            </a:r>
            <a:endParaRPr lang="en-US" altLang="fr-FR" sz="1400" dirty="0">
              <a:solidFill>
                <a:prstClr val="black"/>
              </a:solidFill>
              <a:latin typeface="Calibri" panose="020F0502020204030204"/>
              <a:cs typeface="+mn-cs"/>
            </a:endParaRPr>
          </a:p>
          <a:p>
            <a:pPr lvl="0" algn="ctr">
              <a:lnSpc>
                <a:spcPts val="2000"/>
              </a:lnSpc>
            </a:pPr>
            <a:r>
              <a:rPr lang="en-US" altLang="fr-FR" sz="1400" dirty="0" err="1">
                <a:solidFill>
                  <a:prstClr val="black"/>
                </a:solidFill>
                <a:latin typeface="Calibri" panose="020F0502020204030204"/>
                <a:cs typeface="+mn-cs"/>
              </a:rPr>
              <a:t>Professeur</a:t>
            </a:r>
            <a:r>
              <a:rPr lang="en-US" altLang="fr-FR" sz="1400" dirty="0">
                <a:solidFill>
                  <a:prstClr val="black"/>
                </a:solidFill>
                <a:latin typeface="Calibri" panose="020F0502020204030204"/>
                <a:cs typeface="+mn-cs"/>
              </a:rPr>
              <a:t>-e-s: Julien SENN</a:t>
            </a:r>
          </a:p>
          <a:p>
            <a:pPr lvl="0" algn="ctr">
              <a:lnSpc>
                <a:spcPts val="2000"/>
              </a:lnSpc>
            </a:pPr>
            <a:r>
              <a:rPr lang="en-US" altLang="fr-FR" sz="1400" dirty="0">
                <a:solidFill>
                  <a:prstClr val="black"/>
                </a:solidFill>
                <a:latin typeface="Calibri" panose="020F0502020204030204"/>
                <a:cs typeface="+mn-cs"/>
              </a:rPr>
              <a:t>Expert-e-s: </a:t>
            </a:r>
            <a:r>
              <a:rPr lang="en-US" altLang="fr-FR" sz="1400" dirty="0">
                <a:solidFill>
                  <a:prstClr val="black"/>
                </a:solidFill>
                <a:latin typeface="Calibri" panose="020F0502020204030204"/>
              </a:rPr>
              <a:t>Julien SENN, Stéphane GOBRON</a:t>
            </a:r>
            <a:endParaRPr lang="en-US" altLang="fr-FR" sz="1400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21" name="Rectangle 47"/>
          <p:cNvSpPr>
            <a:spLocks noChangeArrowheads="1"/>
          </p:cNvSpPr>
          <p:nvPr/>
        </p:nvSpPr>
        <p:spPr bwMode="auto">
          <a:xfrm>
            <a:off x="188132" y="3918704"/>
            <a:ext cx="4408715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5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28700" indent="-571500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485900" indent="-571500">
              <a:spcBef>
                <a:spcPct val="20000"/>
              </a:spcBef>
              <a:buChar char="•"/>
              <a:defRPr sz="1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fr-CH" sz="1200" dirty="0">
                <a:latin typeface="+mn-lt"/>
              </a:rPr>
              <a:t>Ce travail de Bachelor est en association avec le projet TMS de la HE-ARC. Le projet TMS =&gt; Gants Haptiques est une application présentée sous la forme d’une démonstration de l’utilisation de 4 dispositifs haptiques différents: les gants haptiques SenseGlove, Senso, Hi5 et le joystick Falcon.</a:t>
            </a:r>
          </a:p>
          <a:p>
            <a:pPr>
              <a:buNone/>
            </a:pPr>
            <a:endParaRPr lang="fr-CH" sz="1200" dirty="0">
              <a:latin typeface="+mn-lt"/>
            </a:endParaRPr>
          </a:p>
          <a:p>
            <a:pPr>
              <a:buNone/>
            </a:pPr>
            <a:r>
              <a:rPr lang="fr-CH" sz="1200" dirty="0">
                <a:latin typeface="+mn-lt"/>
              </a:rPr>
              <a:t>Ces  4 dispositifs haptiques servent à intégrer, en plus des systèmes de simulation et de 3D, un nouveau domaine: </a:t>
            </a:r>
            <a:r>
              <a:rPr lang="fr-CH" sz="1200" b="1" dirty="0">
                <a:latin typeface="+mn-lt"/>
              </a:rPr>
              <a:t>le toucher digital (ou haptique)</a:t>
            </a:r>
            <a:r>
              <a:rPr lang="fr-CH" sz="1200" dirty="0">
                <a:latin typeface="+mn-lt"/>
              </a:rPr>
              <a:t>. Ce domaine permet de ressentir la taille, la forme, le poids, la rigidité et la texture de l’objet virtuel.</a:t>
            </a:r>
            <a:endParaRPr lang="fr-CH" sz="1200" b="1" dirty="0">
              <a:latin typeface="+mn-lt"/>
            </a:endParaRPr>
          </a:p>
          <a:p>
            <a:pPr>
              <a:buNone/>
            </a:pPr>
            <a:endParaRPr lang="fr-CH" sz="1200" dirty="0">
              <a:latin typeface="+mn-lt"/>
            </a:endParaRPr>
          </a:p>
          <a:p>
            <a:pPr>
              <a:buNone/>
            </a:pPr>
            <a:r>
              <a:rPr lang="fr-CH" sz="1200" dirty="0">
                <a:latin typeface="+mn-lt"/>
              </a:rPr>
              <a:t>Ce projet, développé avec le moteur de jeu Unity,  à pour but d’étudier, d’analyser, d’utiliser et de comparer les capacités des différents matériels haptiques dans une même application.</a:t>
            </a:r>
          </a:p>
          <a:p>
            <a:pPr>
              <a:buNone/>
            </a:pPr>
            <a:endParaRPr lang="fr-CH" sz="1200" dirty="0">
              <a:latin typeface="+mn-lt"/>
            </a:endParaRPr>
          </a:p>
          <a:p>
            <a:pPr>
              <a:buNone/>
            </a:pPr>
            <a:r>
              <a:rPr lang="fr-CH" sz="1200" dirty="0">
                <a:latin typeface="+mn-lt"/>
              </a:rPr>
              <a:t>Afin d’augmenter l’immersion et le ressenti obtenu, TMS =&gt; Gants Haptiques a été développé pour fonctionner dans un environnement virtuel qui utilise les accessoires VIVE.</a:t>
            </a:r>
          </a:p>
        </p:txBody>
      </p:sp>
      <p:sp>
        <p:nvSpPr>
          <p:cNvPr id="25" name="Rectangle 56"/>
          <p:cNvSpPr>
            <a:spLocks noChangeArrowheads="1"/>
          </p:cNvSpPr>
          <p:nvPr/>
        </p:nvSpPr>
        <p:spPr bwMode="auto">
          <a:xfrm>
            <a:off x="197307" y="8481534"/>
            <a:ext cx="4408715" cy="274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5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ts val="1600"/>
              </a:lnSpc>
              <a:spcBef>
                <a:spcPts val="0"/>
              </a:spcBef>
              <a:buNone/>
            </a:pPr>
            <a:r>
              <a:rPr lang="fr-CH" sz="1200" dirty="0">
                <a:latin typeface="+mn-lt"/>
              </a:rPr>
              <a:t>La démonstration se déroule de la manière suivante :</a:t>
            </a:r>
          </a:p>
          <a:p>
            <a:pPr marL="171450" indent="-171450" algn="just">
              <a:lnSpc>
                <a:spcPts val="1600"/>
              </a:lnSpc>
              <a:spcBef>
                <a:spcPts val="0"/>
              </a:spcBef>
            </a:pPr>
            <a:r>
              <a:rPr lang="fr-CH" sz="1200" dirty="0">
                <a:latin typeface="+mn-lt"/>
              </a:rPr>
              <a:t>L’utilisateur choisi, via un menu, le dispositif haptique dont il souhaite faire la démo. Il se muni alors du dispositif choisi, et lance la démonstration.</a:t>
            </a:r>
          </a:p>
          <a:p>
            <a:pPr marL="171450" indent="-171450" algn="just">
              <a:lnSpc>
                <a:spcPts val="1600"/>
              </a:lnSpc>
              <a:spcBef>
                <a:spcPts val="0"/>
              </a:spcBef>
            </a:pPr>
            <a:r>
              <a:rPr lang="fr-CH" sz="1200" dirty="0">
                <a:latin typeface="+mn-lt"/>
              </a:rPr>
              <a:t>L’utilisateur se retrouvera alors immergé dans un environnement virtuel avec lequel il pourra interagir par le biais du matériel haptique choisi.</a:t>
            </a:r>
          </a:p>
          <a:p>
            <a:pPr marL="171450" indent="-171450" algn="just">
              <a:lnSpc>
                <a:spcPts val="1600"/>
              </a:lnSpc>
              <a:spcBef>
                <a:spcPts val="0"/>
              </a:spcBef>
            </a:pPr>
            <a:r>
              <a:rPr lang="fr-CH" sz="1200" dirty="0">
                <a:latin typeface="+mn-lt"/>
              </a:rPr>
              <a:t>Cet environnement virtuel a été créé de manière à ce que l’utilisateur puisse tester les capacité haptique du dispositif  utilisé, mais aussi ses limites.</a:t>
            </a:r>
          </a:p>
          <a:p>
            <a:pPr marL="171450" indent="-171450" algn="just">
              <a:lnSpc>
                <a:spcPts val="1600"/>
              </a:lnSpc>
              <a:spcBef>
                <a:spcPts val="0"/>
              </a:spcBef>
            </a:pPr>
            <a:r>
              <a:rPr lang="fr-CH" sz="1200" dirty="0">
                <a:latin typeface="+mn-lt"/>
              </a:rPr>
              <a:t>Finalement, l’utilisateur peut revenir au menu, et changer de dispositif haptique sans quitter l’application.</a:t>
            </a:r>
          </a:p>
          <a:p>
            <a:pPr algn="just">
              <a:lnSpc>
                <a:spcPts val="1600"/>
              </a:lnSpc>
              <a:spcBef>
                <a:spcPts val="0"/>
              </a:spcBef>
              <a:buNone/>
            </a:pPr>
            <a:endParaRPr lang="fr-CH" sz="1200" dirty="0">
              <a:latin typeface="+mn-lt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15200" y="3420000"/>
            <a:ext cx="4575600" cy="492234"/>
          </a:xfrm>
          <a:prstGeom prst="rect">
            <a:avLst/>
          </a:prstGeom>
          <a:solidFill>
            <a:schemeClr val="bg2"/>
          </a:solidFill>
          <a:ln w="25400">
            <a:noFill/>
            <a:miter lim="800000"/>
            <a:headEnd/>
            <a:tailEnd/>
          </a:ln>
        </p:spPr>
        <p:txBody>
          <a:bodyPr wrap="square" lIns="152194" tIns="76097" rIns="152194" bIns="76097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200" b="1" dirty="0">
                <a:solidFill>
                  <a:srgbClr val="E60062"/>
                </a:solidFill>
                <a:latin typeface="+mn-lt"/>
                <a:cs typeface="Times New Roman" pitchFamily="18" charset="0"/>
              </a:rPr>
              <a:t>Description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4872038" y="3420000"/>
            <a:ext cx="4575600" cy="492234"/>
          </a:xfrm>
          <a:prstGeom prst="rect">
            <a:avLst/>
          </a:prstGeom>
          <a:solidFill>
            <a:schemeClr val="bg2"/>
          </a:solidFill>
          <a:ln w="25400">
            <a:noFill/>
            <a:miter lim="800000"/>
            <a:headEnd/>
            <a:tailEnd/>
          </a:ln>
        </p:spPr>
        <p:txBody>
          <a:bodyPr wrap="square" lIns="152194" tIns="76097" rIns="152194" bIns="76097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200" b="1" dirty="0" err="1">
                <a:solidFill>
                  <a:srgbClr val="E60062"/>
                </a:solidFill>
                <a:latin typeface="+mn-lt"/>
                <a:cs typeface="Times New Roman" pitchFamily="18" charset="0"/>
              </a:rPr>
              <a:t>Résultats</a:t>
            </a:r>
            <a:endParaRPr lang="en-US" sz="2200" b="1" dirty="0">
              <a:solidFill>
                <a:srgbClr val="E60062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104690" y="7884000"/>
            <a:ext cx="4575600" cy="492234"/>
          </a:xfrm>
          <a:prstGeom prst="rect">
            <a:avLst/>
          </a:prstGeom>
          <a:solidFill>
            <a:schemeClr val="bg2"/>
          </a:solidFill>
          <a:ln w="25400">
            <a:noFill/>
            <a:miter lim="800000"/>
            <a:headEnd/>
            <a:tailEnd/>
          </a:ln>
        </p:spPr>
        <p:txBody>
          <a:bodyPr wrap="square" lIns="152194" tIns="76097" rIns="152194" bIns="76097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200" b="1" dirty="0" err="1">
                <a:solidFill>
                  <a:srgbClr val="E60062"/>
                </a:solidFill>
                <a:latin typeface="+mn-lt"/>
                <a:cs typeface="Times New Roman" pitchFamily="18" charset="0"/>
              </a:rPr>
              <a:t>Déroulement</a:t>
            </a:r>
            <a:endParaRPr lang="en-US" sz="2200" b="1" dirty="0">
              <a:solidFill>
                <a:srgbClr val="E60062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115887" y="11233489"/>
            <a:ext cx="9329737" cy="492234"/>
          </a:xfrm>
          <a:prstGeom prst="rect">
            <a:avLst/>
          </a:prstGeom>
          <a:solidFill>
            <a:schemeClr val="bg2"/>
          </a:solidFill>
          <a:ln w="25400">
            <a:noFill/>
            <a:miter lim="800000"/>
            <a:headEnd/>
            <a:tailEnd/>
          </a:ln>
        </p:spPr>
        <p:txBody>
          <a:bodyPr wrap="square" lIns="152194" tIns="76097" rIns="152194" bIns="76097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15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fr-FR" sz="2200" b="1" dirty="0">
                <a:solidFill>
                  <a:srgbClr val="E60062"/>
                </a:solidFill>
                <a:latin typeface="+mn-lt"/>
                <a:cs typeface="Times New Roman" panose="02020603050405020304" pitchFamily="18" charset="0"/>
              </a:rPr>
              <a:t>Perspectives</a:t>
            </a:r>
            <a:endParaRPr lang="en-US" altLang="fr-FR" sz="2200" b="1" dirty="0">
              <a:solidFill>
                <a:srgbClr val="E60062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5246" y="3421195"/>
            <a:ext cx="4577109" cy="427500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Rectangle 5"/>
          <p:cNvSpPr/>
          <p:nvPr/>
        </p:nvSpPr>
        <p:spPr>
          <a:xfrm>
            <a:off x="197307" y="11809877"/>
            <a:ext cx="9248318" cy="492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00"/>
              </a:lnSpc>
              <a:spcBef>
                <a:spcPts val="0"/>
              </a:spcBef>
              <a:buNone/>
            </a:pPr>
            <a:r>
              <a:rPr lang="fr-CH" sz="1200" dirty="0"/>
              <a:t>En cas de réussite d'une simple preuve de concept, le projet en montage sera vivement renforcé et de nombreuses opportunités s’offriront.</a:t>
            </a:r>
          </a:p>
          <a:p>
            <a:pPr algn="just">
              <a:lnSpc>
                <a:spcPts val="1600"/>
              </a:lnSpc>
              <a:spcBef>
                <a:spcPts val="0"/>
              </a:spcBef>
              <a:buNone/>
            </a:pPr>
            <a:r>
              <a:rPr lang="fr-CH" sz="1200" dirty="0"/>
              <a:t>Ce projet sera utilisé pour l’analyse et la réalisation du projet TMS des groupes de développement de la HE-ARC.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872038" y="3420000"/>
            <a:ext cx="4577109" cy="76258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6" name="Rectangle 35"/>
          <p:cNvSpPr/>
          <p:nvPr/>
        </p:nvSpPr>
        <p:spPr>
          <a:xfrm>
            <a:off x="115246" y="7883864"/>
            <a:ext cx="4577109" cy="316196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7" name="Rectangle 36"/>
          <p:cNvSpPr/>
          <p:nvPr/>
        </p:nvSpPr>
        <p:spPr>
          <a:xfrm>
            <a:off x="115200" y="11233488"/>
            <a:ext cx="9330929" cy="14419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Rectangle 19"/>
          <p:cNvSpPr/>
          <p:nvPr/>
        </p:nvSpPr>
        <p:spPr>
          <a:xfrm>
            <a:off x="6034398" y="8344815"/>
            <a:ext cx="220076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H" sz="1000" i="1" dirty="0"/>
              <a:t>Environnement virtuel de l’application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53000" y="10748387"/>
            <a:ext cx="42803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H" sz="1000" i="1" dirty="0"/>
              <a:t>Le gant SenseGlove reproduit la taille, la forme et la rigidité de la pierre virtuelle</a:t>
            </a:r>
          </a:p>
        </p:txBody>
      </p:sp>
      <p:pic>
        <p:nvPicPr>
          <p:cNvPr id="4" name="Image 3" descr="Une image contenant équipement électronique, capture d’écran, afficher, ordinateur&#10;&#10;Description générée automatiquement">
            <a:extLst>
              <a:ext uri="{FF2B5EF4-FFF2-40B4-BE49-F238E27FC236}">
                <a16:creationId xmlns:a16="http://schemas.microsoft.com/office/drawing/2014/main" id="{68D2CD79-4B64-4FC5-95E2-25D8F2A919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8" t="29221" r="23015" b="20109"/>
          <a:stretch/>
        </p:blipFill>
        <p:spPr>
          <a:xfrm>
            <a:off x="5030911" y="6407872"/>
            <a:ext cx="4250000" cy="1930224"/>
          </a:xfrm>
          <a:prstGeom prst="rect">
            <a:avLst/>
          </a:prstGeom>
        </p:spPr>
      </p:pic>
      <p:pic>
        <p:nvPicPr>
          <p:cNvPr id="8" name="Image 7" descr="Une image contenant intérieur, mur&#10;&#10;Description générée automatiquement">
            <a:extLst>
              <a:ext uri="{FF2B5EF4-FFF2-40B4-BE49-F238E27FC236}">
                <a16:creationId xmlns:a16="http://schemas.microsoft.com/office/drawing/2014/main" id="{DB5E39E4-AF9D-4041-B9F3-20EEF44B3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7" t="20555" r="5678" b="7221"/>
          <a:stretch/>
        </p:blipFill>
        <p:spPr>
          <a:xfrm rot="5400000">
            <a:off x="7470522" y="8936619"/>
            <a:ext cx="2155972" cy="1464806"/>
          </a:xfrm>
          <a:prstGeom prst="rect">
            <a:avLst/>
          </a:prstGeom>
        </p:spPr>
      </p:pic>
      <p:pic>
        <p:nvPicPr>
          <p:cNvPr id="10" name="Image 9" descr="Une image contenant ciel, table&#10;&#10;Description générée automatiquement">
            <a:extLst>
              <a:ext uri="{FF2B5EF4-FFF2-40B4-BE49-F238E27FC236}">
                <a16:creationId xmlns:a16="http://schemas.microsoft.com/office/drawing/2014/main" id="{11E96904-5481-4A87-B69A-CEE6478CE8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49" t="36236" r="24044"/>
          <a:stretch/>
        </p:blipFill>
        <p:spPr>
          <a:xfrm>
            <a:off x="5030911" y="8599970"/>
            <a:ext cx="2013507" cy="214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76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solidFill>
          <a:schemeClr val="bg2"/>
        </a:solidFill>
        <a:ln w="25400">
          <a:noFill/>
          <a:miter lim="800000"/>
          <a:headEnd/>
          <a:tailEnd/>
        </a:ln>
      </a:spPr>
      <a:bodyPr wrap="square" lIns="152194" tIns="76097" rIns="152194" bIns="76097">
        <a:spAutoFit/>
      </a:bodyPr>
      <a:lstStyle>
        <a:defPPr>
          <a:spcBef>
            <a:spcPct val="50000"/>
          </a:spcBef>
          <a:buFontTx/>
          <a:buNone/>
          <a:defRPr sz="2200" b="1" dirty="0" smtClean="0">
            <a:solidFill>
              <a:srgbClr val="E60062"/>
            </a:solidFill>
            <a:latin typeface="+mn-lt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BDC62CC0CE3941B87C2E2E2998F563" ma:contentTypeVersion="0" ma:contentTypeDescription="Crée un document." ma:contentTypeScope="" ma:versionID="63b05d87b961dda8a9dfd7fa71435ca6">
  <xsd:schema xmlns:xsd="http://www.w3.org/2001/XMLSchema" xmlns:xs="http://www.w3.org/2001/XMLSchema" xmlns:p="http://schemas.microsoft.com/office/2006/metadata/properties" xmlns:ns2="f6d1d406-716a-4c68-8254-589e913b5eb3" targetNamespace="http://schemas.microsoft.com/office/2006/metadata/properties" ma:root="true" ma:fieldsID="76e06be9814d447e55c32d1d375e8698" ns2:_="">
    <xsd:import namespace="f6d1d406-716a-4c68-8254-589e913b5eb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d1d406-716a-4c68-8254-589e913b5eb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eur d’ID de document" ma:description="Valeur de l’ID de document affecté à cet élément." ma:internalName="_dlc_DocId" ma:readOnly="true">
      <xsd:simpleType>
        <xsd:restriction base="dms:Text"/>
      </xsd:simpleType>
    </xsd:element>
    <xsd:element name="_dlc_DocIdUrl" ma:index="9" nillable="true" ma:displayName="ID de document" ma:description="Lien permanent vers ce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Conserver l’ID" ma:description="Conserver l’ID lors de l’ajout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6d1d406-716a-4c68-8254-589e913b5eb3">6HW3AXZPAXMP-123-15</_dlc_DocId>
    <_dlc_DocIdUrl xmlns="f6d1d406-716a-4c68-8254-589e913b5eb3">
      <Url>https://intranet.he-arc.ch/dq/_layouts/15/DocIdRedir.aspx?ID=6HW3AXZPAXMP-123-15</Url>
      <Description>6HW3AXZPAXMP-123-15</Description>
    </_dlc_DocIdUrl>
  </documentManagement>
</p:properties>
</file>

<file path=customXml/itemProps1.xml><?xml version="1.0" encoding="utf-8"?>
<ds:datastoreItem xmlns:ds="http://schemas.openxmlformats.org/officeDocument/2006/customXml" ds:itemID="{AD6569AB-CDAF-4EA2-9E0E-83F12A8C3E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6346FE-3C0B-4149-A96A-55958E1594C4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5DE1EFE2-7ADC-4B47-8284-EFA72AE95C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d1d406-716a-4c68-8254-589e913b5e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95C15D9-75DF-493E-8D6A-21D28B7ECEF5}">
  <ds:schemaRefs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f6d1d406-716a-4c68-8254-589e913b5eb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3031</TotalTime>
  <Words>453</Words>
  <Application>Microsoft Office PowerPoint</Application>
  <PresentationFormat>A3 (297 x 420 mm)</PresentationFormat>
  <Paragraphs>31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Mihet Andreea</dc:creator>
  <cp:lastModifiedBy>Griesser Gabriel</cp:lastModifiedBy>
  <cp:revision>423</cp:revision>
  <cp:lastPrinted>2017-04-03T11:56:56Z</cp:lastPrinted>
  <dcterms:created xsi:type="dcterms:W3CDTF">2015-10-04T09:44:09Z</dcterms:created>
  <dcterms:modified xsi:type="dcterms:W3CDTF">2019-07-25T11:00:43Z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0x010100FBBDC62CC0CE3941B87C2E2E2998F563</vt:lpwstr>
  </property>
  <property fmtid="{D5CDD505-2E9C-101B-9397-08002B2CF9AE}" pid="3" name="_dlc_DocIdItemGuid">
    <vt:lpwstr>fb8b34d7-6b40-4d29-8eb4-5f45044d6fde</vt:lpwstr>
  </property>
</Properties>
</file>