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ED9C-7875-415C-A7EF-4183CA345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8FC4E-905A-4FDE-B246-B63EC027F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7AD4-9226-41E0-849A-D9F50119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A2F-8463-4D23-B1A8-FDE1F01B0A5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9C444-56E7-4E23-868B-2F1EA331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5429D-BD93-4E90-8B7D-81E17A15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4FA1-9A00-4074-836B-D6BDE205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5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679F-6495-4B2F-9BC3-526F87EB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C04E8-B5E6-44EB-8358-474DAFF53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4131D-7C36-4AD0-8EDC-E638C4FC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A2F-8463-4D23-B1A8-FDE1F01B0A5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C9424-E256-4823-A30B-FF8935BD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DECD-49CE-4215-87B7-007A11CE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4FA1-9A00-4074-836B-D6BDE205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6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BE5FF-9F9F-472B-976C-159DC9461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40715-69FB-410C-AB1D-8C090A979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9019-6FAD-4D11-9627-EC825705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A2F-8463-4D23-B1A8-FDE1F01B0A5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16F12-7569-47E1-9F05-DEFB25BB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0DEF-EB5B-456C-AA5D-D07AA2EE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4FA1-9A00-4074-836B-D6BDE205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364C-EA94-46FF-93EB-FD672E19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DDB6-7146-463D-8D70-079082C5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E9E83-9C33-4BD6-8ADB-28FB6218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A2F-8463-4D23-B1A8-FDE1F01B0A5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FF89-E885-4E98-836B-8938D90E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6CD9-B2F0-46E3-B319-7D4E5D41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4FA1-9A00-4074-836B-D6BDE205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F8A9-C765-418B-8564-6F7C669A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2B8FC-D608-4958-9CCC-A8B8C3B0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CC054-75C1-431D-B9F7-3733D7E9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A2F-8463-4D23-B1A8-FDE1F01B0A5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1E611-438E-47E5-BA67-A3528354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14467-7DB1-4374-93F8-69F2F612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4FA1-9A00-4074-836B-D6BDE205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4A9F-0491-40A5-AC16-AE534C28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5F1E-7BD4-4F7C-AA40-AA8067039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8C94F-6B4E-46D6-AFBA-C7AF90F96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92C7F-72F2-42EE-9F14-443828FD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A2F-8463-4D23-B1A8-FDE1F01B0A5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E083F-4F40-424E-BFFF-F9C807BD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58024-E6B3-470F-B88D-144E550B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4FA1-9A00-4074-836B-D6BDE205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5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F5CA-A9C4-4093-A4A7-CC08848D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3AEF2-F38F-4159-BF5F-76E4DB9A0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C92A4-67F0-4AAE-9A57-5442973E6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544F9-0D04-4BAD-B676-7159A6C59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E48E1-A804-4BAF-B06A-28B5D2CCC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12C01-4D85-4D5D-B3AB-72BF65A4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A2F-8463-4D23-B1A8-FDE1F01B0A5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DCEDB-9EA9-4A3B-B00A-B10EC21C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2004E-5D7F-4F67-B46A-C0432732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4FA1-9A00-4074-836B-D6BDE205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BAC8-6348-4AD7-97EE-B344B072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2234D-340D-4FBA-993D-3473EF23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A2F-8463-4D23-B1A8-FDE1F01B0A5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6BC6B-5FEE-4A41-8BAE-8CD5C20D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EE218-DF8A-4EA9-80E7-4EB50202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4FA1-9A00-4074-836B-D6BDE205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8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B5CF2-DC62-4052-9EDF-2661687F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A2F-8463-4D23-B1A8-FDE1F01B0A5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57D70-6208-478A-893D-7F596525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92EFC-03A7-46EB-BC4B-83DFA957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4FA1-9A00-4074-836B-D6BDE205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3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BAF4-90CC-4255-B3A9-067D24E8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4379-649B-4FE5-AB5E-FFE392325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64892-0288-4B82-9EF6-E75CF7B44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03709-505F-4888-B732-E4820E87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A2F-8463-4D23-B1A8-FDE1F01B0A5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E8F96-B8FA-44C4-8801-98C46B3F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16FC1-7CEE-4175-9DE6-F7F8BA70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4FA1-9A00-4074-836B-D6BDE205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4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6A04-F094-4232-8FBA-BB5E91F7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87756-CAE1-4950-BD1E-60F17C429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A5228-9B91-4462-A215-F8FF83BC6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17023-49EA-4577-835A-8E86D544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A2F-8463-4D23-B1A8-FDE1F01B0A5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1D3C5-833E-4E73-9693-E91A1580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2648-C147-4CCE-88DF-F19CF2BF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4FA1-9A00-4074-836B-D6BDE205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1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E9E74-8367-4BDC-A033-08A2A496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34701-DAAE-41CB-971C-414F7C20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213D2-F15E-402B-BFF1-C3DC817F1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5BA2F-8463-4D23-B1A8-FDE1F01B0A5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BCE83-561B-4B2B-8D08-0F26DA348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AD26A-D27F-4C86-90EF-24EE5312B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4FA1-9A00-4074-836B-D6BDE205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1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020C-EA30-4856-8B43-2DEDE80DF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976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Lending Club Case Study</a:t>
            </a:r>
            <a:br>
              <a:rPr lang="en-US" dirty="0"/>
            </a:br>
            <a:r>
              <a:rPr lang="en-US" dirty="0"/>
              <a:t>(EDA)</a:t>
            </a:r>
          </a:p>
        </p:txBody>
      </p:sp>
    </p:spTree>
    <p:extLst>
      <p:ext uri="{BB962C8B-B14F-4D97-AF65-F5344CB8AC3E}">
        <p14:creationId xmlns:p14="http://schemas.microsoft.com/office/powerpoint/2010/main" val="163618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211F4E-5580-4AED-B92C-F9DBA25C1E02}"/>
              </a:ext>
            </a:extLst>
          </p:cNvPr>
          <p:cNvSpPr/>
          <p:nvPr/>
        </p:nvSpPr>
        <p:spPr>
          <a:xfrm>
            <a:off x="0" y="0"/>
            <a:ext cx="12192000" cy="7530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C1D37-F997-4546-B05B-C2D8BD4F0124}"/>
              </a:ext>
            </a:extLst>
          </p:cNvPr>
          <p:cNvSpPr txBox="1"/>
          <p:nvPr/>
        </p:nvSpPr>
        <p:spPr>
          <a:xfrm>
            <a:off x="125508" y="900953"/>
            <a:ext cx="4715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Members who have lesser time to pay off debts are more likely to default. When given time, most of them have paid. When time is less, defaulters count is more.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190300-D777-46C7-82AA-2C52746C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406" y="2147061"/>
            <a:ext cx="6220693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4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211F4E-5580-4AED-B92C-F9DBA25C1E02}"/>
              </a:ext>
            </a:extLst>
          </p:cNvPr>
          <p:cNvSpPr/>
          <p:nvPr/>
        </p:nvSpPr>
        <p:spPr>
          <a:xfrm>
            <a:off x="0" y="0"/>
            <a:ext cx="12192000" cy="7530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C1D37-F997-4546-B05B-C2D8BD4F0124}"/>
              </a:ext>
            </a:extLst>
          </p:cNvPr>
          <p:cNvSpPr txBox="1"/>
          <p:nvPr/>
        </p:nvSpPr>
        <p:spPr>
          <a:xfrm>
            <a:off x="125508" y="900953"/>
            <a:ext cx="4715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Members whose verification status is not verified are more likely to default. This is a good indicator to make sure all the sources are verified when issuing a loan.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921091-3450-4FA2-9362-E1A8090DF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84" y="2101282"/>
            <a:ext cx="6630325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4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211F4E-5580-4AED-B92C-F9DBA25C1E02}"/>
              </a:ext>
            </a:extLst>
          </p:cNvPr>
          <p:cNvSpPr/>
          <p:nvPr/>
        </p:nvSpPr>
        <p:spPr>
          <a:xfrm>
            <a:off x="0" y="0"/>
            <a:ext cx="12192000" cy="7530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C1D37-F997-4546-B05B-C2D8BD4F0124}"/>
              </a:ext>
            </a:extLst>
          </p:cNvPr>
          <p:cNvSpPr txBox="1"/>
          <p:nvPr/>
        </p:nvSpPr>
        <p:spPr>
          <a:xfrm>
            <a:off x="125508" y="900953"/>
            <a:ext cx="4715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One of the strong indicator is how many inquiries are being made over last 6 months. Here its listed that more defaulters tend to make more inquiries.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482FF2-B64E-45A2-BCC3-00EBFFE0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777" y="1804146"/>
            <a:ext cx="5963482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211F4E-5580-4AED-B92C-F9DBA25C1E02}"/>
              </a:ext>
            </a:extLst>
          </p:cNvPr>
          <p:cNvSpPr/>
          <p:nvPr/>
        </p:nvSpPr>
        <p:spPr>
          <a:xfrm>
            <a:off x="0" y="0"/>
            <a:ext cx="12192000" cy="7530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C1D37-F997-4546-B05B-C2D8BD4F0124}"/>
              </a:ext>
            </a:extLst>
          </p:cNvPr>
          <p:cNvSpPr txBox="1"/>
          <p:nvPr/>
        </p:nvSpPr>
        <p:spPr>
          <a:xfrm>
            <a:off x="125508" y="900953"/>
            <a:ext cx="4715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More people are defaulters when salary is lesser than 10K. About 50% of defaulters fall into this category.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A6C16-F468-4377-B50D-C6A8DAD04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04" y="1806932"/>
            <a:ext cx="6001588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1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211F4E-5580-4AED-B92C-F9DBA25C1E02}"/>
              </a:ext>
            </a:extLst>
          </p:cNvPr>
          <p:cNvSpPr/>
          <p:nvPr/>
        </p:nvSpPr>
        <p:spPr>
          <a:xfrm>
            <a:off x="0" y="0"/>
            <a:ext cx="12192000" cy="7530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C1D37-F997-4546-B05B-C2D8BD4F0124}"/>
              </a:ext>
            </a:extLst>
          </p:cNvPr>
          <p:cNvSpPr txBox="1"/>
          <p:nvPr/>
        </p:nvSpPr>
        <p:spPr>
          <a:xfrm>
            <a:off x="125508" y="900953"/>
            <a:ext cx="4715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When interest rates are higher, there is a very high chance of defaulting on a loan. When the interest is around 21 to 24% has the highest defaulters.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568BC9-5A6C-477E-8956-523EA042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728" y="1691515"/>
            <a:ext cx="6249272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35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211F4E-5580-4AED-B92C-F9DBA25C1E02}"/>
              </a:ext>
            </a:extLst>
          </p:cNvPr>
          <p:cNvSpPr/>
          <p:nvPr/>
        </p:nvSpPr>
        <p:spPr>
          <a:xfrm>
            <a:off x="0" y="0"/>
            <a:ext cx="12192000" cy="7530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C1D37-F997-4546-B05B-C2D8BD4F0124}"/>
              </a:ext>
            </a:extLst>
          </p:cNvPr>
          <p:cNvSpPr txBox="1"/>
          <p:nvPr/>
        </p:nvSpPr>
        <p:spPr>
          <a:xfrm>
            <a:off x="125508" y="900953"/>
            <a:ext cx="4715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Owning a home reduces the defaulter probability. If there is already a mortgage, then defaulter probability is higher.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332E6-1B27-4357-B3CA-AB74D451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431" y="1817302"/>
            <a:ext cx="6173061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211F4E-5580-4AED-B92C-F9DBA25C1E02}"/>
              </a:ext>
            </a:extLst>
          </p:cNvPr>
          <p:cNvSpPr/>
          <p:nvPr/>
        </p:nvSpPr>
        <p:spPr>
          <a:xfrm>
            <a:off x="0" y="0"/>
            <a:ext cx="12192000" cy="7530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C1D37-F997-4546-B05B-C2D8BD4F0124}"/>
              </a:ext>
            </a:extLst>
          </p:cNvPr>
          <p:cNvSpPr txBox="1"/>
          <p:nvPr/>
        </p:nvSpPr>
        <p:spPr>
          <a:xfrm>
            <a:off x="125508" y="900953"/>
            <a:ext cx="471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Even though annual income is way higher, due to very high loan amount, the defaulters percentage is higher.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Loans can be issued to members who have high income and ask for less loan amounts.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712B86-20C1-47DA-91CB-61671466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582" y="1824283"/>
            <a:ext cx="636358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88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211F4E-5580-4AED-B92C-F9DBA25C1E02}"/>
              </a:ext>
            </a:extLst>
          </p:cNvPr>
          <p:cNvSpPr/>
          <p:nvPr/>
        </p:nvSpPr>
        <p:spPr>
          <a:xfrm>
            <a:off x="0" y="0"/>
            <a:ext cx="12192000" cy="7530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C1D37-F997-4546-B05B-C2D8BD4F0124}"/>
              </a:ext>
            </a:extLst>
          </p:cNvPr>
          <p:cNvSpPr txBox="1"/>
          <p:nvPr/>
        </p:nvSpPr>
        <p:spPr>
          <a:xfrm>
            <a:off x="125508" y="900953"/>
            <a:ext cx="119096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From the data provided, there are 15% default rate in the data</a:t>
            </a:r>
          </a:p>
          <a:p>
            <a:pPr algn="just"/>
            <a:endParaRPr lang="en-US" dirty="0"/>
          </a:p>
          <a:p>
            <a:pPr algn="just"/>
            <a:r>
              <a:rPr lang="en-US" sz="2000" b="1" dirty="0"/>
              <a:t>The Probability of default cases are</a:t>
            </a:r>
          </a:p>
          <a:p>
            <a:pPr marL="342900" indent="-342900" algn="just">
              <a:buAutoNum type="alphaLcPeriod"/>
            </a:pPr>
            <a:r>
              <a:rPr lang="en-US" dirty="0"/>
              <a:t>When applicant has house ownership as "rent“.</a:t>
            </a:r>
          </a:p>
          <a:p>
            <a:pPr marL="342900" indent="-342900" algn="just">
              <a:buAutoNum type="alphaLcPeriod"/>
            </a:pPr>
            <a:r>
              <a:rPr lang="en-US" dirty="0"/>
              <a:t>When applicant is from grade B at the 5 level.</a:t>
            </a:r>
          </a:p>
          <a:p>
            <a:pPr marL="342900" indent="-342900" algn="just">
              <a:buAutoNum type="alphaLcPeriod"/>
            </a:pPr>
            <a:r>
              <a:rPr lang="en-US" dirty="0"/>
              <a:t>When applicant has purpose of debt clearance.</a:t>
            </a:r>
          </a:p>
          <a:p>
            <a:pPr marL="342900" indent="-342900" algn="just">
              <a:buAutoNum type="alphaLcPeriod"/>
            </a:pPr>
            <a:r>
              <a:rPr lang="en-US" dirty="0"/>
              <a:t>When applicant term is 36 months.</a:t>
            </a:r>
          </a:p>
          <a:p>
            <a:pPr marL="342900" indent="-342900" algn="just">
              <a:buAutoNum type="alphaLcPeriod"/>
            </a:pPr>
            <a:r>
              <a:rPr lang="en-US" dirty="0"/>
              <a:t>Most of the default cases when the applicant details are not verified.</a:t>
            </a:r>
          </a:p>
          <a:p>
            <a:pPr marL="342900" indent="-342900" algn="just">
              <a:buAutoNum type="alphaLcPeriod"/>
            </a:pPr>
            <a:r>
              <a:rPr lang="en-US" dirty="0"/>
              <a:t>When the fund amount by investor is between 5k to 10k.</a:t>
            </a:r>
          </a:p>
          <a:p>
            <a:pPr marL="342900" indent="-342900" algn="just">
              <a:buAutoNum type="alphaLcPeriod"/>
            </a:pPr>
            <a:r>
              <a:rPr lang="en-US" dirty="0"/>
              <a:t>When the loan amount between 5k to 10k.</a:t>
            </a:r>
          </a:p>
          <a:p>
            <a:pPr marL="342900" indent="-342900" algn="just">
              <a:buAutoNum type="alphaLcPeriod"/>
            </a:pPr>
            <a:r>
              <a:rPr lang="en-US" dirty="0"/>
              <a:t>When the public records are 0.</a:t>
            </a:r>
          </a:p>
          <a:p>
            <a:pPr marL="342900" indent="-342900" algn="just">
              <a:buAutoNum type="alphaLcPeriod"/>
            </a:pPr>
            <a:r>
              <a:rPr lang="en-US" dirty="0"/>
              <a:t>When the annual income types between 31k to 50k </a:t>
            </a:r>
          </a:p>
          <a:p>
            <a:pPr marL="342900" indent="-342900" algn="just">
              <a:buAutoNum type="alphaLcPeriod"/>
            </a:pPr>
            <a:r>
              <a:rPr lang="en-US" dirty="0"/>
              <a:t>When the dti is between 12 to 18</a:t>
            </a:r>
          </a:p>
          <a:p>
            <a:pPr marL="342900" indent="-342900" algn="just">
              <a:buAutoNum type="alphaLcPeriod"/>
            </a:pPr>
            <a:r>
              <a:rPr lang="en-US" dirty="0"/>
              <a:t>When monthly installment between 145 to 274</a:t>
            </a:r>
          </a:p>
          <a:p>
            <a:pPr marL="342900" indent="-342900" algn="just">
              <a:buAutoNum type="alphaLcPeriod"/>
            </a:pPr>
            <a:r>
              <a:rPr lang="en-US" dirty="0"/>
              <a:t>When the interest rate is 13% to 17%</a:t>
            </a:r>
          </a:p>
          <a:p>
            <a:pPr marL="342900" indent="-342900" algn="just">
              <a:buAutoNum type="alphaLcPeriod"/>
            </a:pPr>
            <a:r>
              <a:rPr lang="en-US" dirty="0"/>
              <a:t> When the application of the length 10</a:t>
            </a:r>
          </a:p>
        </p:txBody>
      </p:sp>
    </p:spTree>
    <p:extLst>
      <p:ext uri="{BB962C8B-B14F-4D97-AF65-F5344CB8AC3E}">
        <p14:creationId xmlns:p14="http://schemas.microsoft.com/office/powerpoint/2010/main" val="263191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211F4E-5580-4AED-B92C-F9DBA25C1E02}"/>
              </a:ext>
            </a:extLst>
          </p:cNvPr>
          <p:cNvSpPr/>
          <p:nvPr/>
        </p:nvSpPr>
        <p:spPr>
          <a:xfrm>
            <a:off x="0" y="0"/>
            <a:ext cx="12192000" cy="7530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C1D37-F997-4546-B05B-C2D8BD4F0124}"/>
              </a:ext>
            </a:extLst>
          </p:cNvPr>
          <p:cNvSpPr txBox="1"/>
          <p:nvPr/>
        </p:nvSpPr>
        <p:spPr>
          <a:xfrm>
            <a:off x="394447" y="1116106"/>
            <a:ext cx="114031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Goal</a:t>
            </a:r>
          </a:p>
          <a:p>
            <a:pPr algn="just"/>
            <a:r>
              <a:rPr lang="en-US" sz="2000" dirty="0"/>
              <a:t>Identify the risky loan applicants from the data, so that loans can be given to only those where the amount of </a:t>
            </a:r>
          </a:p>
          <a:p>
            <a:pPr algn="just"/>
            <a:r>
              <a:rPr lang="en-US" sz="2000" dirty="0"/>
              <a:t>credit loss will be reduced.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Objective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/>
              <a:t>This company is the largest online loan marketplace, facilitating personal loans, business loans, </a:t>
            </a:r>
          </a:p>
          <a:p>
            <a:pPr algn="just"/>
            <a:r>
              <a:rPr lang="en-US" sz="2000" dirty="0"/>
              <a:t>and financing of medical procedures. Borrowers can easily access lower interest rate loans through a fast online interface. </a:t>
            </a:r>
          </a:p>
          <a:p>
            <a:pPr algn="just"/>
            <a:r>
              <a:rPr lang="en-US" sz="2000" dirty="0"/>
              <a:t>Lending loans to ‘risky’ applicants is the largest source of financial loss (called credit loss). </a:t>
            </a:r>
          </a:p>
          <a:p>
            <a:pPr algn="just"/>
            <a:r>
              <a:rPr lang="en-US" sz="2000" dirty="0"/>
              <a:t>Borrowers who default cause the largest amount of loss to the lenders. In this case, the customers labelled as 'charged-off' are the 'defaulters'.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Target</a:t>
            </a:r>
          </a:p>
          <a:p>
            <a:pPr algn="just"/>
            <a:r>
              <a:rPr lang="en-US" sz="2000" dirty="0"/>
              <a:t>Using EDA, understand the driving factors (or driver variables) behind loan default, </a:t>
            </a:r>
          </a:p>
          <a:p>
            <a:pPr algn="just"/>
            <a:r>
              <a:rPr lang="en-US" sz="2000" dirty="0"/>
              <a:t>i.e. the variables which are strong indicators of default and derive the patterns of loan defaulters.</a:t>
            </a:r>
          </a:p>
        </p:txBody>
      </p:sp>
    </p:spTree>
    <p:extLst>
      <p:ext uri="{BB962C8B-B14F-4D97-AF65-F5344CB8AC3E}">
        <p14:creationId xmlns:p14="http://schemas.microsoft.com/office/powerpoint/2010/main" val="18052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211F4E-5580-4AED-B92C-F9DBA25C1E02}"/>
              </a:ext>
            </a:extLst>
          </p:cNvPr>
          <p:cNvSpPr/>
          <p:nvPr/>
        </p:nvSpPr>
        <p:spPr>
          <a:xfrm>
            <a:off x="0" y="0"/>
            <a:ext cx="12192000" cy="7530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Approach followed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C1D37-F997-4546-B05B-C2D8BD4F0124}"/>
              </a:ext>
            </a:extLst>
          </p:cNvPr>
          <p:cNvSpPr txBox="1"/>
          <p:nvPr/>
        </p:nvSpPr>
        <p:spPr>
          <a:xfrm>
            <a:off x="394447" y="1116106"/>
            <a:ext cx="11403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approach for analysis is divided into four main parts:</a:t>
            </a:r>
          </a:p>
          <a:p>
            <a:pPr algn="just"/>
            <a:endParaRPr lang="en-US" sz="2000" dirty="0"/>
          </a:p>
          <a:p>
            <a:pPr lvl="1" algn="just"/>
            <a:r>
              <a:rPr lang="en-US" sz="2000" dirty="0"/>
              <a:t>a. Data understanding from the csv files provided.</a:t>
            </a:r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b. Data cleaning (cleaning missing values, removing redundant columns etc.).</a:t>
            </a:r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c. Data Analysis (Univariate, Bivariate).</a:t>
            </a:r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d.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26414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211F4E-5580-4AED-B92C-F9DBA25C1E02}"/>
              </a:ext>
            </a:extLst>
          </p:cNvPr>
          <p:cNvSpPr/>
          <p:nvPr/>
        </p:nvSpPr>
        <p:spPr>
          <a:xfrm>
            <a:off x="0" y="0"/>
            <a:ext cx="12192000" cy="7530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Data Understanding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C1D37-F997-4546-B05B-C2D8BD4F0124}"/>
              </a:ext>
            </a:extLst>
          </p:cNvPr>
          <p:cNvSpPr txBox="1"/>
          <p:nvPr/>
        </p:nvSpPr>
        <p:spPr>
          <a:xfrm>
            <a:off x="152401" y="753035"/>
            <a:ext cx="1140310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Types of variables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Customer (applicant) demographic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Loan related information &amp; characteristics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Customer behavior (if the loan is granted)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/>
            <a:r>
              <a:rPr lang="en-US" dirty="0"/>
              <a:t>Customer Demographics</a:t>
            </a:r>
          </a:p>
          <a:p>
            <a:pPr lvl="1" algn="just"/>
            <a:r>
              <a:rPr lang="en-US" sz="1600" dirty="0"/>
              <a:t>Employment length</a:t>
            </a:r>
          </a:p>
          <a:p>
            <a:pPr lvl="1" algn="just"/>
            <a:r>
              <a:rPr lang="en-US" sz="1600" dirty="0"/>
              <a:t>Employment Title</a:t>
            </a:r>
          </a:p>
          <a:p>
            <a:pPr lvl="1" algn="just"/>
            <a:r>
              <a:rPr lang="en-US" sz="1600" dirty="0"/>
              <a:t>Annual Income</a:t>
            </a:r>
          </a:p>
          <a:p>
            <a:pPr lvl="1" algn="just"/>
            <a:r>
              <a:rPr lang="en-US" sz="1600" dirty="0"/>
              <a:t>Zip Code</a:t>
            </a:r>
          </a:p>
          <a:p>
            <a:pPr lvl="1" algn="just"/>
            <a:r>
              <a:rPr lang="en-US" sz="1600" dirty="0"/>
              <a:t>Description</a:t>
            </a:r>
            <a:endParaRPr lang="en-US" sz="2000" dirty="0"/>
          </a:p>
          <a:p>
            <a:pPr algn="just"/>
            <a:r>
              <a:rPr lang="en-US" dirty="0"/>
              <a:t>Loan Info</a:t>
            </a:r>
          </a:p>
          <a:p>
            <a:pPr lvl="1" algn="just"/>
            <a:r>
              <a:rPr lang="en-US" sz="1600" dirty="0"/>
              <a:t>Loan Amount</a:t>
            </a:r>
          </a:p>
          <a:p>
            <a:pPr lvl="1" algn="just"/>
            <a:r>
              <a:rPr lang="en-US" sz="1600" dirty="0"/>
              <a:t>Funded Amount</a:t>
            </a:r>
          </a:p>
          <a:p>
            <a:pPr lvl="1" algn="just"/>
            <a:r>
              <a:rPr lang="en-US" sz="1600" dirty="0"/>
              <a:t>Interest Rate</a:t>
            </a:r>
          </a:p>
          <a:p>
            <a:pPr lvl="1" algn="just"/>
            <a:r>
              <a:rPr lang="en-US" sz="1600" dirty="0"/>
              <a:t>Loan Status</a:t>
            </a:r>
          </a:p>
          <a:p>
            <a:pPr lvl="1" algn="just"/>
            <a:r>
              <a:rPr lang="en-US" sz="1600" dirty="0"/>
              <a:t>Loan Grade</a:t>
            </a:r>
            <a:endParaRPr lang="en-US" sz="2000" dirty="0"/>
          </a:p>
          <a:p>
            <a:pPr algn="just"/>
            <a:r>
              <a:rPr lang="en-US" dirty="0"/>
              <a:t>Customer Behavior Variables</a:t>
            </a:r>
          </a:p>
          <a:p>
            <a:pPr lvl="1" algn="just"/>
            <a:r>
              <a:rPr lang="en-US" sz="1600" dirty="0" err="1"/>
              <a:t>Deliquency</a:t>
            </a:r>
            <a:r>
              <a:rPr lang="en-US" sz="1600" dirty="0"/>
              <a:t> year</a:t>
            </a:r>
          </a:p>
          <a:p>
            <a:pPr lvl="1" algn="just"/>
            <a:r>
              <a:rPr lang="en-US" sz="1600" dirty="0"/>
              <a:t>Earliest Credit Line</a:t>
            </a:r>
          </a:p>
          <a:p>
            <a:pPr lvl="1" algn="just"/>
            <a:r>
              <a:rPr lang="en-US" sz="1600" dirty="0"/>
              <a:t>Revolving balance</a:t>
            </a:r>
          </a:p>
          <a:p>
            <a:pPr lvl="1" algn="just"/>
            <a:r>
              <a:rPr lang="en-US" sz="1600" dirty="0"/>
              <a:t>Recoveries</a:t>
            </a:r>
          </a:p>
          <a:p>
            <a:pPr lvl="1" algn="just"/>
            <a:r>
              <a:rPr lang="en-US" sz="1600" dirty="0" err="1"/>
              <a:t>ApplicationType</a:t>
            </a:r>
            <a:endParaRPr lang="en-US" sz="1400" dirty="0"/>
          </a:p>
          <a:p>
            <a:pPr lvl="1" algn="just"/>
            <a:r>
              <a:rPr lang="en-US" sz="1600" dirty="0"/>
              <a:t>Loan Purpose</a:t>
            </a:r>
          </a:p>
        </p:txBody>
      </p:sp>
    </p:spTree>
    <p:extLst>
      <p:ext uri="{BB962C8B-B14F-4D97-AF65-F5344CB8AC3E}">
        <p14:creationId xmlns:p14="http://schemas.microsoft.com/office/powerpoint/2010/main" val="11902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211F4E-5580-4AED-B92C-F9DBA25C1E02}"/>
              </a:ext>
            </a:extLst>
          </p:cNvPr>
          <p:cNvSpPr/>
          <p:nvPr/>
        </p:nvSpPr>
        <p:spPr>
          <a:xfrm>
            <a:off x="0" y="0"/>
            <a:ext cx="12192000" cy="7530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Data Cleansing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C1D37-F997-4546-B05B-C2D8BD4F0124}"/>
              </a:ext>
            </a:extLst>
          </p:cNvPr>
          <p:cNvSpPr txBox="1"/>
          <p:nvPr/>
        </p:nvSpPr>
        <p:spPr>
          <a:xfrm>
            <a:off x="394447" y="1411941"/>
            <a:ext cx="114031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800" dirty="0"/>
              <a:t>There are some columns with lot of missing values. We need to drop such records.</a:t>
            </a:r>
          </a:p>
          <a:p>
            <a:pPr marL="342900" indent="-342900">
              <a:buAutoNum type="alphaLcPeriod"/>
            </a:pPr>
            <a:r>
              <a:rPr lang="en-US" sz="2800" dirty="0"/>
              <a:t>Removed all the null value columns.</a:t>
            </a:r>
          </a:p>
          <a:p>
            <a:pPr marL="342900" indent="-342900">
              <a:buAutoNum type="alphaLcPeriod"/>
            </a:pPr>
            <a:r>
              <a:rPr lang="en-US" sz="2800" dirty="0"/>
              <a:t>Found the percent of values in columns which are NA and removed the unnecessary columns which will not help in analysis.</a:t>
            </a:r>
          </a:p>
          <a:p>
            <a:pPr marL="342900" indent="-342900">
              <a:buAutoNum type="alphaLcPeriod"/>
            </a:pPr>
            <a:r>
              <a:rPr lang="en-US" sz="2800" dirty="0"/>
              <a:t>Removed text columns which are not useful for this loan disbursement analysis.</a:t>
            </a:r>
          </a:p>
          <a:p>
            <a:pPr marL="342900" indent="-342900">
              <a:buAutoNum type="alphaLcPeriod"/>
            </a:pPr>
            <a:r>
              <a:rPr lang="en-US" sz="2800" dirty="0"/>
              <a:t>Converted datatypes as needed from object to Int / float.</a:t>
            </a:r>
          </a:p>
          <a:p>
            <a:pPr marL="342900" indent="-342900">
              <a:buAutoNum type="alphaLcPeriod"/>
            </a:pPr>
            <a:r>
              <a:rPr lang="en-US" sz="2800" dirty="0"/>
              <a:t>Detecting outliers and deleting them for getting more clean data.</a:t>
            </a:r>
          </a:p>
          <a:p>
            <a:pPr marL="342900" indent="-342900">
              <a:buAutoNum type="alphaL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472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211F4E-5580-4AED-B92C-F9DBA25C1E02}"/>
              </a:ext>
            </a:extLst>
          </p:cNvPr>
          <p:cNvSpPr/>
          <p:nvPr/>
        </p:nvSpPr>
        <p:spPr>
          <a:xfrm>
            <a:off x="0" y="0"/>
            <a:ext cx="12192000" cy="7530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C1D37-F997-4546-B05B-C2D8BD4F0124}"/>
              </a:ext>
            </a:extLst>
          </p:cNvPr>
          <p:cNvSpPr txBox="1"/>
          <p:nvPr/>
        </p:nvSpPr>
        <p:spPr>
          <a:xfrm>
            <a:off x="125508" y="900953"/>
            <a:ext cx="4715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represents people who have already paid loans and defaulters. The defaulters are about 15 or 16%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6AF22-374B-4C62-8A0E-3DACCD85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832" y="1695202"/>
            <a:ext cx="6670128" cy="473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5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211F4E-5580-4AED-B92C-F9DBA25C1E02}"/>
              </a:ext>
            </a:extLst>
          </p:cNvPr>
          <p:cNvSpPr/>
          <p:nvPr/>
        </p:nvSpPr>
        <p:spPr>
          <a:xfrm>
            <a:off x="0" y="0"/>
            <a:ext cx="12192000" cy="7530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C1D37-F997-4546-B05B-C2D8BD4F0124}"/>
              </a:ext>
            </a:extLst>
          </p:cNvPr>
          <p:cNvSpPr txBox="1"/>
          <p:nvPr/>
        </p:nvSpPr>
        <p:spPr>
          <a:xfrm>
            <a:off x="125508" y="900953"/>
            <a:ext cx="471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graph represents that majority of defaulters are in grade 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47273-E6EA-4932-A771-85D2E68F6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664" y="1824283"/>
            <a:ext cx="5706271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3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211F4E-5580-4AED-B92C-F9DBA25C1E02}"/>
              </a:ext>
            </a:extLst>
          </p:cNvPr>
          <p:cNvSpPr/>
          <p:nvPr/>
        </p:nvSpPr>
        <p:spPr>
          <a:xfrm>
            <a:off x="0" y="0"/>
            <a:ext cx="12192000" cy="7530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C1D37-F997-4546-B05B-C2D8BD4F0124}"/>
              </a:ext>
            </a:extLst>
          </p:cNvPr>
          <p:cNvSpPr txBox="1"/>
          <p:nvPr/>
        </p:nvSpPr>
        <p:spPr>
          <a:xfrm>
            <a:off x="125508" y="900953"/>
            <a:ext cx="4715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With respect to home ownership, the members who own houses are less likely to default on the loans.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276593-8AD9-4235-B2C2-224C03C6B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165" y="1547284"/>
            <a:ext cx="5744377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3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211F4E-5580-4AED-B92C-F9DBA25C1E02}"/>
              </a:ext>
            </a:extLst>
          </p:cNvPr>
          <p:cNvSpPr/>
          <p:nvPr/>
        </p:nvSpPr>
        <p:spPr>
          <a:xfrm>
            <a:off x="0" y="0"/>
            <a:ext cx="12192000" cy="7530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C1D37-F997-4546-B05B-C2D8BD4F0124}"/>
              </a:ext>
            </a:extLst>
          </p:cNvPr>
          <p:cNvSpPr txBox="1"/>
          <p:nvPr/>
        </p:nvSpPr>
        <p:spPr>
          <a:xfrm>
            <a:off x="125508" y="900953"/>
            <a:ext cx="4715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Most of the members have a purpose of </a:t>
            </a:r>
            <a:r>
              <a:rPr lang="en-US" dirty="0" err="1"/>
              <a:t>debt_consolidation</a:t>
            </a:r>
            <a:r>
              <a:rPr lang="en-US" dirty="0"/>
              <a:t> which turn out to be defaulters. So when new loan is being issues, if the purpose entered is </a:t>
            </a:r>
            <a:r>
              <a:rPr lang="en-US" dirty="0" err="1"/>
              <a:t>debt_consolidation</a:t>
            </a:r>
            <a:r>
              <a:rPr lang="en-US" dirty="0"/>
              <a:t> then it may result in a defaulted loan.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98FF1-6418-4CA2-B692-35E1146B3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2" y="1972201"/>
            <a:ext cx="6878010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4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804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Lending Club Case Study 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Gautham Botta (Wipro Ltd)</dc:creator>
  <cp:lastModifiedBy>Venkata Gautham Botta (Wipro Ltd)</cp:lastModifiedBy>
  <cp:revision>14</cp:revision>
  <cp:lastPrinted>2023-08-09T00:44:27Z</cp:lastPrinted>
  <dcterms:created xsi:type="dcterms:W3CDTF">2023-08-08T19:07:07Z</dcterms:created>
  <dcterms:modified xsi:type="dcterms:W3CDTF">2023-08-09T00:53:10Z</dcterms:modified>
</cp:coreProperties>
</file>