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1" r:id="rId4"/>
    <p:sldId id="276" r:id="rId5"/>
    <p:sldId id="278" r:id="rId6"/>
    <p:sldId id="279" r:id="rId7"/>
    <p:sldId id="280" r:id="rId8"/>
    <p:sldId id="281" r:id="rId9"/>
    <p:sldId id="287" r:id="rId10"/>
    <p:sldId id="288" r:id="rId11"/>
    <p:sldId id="289" r:id="rId12"/>
    <p:sldId id="282" r:id="rId13"/>
    <p:sldId id="283" r:id="rId14"/>
    <p:sldId id="284" r:id="rId15"/>
    <p:sldId id="290" r:id="rId16"/>
    <p:sldId id="291" r:id="rId17"/>
    <p:sldId id="285" r:id="rId18"/>
    <p:sldId id="28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8/19/2016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134599" cy="3048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Final </a:t>
            </a:r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NLP Concept Extraction for Bug localization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Gabriel Pawlowsky</a:t>
            </a:r>
          </a:p>
          <a:p>
            <a:endParaRPr lang="en-US" dirty="0" smtClean="0"/>
          </a:p>
          <a:p>
            <a:r>
              <a:rPr lang="en-US" dirty="0" smtClean="0"/>
              <a:t>Mentor: Naveen Kulkarni, Sunil </a:t>
            </a:r>
            <a:r>
              <a:rPr lang="en-US" dirty="0" err="1" smtClean="0"/>
              <a:t>Vuppala</a:t>
            </a:r>
            <a:endParaRPr lang="en-US" dirty="0" smtClean="0"/>
          </a:p>
          <a:p>
            <a:r>
              <a:rPr lang="en-US" dirty="0" smtClean="0"/>
              <a:t>Co-Mentor: Nitin Agarwal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Extraction – JATE2.0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TTF, </a:t>
            </a:r>
            <a:r>
              <a:rPr lang="en-US" dirty="0" smtClean="0"/>
              <a:t>ATTF, C-value</a:t>
            </a:r>
            <a:r>
              <a:rPr lang="en-US" dirty="0"/>
              <a:t>, </a:t>
            </a:r>
            <a:r>
              <a:rPr lang="en-US" dirty="0" err="1" smtClean="0"/>
              <a:t>ChiSquare</a:t>
            </a:r>
            <a:endParaRPr lang="en-US" dirty="0" smtClean="0"/>
          </a:p>
          <a:p>
            <a:pPr lvl="1"/>
            <a:r>
              <a:rPr lang="en-US" dirty="0" smtClean="0"/>
              <a:t>Output very basic concepts, mostly unigrams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ATTF and C-value (after filtration) provide best results</a:t>
            </a:r>
          </a:p>
          <a:p>
            <a:r>
              <a:rPr lang="en-US" dirty="0"/>
              <a:t>TTF-IDF, </a:t>
            </a:r>
            <a:r>
              <a:rPr lang="en-US" dirty="0" smtClean="0"/>
              <a:t>RIDF</a:t>
            </a:r>
          </a:p>
          <a:p>
            <a:pPr lvl="1"/>
            <a:r>
              <a:rPr lang="en-US" dirty="0" smtClean="0"/>
              <a:t>Inverse document frequency based </a:t>
            </a:r>
          </a:p>
          <a:p>
            <a:pPr lvl="1"/>
            <a:r>
              <a:rPr lang="en-US" dirty="0" smtClean="0"/>
              <a:t>More technical terms specific to certain parts of the documentation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/>
              <a:t>Weirdness, </a:t>
            </a:r>
            <a:r>
              <a:rPr lang="en-US" sz="2400" dirty="0" err="1"/>
              <a:t>GlossEx</a:t>
            </a:r>
            <a:r>
              <a:rPr lang="en-US" sz="2400" dirty="0"/>
              <a:t>, </a:t>
            </a:r>
            <a:r>
              <a:rPr lang="en-US" sz="2400" dirty="0" err="1" smtClean="0"/>
              <a:t>TermEx</a:t>
            </a:r>
            <a:endParaRPr lang="en-US" sz="2400" dirty="0" smtClean="0"/>
          </a:p>
          <a:p>
            <a:pPr marL="502920" lvl="2">
              <a:spcBef>
                <a:spcPts val="1800"/>
              </a:spcBef>
            </a:pPr>
            <a:r>
              <a:rPr lang="en-US" sz="2200" dirty="0" smtClean="0"/>
              <a:t>Dictionary-based; best for unusual terms such as source code concepts</a:t>
            </a:r>
          </a:p>
          <a:p>
            <a:pPr marL="274320" lvl="1">
              <a:spcBef>
                <a:spcPts val="1800"/>
              </a:spcBef>
            </a:pPr>
            <a:r>
              <a:rPr lang="en-US" sz="2400" dirty="0" smtClean="0"/>
              <a:t>RAKE</a:t>
            </a:r>
          </a:p>
          <a:p>
            <a:pPr marL="502920" lvl="2">
              <a:spcBef>
                <a:spcPts val="1800"/>
              </a:spcBef>
            </a:pPr>
            <a:r>
              <a:rPr lang="en-US" sz="2200" dirty="0" smtClean="0"/>
              <a:t>JATE implementation seems different, but python implementation of the same name scores technical terms well</a:t>
            </a:r>
            <a:endParaRPr lang="en-US" sz="2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8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phase, keywords that have been identified need to be evaluated for their usefulness to aid bug localization</a:t>
            </a:r>
          </a:p>
          <a:p>
            <a:pPr lvl="1"/>
            <a:r>
              <a:rPr lang="en-US" dirty="0" smtClean="0"/>
              <a:t>E.g. “Node” is a useful concept, whereas “Java” is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“task” may be a useful concept in some cases but not in others</a:t>
            </a:r>
            <a:endParaRPr lang="en-US" dirty="0" smtClean="0"/>
          </a:p>
          <a:p>
            <a:r>
              <a:rPr lang="en-US" dirty="0" smtClean="0"/>
              <a:t>Now useful concepts vary strongly with the use-case at hand</a:t>
            </a:r>
          </a:p>
          <a:p>
            <a:r>
              <a:rPr lang="en-US" dirty="0" smtClean="0"/>
              <a:t>Thus, I have built multiple versions for different use-cases</a:t>
            </a:r>
          </a:p>
          <a:p>
            <a:pPr lvl="1"/>
            <a:r>
              <a:rPr lang="en-US" dirty="0" smtClean="0"/>
              <a:t>Basic concepts</a:t>
            </a:r>
          </a:p>
          <a:p>
            <a:pPr lvl="1"/>
            <a:r>
              <a:rPr lang="en-US" dirty="0" smtClean="0"/>
              <a:t>Source code concepts</a:t>
            </a:r>
          </a:p>
          <a:p>
            <a:pPr lvl="1"/>
            <a:r>
              <a:rPr lang="en-US" dirty="0" smtClean="0"/>
              <a:t>More technical terms</a:t>
            </a:r>
            <a:endParaRPr lang="en-US" dirty="0" smtClean="0"/>
          </a:p>
          <a:p>
            <a:pPr lvl="1"/>
            <a:r>
              <a:rPr lang="en-US" dirty="0" smtClean="0"/>
              <a:t>Functioning revisited together with the results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7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438400"/>
            <a:ext cx="9753600" cy="2362199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smtClean="0"/>
              <a:t>Early filtration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1679"/>
            <a:ext cx="5562598" cy="4343400"/>
          </a:xfrm>
        </p:spPr>
        <p:txBody>
          <a:bodyPr/>
          <a:lstStyle/>
          <a:p>
            <a:r>
              <a:rPr lang="en-US" dirty="0" smtClean="0"/>
              <a:t>Basic output of my noun extraction script with early filtering: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681086"/>
            <a:ext cx="47815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4232" y="6400800"/>
            <a:ext cx="28119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Spark Programming Guide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160" y="1538086"/>
            <a:ext cx="4924425" cy="4886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8217" y="6400800"/>
            <a:ext cx="246734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Spark Streaming Guide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79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smtClean="0"/>
              <a:t>Concept </a:t>
            </a:r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6053452" cy="4343400"/>
          </a:xfrm>
        </p:spPr>
        <p:txBody>
          <a:bodyPr/>
          <a:lstStyle/>
          <a:p>
            <a:r>
              <a:rPr lang="en-US" dirty="0" smtClean="0"/>
              <a:t>General-purpose concepts extraction</a:t>
            </a:r>
          </a:p>
          <a:p>
            <a:pPr lvl="1"/>
            <a:r>
              <a:rPr lang="en-US" dirty="0" smtClean="0"/>
              <a:t>Chose top scorers from ATTF (mostly unigrams) and C-value (some n-grams)</a:t>
            </a:r>
          </a:p>
          <a:p>
            <a:pPr lvl="1"/>
            <a:r>
              <a:rPr lang="en-US" dirty="0" smtClean="0"/>
              <a:t>Deemed only concepts as good that are contained in the nouns extracted by my program after early filtering (with percentage-cutoff and t-statistics)</a:t>
            </a:r>
          </a:p>
          <a:p>
            <a:pPr lvl="2"/>
            <a:r>
              <a:rPr lang="en-US" dirty="0" smtClean="0"/>
              <a:t>Specifically to filter very common (e.g. “Java”) </a:t>
            </a:r>
            <a:r>
              <a:rPr lang="en-US" dirty="0" err="1" smtClean="0"/>
              <a:t>kewords</a:t>
            </a:r>
            <a:r>
              <a:rPr lang="en-US" dirty="0" smtClean="0"/>
              <a:t> and actual parts of the source code (e.g. “for(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&lt;length; </a:t>
            </a:r>
            <a:r>
              <a:rPr lang="en-US" dirty="0" err="1" smtClean="0"/>
              <a:t>i</a:t>
            </a:r>
            <a:r>
              <a:rPr lang="en-US" dirty="0" smtClean="0"/>
              <a:t>++)”)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067" y="1572296"/>
            <a:ext cx="469074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Concept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5105398" cy="4343400"/>
          </a:xfrm>
        </p:spPr>
        <p:txBody>
          <a:bodyPr/>
          <a:lstStyle/>
          <a:p>
            <a:r>
              <a:rPr lang="en-US" dirty="0" smtClean="0"/>
              <a:t>Source code-related concepts</a:t>
            </a:r>
          </a:p>
          <a:p>
            <a:pPr lvl="1"/>
            <a:r>
              <a:rPr lang="en-US" dirty="0" smtClean="0"/>
              <a:t>Identified via direct JATE2.0 </a:t>
            </a:r>
            <a:r>
              <a:rPr lang="en-US" dirty="0" err="1" smtClean="0"/>
              <a:t>GlossEx</a:t>
            </a:r>
            <a:r>
              <a:rPr lang="en-US" dirty="0" smtClean="0"/>
              <a:t> scoring with very little filtration</a:t>
            </a:r>
          </a:p>
          <a:p>
            <a:pPr lvl="1"/>
            <a:r>
              <a:rPr lang="en-US" dirty="0" smtClean="0"/>
              <a:t>Used standard English-language dictionary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16" y="2319142"/>
            <a:ext cx="5690748" cy="33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smtClean="0"/>
              <a:t>Concept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technically focused concepts</a:t>
            </a:r>
          </a:p>
          <a:p>
            <a:pPr lvl="1"/>
            <a:r>
              <a:rPr lang="en-US" dirty="0" smtClean="0"/>
              <a:t>Extracted directly via official Python implementation of RAKE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 operation', 3.909090909090909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('external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3.8055555555555554), 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3.7142857142857144), ('advanced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3.7), ('batch size', 3.6904761904761907), ('streaming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computation',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3.683168316831683), ('broadcast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3.666666666666667), ('cluster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3.65), ('sliding window', 3.5925925925925926), ('batch interval', 3.5870279146141213), 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stateful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transformation',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3.571428571428571), ('input stream', 3.5625)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50" y="2971800"/>
            <a:ext cx="9753600" cy="2362199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1143000"/>
            <a:ext cx="7853063" cy="1142999"/>
          </a:xfrm>
        </p:spPr>
        <p:txBody>
          <a:bodyPr/>
          <a:lstStyle/>
          <a:p>
            <a:r>
              <a:rPr lang="en-US" dirty="0" smtClean="0"/>
              <a:t>Thank you to everybody involved for this opportunity and </a:t>
            </a:r>
            <a:r>
              <a:rPr lang="en-US" dirty="0" smtClean="0"/>
              <a:t>an </a:t>
            </a:r>
            <a:r>
              <a:rPr lang="en-US" dirty="0" smtClean="0"/>
              <a:t>amazing time in India!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Background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My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Noun extraction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Keyword </a:t>
            </a:r>
            <a:r>
              <a:rPr lang="en-US" dirty="0" smtClean="0"/>
              <a:t>extraction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US" dirty="0" smtClean="0"/>
              <a:t>Filtering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US" dirty="0" smtClean="0"/>
              <a:t>JATE2.0 (Scoring)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Concept identification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to the Infosys Automation Platform (IAP) of </a:t>
            </a:r>
            <a:r>
              <a:rPr lang="en-US" dirty="0" err="1" smtClean="0"/>
              <a:t>Mana</a:t>
            </a:r>
            <a:endParaRPr lang="en-US" dirty="0" smtClean="0"/>
          </a:p>
          <a:p>
            <a:r>
              <a:rPr lang="en-US" dirty="0" smtClean="0"/>
              <a:t>Based on Natural Language Processing (NLP)</a:t>
            </a:r>
          </a:p>
          <a:p>
            <a:r>
              <a:rPr lang="en-US" dirty="0" smtClean="0"/>
              <a:t>Entire Project</a:t>
            </a:r>
          </a:p>
          <a:p>
            <a:pPr lvl="1"/>
            <a:r>
              <a:rPr lang="en-US" dirty="0" smtClean="0"/>
              <a:t>Fast, accurate and automated bug localization to aid resolution of L3 tickets</a:t>
            </a:r>
          </a:p>
          <a:p>
            <a:pPr lvl="1"/>
            <a:r>
              <a:rPr lang="en-US" dirty="0" smtClean="0"/>
              <a:t>NLP Concept extraction from bug reports, source code documentation and online bug resolutions</a:t>
            </a:r>
          </a:p>
          <a:p>
            <a:pPr lvl="1"/>
            <a:r>
              <a:rPr lang="en-US" dirty="0" smtClean="0"/>
              <a:t>Gaining an understanding of the concept’s interactions and resolution</a:t>
            </a:r>
          </a:p>
          <a:p>
            <a:pPr lvl="1"/>
            <a:r>
              <a:rPr lang="en-US" dirty="0" smtClean="0"/>
              <a:t>Suggesting areas of the source code (files) in which the bug most likely occurred to a developer to aid them in fixing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28" y="1981200"/>
            <a:ext cx="9753600" cy="2362199"/>
          </a:xfrm>
        </p:spPr>
        <p:txBody>
          <a:bodyPr/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075" y="4495800"/>
            <a:ext cx="7853063" cy="1142999"/>
          </a:xfrm>
        </p:spPr>
        <p:txBody>
          <a:bodyPr/>
          <a:lstStyle/>
          <a:p>
            <a:r>
              <a:rPr lang="en-US" dirty="0" smtClean="0"/>
              <a:t>Concept extraction from source code documentation in Java</a:t>
            </a:r>
          </a:p>
        </p:txBody>
      </p:sp>
    </p:spTree>
    <p:extLst>
      <p:ext uri="{BB962C8B-B14F-4D97-AF65-F5344CB8AC3E}">
        <p14:creationId xmlns:p14="http://schemas.microsoft.com/office/powerpoint/2010/main" val="3591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10210798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Reading Spark documentation (Programming &amp; Streaming guides)</a:t>
            </a:r>
          </a:p>
          <a:p>
            <a:r>
              <a:rPr lang="en-US" dirty="0" smtClean="0"/>
              <a:t>Using many common NLP techniques</a:t>
            </a:r>
          </a:p>
          <a:p>
            <a:pPr lvl="1"/>
            <a:r>
              <a:rPr lang="en-US" dirty="0" smtClean="0"/>
              <a:t>Started with the </a:t>
            </a:r>
            <a:r>
              <a:rPr lang="en-US" dirty="0" err="1" smtClean="0"/>
              <a:t>OpenNLP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But changed project structure to work with the Stanford </a:t>
            </a:r>
            <a:r>
              <a:rPr lang="en-US" dirty="0" err="1" smtClean="0"/>
              <a:t>CoreNLP</a:t>
            </a:r>
            <a:r>
              <a:rPr lang="en-US" dirty="0" smtClean="0"/>
              <a:t> </a:t>
            </a:r>
            <a:r>
              <a:rPr lang="en-US" dirty="0" smtClean="0"/>
              <a:t>library </a:t>
            </a:r>
            <a:r>
              <a:rPr lang="en-US" dirty="0" smtClean="0"/>
              <a:t>due to better support of lemmatization</a:t>
            </a:r>
          </a:p>
          <a:p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Split documentation by stop words to analyze words individually</a:t>
            </a:r>
          </a:p>
          <a:p>
            <a:r>
              <a:rPr lang="en-US" dirty="0" smtClean="0"/>
              <a:t>Part of Speech (POS) – Tagging</a:t>
            </a:r>
          </a:p>
          <a:p>
            <a:pPr lvl="1"/>
            <a:r>
              <a:rPr lang="en-US" dirty="0" smtClean="0"/>
              <a:t>Distinguish between verbs, nouns, plural nouns, etc.</a:t>
            </a:r>
          </a:p>
          <a:p>
            <a:r>
              <a:rPr lang="en-US" dirty="0" smtClean="0"/>
              <a:t>Lemmatization</a:t>
            </a:r>
          </a:p>
          <a:p>
            <a:pPr lvl="1"/>
            <a:r>
              <a:rPr lang="en-US" dirty="0" smtClean="0"/>
              <a:t>Put words into canonical form to treat e.g. </a:t>
            </a:r>
            <a:r>
              <a:rPr lang="en-US" dirty="0" smtClean="0"/>
              <a:t>“go”, “went” </a:t>
            </a:r>
            <a:r>
              <a:rPr lang="en-US" dirty="0" smtClean="0"/>
              <a:t>and </a:t>
            </a:r>
            <a:r>
              <a:rPr lang="en-US" dirty="0" smtClean="0"/>
              <a:t>“gone” </a:t>
            </a:r>
            <a:r>
              <a:rPr lang="en-US" dirty="0" smtClean="0"/>
              <a:t>all as </a:t>
            </a:r>
            <a:r>
              <a:rPr lang="en-US" dirty="0" smtClean="0"/>
              <a:t>“go”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Extraction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Formation of Bi- and Tri-grams</a:t>
            </a:r>
          </a:p>
          <a:p>
            <a:pPr lvl="1"/>
            <a:r>
              <a:rPr lang="en-US" dirty="0" smtClean="0"/>
              <a:t>For Bigrams, candidate terms as combinations of Verb-Noun and Noun-Noun occurring together considered</a:t>
            </a:r>
          </a:p>
          <a:p>
            <a:pPr lvl="1"/>
            <a:r>
              <a:rPr lang="en-US" dirty="0" smtClean="0"/>
              <a:t>For Trigrams, combinations of Verb-Noun-Noun and Noun-Noun-Noun</a:t>
            </a:r>
          </a:p>
          <a:p>
            <a:r>
              <a:rPr lang="en-US" dirty="0" smtClean="0"/>
              <a:t>Text Frequency calculation for candidate terms</a:t>
            </a:r>
          </a:p>
          <a:p>
            <a:pPr lvl="1"/>
            <a:r>
              <a:rPr lang="en-US" dirty="0" smtClean="0"/>
              <a:t>How often does each candidate term occur in the entire text?</a:t>
            </a:r>
          </a:p>
          <a:p>
            <a:r>
              <a:rPr lang="en-US" dirty="0" smtClean="0"/>
              <a:t>Early filtering</a:t>
            </a:r>
          </a:p>
          <a:p>
            <a:pPr lvl="1"/>
            <a:r>
              <a:rPr lang="en-US" dirty="0" smtClean="0"/>
              <a:t>Min. and Max. percentage cut-offs for tokens in terms of the token occurring most often to demote very infrequently occurring or very common words such as “Java”, used ~5-70%</a:t>
            </a:r>
          </a:p>
          <a:p>
            <a:pPr lvl="1"/>
            <a:r>
              <a:rPr lang="en-US" dirty="0" smtClean="0"/>
              <a:t>T-Statistics used for Bi- and Tri-grams to try to determine whether they occurred by chance or are meant to occur as an n-gram, used t=2.576</a:t>
            </a:r>
          </a:p>
        </p:txBody>
      </p:sp>
    </p:spTree>
    <p:extLst>
      <p:ext uri="{BB962C8B-B14F-4D97-AF65-F5344CB8AC3E}">
        <p14:creationId xmlns:p14="http://schemas.microsoft.com/office/powerpoint/2010/main" val="67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extraction –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Generally, implementing an unsupervised approach</a:t>
            </a:r>
          </a:p>
          <a:p>
            <a:pPr marL="274320" lvl="1" indent="0">
              <a:buNone/>
            </a:pPr>
            <a:r>
              <a:rPr lang="en-US" dirty="0" smtClean="0"/>
              <a:t> =&gt; no training for the software necessary means greatly a reduced workload in real-world applications</a:t>
            </a:r>
          </a:p>
          <a:p>
            <a:r>
              <a:rPr lang="en-US" dirty="0" smtClean="0"/>
              <a:t>Done by computing a score from different features for each token specific for our use-case and considering highest scoring tokens as keywords</a:t>
            </a:r>
          </a:p>
          <a:p>
            <a:r>
              <a:rPr lang="en-US" dirty="0" smtClean="0"/>
              <a:t>Text Frequency-Inverse Document Frequency (TF-IDF)</a:t>
            </a:r>
          </a:p>
          <a:p>
            <a:pPr lvl="1"/>
            <a:r>
              <a:rPr lang="en-US" dirty="0" smtClean="0"/>
              <a:t>Idea is to weight tokens occurring many times in the entire text less highly than those occurring many times in only certain parts/documents</a:t>
            </a:r>
          </a:p>
          <a:p>
            <a:pPr lvl="1"/>
            <a:r>
              <a:rPr lang="en-US" dirty="0" smtClean="0"/>
              <a:t>Started implementation but not finished </a:t>
            </a:r>
            <a:r>
              <a:rPr lang="en-US" dirty="0" smtClean="0"/>
              <a:t>yet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4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extraction –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much research on more advanced techniques/libraries</a:t>
            </a:r>
          </a:p>
          <a:p>
            <a:pPr lvl="1"/>
            <a:r>
              <a:rPr lang="en-US" dirty="0"/>
              <a:t>Techniques such as BM25, location-in-document, Approximate Dictionary-Based Chunking, graph-based approaches, etc.</a:t>
            </a:r>
          </a:p>
          <a:p>
            <a:pPr lvl="1"/>
            <a:r>
              <a:rPr lang="en-US" dirty="0"/>
              <a:t>Fully-fledged general purpose keyword extraction libraries such as </a:t>
            </a:r>
            <a:r>
              <a:rPr lang="en-US" dirty="0" err="1"/>
              <a:t>TextRank</a:t>
            </a:r>
            <a:r>
              <a:rPr lang="en-US" dirty="0"/>
              <a:t>, JATE2.0, RAKE, </a:t>
            </a:r>
            <a:r>
              <a:rPr lang="en-US" dirty="0" err="1"/>
              <a:t>LingPipe</a:t>
            </a:r>
            <a:r>
              <a:rPr lang="en-US" dirty="0"/>
              <a:t>, </a:t>
            </a:r>
            <a:r>
              <a:rPr lang="en-US" dirty="0" err="1"/>
              <a:t>AlchemyAPI</a:t>
            </a:r>
            <a:r>
              <a:rPr lang="en-US" dirty="0"/>
              <a:t> (Commercial), many </a:t>
            </a:r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However, many depend on language dictionaries and have therefore only limited usefulness in a computer science context </a:t>
            </a:r>
          </a:p>
          <a:p>
            <a:r>
              <a:rPr lang="en-US" dirty="0" smtClean="0"/>
              <a:t>Best turned out to be:</a:t>
            </a:r>
          </a:p>
          <a:p>
            <a:pPr lvl="1"/>
            <a:r>
              <a:rPr lang="en-US" dirty="0" smtClean="0"/>
              <a:t>JATE2.0 – large number of scoring techniques and highly customizable</a:t>
            </a:r>
          </a:p>
          <a:p>
            <a:pPr lvl="1"/>
            <a:r>
              <a:rPr lang="en-US" dirty="0" smtClean="0"/>
              <a:t>RAKE – very limited customizability but strong for certain use-cases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Extraction – JATE2.0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6400798" cy="4343400"/>
          </a:xfrm>
        </p:spPr>
        <p:txBody>
          <a:bodyPr/>
          <a:lstStyle/>
          <a:p>
            <a:r>
              <a:rPr lang="en-US" dirty="0" smtClean="0"/>
              <a:t>Based on Apache </a:t>
            </a:r>
            <a:r>
              <a:rPr lang="en-US" dirty="0" err="1" smtClean="0"/>
              <a:t>Solr</a:t>
            </a:r>
            <a:r>
              <a:rPr lang="en-US" dirty="0" smtClean="0"/>
              <a:t> for file indexing and keyword extraction</a:t>
            </a:r>
          </a:p>
          <a:p>
            <a:pPr lvl="1"/>
            <a:r>
              <a:rPr lang="en-US" dirty="0" smtClean="0"/>
              <a:t>Thereby allowing three forms of candidate extraction:</a:t>
            </a:r>
          </a:p>
          <a:p>
            <a:pPr lvl="2"/>
            <a:r>
              <a:rPr lang="en-US" dirty="0"/>
              <a:t>Part-of-Speech (</a:t>
            </a:r>
            <a:r>
              <a:rPr lang="en-US" dirty="0" err="1"/>
              <a:t>PoS</a:t>
            </a:r>
            <a:r>
              <a:rPr lang="en-US" dirty="0"/>
              <a:t>) pattern </a:t>
            </a:r>
            <a:r>
              <a:rPr lang="en-US" dirty="0" smtClean="0"/>
              <a:t>based</a:t>
            </a:r>
          </a:p>
          <a:p>
            <a:pPr lvl="2"/>
            <a:r>
              <a:rPr lang="en-US" dirty="0" smtClean="0"/>
              <a:t>Noun </a:t>
            </a:r>
            <a:r>
              <a:rPr lang="en-US" dirty="0"/>
              <a:t>Phrase (NP) chunking </a:t>
            </a:r>
            <a:r>
              <a:rPr lang="en-US" dirty="0" smtClean="0"/>
              <a:t>based</a:t>
            </a:r>
          </a:p>
          <a:p>
            <a:pPr lvl="2"/>
            <a:r>
              <a:rPr lang="en-US" dirty="0" smtClean="0"/>
              <a:t>N-gram based</a:t>
            </a:r>
          </a:p>
          <a:p>
            <a:r>
              <a:rPr lang="en-US" dirty="0" smtClean="0"/>
              <a:t>Additionally, JATE offers various different scoring techniques:</a:t>
            </a:r>
          </a:p>
          <a:p>
            <a:pPr lvl="1"/>
            <a:r>
              <a:rPr lang="en-US" dirty="0"/>
              <a:t>TTF, ATTF, TTF-IDF, RIDF, </a:t>
            </a:r>
            <a:r>
              <a:rPr lang="en-US" dirty="0" smtClean="0"/>
              <a:t>C-value</a:t>
            </a:r>
            <a:r>
              <a:rPr lang="en-US" dirty="0"/>
              <a:t>, </a:t>
            </a:r>
            <a:r>
              <a:rPr lang="en-US" dirty="0" err="1" smtClean="0"/>
              <a:t>ChiSquare</a:t>
            </a:r>
            <a:r>
              <a:rPr lang="en-US" dirty="0"/>
              <a:t>, RAKE, Weirdness, </a:t>
            </a:r>
            <a:r>
              <a:rPr lang="en-US" dirty="0" err="1" smtClean="0"/>
              <a:t>GlossEx</a:t>
            </a:r>
            <a:r>
              <a:rPr lang="en-US" dirty="0"/>
              <a:t>, </a:t>
            </a:r>
            <a:r>
              <a:rPr lang="en-US" dirty="0" err="1"/>
              <a:t>TermEx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611545"/>
            <a:ext cx="4343400" cy="45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960</Words>
  <Application>Microsoft Office PowerPoint</Application>
  <PresentationFormat>Custom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Symbol</vt:lpstr>
      <vt:lpstr>Continental Asia 16x9</vt:lpstr>
      <vt:lpstr>Final Presentation   NLP Concept Extraction for Bug localization </vt:lpstr>
      <vt:lpstr>Contents</vt:lpstr>
      <vt:lpstr>Background</vt:lpstr>
      <vt:lpstr>My project</vt:lpstr>
      <vt:lpstr>Noun extraction</vt:lpstr>
      <vt:lpstr>Noun Extraction - Continued</vt:lpstr>
      <vt:lpstr>Keyword extraction – Filtering</vt:lpstr>
      <vt:lpstr>Keyword extraction – Filtering</vt:lpstr>
      <vt:lpstr>Keyword Extraction – JATE2.0</vt:lpstr>
      <vt:lpstr>Keyword Extraction – JATE2.0</vt:lpstr>
      <vt:lpstr>Concept identification</vt:lpstr>
      <vt:lpstr>Results</vt:lpstr>
      <vt:lpstr>Results – Early filtration</vt:lpstr>
      <vt:lpstr>Results – Concept extraction</vt:lpstr>
      <vt:lpstr>Results – Concept extraction</vt:lpstr>
      <vt:lpstr>Results – Concept extraction</vt:lpstr>
      <vt:lpstr>Any 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2016-08-03T02:51:03Z</dcterms:created>
  <dcterms:modified xsi:type="dcterms:W3CDTF">2016-08-23T12:57:10Z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