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1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8/3/2016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134599" cy="3048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Midterm 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NLP Concept Extraction for Bug localization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Gabriel Pawlowsky</a:t>
            </a:r>
          </a:p>
          <a:p>
            <a:endParaRPr lang="en-US" dirty="0" smtClean="0"/>
          </a:p>
          <a:p>
            <a:r>
              <a:rPr lang="en-US" dirty="0" smtClean="0"/>
              <a:t>Mentor: Naveen Kulkarni, Sunil </a:t>
            </a:r>
            <a:r>
              <a:rPr lang="en-US" dirty="0" err="1" smtClean="0"/>
              <a:t>Vuppala</a:t>
            </a:r>
            <a:endParaRPr lang="en-US" dirty="0" smtClean="0"/>
          </a:p>
          <a:p>
            <a:r>
              <a:rPr lang="en-US" dirty="0" smtClean="0"/>
              <a:t>Co-Mentor: Nitin Agarwal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Noun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1679"/>
            <a:ext cx="5562598" cy="4343400"/>
          </a:xfrm>
        </p:spPr>
        <p:txBody>
          <a:bodyPr/>
          <a:lstStyle/>
          <a:p>
            <a:r>
              <a:rPr lang="en-US" dirty="0" smtClean="0"/>
              <a:t>Only definitive results for the noun extraction with early filtering yet: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681086"/>
            <a:ext cx="47815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4232" y="6400800"/>
            <a:ext cx="28119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Spark Programming Guide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60" y="1538086"/>
            <a:ext cx="4924425" cy="488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8217" y="6400800"/>
            <a:ext cx="24673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Spark Streaming Guide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9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Keyword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results will contain only the most relevant keywords of those nouns identified before</a:t>
            </a:r>
          </a:p>
          <a:p>
            <a:r>
              <a:rPr lang="en-US" dirty="0" smtClean="0"/>
              <a:t>Just as an example the output of RAKE with standard parameters:</a:t>
            </a:r>
          </a:p>
          <a:p>
            <a:pPr marL="45720" indent="0">
              <a:buNone/>
            </a:pPr>
            <a:r>
              <a:rPr lang="en-US" sz="2000" dirty="0"/>
              <a:t>('output operation', 3.909090909090909), ('output operations', 3.857142857142857), ('external systems', 3.8055555555555554), ('</a:t>
            </a:r>
            <a:r>
              <a:rPr lang="en-US" sz="2000" dirty="0" err="1"/>
              <a:t>akka</a:t>
            </a:r>
            <a:r>
              <a:rPr lang="en-US" sz="2000" dirty="0"/>
              <a:t> actors', 3.7142857142857144), ('advanced sources', 3.7), ('batch size', 3.6904761904761907), ('streaming computations', 3.683168316831683), ('broadcast variables', 3.666666666666667), ('cluster resources', 3.65), ('sliding window', 3.5925925925925926), ('batch interval', 3.5870279146141213), ('</a:t>
            </a:r>
            <a:r>
              <a:rPr lang="en-US" sz="2000" dirty="0" err="1"/>
              <a:t>stateful</a:t>
            </a:r>
            <a:r>
              <a:rPr lang="en-US" sz="2000" dirty="0"/>
              <a:t> transformations', 3.571428571428571), ('input stream', 3.5625)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50" y="2971800"/>
            <a:ext cx="9753600" cy="2362199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1143000"/>
            <a:ext cx="7853063" cy="1142999"/>
          </a:xfrm>
        </p:spPr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My Project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Noun extraction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Keyword extraction - Filtering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Concept identification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to the Infosys Automation Platform (IAP) of </a:t>
            </a:r>
            <a:r>
              <a:rPr lang="en-US" dirty="0" err="1" smtClean="0"/>
              <a:t>Mana</a:t>
            </a:r>
            <a:endParaRPr lang="en-US" dirty="0" smtClean="0"/>
          </a:p>
          <a:p>
            <a:r>
              <a:rPr lang="en-US" dirty="0" smtClean="0"/>
              <a:t>Based on Natural Language Processing (NLP)</a:t>
            </a:r>
          </a:p>
          <a:p>
            <a:r>
              <a:rPr lang="en-US" dirty="0" smtClean="0"/>
              <a:t>Entire Project</a:t>
            </a:r>
          </a:p>
          <a:p>
            <a:pPr lvl="1"/>
            <a:r>
              <a:rPr lang="en-US" dirty="0" smtClean="0"/>
              <a:t>Fast, accurate and automated bug localization to aid resolution of L3 tickets</a:t>
            </a:r>
          </a:p>
          <a:p>
            <a:pPr lvl="1"/>
            <a:r>
              <a:rPr lang="en-US" dirty="0" smtClean="0"/>
              <a:t>NLP Concept extraction from bug reports, source code documentation and online bug resolutions</a:t>
            </a:r>
          </a:p>
          <a:p>
            <a:pPr lvl="1"/>
            <a:r>
              <a:rPr lang="en-US" dirty="0" smtClean="0"/>
              <a:t>Gaining an understanding of the concept’s interactions and resolution</a:t>
            </a:r>
          </a:p>
          <a:p>
            <a:pPr lvl="1"/>
            <a:r>
              <a:rPr lang="en-US" dirty="0" smtClean="0"/>
              <a:t>Suggesting areas of the source code (files) in which the bug most likely occurred to a developer to aid them in fixing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8" y="1981200"/>
            <a:ext cx="9753600" cy="2362199"/>
          </a:xfrm>
        </p:spPr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75" y="4495800"/>
            <a:ext cx="7853063" cy="1142999"/>
          </a:xfrm>
        </p:spPr>
        <p:txBody>
          <a:bodyPr/>
          <a:lstStyle/>
          <a:p>
            <a:r>
              <a:rPr lang="en-US" dirty="0" smtClean="0"/>
              <a:t>Concept extraction from source code documentation in Java</a:t>
            </a:r>
          </a:p>
        </p:txBody>
      </p:sp>
    </p:spTree>
    <p:extLst>
      <p:ext uri="{BB962C8B-B14F-4D97-AF65-F5344CB8AC3E}">
        <p14:creationId xmlns:p14="http://schemas.microsoft.com/office/powerpoint/2010/main" val="3591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 Spark documentation (Programming &amp; Streaming guides)</a:t>
            </a:r>
          </a:p>
          <a:p>
            <a:r>
              <a:rPr lang="en-US" dirty="0" smtClean="0"/>
              <a:t>Using many common NLP techniques</a:t>
            </a:r>
          </a:p>
          <a:p>
            <a:pPr lvl="1"/>
            <a:r>
              <a:rPr lang="en-US" dirty="0" smtClean="0"/>
              <a:t>Started with the </a:t>
            </a:r>
            <a:r>
              <a:rPr lang="en-US" dirty="0" err="1" smtClean="0"/>
              <a:t>OpenNLP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But changed project structure to work with the Stanford </a:t>
            </a:r>
            <a:r>
              <a:rPr lang="en-US" dirty="0" err="1" smtClean="0"/>
              <a:t>CoreNLP</a:t>
            </a:r>
            <a:r>
              <a:rPr lang="en-US" dirty="0" smtClean="0"/>
              <a:t> </a:t>
            </a:r>
            <a:r>
              <a:rPr lang="en-US" dirty="0" err="1" smtClean="0"/>
              <a:t>librarz</a:t>
            </a:r>
            <a:r>
              <a:rPr lang="en-US" dirty="0" smtClean="0"/>
              <a:t> due to better support of lemmatization</a:t>
            </a:r>
          </a:p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Split documentation by stop words to analyze words individually</a:t>
            </a:r>
          </a:p>
          <a:p>
            <a:r>
              <a:rPr lang="en-US" dirty="0" smtClean="0"/>
              <a:t>Part of Speech (POS) – Tagging</a:t>
            </a:r>
          </a:p>
          <a:p>
            <a:pPr lvl="1"/>
            <a:r>
              <a:rPr lang="en-US" dirty="0" smtClean="0"/>
              <a:t>Distinguish between verbs, nouns, plural nouns, etc.</a:t>
            </a:r>
          </a:p>
          <a:p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Put words into canonical form to treat e.g. go, went and gone all as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Extraction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Formation of Bi- and Tri-grams</a:t>
            </a:r>
          </a:p>
          <a:p>
            <a:pPr lvl="1"/>
            <a:r>
              <a:rPr lang="en-US" dirty="0" smtClean="0"/>
              <a:t>For Bigrams, candidate terms as combinations of Verb-Noun and Noun-Noun occurring together considered</a:t>
            </a:r>
          </a:p>
          <a:p>
            <a:pPr lvl="1"/>
            <a:r>
              <a:rPr lang="en-US" dirty="0" smtClean="0"/>
              <a:t>For Trigrams, combinations of Verb-Noun-Noun and Noun-Noun-Noun</a:t>
            </a:r>
          </a:p>
          <a:p>
            <a:r>
              <a:rPr lang="en-US" dirty="0" smtClean="0"/>
              <a:t>Text Frequency calculation for candidate terms</a:t>
            </a:r>
          </a:p>
          <a:p>
            <a:pPr lvl="1"/>
            <a:r>
              <a:rPr lang="en-US" dirty="0" smtClean="0"/>
              <a:t>How often does each candidate term occur in the entire text?</a:t>
            </a:r>
          </a:p>
          <a:p>
            <a:r>
              <a:rPr lang="en-US" dirty="0" smtClean="0"/>
              <a:t>Early filtering</a:t>
            </a:r>
          </a:p>
          <a:p>
            <a:pPr lvl="1"/>
            <a:r>
              <a:rPr lang="en-US" dirty="0" smtClean="0"/>
              <a:t>Min. and Max. percentage cut-offs for tokens in terms of the token occurring most often to demote very infrequently occurring or very common words such as “Java”, used ~5-70%</a:t>
            </a:r>
          </a:p>
          <a:p>
            <a:pPr lvl="1"/>
            <a:r>
              <a:rPr lang="en-US" dirty="0" smtClean="0"/>
              <a:t>T-Statistics used for Bi- and Tri-grams to try to determine whether they occurred by chance or are meant to occur as an n-gram, used t=2.576</a:t>
            </a:r>
          </a:p>
        </p:txBody>
      </p:sp>
    </p:spTree>
    <p:extLst>
      <p:ext uri="{BB962C8B-B14F-4D97-AF65-F5344CB8AC3E}">
        <p14:creationId xmlns:p14="http://schemas.microsoft.com/office/powerpoint/2010/main" val="67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extraction –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Generally, implementing an unsupervised approach</a:t>
            </a:r>
          </a:p>
          <a:p>
            <a:pPr marL="274320" lvl="1" indent="0">
              <a:buNone/>
            </a:pPr>
            <a:r>
              <a:rPr lang="en-US" dirty="0" smtClean="0"/>
              <a:t> =&gt; no training for the software necessary means greatly a reduced workload in real-world applications</a:t>
            </a:r>
          </a:p>
          <a:p>
            <a:r>
              <a:rPr lang="en-US" dirty="0" smtClean="0"/>
              <a:t>Done by computing a score from different features for each token specific for our use-case and considering highest scoring tokens as keywords</a:t>
            </a:r>
          </a:p>
          <a:p>
            <a:r>
              <a:rPr lang="en-US" dirty="0" smtClean="0"/>
              <a:t>Text Frequency-Inverse Document Frequency (TF-IDF)</a:t>
            </a:r>
          </a:p>
          <a:p>
            <a:pPr lvl="1"/>
            <a:r>
              <a:rPr lang="en-US" dirty="0" smtClean="0"/>
              <a:t>Idea is to weight tokens occurring many times in the entire text less highly than those occurring many times in only certain parts/documents</a:t>
            </a:r>
          </a:p>
          <a:p>
            <a:pPr lvl="1"/>
            <a:r>
              <a:rPr lang="en-US" dirty="0" smtClean="0"/>
              <a:t>Started implementation but not finished yet</a:t>
            </a:r>
          </a:p>
          <a:p>
            <a:r>
              <a:rPr lang="en-US" dirty="0" smtClean="0"/>
              <a:t>Did much research on more advanced techniques/libraries</a:t>
            </a:r>
          </a:p>
          <a:p>
            <a:pPr lvl="1"/>
            <a:r>
              <a:rPr lang="en-US" dirty="0" smtClean="0"/>
              <a:t>Techniques such as BM25, location-in-document, </a:t>
            </a:r>
            <a:r>
              <a:rPr lang="en-US" dirty="0"/>
              <a:t>Approximate Dictionary-Based Chunking</a:t>
            </a:r>
            <a:r>
              <a:rPr lang="en-US" dirty="0" smtClean="0"/>
              <a:t>, graph-based approaches, etc.</a:t>
            </a:r>
          </a:p>
          <a:p>
            <a:pPr lvl="1"/>
            <a:r>
              <a:rPr lang="en-US" dirty="0" smtClean="0"/>
              <a:t>Fully-fledged general purpose keyword extraction libraries such as </a:t>
            </a:r>
            <a:r>
              <a:rPr lang="en-US" dirty="0" err="1" smtClean="0"/>
              <a:t>TextRank</a:t>
            </a:r>
            <a:r>
              <a:rPr lang="en-US" dirty="0" smtClean="0"/>
              <a:t>, JATE2.0, RAKE, </a:t>
            </a:r>
            <a:r>
              <a:rPr lang="en-US" dirty="0" err="1" smtClean="0"/>
              <a:t>LingPipe</a:t>
            </a:r>
            <a:r>
              <a:rPr lang="en-US" dirty="0" smtClean="0"/>
              <a:t>, </a:t>
            </a:r>
            <a:r>
              <a:rPr lang="en-US" dirty="0" err="1" smtClean="0"/>
              <a:t>AlchemyAPI</a:t>
            </a:r>
            <a:r>
              <a:rPr lang="en-US" dirty="0" smtClean="0"/>
              <a:t> (Commercial), many more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evalutating</a:t>
            </a:r>
            <a:r>
              <a:rPr lang="en-US" dirty="0" smtClean="0"/>
              <a:t> results from the many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24314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phase, keywords that have been identified need to be evaluated for their usefulness to aid bug localization</a:t>
            </a:r>
          </a:p>
          <a:p>
            <a:pPr lvl="1"/>
            <a:r>
              <a:rPr lang="en-US" dirty="0" smtClean="0"/>
              <a:t>E.g. “Node” is a useful concept, whereas “Java” is not</a:t>
            </a:r>
          </a:p>
          <a:p>
            <a:r>
              <a:rPr lang="en-US" dirty="0" smtClean="0"/>
              <a:t>Not implemented yet – 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438400"/>
            <a:ext cx="9753600" cy="236219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638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 Asia 16x9</vt:lpstr>
      <vt:lpstr>Midterm Presentation   NLP Concept Extraction for Bug localization </vt:lpstr>
      <vt:lpstr>Contents</vt:lpstr>
      <vt:lpstr>Introduction</vt:lpstr>
      <vt:lpstr>My project</vt:lpstr>
      <vt:lpstr>Noun extraction</vt:lpstr>
      <vt:lpstr>Noun Extraction - Continued</vt:lpstr>
      <vt:lpstr>Keyword extraction – Filtering</vt:lpstr>
      <vt:lpstr>Concept identification</vt:lpstr>
      <vt:lpstr>Results</vt:lpstr>
      <vt:lpstr>Results – Noun Extraction</vt:lpstr>
      <vt:lpstr>Results – Keyword extraction</vt:lpstr>
      <vt:lpstr>Any 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2016-08-03T02:51:03Z</dcterms:created>
  <dcterms:modified xsi:type="dcterms:W3CDTF">2016-08-03T04:50:47Z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