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Normative vs prescriptive grammar -&gt;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6e23a9c3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6e23a9c3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6e23a9c3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6e23a9c3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6e23a9c3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6e23a9c3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6e23a9c3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d6e23a9c3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6e23a9c3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d6e23a9c3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d6e23a9c3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d6e23a9c3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d6e23a9c31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d6e23a9c31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d6e23a9c3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d6e23a9c3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73e6948a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73e6948a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d6e23a9c3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d6e23a9c3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6e23a9c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6e23a9c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495e757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495e757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a495e7572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a495e7572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d73e6948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d73e6948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NB: last two phrases are natural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d73e6948a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d73e6948a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d73e6948a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d73e6948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d73e6948a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d73e6948a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79d0014b1ae12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79d0014b1ae12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6e23a9c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6e23a9c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6e23a9c3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6e23a9c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6e23a9c3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6e23a9c3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6e23a9c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6e23a9c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6e23a9c3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6e23a9c3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6e23a9c3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6e23a9c3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6e23a9c3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6e23a9c3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tinyurl.com/SigmaCF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research.google.com/drive/15SHwv1DMg7NYL-w5fC2GIbB-DCwD9YF5?usp=sharing" TargetMode="External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colab.research.google.com/drive/15SHwv1DMg7NYL-w5fC2GIbB-DCwD9YF5?usp=sharing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English is a STEM subject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tinyurl.com/SigmaCFG</a:t>
            </a:r>
            <a:endParaRPr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brackets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32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Lexicon: { [ , ] }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Grammar: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S → S</a:t>
            </a:r>
            <a:r>
              <a:rPr baseline="30000" lang="en-GB" sz="2000">
                <a:solidFill>
                  <a:schemeClr val="dk1"/>
                </a:solidFill>
              </a:rPr>
              <a:t>+</a:t>
            </a:r>
            <a:r>
              <a:rPr lang="en-GB" sz="2000">
                <a:solidFill>
                  <a:schemeClr val="dk1"/>
                </a:solidFill>
              </a:rPr>
              <a:t> 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S → [ (S) ]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Example sentences: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[ ]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[ ] [ ]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[ ] [ ] [ ] [ ]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*[ ] [ ] [ ] [ ] [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[ [ ] [ ] [ [ ] ] ] [ ]</a:t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121" name="Google Shape;121;p22"/>
          <p:cNvGrpSpPr/>
          <p:nvPr/>
        </p:nvGrpSpPr>
        <p:grpSpPr>
          <a:xfrm>
            <a:off x="4332950" y="4568875"/>
            <a:ext cx="4221525" cy="427800"/>
            <a:chOff x="4332950" y="4568875"/>
            <a:chExt cx="4221525" cy="427800"/>
          </a:xfrm>
        </p:grpSpPr>
        <p:sp>
          <p:nvSpPr>
            <p:cNvPr id="122" name="Google Shape;122;p22"/>
            <p:cNvSpPr/>
            <p:nvPr/>
          </p:nvSpPr>
          <p:spPr>
            <a:xfrm>
              <a:off x="433295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468852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504410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539967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575525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611082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646640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682197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717755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753312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788870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824427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</p:grpSp>
      <p:grpSp>
        <p:nvGrpSpPr>
          <p:cNvPr id="134" name="Google Shape;134;p22"/>
          <p:cNvGrpSpPr/>
          <p:nvPr/>
        </p:nvGrpSpPr>
        <p:grpSpPr>
          <a:xfrm>
            <a:off x="4843625" y="3884500"/>
            <a:ext cx="3555675" cy="684375"/>
            <a:chOff x="4843625" y="3884500"/>
            <a:chExt cx="3555675" cy="684375"/>
          </a:xfrm>
        </p:grpSpPr>
        <p:sp>
          <p:nvSpPr>
            <p:cNvPr id="135" name="Google Shape;135;p22"/>
            <p:cNvSpPr/>
            <p:nvPr/>
          </p:nvSpPr>
          <p:spPr>
            <a:xfrm>
              <a:off x="4873025" y="3884500"/>
              <a:ext cx="310200" cy="4278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136" name="Google Shape;136;p22"/>
            <p:cNvCxnSpPr>
              <a:stCxn id="123" idx="0"/>
              <a:endCxn id="135" idx="2"/>
            </p:cNvCxnSpPr>
            <p:nvPr/>
          </p:nvCxnSpPr>
          <p:spPr>
            <a:xfrm flipH="1" rot="10800000">
              <a:off x="4843625" y="4312375"/>
              <a:ext cx="18450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22"/>
            <p:cNvCxnSpPr>
              <a:stCxn id="124" idx="0"/>
              <a:endCxn id="135" idx="2"/>
            </p:cNvCxnSpPr>
            <p:nvPr/>
          </p:nvCxnSpPr>
          <p:spPr>
            <a:xfrm rot="10800000">
              <a:off x="5028200" y="4312375"/>
              <a:ext cx="17100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" name="Google Shape;138;p22"/>
            <p:cNvSpPr/>
            <p:nvPr/>
          </p:nvSpPr>
          <p:spPr>
            <a:xfrm>
              <a:off x="5572275" y="3884500"/>
              <a:ext cx="310200" cy="4278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139" name="Google Shape;139;p22"/>
            <p:cNvCxnSpPr>
              <a:endCxn id="138" idx="2"/>
            </p:cNvCxnSpPr>
            <p:nvPr/>
          </p:nvCxnSpPr>
          <p:spPr>
            <a:xfrm flipH="1" rot="10800000">
              <a:off x="5542875" y="4312300"/>
              <a:ext cx="18450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22"/>
            <p:cNvCxnSpPr>
              <a:endCxn id="138" idx="2"/>
            </p:cNvCxnSpPr>
            <p:nvPr/>
          </p:nvCxnSpPr>
          <p:spPr>
            <a:xfrm rot="10800000">
              <a:off x="5727375" y="4312300"/>
              <a:ext cx="17100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" name="Google Shape;141;p22"/>
            <p:cNvSpPr/>
            <p:nvPr/>
          </p:nvSpPr>
          <p:spPr>
            <a:xfrm>
              <a:off x="6627025" y="3884500"/>
              <a:ext cx="310200" cy="4278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142" name="Google Shape;142;p22"/>
            <p:cNvCxnSpPr>
              <a:endCxn id="141" idx="2"/>
            </p:cNvCxnSpPr>
            <p:nvPr/>
          </p:nvCxnSpPr>
          <p:spPr>
            <a:xfrm flipH="1" rot="10800000">
              <a:off x="6597625" y="4312300"/>
              <a:ext cx="18450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22"/>
            <p:cNvCxnSpPr>
              <a:endCxn id="141" idx="2"/>
            </p:cNvCxnSpPr>
            <p:nvPr/>
          </p:nvCxnSpPr>
          <p:spPr>
            <a:xfrm rot="10800000">
              <a:off x="6782125" y="4312300"/>
              <a:ext cx="17100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" name="Google Shape;144;p22"/>
            <p:cNvSpPr/>
            <p:nvPr/>
          </p:nvSpPr>
          <p:spPr>
            <a:xfrm>
              <a:off x="8073200" y="3884500"/>
              <a:ext cx="310200" cy="4278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145" name="Google Shape;145;p22"/>
            <p:cNvCxnSpPr>
              <a:endCxn id="144" idx="2"/>
            </p:cNvCxnSpPr>
            <p:nvPr/>
          </p:nvCxnSpPr>
          <p:spPr>
            <a:xfrm flipH="1" rot="10800000">
              <a:off x="8043800" y="4312300"/>
              <a:ext cx="18450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22"/>
            <p:cNvCxnSpPr>
              <a:endCxn id="144" idx="2"/>
            </p:cNvCxnSpPr>
            <p:nvPr/>
          </p:nvCxnSpPr>
          <p:spPr>
            <a:xfrm rot="10800000">
              <a:off x="8228300" y="4312300"/>
              <a:ext cx="17100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7" name="Google Shape;147;p22"/>
          <p:cNvGrpSpPr/>
          <p:nvPr/>
        </p:nvGrpSpPr>
        <p:grpSpPr>
          <a:xfrm>
            <a:off x="5028075" y="3200125"/>
            <a:ext cx="2304550" cy="1368900"/>
            <a:chOff x="5028075" y="3200125"/>
            <a:chExt cx="2304550" cy="1368900"/>
          </a:xfrm>
        </p:grpSpPr>
        <p:sp>
          <p:nvSpPr>
            <p:cNvPr id="148" name="Google Shape;148;p22"/>
            <p:cNvSpPr/>
            <p:nvPr/>
          </p:nvSpPr>
          <p:spPr>
            <a:xfrm>
              <a:off x="6627025" y="3200125"/>
              <a:ext cx="310200" cy="4278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149" name="Google Shape;149;p22"/>
            <p:cNvCxnSpPr>
              <a:stCxn id="148" idx="1"/>
              <a:endCxn id="127" idx="0"/>
            </p:cNvCxnSpPr>
            <p:nvPr/>
          </p:nvCxnSpPr>
          <p:spPr>
            <a:xfrm flipH="1">
              <a:off x="6265825" y="3414025"/>
              <a:ext cx="361200" cy="11550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22"/>
            <p:cNvCxnSpPr>
              <a:stCxn id="141" idx="0"/>
              <a:endCxn id="148" idx="2"/>
            </p:cNvCxnSpPr>
            <p:nvPr/>
          </p:nvCxnSpPr>
          <p:spPr>
            <a:xfrm rot="10800000">
              <a:off x="6782125" y="3628000"/>
              <a:ext cx="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22"/>
            <p:cNvCxnSpPr>
              <a:stCxn id="148" idx="3"/>
              <a:endCxn id="130" idx="0"/>
            </p:cNvCxnSpPr>
            <p:nvPr/>
          </p:nvCxnSpPr>
          <p:spPr>
            <a:xfrm>
              <a:off x="6937225" y="3414025"/>
              <a:ext cx="395400" cy="11550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" name="Google Shape;152;p22"/>
            <p:cNvSpPr/>
            <p:nvPr/>
          </p:nvSpPr>
          <p:spPr>
            <a:xfrm>
              <a:off x="5232675" y="3200125"/>
              <a:ext cx="310200" cy="4278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153" name="Google Shape;153;p22"/>
            <p:cNvCxnSpPr>
              <a:stCxn id="152" idx="2"/>
              <a:endCxn id="138" idx="0"/>
            </p:cNvCxnSpPr>
            <p:nvPr/>
          </p:nvCxnSpPr>
          <p:spPr>
            <a:xfrm>
              <a:off x="5387775" y="3627925"/>
              <a:ext cx="339600" cy="256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22"/>
            <p:cNvCxnSpPr>
              <a:stCxn id="152" idx="2"/>
              <a:endCxn id="135" idx="0"/>
            </p:cNvCxnSpPr>
            <p:nvPr/>
          </p:nvCxnSpPr>
          <p:spPr>
            <a:xfrm flipH="1">
              <a:off x="5028075" y="3627925"/>
              <a:ext cx="359700" cy="256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5" name="Google Shape;155;p22"/>
          <p:cNvGrpSpPr/>
          <p:nvPr/>
        </p:nvGrpSpPr>
        <p:grpSpPr>
          <a:xfrm>
            <a:off x="5387725" y="2579400"/>
            <a:ext cx="1394400" cy="620700"/>
            <a:chOff x="5387725" y="2579400"/>
            <a:chExt cx="1394400" cy="620700"/>
          </a:xfrm>
        </p:grpSpPr>
        <p:sp>
          <p:nvSpPr>
            <p:cNvPr id="156" name="Google Shape;156;p22"/>
            <p:cNvSpPr/>
            <p:nvPr/>
          </p:nvSpPr>
          <p:spPr>
            <a:xfrm>
              <a:off x="5955625" y="2579400"/>
              <a:ext cx="310200" cy="4278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157" name="Google Shape;157;p22"/>
            <p:cNvCxnSpPr>
              <a:stCxn id="156" idx="2"/>
              <a:endCxn id="152" idx="0"/>
            </p:cNvCxnSpPr>
            <p:nvPr/>
          </p:nvCxnSpPr>
          <p:spPr>
            <a:xfrm flipH="1">
              <a:off x="5387725" y="3007200"/>
              <a:ext cx="723000" cy="192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22"/>
            <p:cNvCxnSpPr>
              <a:stCxn id="156" idx="2"/>
              <a:endCxn id="148" idx="0"/>
            </p:cNvCxnSpPr>
            <p:nvPr/>
          </p:nvCxnSpPr>
          <p:spPr>
            <a:xfrm>
              <a:off x="6110725" y="3007200"/>
              <a:ext cx="671400" cy="192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9" name="Google Shape;159;p22"/>
          <p:cNvGrpSpPr/>
          <p:nvPr/>
        </p:nvGrpSpPr>
        <p:grpSpPr>
          <a:xfrm>
            <a:off x="4488025" y="2001975"/>
            <a:ext cx="3200100" cy="2566800"/>
            <a:chOff x="4488025" y="2001975"/>
            <a:chExt cx="3200100" cy="2566800"/>
          </a:xfrm>
        </p:grpSpPr>
        <p:sp>
          <p:nvSpPr>
            <p:cNvPr id="160" name="Google Shape;160;p22"/>
            <p:cNvSpPr/>
            <p:nvPr/>
          </p:nvSpPr>
          <p:spPr>
            <a:xfrm>
              <a:off x="5955625" y="2001975"/>
              <a:ext cx="310200" cy="4278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161" name="Google Shape;161;p22"/>
            <p:cNvCxnSpPr>
              <a:stCxn id="160" idx="1"/>
              <a:endCxn id="122" idx="0"/>
            </p:cNvCxnSpPr>
            <p:nvPr/>
          </p:nvCxnSpPr>
          <p:spPr>
            <a:xfrm flipH="1">
              <a:off x="4488025" y="2215875"/>
              <a:ext cx="1467600" cy="2352900"/>
            </a:xfrm>
            <a:prstGeom prst="bentConnector2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22"/>
            <p:cNvCxnSpPr>
              <a:stCxn id="160" idx="2"/>
              <a:endCxn id="156" idx="0"/>
            </p:cNvCxnSpPr>
            <p:nvPr/>
          </p:nvCxnSpPr>
          <p:spPr>
            <a:xfrm>
              <a:off x="6110725" y="2429775"/>
              <a:ext cx="0" cy="1497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22"/>
            <p:cNvCxnSpPr>
              <a:stCxn id="160" idx="3"/>
              <a:endCxn id="131" idx="0"/>
            </p:cNvCxnSpPr>
            <p:nvPr/>
          </p:nvCxnSpPr>
          <p:spPr>
            <a:xfrm>
              <a:off x="6265825" y="2215875"/>
              <a:ext cx="1422300" cy="2352900"/>
            </a:xfrm>
            <a:prstGeom prst="bentConnector2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4" name="Google Shape;164;p22"/>
          <p:cNvGrpSpPr/>
          <p:nvPr/>
        </p:nvGrpSpPr>
        <p:grpSpPr>
          <a:xfrm>
            <a:off x="6110725" y="1089600"/>
            <a:ext cx="2117500" cy="2794800"/>
            <a:chOff x="6110725" y="1089600"/>
            <a:chExt cx="2117500" cy="2794800"/>
          </a:xfrm>
        </p:grpSpPr>
        <p:sp>
          <p:nvSpPr>
            <p:cNvPr id="165" name="Google Shape;165;p22"/>
            <p:cNvSpPr/>
            <p:nvPr/>
          </p:nvSpPr>
          <p:spPr>
            <a:xfrm>
              <a:off x="6421025" y="1089600"/>
              <a:ext cx="310200" cy="427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166" name="Google Shape;166;p22"/>
            <p:cNvCxnSpPr>
              <a:stCxn id="160" idx="0"/>
              <a:endCxn id="165" idx="2"/>
            </p:cNvCxnSpPr>
            <p:nvPr/>
          </p:nvCxnSpPr>
          <p:spPr>
            <a:xfrm flipH="1" rot="10800000">
              <a:off x="6110725" y="1517475"/>
              <a:ext cx="465300" cy="484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22"/>
            <p:cNvCxnSpPr>
              <a:stCxn id="165" idx="3"/>
              <a:endCxn id="144" idx="0"/>
            </p:cNvCxnSpPr>
            <p:nvPr/>
          </p:nvCxnSpPr>
          <p:spPr>
            <a:xfrm>
              <a:off x="6731225" y="1303500"/>
              <a:ext cx="1497000" cy="2580900"/>
            </a:xfrm>
            <a:prstGeom prst="bentConnector2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Sisters side-by-</a:t>
            </a:r>
            <a:r>
              <a:rPr lang="en-GB"/>
              <a:t>side</a:t>
            </a:r>
            <a:r>
              <a:rPr lang="en-GB"/>
              <a:t>, parent dominates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311700" y="1152475"/>
            <a:ext cx="348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If a symbol X is directly above Y, then:</a:t>
            </a:r>
            <a:endParaRPr sz="20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GB" sz="1900">
                <a:solidFill>
                  <a:schemeClr val="dk1"/>
                </a:solidFill>
              </a:rPr>
              <a:t>Y is the </a:t>
            </a:r>
            <a:r>
              <a:rPr i="1" lang="en-GB" sz="1900">
                <a:solidFill>
                  <a:schemeClr val="dk1"/>
                </a:solidFill>
              </a:rPr>
              <a:t>daughter</a:t>
            </a:r>
            <a:r>
              <a:rPr lang="en-GB" sz="1900">
                <a:solidFill>
                  <a:schemeClr val="dk1"/>
                </a:solidFill>
              </a:rPr>
              <a:t> of X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GB" sz="1900">
                <a:solidFill>
                  <a:schemeClr val="dk1"/>
                </a:solidFill>
              </a:rPr>
              <a:t>X </a:t>
            </a:r>
            <a:r>
              <a:rPr i="1" lang="en-GB" sz="1900">
                <a:solidFill>
                  <a:schemeClr val="dk1"/>
                </a:solidFill>
              </a:rPr>
              <a:t>dominates </a:t>
            </a:r>
            <a:r>
              <a:rPr lang="en-GB" sz="1900">
                <a:solidFill>
                  <a:schemeClr val="dk1"/>
                </a:solidFill>
              </a:rPr>
              <a:t>Y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-GB" sz="1900">
                <a:solidFill>
                  <a:schemeClr val="dk1"/>
                </a:solidFill>
              </a:rPr>
              <a:t>X is the </a:t>
            </a:r>
            <a:r>
              <a:rPr i="1" lang="en-GB" sz="1900">
                <a:solidFill>
                  <a:schemeClr val="dk1"/>
                </a:solidFill>
              </a:rPr>
              <a:t>parent </a:t>
            </a:r>
            <a:r>
              <a:rPr lang="en-GB" sz="1900">
                <a:solidFill>
                  <a:schemeClr val="dk1"/>
                </a:solidFill>
              </a:rPr>
              <a:t>of Y</a:t>
            </a:r>
            <a:endParaRPr sz="19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Two symbols with the same parent are </a:t>
            </a:r>
            <a:r>
              <a:rPr i="1" lang="en-GB" sz="2000">
                <a:solidFill>
                  <a:schemeClr val="dk1"/>
                </a:solidFill>
              </a:rPr>
              <a:t>sisters</a:t>
            </a:r>
            <a:endParaRPr i="1" sz="2000">
              <a:solidFill>
                <a:schemeClr val="dk1"/>
              </a:solidFill>
            </a:endParaRPr>
          </a:p>
        </p:txBody>
      </p:sp>
      <p:grpSp>
        <p:nvGrpSpPr>
          <p:cNvPr id="174" name="Google Shape;174;p23"/>
          <p:cNvGrpSpPr/>
          <p:nvPr/>
        </p:nvGrpSpPr>
        <p:grpSpPr>
          <a:xfrm>
            <a:off x="4332950" y="4568875"/>
            <a:ext cx="4221525" cy="427800"/>
            <a:chOff x="4332950" y="4568875"/>
            <a:chExt cx="4221525" cy="427800"/>
          </a:xfrm>
        </p:grpSpPr>
        <p:sp>
          <p:nvSpPr>
            <p:cNvPr id="175" name="Google Shape;175;p23"/>
            <p:cNvSpPr/>
            <p:nvPr/>
          </p:nvSpPr>
          <p:spPr>
            <a:xfrm>
              <a:off x="433295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176" name="Google Shape;176;p23"/>
            <p:cNvSpPr/>
            <p:nvPr/>
          </p:nvSpPr>
          <p:spPr>
            <a:xfrm>
              <a:off x="468852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504410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539967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179" name="Google Shape;179;p23"/>
            <p:cNvSpPr/>
            <p:nvPr/>
          </p:nvSpPr>
          <p:spPr>
            <a:xfrm>
              <a:off x="575525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  <p:sp>
          <p:nvSpPr>
            <p:cNvPr id="180" name="Google Shape;180;p23"/>
            <p:cNvSpPr/>
            <p:nvPr/>
          </p:nvSpPr>
          <p:spPr>
            <a:xfrm>
              <a:off x="611082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181" name="Google Shape;181;p23"/>
            <p:cNvSpPr/>
            <p:nvPr/>
          </p:nvSpPr>
          <p:spPr>
            <a:xfrm>
              <a:off x="646640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682197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717755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  <p:sp>
          <p:nvSpPr>
            <p:cNvPr id="184" name="Google Shape;184;p23"/>
            <p:cNvSpPr/>
            <p:nvPr/>
          </p:nvSpPr>
          <p:spPr>
            <a:xfrm>
              <a:off x="753312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788870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824427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</p:grpSp>
      <p:grpSp>
        <p:nvGrpSpPr>
          <p:cNvPr id="187" name="Google Shape;187;p23"/>
          <p:cNvGrpSpPr/>
          <p:nvPr/>
        </p:nvGrpSpPr>
        <p:grpSpPr>
          <a:xfrm>
            <a:off x="4843625" y="3884500"/>
            <a:ext cx="3555675" cy="684375"/>
            <a:chOff x="4843625" y="3884500"/>
            <a:chExt cx="3555675" cy="684375"/>
          </a:xfrm>
        </p:grpSpPr>
        <p:sp>
          <p:nvSpPr>
            <p:cNvPr id="188" name="Google Shape;188;p23"/>
            <p:cNvSpPr/>
            <p:nvPr/>
          </p:nvSpPr>
          <p:spPr>
            <a:xfrm>
              <a:off x="4873025" y="3884500"/>
              <a:ext cx="310200" cy="4278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189" name="Google Shape;189;p23"/>
            <p:cNvCxnSpPr>
              <a:stCxn id="176" idx="0"/>
              <a:endCxn id="188" idx="2"/>
            </p:cNvCxnSpPr>
            <p:nvPr/>
          </p:nvCxnSpPr>
          <p:spPr>
            <a:xfrm flipH="1" rot="10800000">
              <a:off x="4843625" y="4312375"/>
              <a:ext cx="18450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23"/>
            <p:cNvCxnSpPr>
              <a:stCxn id="177" idx="0"/>
              <a:endCxn id="188" idx="2"/>
            </p:cNvCxnSpPr>
            <p:nvPr/>
          </p:nvCxnSpPr>
          <p:spPr>
            <a:xfrm rot="10800000">
              <a:off x="5028200" y="4312375"/>
              <a:ext cx="17100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" name="Google Shape;191;p23"/>
            <p:cNvSpPr/>
            <p:nvPr/>
          </p:nvSpPr>
          <p:spPr>
            <a:xfrm>
              <a:off x="5572275" y="3884500"/>
              <a:ext cx="310200" cy="4278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192" name="Google Shape;192;p23"/>
            <p:cNvCxnSpPr>
              <a:endCxn id="191" idx="2"/>
            </p:cNvCxnSpPr>
            <p:nvPr/>
          </p:nvCxnSpPr>
          <p:spPr>
            <a:xfrm flipH="1" rot="10800000">
              <a:off x="5542875" y="4312300"/>
              <a:ext cx="18450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23"/>
            <p:cNvCxnSpPr>
              <a:endCxn id="191" idx="2"/>
            </p:cNvCxnSpPr>
            <p:nvPr/>
          </p:nvCxnSpPr>
          <p:spPr>
            <a:xfrm rot="10800000">
              <a:off x="5727375" y="4312300"/>
              <a:ext cx="17100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" name="Google Shape;194;p23"/>
            <p:cNvSpPr/>
            <p:nvPr/>
          </p:nvSpPr>
          <p:spPr>
            <a:xfrm>
              <a:off x="6627025" y="3884500"/>
              <a:ext cx="310200" cy="4278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195" name="Google Shape;195;p23"/>
            <p:cNvCxnSpPr>
              <a:endCxn id="194" idx="2"/>
            </p:cNvCxnSpPr>
            <p:nvPr/>
          </p:nvCxnSpPr>
          <p:spPr>
            <a:xfrm flipH="1" rot="10800000">
              <a:off x="6597625" y="4312300"/>
              <a:ext cx="18450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23"/>
            <p:cNvCxnSpPr>
              <a:endCxn id="194" idx="2"/>
            </p:cNvCxnSpPr>
            <p:nvPr/>
          </p:nvCxnSpPr>
          <p:spPr>
            <a:xfrm rot="10800000">
              <a:off x="6782125" y="4312300"/>
              <a:ext cx="17100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23"/>
            <p:cNvSpPr/>
            <p:nvPr/>
          </p:nvSpPr>
          <p:spPr>
            <a:xfrm>
              <a:off x="8073200" y="3884500"/>
              <a:ext cx="310200" cy="4278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198" name="Google Shape;198;p23"/>
            <p:cNvCxnSpPr>
              <a:endCxn id="197" idx="2"/>
            </p:cNvCxnSpPr>
            <p:nvPr/>
          </p:nvCxnSpPr>
          <p:spPr>
            <a:xfrm flipH="1" rot="10800000">
              <a:off x="8043800" y="4312300"/>
              <a:ext cx="18450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23"/>
            <p:cNvCxnSpPr>
              <a:endCxn id="197" idx="2"/>
            </p:cNvCxnSpPr>
            <p:nvPr/>
          </p:nvCxnSpPr>
          <p:spPr>
            <a:xfrm rot="10800000">
              <a:off x="8228300" y="4312300"/>
              <a:ext cx="17100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0" name="Google Shape;200;p23"/>
          <p:cNvGrpSpPr/>
          <p:nvPr/>
        </p:nvGrpSpPr>
        <p:grpSpPr>
          <a:xfrm>
            <a:off x="5028075" y="3200125"/>
            <a:ext cx="2304550" cy="1368900"/>
            <a:chOff x="5028075" y="3200125"/>
            <a:chExt cx="2304550" cy="1368900"/>
          </a:xfrm>
        </p:grpSpPr>
        <p:sp>
          <p:nvSpPr>
            <p:cNvPr id="201" name="Google Shape;201;p23"/>
            <p:cNvSpPr/>
            <p:nvPr/>
          </p:nvSpPr>
          <p:spPr>
            <a:xfrm>
              <a:off x="6627025" y="3200125"/>
              <a:ext cx="310200" cy="4278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202" name="Google Shape;202;p23"/>
            <p:cNvCxnSpPr>
              <a:stCxn id="201" idx="1"/>
              <a:endCxn id="180" idx="0"/>
            </p:cNvCxnSpPr>
            <p:nvPr/>
          </p:nvCxnSpPr>
          <p:spPr>
            <a:xfrm flipH="1">
              <a:off x="6265825" y="3414025"/>
              <a:ext cx="361200" cy="11550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23"/>
            <p:cNvCxnSpPr>
              <a:stCxn id="194" idx="0"/>
              <a:endCxn id="201" idx="2"/>
            </p:cNvCxnSpPr>
            <p:nvPr/>
          </p:nvCxnSpPr>
          <p:spPr>
            <a:xfrm rot="10800000">
              <a:off x="6782125" y="3628000"/>
              <a:ext cx="0" cy="2565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23"/>
            <p:cNvCxnSpPr>
              <a:stCxn id="201" idx="3"/>
              <a:endCxn id="183" idx="0"/>
            </p:cNvCxnSpPr>
            <p:nvPr/>
          </p:nvCxnSpPr>
          <p:spPr>
            <a:xfrm>
              <a:off x="6937225" y="3414025"/>
              <a:ext cx="395400" cy="11550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5" name="Google Shape;205;p23"/>
            <p:cNvSpPr/>
            <p:nvPr/>
          </p:nvSpPr>
          <p:spPr>
            <a:xfrm>
              <a:off x="5232675" y="3200125"/>
              <a:ext cx="310200" cy="4278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206" name="Google Shape;206;p23"/>
            <p:cNvCxnSpPr>
              <a:stCxn id="205" idx="2"/>
              <a:endCxn id="191" idx="0"/>
            </p:cNvCxnSpPr>
            <p:nvPr/>
          </p:nvCxnSpPr>
          <p:spPr>
            <a:xfrm>
              <a:off x="5387775" y="3627925"/>
              <a:ext cx="339600" cy="256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3"/>
            <p:cNvCxnSpPr>
              <a:stCxn id="205" idx="2"/>
              <a:endCxn id="188" idx="0"/>
            </p:cNvCxnSpPr>
            <p:nvPr/>
          </p:nvCxnSpPr>
          <p:spPr>
            <a:xfrm flipH="1">
              <a:off x="5028075" y="3627925"/>
              <a:ext cx="359700" cy="256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8" name="Google Shape;208;p23"/>
          <p:cNvGrpSpPr/>
          <p:nvPr/>
        </p:nvGrpSpPr>
        <p:grpSpPr>
          <a:xfrm>
            <a:off x="5387725" y="2579400"/>
            <a:ext cx="1394400" cy="620700"/>
            <a:chOff x="5387725" y="2579400"/>
            <a:chExt cx="1394400" cy="620700"/>
          </a:xfrm>
        </p:grpSpPr>
        <p:sp>
          <p:nvSpPr>
            <p:cNvPr id="209" name="Google Shape;209;p23"/>
            <p:cNvSpPr/>
            <p:nvPr/>
          </p:nvSpPr>
          <p:spPr>
            <a:xfrm>
              <a:off x="5955625" y="2579400"/>
              <a:ext cx="310200" cy="427800"/>
            </a:xfrm>
            <a:prstGeom prst="rect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210" name="Google Shape;210;p23"/>
            <p:cNvCxnSpPr>
              <a:stCxn id="209" idx="2"/>
              <a:endCxn id="205" idx="0"/>
            </p:cNvCxnSpPr>
            <p:nvPr/>
          </p:nvCxnSpPr>
          <p:spPr>
            <a:xfrm flipH="1">
              <a:off x="5387725" y="3007200"/>
              <a:ext cx="723000" cy="192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23"/>
            <p:cNvCxnSpPr>
              <a:stCxn id="209" idx="2"/>
              <a:endCxn id="201" idx="0"/>
            </p:cNvCxnSpPr>
            <p:nvPr/>
          </p:nvCxnSpPr>
          <p:spPr>
            <a:xfrm>
              <a:off x="6110725" y="3007200"/>
              <a:ext cx="671400" cy="1929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" name="Google Shape;212;p23"/>
          <p:cNvGrpSpPr/>
          <p:nvPr/>
        </p:nvGrpSpPr>
        <p:grpSpPr>
          <a:xfrm>
            <a:off x="4488025" y="2001975"/>
            <a:ext cx="3200100" cy="2566800"/>
            <a:chOff x="4488025" y="2001975"/>
            <a:chExt cx="3200100" cy="2566800"/>
          </a:xfrm>
        </p:grpSpPr>
        <p:sp>
          <p:nvSpPr>
            <p:cNvPr id="213" name="Google Shape;213;p23"/>
            <p:cNvSpPr/>
            <p:nvPr/>
          </p:nvSpPr>
          <p:spPr>
            <a:xfrm>
              <a:off x="5955625" y="2001975"/>
              <a:ext cx="310200" cy="4278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214" name="Google Shape;214;p23"/>
            <p:cNvCxnSpPr>
              <a:stCxn id="213" idx="1"/>
              <a:endCxn id="175" idx="0"/>
            </p:cNvCxnSpPr>
            <p:nvPr/>
          </p:nvCxnSpPr>
          <p:spPr>
            <a:xfrm flipH="1">
              <a:off x="4488025" y="2215875"/>
              <a:ext cx="1467600" cy="2352900"/>
            </a:xfrm>
            <a:prstGeom prst="bentConnector2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" name="Google Shape;215;p23"/>
            <p:cNvCxnSpPr>
              <a:stCxn id="213" idx="2"/>
              <a:endCxn id="209" idx="0"/>
            </p:cNvCxnSpPr>
            <p:nvPr/>
          </p:nvCxnSpPr>
          <p:spPr>
            <a:xfrm>
              <a:off x="6110725" y="2429775"/>
              <a:ext cx="0" cy="1497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p23"/>
            <p:cNvCxnSpPr>
              <a:stCxn id="213" idx="3"/>
              <a:endCxn id="184" idx="0"/>
            </p:cNvCxnSpPr>
            <p:nvPr/>
          </p:nvCxnSpPr>
          <p:spPr>
            <a:xfrm>
              <a:off x="6265825" y="2215875"/>
              <a:ext cx="1422300" cy="2352900"/>
            </a:xfrm>
            <a:prstGeom prst="bentConnector2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7" name="Google Shape;217;p23"/>
          <p:cNvGrpSpPr/>
          <p:nvPr/>
        </p:nvGrpSpPr>
        <p:grpSpPr>
          <a:xfrm>
            <a:off x="6110725" y="1089600"/>
            <a:ext cx="2117500" cy="2794800"/>
            <a:chOff x="6110725" y="1089600"/>
            <a:chExt cx="2117500" cy="2794800"/>
          </a:xfrm>
        </p:grpSpPr>
        <p:sp>
          <p:nvSpPr>
            <p:cNvPr id="218" name="Google Shape;218;p23"/>
            <p:cNvSpPr/>
            <p:nvPr/>
          </p:nvSpPr>
          <p:spPr>
            <a:xfrm>
              <a:off x="6421025" y="1089600"/>
              <a:ext cx="310200" cy="427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219" name="Google Shape;219;p23"/>
            <p:cNvCxnSpPr>
              <a:stCxn id="213" idx="0"/>
              <a:endCxn id="218" idx="2"/>
            </p:cNvCxnSpPr>
            <p:nvPr/>
          </p:nvCxnSpPr>
          <p:spPr>
            <a:xfrm flipH="1" rot="10800000">
              <a:off x="6110725" y="1517475"/>
              <a:ext cx="465300" cy="484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23"/>
            <p:cNvCxnSpPr>
              <a:stCxn id="218" idx="3"/>
              <a:endCxn id="197" idx="0"/>
            </p:cNvCxnSpPr>
            <p:nvPr/>
          </p:nvCxnSpPr>
          <p:spPr>
            <a:xfrm>
              <a:off x="6731225" y="1303500"/>
              <a:ext cx="1497000" cy="2580900"/>
            </a:xfrm>
            <a:prstGeom prst="bentConnector2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brackets // ambiguity</a:t>
            </a:r>
            <a:endParaRPr/>
          </a:p>
        </p:txBody>
      </p:sp>
      <p:sp>
        <p:nvSpPr>
          <p:cNvPr id="226" name="Google Shape;226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CFGs can be complex enough to convey ambiguity!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Ambiguity shows up as different tree structures parsing the same sentence.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Real languages are ambiguous, so this really is an </a:t>
            </a:r>
            <a:r>
              <a:rPr lang="en-GB" sz="2000">
                <a:solidFill>
                  <a:schemeClr val="dk1"/>
                </a:solidFill>
              </a:rPr>
              <a:t>advantage.</a:t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227" name="Google Shape;227;p24"/>
          <p:cNvGrpSpPr/>
          <p:nvPr/>
        </p:nvGrpSpPr>
        <p:grpSpPr>
          <a:xfrm>
            <a:off x="4332950" y="4568875"/>
            <a:ext cx="4221525" cy="427800"/>
            <a:chOff x="4332950" y="4568875"/>
            <a:chExt cx="4221525" cy="427800"/>
          </a:xfrm>
        </p:grpSpPr>
        <p:sp>
          <p:nvSpPr>
            <p:cNvPr id="228" name="Google Shape;228;p24"/>
            <p:cNvSpPr/>
            <p:nvPr/>
          </p:nvSpPr>
          <p:spPr>
            <a:xfrm>
              <a:off x="433295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468852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504410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539967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575525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611082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646640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682197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717755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753312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7888700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[</a:t>
              </a:r>
              <a:endParaRPr/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8244275" y="4568875"/>
              <a:ext cx="310200" cy="427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]</a:t>
              </a:r>
              <a:endParaRPr/>
            </a:p>
          </p:txBody>
        </p:sp>
      </p:grpSp>
      <p:sp>
        <p:nvSpPr>
          <p:cNvPr id="240" name="Google Shape;240;p24"/>
          <p:cNvSpPr/>
          <p:nvPr/>
        </p:nvSpPr>
        <p:spPr>
          <a:xfrm>
            <a:off x="4873025" y="3884500"/>
            <a:ext cx="310200" cy="427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</p:txBody>
      </p:sp>
      <p:cxnSp>
        <p:nvCxnSpPr>
          <p:cNvPr id="241" name="Google Shape;241;p24"/>
          <p:cNvCxnSpPr>
            <a:stCxn id="229" idx="0"/>
            <a:endCxn id="240" idx="2"/>
          </p:cNvCxnSpPr>
          <p:nvPr/>
        </p:nvCxnSpPr>
        <p:spPr>
          <a:xfrm flipH="1" rot="10800000">
            <a:off x="4843625" y="4312375"/>
            <a:ext cx="184500" cy="25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4"/>
          <p:cNvCxnSpPr>
            <a:stCxn id="230" idx="0"/>
            <a:endCxn id="240" idx="2"/>
          </p:cNvCxnSpPr>
          <p:nvPr/>
        </p:nvCxnSpPr>
        <p:spPr>
          <a:xfrm rot="10800000">
            <a:off x="5028200" y="4312375"/>
            <a:ext cx="171000" cy="25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4"/>
          <p:cNvSpPr/>
          <p:nvPr/>
        </p:nvSpPr>
        <p:spPr>
          <a:xfrm>
            <a:off x="5572275" y="3884500"/>
            <a:ext cx="310200" cy="427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</p:txBody>
      </p:sp>
      <p:cxnSp>
        <p:nvCxnSpPr>
          <p:cNvPr id="244" name="Google Shape;244;p24"/>
          <p:cNvCxnSpPr>
            <a:endCxn id="243" idx="2"/>
          </p:cNvCxnSpPr>
          <p:nvPr/>
        </p:nvCxnSpPr>
        <p:spPr>
          <a:xfrm flipH="1" rot="10800000">
            <a:off x="5542875" y="4312300"/>
            <a:ext cx="184500" cy="25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4"/>
          <p:cNvCxnSpPr>
            <a:endCxn id="243" idx="2"/>
          </p:cNvCxnSpPr>
          <p:nvPr/>
        </p:nvCxnSpPr>
        <p:spPr>
          <a:xfrm rot="10800000">
            <a:off x="5727375" y="4312300"/>
            <a:ext cx="171000" cy="25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4"/>
          <p:cNvSpPr/>
          <p:nvPr/>
        </p:nvSpPr>
        <p:spPr>
          <a:xfrm>
            <a:off x="6627025" y="3884500"/>
            <a:ext cx="310200" cy="427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</p:txBody>
      </p:sp>
      <p:cxnSp>
        <p:nvCxnSpPr>
          <p:cNvPr id="247" name="Google Shape;247;p24"/>
          <p:cNvCxnSpPr>
            <a:endCxn id="246" idx="2"/>
          </p:cNvCxnSpPr>
          <p:nvPr/>
        </p:nvCxnSpPr>
        <p:spPr>
          <a:xfrm flipH="1" rot="10800000">
            <a:off x="6597625" y="4312300"/>
            <a:ext cx="184500" cy="25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4"/>
          <p:cNvCxnSpPr>
            <a:endCxn id="246" idx="2"/>
          </p:cNvCxnSpPr>
          <p:nvPr/>
        </p:nvCxnSpPr>
        <p:spPr>
          <a:xfrm rot="10800000">
            <a:off x="6782125" y="4312300"/>
            <a:ext cx="171000" cy="25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24"/>
          <p:cNvSpPr/>
          <p:nvPr/>
        </p:nvSpPr>
        <p:spPr>
          <a:xfrm>
            <a:off x="8073200" y="3884500"/>
            <a:ext cx="310200" cy="4278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</p:txBody>
      </p:sp>
      <p:cxnSp>
        <p:nvCxnSpPr>
          <p:cNvPr id="250" name="Google Shape;250;p24"/>
          <p:cNvCxnSpPr>
            <a:endCxn id="249" idx="2"/>
          </p:cNvCxnSpPr>
          <p:nvPr/>
        </p:nvCxnSpPr>
        <p:spPr>
          <a:xfrm flipH="1" rot="10800000">
            <a:off x="8043800" y="4312300"/>
            <a:ext cx="184500" cy="25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4"/>
          <p:cNvCxnSpPr>
            <a:endCxn id="249" idx="2"/>
          </p:cNvCxnSpPr>
          <p:nvPr/>
        </p:nvCxnSpPr>
        <p:spPr>
          <a:xfrm rot="10800000">
            <a:off x="8228300" y="4312300"/>
            <a:ext cx="171000" cy="25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4"/>
          <p:cNvSpPr/>
          <p:nvPr/>
        </p:nvSpPr>
        <p:spPr>
          <a:xfrm>
            <a:off x="6627025" y="3200125"/>
            <a:ext cx="310200" cy="427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</p:txBody>
      </p:sp>
      <p:cxnSp>
        <p:nvCxnSpPr>
          <p:cNvPr id="253" name="Google Shape;253;p24"/>
          <p:cNvCxnSpPr>
            <a:stCxn id="252" idx="1"/>
            <a:endCxn id="233" idx="0"/>
          </p:cNvCxnSpPr>
          <p:nvPr/>
        </p:nvCxnSpPr>
        <p:spPr>
          <a:xfrm flipH="1">
            <a:off x="6265825" y="3414025"/>
            <a:ext cx="361200" cy="1155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24"/>
          <p:cNvCxnSpPr>
            <a:stCxn id="246" idx="0"/>
            <a:endCxn id="252" idx="2"/>
          </p:cNvCxnSpPr>
          <p:nvPr/>
        </p:nvCxnSpPr>
        <p:spPr>
          <a:xfrm rot="10800000">
            <a:off x="6782125" y="3628000"/>
            <a:ext cx="0" cy="256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4"/>
          <p:cNvCxnSpPr>
            <a:stCxn id="252" idx="3"/>
            <a:endCxn id="236" idx="0"/>
          </p:cNvCxnSpPr>
          <p:nvPr/>
        </p:nvCxnSpPr>
        <p:spPr>
          <a:xfrm>
            <a:off x="6937225" y="3414025"/>
            <a:ext cx="395400" cy="1155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" name="Google Shape;256;p24"/>
          <p:cNvSpPr/>
          <p:nvPr/>
        </p:nvSpPr>
        <p:spPr>
          <a:xfrm>
            <a:off x="5955625" y="2579400"/>
            <a:ext cx="310200" cy="427800"/>
          </a:xfrm>
          <a:prstGeom prst="rect">
            <a:avLst/>
          </a:prstGeom>
          <a:solidFill>
            <a:srgbClr val="A64D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endParaRPr/>
          </a:p>
        </p:txBody>
      </p:sp>
      <p:cxnSp>
        <p:nvCxnSpPr>
          <p:cNvPr id="257" name="Google Shape;257;p24"/>
          <p:cNvCxnSpPr>
            <a:stCxn id="256" idx="2"/>
            <a:endCxn id="252" idx="0"/>
          </p:cNvCxnSpPr>
          <p:nvPr/>
        </p:nvCxnSpPr>
        <p:spPr>
          <a:xfrm>
            <a:off x="6110725" y="3007200"/>
            <a:ext cx="671400" cy="192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8" name="Google Shape;258;p24"/>
          <p:cNvGrpSpPr/>
          <p:nvPr/>
        </p:nvGrpSpPr>
        <p:grpSpPr>
          <a:xfrm>
            <a:off x="4488025" y="2001975"/>
            <a:ext cx="3200100" cy="2566800"/>
            <a:chOff x="4488025" y="2001975"/>
            <a:chExt cx="3200100" cy="2566800"/>
          </a:xfrm>
        </p:grpSpPr>
        <p:sp>
          <p:nvSpPr>
            <p:cNvPr id="259" name="Google Shape;259;p24"/>
            <p:cNvSpPr/>
            <p:nvPr/>
          </p:nvSpPr>
          <p:spPr>
            <a:xfrm>
              <a:off x="5955625" y="2001975"/>
              <a:ext cx="310200" cy="4278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260" name="Google Shape;260;p24"/>
            <p:cNvCxnSpPr>
              <a:stCxn id="259" idx="1"/>
              <a:endCxn id="228" idx="0"/>
            </p:cNvCxnSpPr>
            <p:nvPr/>
          </p:nvCxnSpPr>
          <p:spPr>
            <a:xfrm flipH="1">
              <a:off x="4488025" y="2215875"/>
              <a:ext cx="1467600" cy="2352900"/>
            </a:xfrm>
            <a:prstGeom prst="bentConnector2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1" name="Google Shape;261;p24"/>
            <p:cNvCxnSpPr>
              <a:stCxn id="259" idx="2"/>
              <a:endCxn id="256" idx="0"/>
            </p:cNvCxnSpPr>
            <p:nvPr/>
          </p:nvCxnSpPr>
          <p:spPr>
            <a:xfrm>
              <a:off x="6110725" y="2429775"/>
              <a:ext cx="0" cy="1497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2" name="Google Shape;262;p24"/>
            <p:cNvCxnSpPr>
              <a:stCxn id="259" idx="3"/>
              <a:endCxn id="237" idx="0"/>
            </p:cNvCxnSpPr>
            <p:nvPr/>
          </p:nvCxnSpPr>
          <p:spPr>
            <a:xfrm>
              <a:off x="6265825" y="2215875"/>
              <a:ext cx="1422300" cy="2352900"/>
            </a:xfrm>
            <a:prstGeom prst="bentConnector2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63" name="Google Shape;263;p24"/>
          <p:cNvGrpSpPr/>
          <p:nvPr/>
        </p:nvGrpSpPr>
        <p:grpSpPr>
          <a:xfrm>
            <a:off x="6110725" y="1089600"/>
            <a:ext cx="2117500" cy="2794800"/>
            <a:chOff x="6110725" y="1089600"/>
            <a:chExt cx="2117500" cy="2794800"/>
          </a:xfrm>
        </p:grpSpPr>
        <p:sp>
          <p:nvSpPr>
            <p:cNvPr id="264" name="Google Shape;264;p24"/>
            <p:cNvSpPr/>
            <p:nvPr/>
          </p:nvSpPr>
          <p:spPr>
            <a:xfrm>
              <a:off x="6421025" y="1089600"/>
              <a:ext cx="310200" cy="427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265" name="Google Shape;265;p24"/>
            <p:cNvCxnSpPr>
              <a:stCxn id="259" idx="0"/>
              <a:endCxn id="264" idx="2"/>
            </p:cNvCxnSpPr>
            <p:nvPr/>
          </p:nvCxnSpPr>
          <p:spPr>
            <a:xfrm flipH="1" rot="10800000">
              <a:off x="6110725" y="1517475"/>
              <a:ext cx="465300" cy="484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6" name="Google Shape;266;p24"/>
            <p:cNvCxnSpPr>
              <a:stCxn id="264" idx="3"/>
              <a:endCxn id="249" idx="0"/>
            </p:cNvCxnSpPr>
            <p:nvPr/>
          </p:nvCxnSpPr>
          <p:spPr>
            <a:xfrm>
              <a:off x="6731225" y="1303500"/>
              <a:ext cx="1497000" cy="2580900"/>
            </a:xfrm>
            <a:prstGeom prst="bentConnector2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67" name="Google Shape;267;p24"/>
          <p:cNvCxnSpPr>
            <a:stCxn id="240" idx="0"/>
            <a:endCxn id="256" idx="2"/>
          </p:cNvCxnSpPr>
          <p:nvPr/>
        </p:nvCxnSpPr>
        <p:spPr>
          <a:xfrm flipH="1" rot="10800000">
            <a:off x="5028125" y="3007300"/>
            <a:ext cx="1082700" cy="87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4"/>
          <p:cNvCxnSpPr>
            <a:stCxn id="243" idx="0"/>
            <a:endCxn id="256" idx="2"/>
          </p:cNvCxnSpPr>
          <p:nvPr/>
        </p:nvCxnSpPr>
        <p:spPr>
          <a:xfrm flipH="1" rot="10800000">
            <a:off x="5727375" y="3007300"/>
            <a:ext cx="383400" cy="877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brackets // the code</a:t>
            </a:r>
            <a:endParaRPr/>
          </a:p>
        </p:txBody>
      </p:sp>
      <p:sp>
        <p:nvSpPr>
          <p:cNvPr id="274" name="Google Shape;274;p25"/>
          <p:cNvSpPr txBox="1"/>
          <p:nvPr>
            <p:ph idx="1" type="body"/>
          </p:nvPr>
        </p:nvSpPr>
        <p:spPr>
          <a:xfrm>
            <a:off x="311700" y="1216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As you can imagine, CFG sentence generation can easily be implemented by code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Parsing is a slightly harder problem, and may need the rules to be re-written in simpler terms at the expense of conciseness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 u="sng">
                <a:solidFill>
                  <a:schemeClr val="hlink"/>
                </a:solidFill>
                <a:hlinkClick r:id="rId3"/>
              </a:rPr>
              <a:t>Python code</a:t>
            </a:r>
            <a:r>
              <a:rPr lang="en-GB" sz="2000">
                <a:solidFill>
                  <a:schemeClr val="dk1"/>
                </a:solidFill>
              </a:rPr>
              <a:t> for generating well-formed bracket sentences: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75" name="Google Shape;2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3800" y="2990925"/>
            <a:ext cx="3155200" cy="21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English</a:t>
            </a:r>
            <a:endParaRPr/>
          </a:p>
        </p:txBody>
      </p:sp>
      <p:sp>
        <p:nvSpPr>
          <p:cNvPr id="281" name="Google Shape;281;p26"/>
          <p:cNvSpPr txBox="1"/>
          <p:nvPr>
            <p:ph idx="1" type="body"/>
          </p:nvPr>
        </p:nvSpPr>
        <p:spPr>
          <a:xfrm>
            <a:off x="311700" y="1152475"/>
            <a:ext cx="8520600" cy="12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Before jumping into English CFGs, we need to decide which types of words and phrases exist.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It is useful to separate things into nonterminal and terminal symbols</a:t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282" name="Google Shape;282;p26"/>
          <p:cNvCxnSpPr/>
          <p:nvPr/>
        </p:nvCxnSpPr>
        <p:spPr>
          <a:xfrm>
            <a:off x="7434025" y="2271275"/>
            <a:ext cx="0" cy="801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3" name="Google Shape;283;p26"/>
          <p:cNvCxnSpPr/>
          <p:nvPr/>
        </p:nvCxnSpPr>
        <p:spPr>
          <a:xfrm flipH="1">
            <a:off x="3948025" y="2271275"/>
            <a:ext cx="1200300" cy="67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4" name="Google Shape;284;p26"/>
          <p:cNvSpPr txBox="1"/>
          <p:nvPr/>
        </p:nvSpPr>
        <p:spPr>
          <a:xfrm>
            <a:off x="6193575" y="2998425"/>
            <a:ext cx="2400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Lexical entries: “dog”, “see”, “an”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85" name="Google Shape;285;p26"/>
          <p:cNvSpPr txBox="1"/>
          <p:nvPr/>
        </p:nvSpPr>
        <p:spPr>
          <a:xfrm>
            <a:off x="1812000" y="2998425"/>
            <a:ext cx="3162600" cy="8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Abstract classes: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NP → Article + Noun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English // terminal symbols</a:t>
            </a:r>
            <a:endParaRPr/>
          </a:p>
        </p:txBody>
      </p:sp>
      <p:sp>
        <p:nvSpPr>
          <p:cNvPr id="291" name="Google Shape;29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Terminal symbols can be grouped into standard grammatical classes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Noun = N → </a:t>
            </a:r>
            <a:r>
              <a:rPr lang="en-GB" sz="2000">
                <a:solidFill>
                  <a:schemeClr val="dk1"/>
                </a:solidFill>
              </a:rPr>
              <a:t>“cat” | “woman” | “telescope” | “house”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Adjective = Adj → “quick” | “slow”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Article = Art → “the” | “a”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Preposition = Pr → “with” | “in”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Verb = V → </a:t>
            </a:r>
            <a:r>
              <a:rPr lang="en-GB" sz="2000">
                <a:solidFill>
                  <a:schemeClr val="dk1"/>
                </a:solidFill>
              </a:rPr>
              <a:t>“loves” | “sees” | “runs” | “walks”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Adverb = Adv → “quickly” | “slowly”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Conjunction = Conj → “and”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English // nonterminal symbols</a:t>
            </a:r>
            <a:endParaRPr/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Nonterminal symbols are less trivial. One can think of them as more complex, compound versions of the terminal symbols.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Noun phrase = NP → Art Adj* 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Verb phrase = VP → V (NP) </a:t>
            </a:r>
            <a:r>
              <a:rPr lang="en-GB" sz="2000">
                <a:solidFill>
                  <a:schemeClr val="dk1"/>
                </a:solidFill>
              </a:rPr>
              <a:t>(Adv)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Prepositional phrase = PP → Pr NP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They can also refer to each other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VP → V PP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NP → NP PP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NP → NP Conj NP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S → NP VP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 slow woman runs a quick house slowly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N → “cat” | “woman” | “telescope” | “house”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Adj → “quick” | “slow”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Art → “the” | “a”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Pr → “with” | “in”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V → “loves” | “sees” | “runs” | “walks”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Adv → “quickly” | “slowly”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Conj → “and”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04" name="Google Shape;304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Art Adj* 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NP PP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NP Conj NP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VP → V (NP) (PP) (Adv)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PP → Pr NP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English // code</a:t>
            </a:r>
            <a:endParaRPr/>
          </a:p>
        </p:txBody>
      </p:sp>
      <p:sp>
        <p:nvSpPr>
          <p:cNvPr id="310" name="Google Shape;31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The code for our grammar is a bit long, but can also be easily implemented to generate “valid” sentences!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Python code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11" name="Google Shape;31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7700" y="2023150"/>
            <a:ext cx="5831000" cy="29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English // sample nice phrases</a:t>
            </a:r>
            <a:endParaRPr/>
          </a:p>
        </p:txBody>
      </p:sp>
      <p:sp>
        <p:nvSpPr>
          <p:cNvPr id="317" name="Google Shape;317;p31"/>
          <p:cNvSpPr txBox="1"/>
          <p:nvPr>
            <p:ph idx="1" type="body"/>
          </p:nvPr>
        </p:nvSpPr>
        <p:spPr>
          <a:xfrm>
            <a:off x="3721775" y="3690900"/>
            <a:ext cx="25455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 → </a:t>
            </a:r>
            <a:r>
              <a:rPr lang="en-GB" sz="2000">
                <a:solidFill>
                  <a:schemeClr val="dk1"/>
                </a:solidFill>
              </a:rPr>
              <a:t>“cat” | “woman” | “telescope” | “house”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Adj → “quick” | “slow”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Art → “the” | “a”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Pr → “with” | “in”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V → “loves” | “sees” | “runs” | “walks”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Adv → “quickly” | “slowly”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Conj → “and”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18" name="Google Shape;318;p31"/>
          <p:cNvSpPr txBox="1"/>
          <p:nvPr>
            <p:ph idx="4294967295" type="body"/>
          </p:nvPr>
        </p:nvSpPr>
        <p:spPr>
          <a:xfrm>
            <a:off x="6598491" y="3690900"/>
            <a:ext cx="25455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Art Adj* N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NP PP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NP Conj NP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VP → V (NP) (PP) (Adv)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PP → Pr NP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S → NP VP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19" name="Google Shape;31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A cat walks quickly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The slow cat runs quickly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The quick cat runs quickly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The woman with the telescope loves the cat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The woman walks in the telescope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The woman walks the quick cat and the slow cat in the house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Normative grammar is lame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Normative grammar is concerned with the rules that make sentences “right” or “wrong”, developing a uniform “standard” language.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These rules often don’t match spoken language varieties.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○"/>
            </a:pPr>
            <a:r>
              <a:rPr lang="en-GB" sz="2000">
                <a:solidFill>
                  <a:srgbClr val="0000FF"/>
                </a:solidFill>
              </a:rPr>
              <a:t>*Bob and me played Pokemon yesterday.</a:t>
            </a:r>
            <a:endParaRPr sz="2000">
              <a:solidFill>
                <a:srgbClr val="0000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○"/>
            </a:pPr>
            <a:r>
              <a:rPr lang="en-GB" sz="2000">
                <a:solidFill>
                  <a:srgbClr val="0000FF"/>
                </a:solidFill>
              </a:rPr>
              <a:t>Bob and I played Pokemon yesterday.</a:t>
            </a:r>
            <a:endParaRPr sz="2000">
              <a:solidFill>
                <a:srgbClr val="0000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-GB" sz="2000">
                <a:solidFill>
                  <a:srgbClr val="FF0000"/>
                </a:solidFill>
              </a:rPr>
              <a:t>*There’s a lot of people here.</a:t>
            </a:r>
            <a:endParaRPr sz="2000"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-GB" sz="2000">
                <a:solidFill>
                  <a:srgbClr val="FF0000"/>
                </a:solidFill>
              </a:rPr>
              <a:t>There are a lot of people here.</a:t>
            </a:r>
            <a:endParaRPr sz="2000"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○"/>
            </a:pPr>
            <a:r>
              <a:rPr lang="en-GB" sz="2000">
                <a:solidFill>
                  <a:srgbClr val="274E13"/>
                </a:solidFill>
              </a:rPr>
              <a:t>The cat that the dog that the man fed chased meowed</a:t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English // ambiguity</a:t>
            </a:r>
            <a:endParaRPr/>
          </a:p>
        </p:txBody>
      </p:sp>
      <p:sp>
        <p:nvSpPr>
          <p:cNvPr id="325" name="Google Shape;325;p32"/>
          <p:cNvSpPr txBox="1"/>
          <p:nvPr>
            <p:ph idx="4294967295" type="body"/>
          </p:nvPr>
        </p:nvSpPr>
        <p:spPr>
          <a:xfrm>
            <a:off x="6598491" y="3690900"/>
            <a:ext cx="25455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Art Adj* N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NP PP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NP Conj NP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VP → V (NP) (PP) (Adv)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PP → Pr NP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S → NP VP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56550" y="4481875"/>
            <a:ext cx="7407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The</a:t>
            </a:r>
            <a:endParaRPr sz="1300"/>
          </a:p>
        </p:txBody>
      </p:sp>
      <p:sp>
        <p:nvSpPr>
          <p:cNvPr id="327" name="Google Shape;327;p32"/>
          <p:cNvSpPr/>
          <p:nvPr/>
        </p:nvSpPr>
        <p:spPr>
          <a:xfrm>
            <a:off x="906084" y="4481875"/>
            <a:ext cx="7407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cat</a:t>
            </a:r>
            <a:endParaRPr sz="1300"/>
          </a:p>
        </p:txBody>
      </p:sp>
      <p:sp>
        <p:nvSpPr>
          <p:cNvPr id="328" name="Google Shape;328;p32"/>
          <p:cNvSpPr/>
          <p:nvPr/>
        </p:nvSpPr>
        <p:spPr>
          <a:xfrm>
            <a:off x="1755618" y="4481875"/>
            <a:ext cx="7407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sees</a:t>
            </a:r>
            <a:endParaRPr sz="1300"/>
          </a:p>
        </p:txBody>
      </p:sp>
      <p:sp>
        <p:nvSpPr>
          <p:cNvPr id="329" name="Google Shape;329;p32"/>
          <p:cNvSpPr/>
          <p:nvPr/>
        </p:nvSpPr>
        <p:spPr>
          <a:xfrm>
            <a:off x="2605152" y="4481875"/>
            <a:ext cx="7407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the</a:t>
            </a:r>
            <a:endParaRPr sz="1300"/>
          </a:p>
        </p:txBody>
      </p:sp>
      <p:sp>
        <p:nvSpPr>
          <p:cNvPr id="330" name="Google Shape;330;p32"/>
          <p:cNvSpPr/>
          <p:nvPr/>
        </p:nvSpPr>
        <p:spPr>
          <a:xfrm>
            <a:off x="3454685" y="4481875"/>
            <a:ext cx="7407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woman</a:t>
            </a:r>
            <a:endParaRPr sz="1300"/>
          </a:p>
        </p:txBody>
      </p:sp>
      <p:sp>
        <p:nvSpPr>
          <p:cNvPr id="331" name="Google Shape;331;p32"/>
          <p:cNvSpPr/>
          <p:nvPr/>
        </p:nvSpPr>
        <p:spPr>
          <a:xfrm>
            <a:off x="4304219" y="4481875"/>
            <a:ext cx="7407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with</a:t>
            </a:r>
            <a:endParaRPr sz="1300"/>
          </a:p>
        </p:txBody>
      </p:sp>
      <p:sp>
        <p:nvSpPr>
          <p:cNvPr id="332" name="Google Shape;332;p32"/>
          <p:cNvSpPr/>
          <p:nvPr/>
        </p:nvSpPr>
        <p:spPr>
          <a:xfrm>
            <a:off x="5153753" y="4481875"/>
            <a:ext cx="7407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the</a:t>
            </a:r>
            <a:endParaRPr sz="1300"/>
          </a:p>
        </p:txBody>
      </p:sp>
      <p:sp>
        <p:nvSpPr>
          <p:cNvPr id="333" name="Google Shape;333;p32"/>
          <p:cNvSpPr/>
          <p:nvPr/>
        </p:nvSpPr>
        <p:spPr>
          <a:xfrm>
            <a:off x="6003287" y="4481875"/>
            <a:ext cx="7407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telescope</a:t>
            </a:r>
            <a:endParaRPr sz="1300"/>
          </a:p>
        </p:txBody>
      </p:sp>
      <p:grpSp>
        <p:nvGrpSpPr>
          <p:cNvPr id="334" name="Google Shape;334;p32"/>
          <p:cNvGrpSpPr/>
          <p:nvPr/>
        </p:nvGrpSpPr>
        <p:grpSpPr>
          <a:xfrm>
            <a:off x="426900" y="3843300"/>
            <a:ext cx="5955025" cy="638700"/>
            <a:chOff x="426900" y="3843300"/>
            <a:chExt cx="5955025" cy="638700"/>
          </a:xfrm>
        </p:grpSpPr>
        <p:sp>
          <p:nvSpPr>
            <p:cNvPr id="335" name="Google Shape;335;p32"/>
            <p:cNvSpPr/>
            <p:nvPr/>
          </p:nvSpPr>
          <p:spPr>
            <a:xfrm>
              <a:off x="632875" y="3843300"/>
              <a:ext cx="467700" cy="4278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NP</a:t>
              </a:r>
              <a:endParaRPr/>
            </a:p>
          </p:txBody>
        </p:sp>
        <p:cxnSp>
          <p:nvCxnSpPr>
            <p:cNvPr id="336" name="Google Shape;336;p32"/>
            <p:cNvCxnSpPr>
              <a:stCxn id="326" idx="0"/>
              <a:endCxn id="335" idx="2"/>
            </p:cNvCxnSpPr>
            <p:nvPr/>
          </p:nvCxnSpPr>
          <p:spPr>
            <a:xfrm flipH="1" rot="10800000">
              <a:off x="426900" y="4270975"/>
              <a:ext cx="439800" cy="210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32"/>
            <p:cNvCxnSpPr>
              <a:stCxn id="327" idx="0"/>
              <a:endCxn id="335" idx="2"/>
            </p:cNvCxnSpPr>
            <p:nvPr/>
          </p:nvCxnSpPr>
          <p:spPr>
            <a:xfrm rot="10800000">
              <a:off x="866634" y="4270975"/>
              <a:ext cx="409800" cy="210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8" name="Google Shape;338;p32"/>
            <p:cNvSpPr/>
            <p:nvPr/>
          </p:nvSpPr>
          <p:spPr>
            <a:xfrm>
              <a:off x="5738275" y="3843300"/>
              <a:ext cx="467700" cy="4278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NP</a:t>
              </a:r>
              <a:endParaRPr/>
            </a:p>
          </p:txBody>
        </p:sp>
        <p:cxnSp>
          <p:nvCxnSpPr>
            <p:cNvPr id="339" name="Google Shape;339;p32"/>
            <p:cNvCxnSpPr>
              <a:endCxn id="338" idx="2"/>
            </p:cNvCxnSpPr>
            <p:nvPr/>
          </p:nvCxnSpPr>
          <p:spPr>
            <a:xfrm flipH="1" rot="10800000">
              <a:off x="5532325" y="4271100"/>
              <a:ext cx="439800" cy="210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32"/>
            <p:cNvCxnSpPr>
              <a:endCxn id="338" idx="2"/>
            </p:cNvCxnSpPr>
            <p:nvPr/>
          </p:nvCxnSpPr>
          <p:spPr>
            <a:xfrm rot="10800000">
              <a:off x="5972125" y="4271100"/>
              <a:ext cx="409800" cy="210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1" name="Google Shape;341;p32"/>
            <p:cNvSpPr/>
            <p:nvPr/>
          </p:nvSpPr>
          <p:spPr>
            <a:xfrm>
              <a:off x="3147475" y="3843300"/>
              <a:ext cx="467700" cy="4278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NP</a:t>
              </a:r>
              <a:endParaRPr/>
            </a:p>
          </p:txBody>
        </p:sp>
        <p:cxnSp>
          <p:nvCxnSpPr>
            <p:cNvPr id="342" name="Google Shape;342;p32"/>
            <p:cNvCxnSpPr>
              <a:endCxn id="341" idx="2"/>
            </p:cNvCxnSpPr>
            <p:nvPr/>
          </p:nvCxnSpPr>
          <p:spPr>
            <a:xfrm flipH="1" rot="10800000">
              <a:off x="2941525" y="4271100"/>
              <a:ext cx="439800" cy="210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3" name="Google Shape;343;p32"/>
            <p:cNvCxnSpPr>
              <a:endCxn id="341" idx="2"/>
            </p:cNvCxnSpPr>
            <p:nvPr/>
          </p:nvCxnSpPr>
          <p:spPr>
            <a:xfrm rot="10800000">
              <a:off x="3381325" y="4271100"/>
              <a:ext cx="409800" cy="210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4" name="Google Shape;344;p32"/>
          <p:cNvGrpSpPr/>
          <p:nvPr/>
        </p:nvGrpSpPr>
        <p:grpSpPr>
          <a:xfrm>
            <a:off x="4674569" y="3233700"/>
            <a:ext cx="1297556" cy="1248175"/>
            <a:chOff x="4674569" y="3233700"/>
            <a:chExt cx="1297556" cy="1248175"/>
          </a:xfrm>
        </p:grpSpPr>
        <p:sp>
          <p:nvSpPr>
            <p:cNvPr id="345" name="Google Shape;345;p32"/>
            <p:cNvSpPr/>
            <p:nvPr/>
          </p:nvSpPr>
          <p:spPr>
            <a:xfrm>
              <a:off x="5357275" y="3233700"/>
              <a:ext cx="467700" cy="4278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PP</a:t>
              </a:r>
              <a:endParaRPr/>
            </a:p>
          </p:txBody>
        </p:sp>
        <p:cxnSp>
          <p:nvCxnSpPr>
            <p:cNvPr id="346" name="Google Shape;346;p32"/>
            <p:cNvCxnSpPr>
              <a:stCxn id="331" idx="0"/>
              <a:endCxn id="345" idx="2"/>
            </p:cNvCxnSpPr>
            <p:nvPr/>
          </p:nvCxnSpPr>
          <p:spPr>
            <a:xfrm flipH="1" rot="10800000">
              <a:off x="4674569" y="3661375"/>
              <a:ext cx="916500" cy="820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7" name="Google Shape;347;p32"/>
            <p:cNvCxnSpPr>
              <a:stCxn id="338" idx="0"/>
              <a:endCxn id="345" idx="2"/>
            </p:cNvCxnSpPr>
            <p:nvPr/>
          </p:nvCxnSpPr>
          <p:spPr>
            <a:xfrm rot="10800000">
              <a:off x="5591125" y="3661500"/>
              <a:ext cx="381000" cy="181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8" name="Google Shape;348;p32"/>
          <p:cNvGrpSpPr/>
          <p:nvPr/>
        </p:nvGrpSpPr>
        <p:grpSpPr>
          <a:xfrm>
            <a:off x="2125968" y="2547900"/>
            <a:ext cx="3465307" cy="1933975"/>
            <a:chOff x="2125968" y="2547900"/>
            <a:chExt cx="3465307" cy="1933975"/>
          </a:xfrm>
        </p:grpSpPr>
        <p:sp>
          <p:nvSpPr>
            <p:cNvPr id="349" name="Google Shape;349;p32"/>
            <p:cNvSpPr/>
            <p:nvPr/>
          </p:nvSpPr>
          <p:spPr>
            <a:xfrm>
              <a:off x="3985675" y="2547900"/>
              <a:ext cx="467700" cy="427800"/>
            </a:xfrm>
            <a:prstGeom prst="rect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VP</a:t>
              </a:r>
              <a:endParaRPr/>
            </a:p>
          </p:txBody>
        </p:sp>
        <p:cxnSp>
          <p:nvCxnSpPr>
            <p:cNvPr id="350" name="Google Shape;350;p32"/>
            <p:cNvCxnSpPr>
              <a:stCxn id="341" idx="0"/>
              <a:endCxn id="349" idx="2"/>
            </p:cNvCxnSpPr>
            <p:nvPr/>
          </p:nvCxnSpPr>
          <p:spPr>
            <a:xfrm flipH="1" rot="10800000">
              <a:off x="3381325" y="2975700"/>
              <a:ext cx="838200" cy="8676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32"/>
            <p:cNvCxnSpPr>
              <a:stCxn id="349" idx="3"/>
              <a:endCxn id="345" idx="0"/>
            </p:cNvCxnSpPr>
            <p:nvPr/>
          </p:nvCxnSpPr>
          <p:spPr>
            <a:xfrm>
              <a:off x="4453375" y="2761800"/>
              <a:ext cx="1137900" cy="471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32"/>
            <p:cNvCxnSpPr>
              <a:stCxn id="328" idx="0"/>
              <a:endCxn id="349" idx="1"/>
            </p:cNvCxnSpPr>
            <p:nvPr/>
          </p:nvCxnSpPr>
          <p:spPr>
            <a:xfrm rot="-5400000">
              <a:off x="2195718" y="2691925"/>
              <a:ext cx="1720200" cy="1859700"/>
            </a:xfrm>
            <a:prstGeom prst="bentConnector2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3" name="Google Shape;353;p32"/>
          <p:cNvGrpSpPr/>
          <p:nvPr/>
        </p:nvGrpSpPr>
        <p:grpSpPr>
          <a:xfrm>
            <a:off x="866725" y="1481100"/>
            <a:ext cx="3352800" cy="2362200"/>
            <a:chOff x="866725" y="1481100"/>
            <a:chExt cx="3352800" cy="2362200"/>
          </a:xfrm>
        </p:grpSpPr>
        <p:sp>
          <p:nvSpPr>
            <p:cNvPr id="354" name="Google Shape;354;p32"/>
            <p:cNvSpPr/>
            <p:nvPr/>
          </p:nvSpPr>
          <p:spPr>
            <a:xfrm>
              <a:off x="2385475" y="1481100"/>
              <a:ext cx="467700" cy="427800"/>
            </a:xfrm>
            <a:prstGeom prst="rect">
              <a:avLst/>
            </a:prstGeom>
            <a:solidFill>
              <a:srgbClr val="CC412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355" name="Google Shape;355;p32"/>
            <p:cNvCxnSpPr>
              <a:stCxn id="354" idx="2"/>
              <a:endCxn id="335" idx="0"/>
            </p:cNvCxnSpPr>
            <p:nvPr/>
          </p:nvCxnSpPr>
          <p:spPr>
            <a:xfrm flipH="1">
              <a:off x="866725" y="1908900"/>
              <a:ext cx="1752600" cy="19344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32"/>
            <p:cNvCxnSpPr>
              <a:stCxn id="349" idx="0"/>
              <a:endCxn id="354" idx="2"/>
            </p:cNvCxnSpPr>
            <p:nvPr/>
          </p:nvCxnSpPr>
          <p:spPr>
            <a:xfrm rot="10800000">
              <a:off x="2619325" y="1908900"/>
              <a:ext cx="1600200" cy="6390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7" name="Google Shape;357;p32"/>
          <p:cNvSpPr txBox="1"/>
          <p:nvPr/>
        </p:nvSpPr>
        <p:spPr>
          <a:xfrm>
            <a:off x="5395775" y="1113525"/>
            <a:ext cx="37482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“With the telescope” is a daughter of VP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The cat sees the woman </a:t>
            </a:r>
            <a:r>
              <a:rPr i="1" lang="en-GB" sz="1800">
                <a:solidFill>
                  <a:schemeClr val="dk1"/>
                </a:solidFill>
              </a:rPr>
              <a:t>through </a:t>
            </a:r>
            <a:r>
              <a:rPr lang="en-GB" sz="1800">
                <a:solidFill>
                  <a:schemeClr val="dk1"/>
                </a:solidFill>
              </a:rPr>
              <a:t>the telescope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English // ambiguity</a:t>
            </a:r>
            <a:endParaRPr/>
          </a:p>
        </p:txBody>
      </p:sp>
      <p:sp>
        <p:nvSpPr>
          <p:cNvPr id="363" name="Google Shape;363;p33"/>
          <p:cNvSpPr txBox="1"/>
          <p:nvPr>
            <p:ph idx="4294967295" type="body"/>
          </p:nvPr>
        </p:nvSpPr>
        <p:spPr>
          <a:xfrm>
            <a:off x="6598491" y="3690900"/>
            <a:ext cx="25455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Art Adj* N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NP PP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NP Conj NP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VP → V (NP) (PP) (Adv)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PP → Pr NP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S → NP VP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56550" y="4481875"/>
            <a:ext cx="7407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The</a:t>
            </a:r>
            <a:endParaRPr sz="1300"/>
          </a:p>
        </p:txBody>
      </p:sp>
      <p:sp>
        <p:nvSpPr>
          <p:cNvPr id="365" name="Google Shape;365;p33"/>
          <p:cNvSpPr/>
          <p:nvPr/>
        </p:nvSpPr>
        <p:spPr>
          <a:xfrm>
            <a:off x="906084" y="4481875"/>
            <a:ext cx="7407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cat</a:t>
            </a:r>
            <a:endParaRPr sz="1300"/>
          </a:p>
        </p:txBody>
      </p:sp>
      <p:sp>
        <p:nvSpPr>
          <p:cNvPr id="366" name="Google Shape;366;p33"/>
          <p:cNvSpPr/>
          <p:nvPr/>
        </p:nvSpPr>
        <p:spPr>
          <a:xfrm>
            <a:off x="1755618" y="4481875"/>
            <a:ext cx="7407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sees</a:t>
            </a:r>
            <a:endParaRPr sz="1300"/>
          </a:p>
        </p:txBody>
      </p:sp>
      <p:sp>
        <p:nvSpPr>
          <p:cNvPr id="367" name="Google Shape;367;p33"/>
          <p:cNvSpPr/>
          <p:nvPr/>
        </p:nvSpPr>
        <p:spPr>
          <a:xfrm>
            <a:off x="2605152" y="4481875"/>
            <a:ext cx="7407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the</a:t>
            </a:r>
            <a:endParaRPr sz="1300"/>
          </a:p>
        </p:txBody>
      </p:sp>
      <p:sp>
        <p:nvSpPr>
          <p:cNvPr id="368" name="Google Shape;368;p33"/>
          <p:cNvSpPr/>
          <p:nvPr/>
        </p:nvSpPr>
        <p:spPr>
          <a:xfrm>
            <a:off x="3454685" y="4481875"/>
            <a:ext cx="7407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woman</a:t>
            </a:r>
            <a:endParaRPr sz="1300"/>
          </a:p>
        </p:txBody>
      </p:sp>
      <p:sp>
        <p:nvSpPr>
          <p:cNvPr id="369" name="Google Shape;369;p33"/>
          <p:cNvSpPr/>
          <p:nvPr/>
        </p:nvSpPr>
        <p:spPr>
          <a:xfrm>
            <a:off x="4304219" y="4481875"/>
            <a:ext cx="7407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with</a:t>
            </a:r>
            <a:endParaRPr sz="1300"/>
          </a:p>
        </p:txBody>
      </p:sp>
      <p:sp>
        <p:nvSpPr>
          <p:cNvPr id="370" name="Google Shape;370;p33"/>
          <p:cNvSpPr/>
          <p:nvPr/>
        </p:nvSpPr>
        <p:spPr>
          <a:xfrm>
            <a:off x="5153753" y="4481875"/>
            <a:ext cx="7407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the</a:t>
            </a:r>
            <a:endParaRPr sz="1300"/>
          </a:p>
        </p:txBody>
      </p:sp>
      <p:sp>
        <p:nvSpPr>
          <p:cNvPr id="371" name="Google Shape;371;p33"/>
          <p:cNvSpPr/>
          <p:nvPr/>
        </p:nvSpPr>
        <p:spPr>
          <a:xfrm>
            <a:off x="6003287" y="4481875"/>
            <a:ext cx="740700" cy="42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telescope</a:t>
            </a:r>
            <a:endParaRPr sz="1300"/>
          </a:p>
        </p:txBody>
      </p:sp>
      <p:grpSp>
        <p:nvGrpSpPr>
          <p:cNvPr id="372" name="Google Shape;372;p33"/>
          <p:cNvGrpSpPr/>
          <p:nvPr/>
        </p:nvGrpSpPr>
        <p:grpSpPr>
          <a:xfrm>
            <a:off x="426900" y="3843300"/>
            <a:ext cx="5955025" cy="638700"/>
            <a:chOff x="426900" y="3843300"/>
            <a:chExt cx="5955025" cy="638700"/>
          </a:xfrm>
        </p:grpSpPr>
        <p:sp>
          <p:nvSpPr>
            <p:cNvPr id="373" name="Google Shape;373;p33"/>
            <p:cNvSpPr/>
            <p:nvPr/>
          </p:nvSpPr>
          <p:spPr>
            <a:xfrm>
              <a:off x="632875" y="3843300"/>
              <a:ext cx="467700" cy="4278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NP</a:t>
              </a:r>
              <a:endParaRPr/>
            </a:p>
          </p:txBody>
        </p:sp>
        <p:cxnSp>
          <p:nvCxnSpPr>
            <p:cNvPr id="374" name="Google Shape;374;p33"/>
            <p:cNvCxnSpPr>
              <a:stCxn id="364" idx="0"/>
              <a:endCxn id="373" idx="2"/>
            </p:cNvCxnSpPr>
            <p:nvPr/>
          </p:nvCxnSpPr>
          <p:spPr>
            <a:xfrm flipH="1" rot="10800000">
              <a:off x="426900" y="4270975"/>
              <a:ext cx="439800" cy="210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33"/>
            <p:cNvCxnSpPr>
              <a:stCxn id="365" idx="0"/>
              <a:endCxn id="373" idx="2"/>
            </p:cNvCxnSpPr>
            <p:nvPr/>
          </p:nvCxnSpPr>
          <p:spPr>
            <a:xfrm rot="10800000">
              <a:off x="866634" y="4270975"/>
              <a:ext cx="409800" cy="210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6" name="Google Shape;376;p33"/>
            <p:cNvSpPr/>
            <p:nvPr/>
          </p:nvSpPr>
          <p:spPr>
            <a:xfrm>
              <a:off x="5738275" y="3843300"/>
              <a:ext cx="467700" cy="4278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NP</a:t>
              </a:r>
              <a:endParaRPr/>
            </a:p>
          </p:txBody>
        </p:sp>
        <p:cxnSp>
          <p:nvCxnSpPr>
            <p:cNvPr id="377" name="Google Shape;377;p33"/>
            <p:cNvCxnSpPr>
              <a:endCxn id="376" idx="2"/>
            </p:cNvCxnSpPr>
            <p:nvPr/>
          </p:nvCxnSpPr>
          <p:spPr>
            <a:xfrm flipH="1" rot="10800000">
              <a:off x="5532325" y="4271100"/>
              <a:ext cx="439800" cy="210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33"/>
            <p:cNvCxnSpPr>
              <a:endCxn id="376" idx="2"/>
            </p:cNvCxnSpPr>
            <p:nvPr/>
          </p:nvCxnSpPr>
          <p:spPr>
            <a:xfrm rot="10800000">
              <a:off x="5972125" y="4271100"/>
              <a:ext cx="409800" cy="210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9" name="Google Shape;379;p33"/>
            <p:cNvSpPr/>
            <p:nvPr/>
          </p:nvSpPr>
          <p:spPr>
            <a:xfrm>
              <a:off x="3147475" y="3843300"/>
              <a:ext cx="467700" cy="427800"/>
            </a:xfrm>
            <a:prstGeom prst="rect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NP</a:t>
              </a:r>
              <a:endParaRPr/>
            </a:p>
          </p:txBody>
        </p:sp>
        <p:cxnSp>
          <p:nvCxnSpPr>
            <p:cNvPr id="380" name="Google Shape;380;p33"/>
            <p:cNvCxnSpPr>
              <a:endCxn id="379" idx="2"/>
            </p:cNvCxnSpPr>
            <p:nvPr/>
          </p:nvCxnSpPr>
          <p:spPr>
            <a:xfrm flipH="1" rot="10800000">
              <a:off x="2941525" y="4271100"/>
              <a:ext cx="439800" cy="210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33"/>
            <p:cNvCxnSpPr>
              <a:endCxn id="379" idx="2"/>
            </p:cNvCxnSpPr>
            <p:nvPr/>
          </p:nvCxnSpPr>
          <p:spPr>
            <a:xfrm rot="10800000">
              <a:off x="3381325" y="4271100"/>
              <a:ext cx="409800" cy="210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2" name="Google Shape;382;p33"/>
          <p:cNvGrpSpPr/>
          <p:nvPr/>
        </p:nvGrpSpPr>
        <p:grpSpPr>
          <a:xfrm>
            <a:off x="4674569" y="3233700"/>
            <a:ext cx="1297556" cy="1248175"/>
            <a:chOff x="4674569" y="3233700"/>
            <a:chExt cx="1297556" cy="1248175"/>
          </a:xfrm>
        </p:grpSpPr>
        <p:sp>
          <p:nvSpPr>
            <p:cNvPr id="383" name="Google Shape;383;p33"/>
            <p:cNvSpPr/>
            <p:nvPr/>
          </p:nvSpPr>
          <p:spPr>
            <a:xfrm>
              <a:off x="5357275" y="3233700"/>
              <a:ext cx="467700" cy="4278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PP</a:t>
              </a:r>
              <a:endParaRPr/>
            </a:p>
          </p:txBody>
        </p:sp>
        <p:cxnSp>
          <p:nvCxnSpPr>
            <p:cNvPr id="384" name="Google Shape;384;p33"/>
            <p:cNvCxnSpPr>
              <a:stCxn id="369" idx="0"/>
              <a:endCxn id="383" idx="2"/>
            </p:cNvCxnSpPr>
            <p:nvPr/>
          </p:nvCxnSpPr>
          <p:spPr>
            <a:xfrm flipH="1" rot="10800000">
              <a:off x="4674569" y="3661375"/>
              <a:ext cx="916500" cy="8205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33"/>
            <p:cNvCxnSpPr>
              <a:stCxn id="376" idx="0"/>
              <a:endCxn id="383" idx="2"/>
            </p:cNvCxnSpPr>
            <p:nvPr/>
          </p:nvCxnSpPr>
          <p:spPr>
            <a:xfrm rot="10800000">
              <a:off x="5591125" y="3661500"/>
              <a:ext cx="381000" cy="18180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6" name="Google Shape;386;p33"/>
          <p:cNvGrpSpPr/>
          <p:nvPr/>
        </p:nvGrpSpPr>
        <p:grpSpPr>
          <a:xfrm>
            <a:off x="3381325" y="2547900"/>
            <a:ext cx="2209950" cy="1295400"/>
            <a:chOff x="3381325" y="2547900"/>
            <a:chExt cx="2209950" cy="1295400"/>
          </a:xfrm>
        </p:grpSpPr>
        <p:sp>
          <p:nvSpPr>
            <p:cNvPr id="387" name="Google Shape;387;p33"/>
            <p:cNvSpPr/>
            <p:nvPr/>
          </p:nvSpPr>
          <p:spPr>
            <a:xfrm>
              <a:off x="3985675" y="2547900"/>
              <a:ext cx="467700" cy="427800"/>
            </a:xfrm>
            <a:prstGeom prst="rect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NP</a:t>
              </a:r>
              <a:endParaRPr/>
            </a:p>
          </p:txBody>
        </p:sp>
        <p:cxnSp>
          <p:nvCxnSpPr>
            <p:cNvPr id="388" name="Google Shape;388;p33"/>
            <p:cNvCxnSpPr>
              <a:stCxn id="379" idx="0"/>
              <a:endCxn id="387" idx="2"/>
            </p:cNvCxnSpPr>
            <p:nvPr/>
          </p:nvCxnSpPr>
          <p:spPr>
            <a:xfrm flipH="1" rot="10800000">
              <a:off x="3381325" y="2975700"/>
              <a:ext cx="838200" cy="8676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9" name="Google Shape;389;p33"/>
            <p:cNvCxnSpPr>
              <a:stCxn id="387" idx="3"/>
              <a:endCxn id="383" idx="0"/>
            </p:cNvCxnSpPr>
            <p:nvPr/>
          </p:nvCxnSpPr>
          <p:spPr>
            <a:xfrm>
              <a:off x="4453375" y="2761800"/>
              <a:ext cx="1137900" cy="4719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90" name="Google Shape;390;p33"/>
          <p:cNvGrpSpPr/>
          <p:nvPr/>
        </p:nvGrpSpPr>
        <p:grpSpPr>
          <a:xfrm>
            <a:off x="866725" y="1023900"/>
            <a:ext cx="2514600" cy="2819400"/>
            <a:chOff x="866725" y="1023900"/>
            <a:chExt cx="2514600" cy="2819400"/>
          </a:xfrm>
        </p:grpSpPr>
        <p:sp>
          <p:nvSpPr>
            <p:cNvPr id="391" name="Google Shape;391;p33"/>
            <p:cNvSpPr/>
            <p:nvPr/>
          </p:nvSpPr>
          <p:spPr>
            <a:xfrm>
              <a:off x="2233075" y="1023900"/>
              <a:ext cx="467700" cy="427800"/>
            </a:xfrm>
            <a:prstGeom prst="rect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S</a:t>
              </a:r>
              <a:endParaRPr/>
            </a:p>
          </p:txBody>
        </p:sp>
        <p:cxnSp>
          <p:nvCxnSpPr>
            <p:cNvPr id="392" name="Google Shape;392;p33"/>
            <p:cNvCxnSpPr>
              <a:stCxn id="391" idx="2"/>
              <a:endCxn id="373" idx="0"/>
            </p:cNvCxnSpPr>
            <p:nvPr/>
          </p:nvCxnSpPr>
          <p:spPr>
            <a:xfrm flipH="1">
              <a:off x="866725" y="1451700"/>
              <a:ext cx="1600200" cy="23916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33"/>
            <p:cNvCxnSpPr>
              <a:stCxn id="394" idx="0"/>
              <a:endCxn id="391" idx="2"/>
            </p:cNvCxnSpPr>
            <p:nvPr/>
          </p:nvCxnSpPr>
          <p:spPr>
            <a:xfrm rot="10800000">
              <a:off x="2466925" y="1451700"/>
              <a:ext cx="914400" cy="410400"/>
            </a:xfrm>
            <a:prstGeom prst="straightConnector1">
              <a:avLst/>
            </a:prstGeom>
            <a:noFill/>
            <a:ln cap="flat" cmpd="sng" w="28575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94" name="Google Shape;394;p33"/>
          <p:cNvSpPr/>
          <p:nvPr/>
        </p:nvSpPr>
        <p:spPr>
          <a:xfrm>
            <a:off x="3147475" y="1862100"/>
            <a:ext cx="467700" cy="4278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VP</a:t>
            </a:r>
            <a:endParaRPr/>
          </a:p>
        </p:txBody>
      </p:sp>
      <p:cxnSp>
        <p:nvCxnSpPr>
          <p:cNvPr id="395" name="Google Shape;395;p33"/>
          <p:cNvCxnSpPr>
            <a:stCxn id="366" idx="0"/>
            <a:endCxn id="394" idx="2"/>
          </p:cNvCxnSpPr>
          <p:nvPr/>
        </p:nvCxnSpPr>
        <p:spPr>
          <a:xfrm flipH="1" rot="10800000">
            <a:off x="2125968" y="2289775"/>
            <a:ext cx="1255500" cy="2192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33"/>
          <p:cNvCxnSpPr>
            <a:stCxn id="394" idx="2"/>
            <a:endCxn id="387" idx="0"/>
          </p:cNvCxnSpPr>
          <p:nvPr/>
        </p:nvCxnSpPr>
        <p:spPr>
          <a:xfrm>
            <a:off x="3381325" y="2289900"/>
            <a:ext cx="838200" cy="258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" name="Google Shape;397;p33"/>
          <p:cNvSpPr txBox="1"/>
          <p:nvPr/>
        </p:nvSpPr>
        <p:spPr>
          <a:xfrm>
            <a:off x="5395775" y="1113525"/>
            <a:ext cx="37482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“With the telescope” is a </a:t>
            </a:r>
            <a:r>
              <a:rPr lang="en-GB" sz="1800">
                <a:solidFill>
                  <a:schemeClr val="dk1"/>
                </a:solidFill>
              </a:rPr>
              <a:t>daughter </a:t>
            </a:r>
            <a:r>
              <a:rPr lang="en-GB" sz="1800">
                <a:solidFill>
                  <a:schemeClr val="dk1"/>
                </a:solidFill>
              </a:rPr>
              <a:t>of </a:t>
            </a:r>
            <a:r>
              <a:rPr lang="en-GB" sz="1800">
                <a:solidFill>
                  <a:schemeClr val="dk1"/>
                </a:solidFill>
              </a:rPr>
              <a:t>NP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The cat sees the woman, </a:t>
            </a:r>
            <a:r>
              <a:rPr i="1" lang="en-GB" sz="1800">
                <a:solidFill>
                  <a:schemeClr val="dk1"/>
                </a:solidFill>
              </a:rPr>
              <a:t>who is </a:t>
            </a:r>
            <a:r>
              <a:rPr lang="en-GB" sz="1800">
                <a:solidFill>
                  <a:schemeClr val="dk1"/>
                </a:solidFill>
              </a:rPr>
              <a:t>with </a:t>
            </a:r>
            <a:r>
              <a:rPr lang="en-GB" sz="1800">
                <a:solidFill>
                  <a:schemeClr val="dk1"/>
                </a:solidFill>
              </a:rPr>
              <a:t>the telescope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English // sample wrong phrases</a:t>
            </a:r>
            <a:endParaRPr/>
          </a:p>
        </p:txBody>
      </p:sp>
      <p:sp>
        <p:nvSpPr>
          <p:cNvPr id="403" name="Google Shape;403;p34"/>
          <p:cNvSpPr txBox="1"/>
          <p:nvPr>
            <p:ph idx="1" type="body"/>
          </p:nvPr>
        </p:nvSpPr>
        <p:spPr>
          <a:xfrm>
            <a:off x="3721775" y="3690900"/>
            <a:ext cx="25455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 → “cat” | “woman” | “telescope” | “house”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Adj → “quick” | “slow”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Art → “the” | “a”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Pr → “with” | “in”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V → “loves” | “sees” | “runs” | “walks”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Adv → “quickly” | “slowly”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Conj → “and”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4" name="Google Shape;404;p34"/>
          <p:cNvSpPr txBox="1"/>
          <p:nvPr>
            <p:ph idx="4294967295" type="body"/>
          </p:nvPr>
        </p:nvSpPr>
        <p:spPr>
          <a:xfrm>
            <a:off x="6598491" y="3690900"/>
            <a:ext cx="25455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Art Adj* N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NP PP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NP Conj NP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VP → V (NP) (PP) (Adv)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PP → Pr NP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S → NP VP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05" name="Google Shape;4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*The s</a:t>
            </a:r>
            <a:r>
              <a:rPr lang="en-GB" sz="2000">
                <a:solidFill>
                  <a:schemeClr val="dk1"/>
                </a:solidFill>
              </a:rPr>
              <a:t>low cat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*Cat walks quickly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*The woman sees the cat the telescope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*</a:t>
            </a:r>
            <a:r>
              <a:rPr lang="en-GB" sz="2000">
                <a:solidFill>
                  <a:schemeClr val="dk1"/>
                </a:solidFill>
              </a:rPr>
              <a:t>The cat slowly loves the woman and the telescope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*The woman walks quickly in the house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Example: English // our grammar is imperfect :(</a:t>
            </a:r>
            <a:endParaRPr/>
          </a:p>
        </p:txBody>
      </p:sp>
      <p:sp>
        <p:nvSpPr>
          <p:cNvPr id="411" name="Google Shape;411;p35"/>
          <p:cNvSpPr txBox="1"/>
          <p:nvPr>
            <p:ph idx="1" type="body"/>
          </p:nvPr>
        </p:nvSpPr>
        <p:spPr>
          <a:xfrm>
            <a:off x="3721775" y="3690900"/>
            <a:ext cx="25455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 → “cat” | “woman” | “telescope” | “house”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Adj → “quick” | “slow”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Art → “the” | “a”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Pr → “with” | “in”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V → “loves” | “sees” | “runs” | “walks”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Adv → “quickly” | “slowly”</a:t>
            </a:r>
            <a:endParaRPr sz="2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Conj → “and”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2" name="Google Shape;412;p35"/>
          <p:cNvSpPr txBox="1"/>
          <p:nvPr>
            <p:ph idx="4294967295" type="body"/>
          </p:nvPr>
        </p:nvSpPr>
        <p:spPr>
          <a:xfrm>
            <a:off x="6598491" y="3690900"/>
            <a:ext cx="2545500" cy="14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Art Adj* N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NP PP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NP → NP Conj NP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VP → V (NP) (PP) (Adv)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PP → Pr NP</a:t>
            </a:r>
            <a:endParaRPr sz="2000">
              <a:solidFill>
                <a:schemeClr val="dk1"/>
              </a:solidFill>
            </a:endParaRPr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000">
                <a:solidFill>
                  <a:schemeClr val="dk1"/>
                </a:solidFill>
              </a:rPr>
              <a:t>S → NP VP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13" name="Google Shape;413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*</a:t>
            </a:r>
            <a:r>
              <a:rPr lang="en-GB" sz="2000">
                <a:solidFill>
                  <a:schemeClr val="dk1"/>
                </a:solidFill>
              </a:rPr>
              <a:t>Cat walks quickly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The woman loves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The woman and the cat walks slowly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*The slow cat walks slowly and the quick cat runs quickly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*The cats love the telescope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2571750"/>
            <a:ext cx="4419600" cy="257588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CFGs are insufficient for linguistics</a:t>
            </a:r>
            <a:endParaRPr/>
          </a:p>
        </p:txBody>
      </p:sp>
      <p:sp>
        <p:nvSpPr>
          <p:cNvPr id="420" name="Google Shape;42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An attempt to make CFGs match natural languages soon makes them exceedingly convoluted and redundant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More advanced theories are needed to model them well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Example: Head-driven phrase structure grammars (HSPGs)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Computer science can be helped by linguistics</a:t>
            </a:r>
            <a:endParaRPr/>
          </a:p>
        </p:txBody>
      </p:sp>
      <p:sp>
        <p:nvSpPr>
          <p:cNvPr id="426" name="Google Shape;42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Linguistic insight can help with natural language processing (both generation and parsing)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Generative grammars are also mathematical objects that can be studied on their own right, without reference to human languages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Often, the design of a programming language and of its compiler goes through many linguistic considerations.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For example, it is useful to design a language that avoids ambiguity.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It is also useful to design a compiler that “solves” the ambiguity!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turn!</a:t>
            </a:r>
            <a:endParaRPr/>
          </a:p>
        </p:txBody>
      </p:sp>
      <p:sp>
        <p:nvSpPr>
          <p:cNvPr id="432" name="Google Shape;43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Write a CFG capable of generating valid haikus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 valid haiku has three lines, with syllables following the 5-7-5 pattern.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Example: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An old silent pond . . .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 frog jumps into the pond,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splash! Silence again.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Descriptive grammar doesn’t make rules (kind of)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Descriptive grammar aims at </a:t>
            </a:r>
            <a:r>
              <a:rPr lang="en-GB" sz="2000">
                <a:solidFill>
                  <a:schemeClr val="dk1"/>
                </a:solidFill>
              </a:rPr>
              <a:t>describing</a:t>
            </a:r>
            <a:r>
              <a:rPr lang="en-GB" sz="2000">
                <a:solidFill>
                  <a:schemeClr val="dk1"/>
                </a:solidFill>
              </a:rPr>
              <a:t> how a language actually behaves, and how speakers perceive sentences as ill-formed or not.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Linguists are often concerned with descriptive grammars.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○"/>
            </a:pPr>
            <a:r>
              <a:rPr lang="en-GB" sz="2000">
                <a:solidFill>
                  <a:srgbClr val="0000FF"/>
                </a:solidFill>
              </a:rPr>
              <a:t>Yous are going to the party?</a:t>
            </a:r>
            <a:endParaRPr sz="2000">
              <a:solidFill>
                <a:srgbClr val="0000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○"/>
            </a:pPr>
            <a:r>
              <a:rPr lang="en-GB" sz="2000">
                <a:solidFill>
                  <a:srgbClr val="0000FF"/>
                </a:solidFill>
              </a:rPr>
              <a:t>*Yous are went to the party?</a:t>
            </a:r>
            <a:endParaRPr sz="2000">
              <a:solidFill>
                <a:srgbClr val="0000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-GB" sz="2000">
                <a:solidFill>
                  <a:srgbClr val="FF0000"/>
                </a:solidFill>
              </a:rPr>
              <a:t>There’s a lot of people here.</a:t>
            </a:r>
            <a:endParaRPr sz="2000"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-GB" sz="2000">
                <a:solidFill>
                  <a:srgbClr val="FF0000"/>
                </a:solidFill>
              </a:rPr>
              <a:t>*A lot are of people here.</a:t>
            </a:r>
            <a:endParaRPr sz="2000">
              <a:solidFill>
                <a:srgbClr val="FF00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○"/>
            </a:pPr>
            <a:r>
              <a:rPr lang="en-GB" sz="2000">
                <a:solidFill>
                  <a:srgbClr val="274E13"/>
                </a:solidFill>
              </a:rPr>
              <a:t>*The cat that the dog that the man fed chased meowed.</a:t>
            </a:r>
            <a:endParaRPr sz="2000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Rules seem to be natural to language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Speakers still perceive some new sentences as ill-formed. Why?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Char char="○"/>
            </a:pPr>
            <a:r>
              <a:rPr lang="en-GB" sz="2000">
                <a:solidFill>
                  <a:srgbClr val="0000FF"/>
                </a:solidFill>
              </a:rPr>
              <a:t>*This sentence ill-formed.</a:t>
            </a:r>
            <a:endParaRPr sz="2000">
              <a:solidFill>
                <a:srgbClr val="0000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Speakers can say novel, well-formed sentences. How?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○"/>
            </a:pPr>
            <a:r>
              <a:rPr lang="en-GB" sz="2000">
                <a:solidFill>
                  <a:srgbClr val="FF0000"/>
                </a:solidFill>
              </a:rPr>
              <a:t>This sentence is well-formed.</a:t>
            </a:r>
            <a:endParaRPr sz="2000">
              <a:solidFill>
                <a:srgbClr val="FF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The number of well-formed sentences is seemingly infinite. How?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○"/>
            </a:pPr>
            <a:r>
              <a:rPr lang="en-GB" sz="2000">
                <a:solidFill>
                  <a:srgbClr val="274E13"/>
                </a:solidFill>
              </a:rPr>
              <a:t>This well-formed sentence was made for Sigma Camp 2025.</a:t>
            </a:r>
            <a:endParaRPr sz="2000">
              <a:solidFill>
                <a:srgbClr val="274E1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○"/>
            </a:pPr>
            <a:r>
              <a:rPr lang="en-GB" sz="2000">
                <a:solidFill>
                  <a:srgbClr val="274E13"/>
                </a:solidFill>
              </a:rPr>
              <a:t>This well-formed sentence was made for Sigma Camp 2026.</a:t>
            </a:r>
            <a:endParaRPr sz="2000">
              <a:solidFill>
                <a:srgbClr val="274E13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000"/>
              <a:buChar char="○"/>
            </a:pPr>
            <a:r>
              <a:rPr lang="en-GB" sz="2000">
                <a:solidFill>
                  <a:srgbClr val="274E13"/>
                </a:solidFill>
              </a:rPr>
              <a:t>This well-formed sentence was made for Sigma Camp 2027.</a:t>
            </a:r>
            <a:endParaRPr sz="2000">
              <a:solidFill>
                <a:srgbClr val="274E13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→ Generative grammar rules the structure (syntax) of sentences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Grammar is seemingly natural and biological</a:t>
            </a:r>
            <a:endParaRPr/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Average Joe can learn a language, but his dog can’t.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Children learn languages despite a poverty of stimulus.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Languages are seemingly too complex to be learned so quickly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→ (simple) Universal grammar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075" y="1152475"/>
            <a:ext cx="2707776" cy="3610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Summary: normative vs generative grammar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u="sng">
                <a:solidFill>
                  <a:schemeClr val="dk1"/>
                </a:solidFill>
              </a:rPr>
              <a:t>Normative grammar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u="sng">
                <a:solidFill>
                  <a:schemeClr val="dk1"/>
                </a:solidFill>
              </a:rPr>
              <a:t>Generative grammar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494025" y="1939775"/>
            <a:ext cx="2427300" cy="70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Grammarian</a:t>
            </a:r>
            <a:endParaRPr sz="2000"/>
          </a:p>
        </p:txBody>
      </p:sp>
      <p:sp>
        <p:nvSpPr>
          <p:cNvPr id="89" name="Google Shape;89;p18"/>
          <p:cNvSpPr/>
          <p:nvPr/>
        </p:nvSpPr>
        <p:spPr>
          <a:xfrm>
            <a:off x="494025" y="3610650"/>
            <a:ext cx="2427300" cy="70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Person</a:t>
            </a:r>
            <a:endParaRPr sz="2000"/>
          </a:p>
        </p:txBody>
      </p:sp>
      <p:cxnSp>
        <p:nvCxnSpPr>
          <p:cNvPr id="90" name="Google Shape;90;p18"/>
          <p:cNvCxnSpPr>
            <a:stCxn id="88" idx="2"/>
            <a:endCxn id="89" idx="0"/>
          </p:cNvCxnSpPr>
          <p:nvPr/>
        </p:nvCxnSpPr>
        <p:spPr>
          <a:xfrm>
            <a:off x="1707675" y="2645675"/>
            <a:ext cx="0" cy="9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8"/>
          <p:cNvSpPr txBox="1"/>
          <p:nvPr/>
        </p:nvSpPr>
        <p:spPr>
          <a:xfrm>
            <a:off x="1766525" y="2870075"/>
            <a:ext cx="1721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Rules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4832400" y="1939838"/>
            <a:ext cx="2427300" cy="70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Linguist</a:t>
            </a:r>
            <a:endParaRPr sz="2000"/>
          </a:p>
        </p:txBody>
      </p:sp>
      <p:sp>
        <p:nvSpPr>
          <p:cNvPr id="93" name="Google Shape;93;p18"/>
          <p:cNvSpPr/>
          <p:nvPr/>
        </p:nvSpPr>
        <p:spPr>
          <a:xfrm>
            <a:off x="4832400" y="3610713"/>
            <a:ext cx="2427300" cy="70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Person</a:t>
            </a:r>
            <a:endParaRPr sz="2000"/>
          </a:p>
        </p:txBody>
      </p:sp>
      <p:cxnSp>
        <p:nvCxnSpPr>
          <p:cNvPr id="94" name="Google Shape;94;p18"/>
          <p:cNvCxnSpPr>
            <a:stCxn id="92" idx="2"/>
            <a:endCxn id="93" idx="0"/>
          </p:cNvCxnSpPr>
          <p:nvPr/>
        </p:nvCxnSpPr>
        <p:spPr>
          <a:xfrm>
            <a:off x="6046050" y="2645738"/>
            <a:ext cx="0" cy="965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5" name="Google Shape;95;p18"/>
          <p:cNvSpPr txBox="1"/>
          <p:nvPr/>
        </p:nvSpPr>
        <p:spPr>
          <a:xfrm>
            <a:off x="6104900" y="2870138"/>
            <a:ext cx="17217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Rules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Comprehensive generative grammars can become weird</a:t>
            </a:r>
            <a:r>
              <a:rPr lang="en-GB"/>
              <a:t>...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6775" y="1351950"/>
            <a:ext cx="4020800" cy="286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50" y="1496775"/>
            <a:ext cx="4419600" cy="257588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2162400" y="4551700"/>
            <a:ext cx="4940100" cy="2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HSPG feature structure by Lizmarie, Public domain, via Wikimedia Commons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Context-free grammars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Lexicon is the dictionary, grammar is the rule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A context-free grammar is composed of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A lexicon corresponding to a set of words with their classes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GB" sz="2000">
                <a:solidFill>
                  <a:schemeClr val="dk1"/>
                </a:solidFill>
              </a:rPr>
              <a:t>E.g. Noun → “dog”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GB" sz="2000">
                <a:solidFill>
                  <a:schemeClr val="dk1"/>
                </a:solidFill>
              </a:rPr>
              <a:t>A grammar consisting of rules of substitution, with start symbol S</a:t>
            </a:r>
            <a:endParaRPr sz="2000">
              <a:solidFill>
                <a:schemeClr val="dk1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■"/>
            </a:pPr>
            <a:r>
              <a:rPr lang="en-GB" sz="2000">
                <a:solidFill>
                  <a:schemeClr val="dk1"/>
                </a:solidFill>
              </a:rPr>
              <a:t>E.g. Noun phrase → Article Adjective Noun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GB" sz="2000">
                <a:solidFill>
                  <a:schemeClr val="dk1"/>
                </a:solidFill>
              </a:rPr>
              <a:t>Any sentence that can be generated (or parsed) by the grammar is well-formed with respect to it, and ill-formed otherwise.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(Parsing means to show how a sentence can be predicted by the rules)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