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794d992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794d992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794d9924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794d9924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fd67f9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4fd67f9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4fd67f9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4fd67f9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794d9924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794d9924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4fd67f9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4fd67f9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fd67f9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4fd67f9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794d9924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794d9924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794d9924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794d9924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4cfb2f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4cfb2f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794d992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794d992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4cfb2f3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4cfb2f3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7ce2597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7ce2597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4cfb2f3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4cfb2f3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4cfb2f3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4cfb2f3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4fd67f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4fd67f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4fd67f9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4fd67f9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7ce2597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7ce2597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4fd67f9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4fd67f9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4fd67f9c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4fd67f9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4fd67f9c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4fd67f9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794d9924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794d9924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4fd67f9c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4fd67f9c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4fd67f9c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4fd67f9c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4fd67f9c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4fd67f9c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7ce2597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7ce2597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4fd67f9c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4fd67f9c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4fd67f9c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4fd67f9c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4fd67f9c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4fd67f9c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4fd67f9c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4fd67f9c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4fd67f9c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4fd67f9c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4fd67f9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4fd67f9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794d9924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794d992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4fd67f9c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4fd67f9c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d7ce2597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d7ce2597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794d992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794d992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794d992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794d992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794d992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794d992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794d9924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794d9924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794d9924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794d992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CPUsFas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are fast. Why?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https://tinyurl.com/CPUsFast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r>
              <a:rPr baseline="30000" lang="en-GB"/>
              <a:t>st</a:t>
            </a:r>
            <a:r>
              <a:rPr lang="en-GB"/>
              <a:t> trick: have specialized components inside </a:t>
            </a:r>
            <a:r>
              <a:rPr lang="en-GB"/>
              <a:t>the</a:t>
            </a:r>
            <a:r>
              <a:rPr lang="en-GB"/>
              <a:t> computer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88" y="1017725"/>
            <a:ext cx="26544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2"/>
          <p:cNvCxnSpPr/>
          <p:nvPr/>
        </p:nvCxnSpPr>
        <p:spPr>
          <a:xfrm>
            <a:off x="2349150" y="4201800"/>
            <a:ext cx="158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/>
          <p:nvPr/>
        </p:nvCxnSpPr>
        <p:spPr>
          <a:xfrm flipH="1" rot="10800000">
            <a:off x="3925900" y="3369900"/>
            <a:ext cx="831900" cy="83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2"/>
          <p:cNvSpPr txBox="1"/>
          <p:nvPr/>
        </p:nvSpPr>
        <p:spPr>
          <a:xfrm>
            <a:off x="4643700" y="1961700"/>
            <a:ext cx="3351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Graphics card (GPU) is a special type of component that </a:t>
            </a:r>
            <a:r>
              <a:rPr lang="en-GB" sz="1800">
                <a:solidFill>
                  <a:schemeClr val="dk2"/>
                </a:solidFill>
              </a:rPr>
              <a:t>accomplishes </a:t>
            </a:r>
            <a:r>
              <a:rPr lang="en-GB" sz="1800">
                <a:solidFill>
                  <a:schemeClr val="dk2"/>
                </a:solidFill>
              </a:rPr>
              <a:t>certain tasks much quicker than the main processor (CPU)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baseline="30000" lang="en-GB"/>
              <a:t>nd</a:t>
            </a:r>
            <a:r>
              <a:rPr lang="en-GB"/>
              <a:t> trick: make the clock tick faster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75" y="1017725"/>
            <a:ext cx="2720246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3"/>
          <p:cNvCxnSpPr/>
          <p:nvPr/>
        </p:nvCxnSpPr>
        <p:spPr>
          <a:xfrm>
            <a:off x="3068700" y="4278000"/>
            <a:ext cx="95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3"/>
          <p:cNvCxnSpPr/>
          <p:nvPr/>
        </p:nvCxnSpPr>
        <p:spPr>
          <a:xfrm flipH="1" rot="10800000">
            <a:off x="4002100" y="3446100"/>
            <a:ext cx="831900" cy="83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 txBox="1"/>
          <p:nvPr/>
        </p:nvSpPr>
        <p:spPr>
          <a:xfrm>
            <a:off x="4796100" y="1885500"/>
            <a:ext cx="27477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This means the CPU has a clock that ticks 3.8 billion times a second, which is a million times faster than some 1980s cpus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code for testing the frequency of ESP32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1204913"/>
            <a:ext cx="3990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results are linear, as expected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4121575" cy="31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775" y="1170125"/>
            <a:ext cx="4121575" cy="325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baseline="30000" lang="en-GB"/>
              <a:t>rd</a:t>
            </a:r>
            <a:r>
              <a:rPr lang="en-GB"/>
              <a:t> trick: have several computers inside one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88" y="1017725"/>
            <a:ext cx="2654433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>
            <a:off x="2338300" y="4691125"/>
            <a:ext cx="158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 flipH="1" rot="10800000">
            <a:off x="3906025" y="3370000"/>
            <a:ext cx="851700" cy="13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6"/>
          <p:cNvSpPr txBox="1"/>
          <p:nvPr/>
        </p:nvSpPr>
        <p:spPr>
          <a:xfrm>
            <a:off x="4643700" y="2495100"/>
            <a:ext cx="3644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Actually, this CPU is composed of several “CPUs” (cores) eating instructions in parallel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ESP32 (!)</a:t>
            </a:r>
            <a:r>
              <a:rPr lang="en-GB"/>
              <a:t> code for testing multiple cores (choose max)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538" y="1017725"/>
            <a:ext cx="41629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are around linear, as expected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63" y="1017725"/>
            <a:ext cx="47951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6617250" y="1737525"/>
            <a:ext cx="22923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NB! Not all tasks can be parallelized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outline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 computer does, actually.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Boring, widely accessible things that make computers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Obscure, nerdy things that make computers* faster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*From now on, we will focus only on the CPU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baseline="30000" lang="en-GB"/>
              <a:t>th</a:t>
            </a:r>
            <a:r>
              <a:rPr lang="en-GB"/>
              <a:t> trick: pipelines let you fully use your CPU</a:t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487575" y="2098775"/>
            <a:ext cx="1685400" cy="1685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CPU</a:t>
            </a:r>
            <a:endParaRPr sz="2200">
              <a:solidFill>
                <a:srgbClr val="FF0000"/>
              </a:solidFill>
            </a:endParaRPr>
          </a:p>
        </p:txBody>
      </p:sp>
      <p:cxnSp>
        <p:nvCxnSpPr>
          <p:cNvPr id="184" name="Google Shape;184;p30"/>
          <p:cNvCxnSpPr>
            <a:stCxn id="183" idx="3"/>
            <a:endCxn id="185" idx="1"/>
          </p:cNvCxnSpPr>
          <p:nvPr/>
        </p:nvCxnSpPr>
        <p:spPr>
          <a:xfrm>
            <a:off x="2172975" y="2941475"/>
            <a:ext cx="143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5" name="Google Shape;185;p30"/>
          <p:cNvSpPr txBox="1"/>
          <p:nvPr/>
        </p:nvSpPr>
        <p:spPr>
          <a:xfrm>
            <a:off x="3609700" y="2655125"/>
            <a:ext cx="123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86" name="Google Shape;186;p30"/>
          <p:cNvCxnSpPr>
            <a:stCxn id="183" idx="2"/>
            <a:endCxn id="185" idx="2"/>
          </p:cNvCxnSpPr>
          <p:nvPr/>
        </p:nvCxnSpPr>
        <p:spPr>
          <a:xfrm rot="-5400000">
            <a:off x="2499825" y="2058425"/>
            <a:ext cx="556200" cy="2895300"/>
          </a:xfrm>
          <a:prstGeom prst="bentConnector3">
            <a:avLst>
              <a:gd fmla="val -4281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0"/>
          <p:cNvSpPr txBox="1"/>
          <p:nvPr/>
        </p:nvSpPr>
        <p:spPr>
          <a:xfrm>
            <a:off x="2445675" y="2538050"/>
            <a:ext cx="6861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Tick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698975" y="3647200"/>
            <a:ext cx="1054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Tock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4841200" y="1515875"/>
            <a:ext cx="500100" cy="300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61025" y="2452175"/>
            <a:ext cx="3617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Loading and executing are different tasks, but here they wait for each other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baseline="30000" lang="en-GB"/>
              <a:t>th</a:t>
            </a:r>
            <a:r>
              <a:rPr lang="en-GB"/>
              <a:t> trick: pipelines separate stages, which work together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3136500" y="1955250"/>
            <a:ext cx="2871000" cy="1685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5050500" y="1955250"/>
            <a:ext cx="957000" cy="1685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4093500" y="1955250"/>
            <a:ext cx="957000" cy="16854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</a:t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3136500" y="1955250"/>
            <a:ext cx="957000" cy="16854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4213200" y="1502850"/>
            <a:ext cx="71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6328350" y="3136100"/>
            <a:ext cx="315300" cy="31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5371350" y="3136100"/>
            <a:ext cx="315300" cy="31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4414350" y="3136100"/>
            <a:ext cx="315300" cy="31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204" name="Google Shape;204;p31"/>
          <p:cNvCxnSpPr/>
          <p:nvPr/>
        </p:nvCxnSpPr>
        <p:spPr>
          <a:xfrm rot="10800000">
            <a:off x="2853900" y="3897350"/>
            <a:ext cx="343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have grown exponentially fast. How?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00" y="1017725"/>
            <a:ext cx="594180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4806300"/>
            <a:ext cx="2011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Source: Top500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baseline="30000" lang="en-GB"/>
              <a:t>th</a:t>
            </a:r>
            <a:r>
              <a:rPr lang="en-GB"/>
              <a:t> trick: pipelines separate stages, which work together</a:t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3136500" y="1955250"/>
            <a:ext cx="2871000" cy="1685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5050500" y="1955250"/>
            <a:ext cx="957000" cy="16854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4093500" y="1955250"/>
            <a:ext cx="957000" cy="16854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136500" y="1955250"/>
            <a:ext cx="957000" cy="16854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213200" y="1502850"/>
            <a:ext cx="717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5371350" y="3136100"/>
            <a:ext cx="315300" cy="31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4414350" y="3136100"/>
            <a:ext cx="315300" cy="31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3457350" y="3136100"/>
            <a:ext cx="315300" cy="31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cxnSp>
        <p:nvCxnSpPr>
          <p:cNvPr id="218" name="Google Shape;218;p32"/>
          <p:cNvCxnSpPr/>
          <p:nvPr/>
        </p:nvCxnSpPr>
        <p:spPr>
          <a:xfrm rot="10800000">
            <a:off x="2853900" y="3897350"/>
            <a:ext cx="343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525" y="942625"/>
            <a:ext cx="587842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43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UNO has a two-stage pipeline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to test Arduino fetch/execute pipeline 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671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75" y="1170125"/>
            <a:ext cx="4619625" cy="29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esult of Arduino code shows the pipeline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Cool idea: decode more than one instruction at a time</a:t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2958801" y="2082483"/>
            <a:ext cx="507900" cy="13662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2450975" y="2082483"/>
            <a:ext cx="507900" cy="13662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1943150" y="2082483"/>
            <a:ext cx="507900" cy="13662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2394325" y="1715750"/>
            <a:ext cx="8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47" name="Google Shape;247;p36"/>
          <p:cNvCxnSpPr/>
          <p:nvPr/>
        </p:nvCxnSpPr>
        <p:spPr>
          <a:xfrm flipH="1" rot="10800000">
            <a:off x="3466701" y="31411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8" name="Google Shape;248;p36"/>
          <p:cNvSpPr txBox="1"/>
          <p:nvPr/>
        </p:nvSpPr>
        <p:spPr>
          <a:xfrm>
            <a:off x="4482250" y="213917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49" name="Google Shape;249;p36"/>
          <p:cNvCxnSpPr>
            <a:stCxn id="244" idx="2"/>
            <a:endCxn id="248" idx="2"/>
          </p:cNvCxnSpPr>
          <p:nvPr/>
        </p:nvCxnSpPr>
        <p:spPr>
          <a:xfrm rot="-5400000">
            <a:off x="4151225" y="1758483"/>
            <a:ext cx="243900" cy="3136500"/>
          </a:xfrm>
          <a:prstGeom prst="bentConnector3">
            <a:avLst>
              <a:gd fmla="val -976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6"/>
          <p:cNvCxnSpPr/>
          <p:nvPr/>
        </p:nvCxnSpPr>
        <p:spPr>
          <a:xfrm flipH="1" rot="10800000">
            <a:off x="3466701" y="29887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1" name="Google Shape;251;p36"/>
          <p:cNvCxnSpPr/>
          <p:nvPr/>
        </p:nvCxnSpPr>
        <p:spPr>
          <a:xfrm flipH="1" rot="10800000">
            <a:off x="3466701" y="28363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2" name="Google Shape;252;p36"/>
          <p:cNvCxnSpPr/>
          <p:nvPr/>
        </p:nvCxnSpPr>
        <p:spPr>
          <a:xfrm flipH="1" rot="10800000">
            <a:off x="3466701" y="26839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baseline="30000" lang="en-GB"/>
              <a:t>th</a:t>
            </a:r>
            <a:r>
              <a:rPr lang="en-GB"/>
              <a:t> trick: superscalar execution is similar to multiprocessing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4727150" y="2346900"/>
            <a:ext cx="45633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More instructions decoded each cycle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→  More instructions executed each cycle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1206201" y="2082483"/>
            <a:ext cx="507900" cy="13662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698450" y="298040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190550" y="2082483"/>
            <a:ext cx="507900" cy="13662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641725" y="1715750"/>
            <a:ext cx="8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63" name="Google Shape;263;p37"/>
          <p:cNvCxnSpPr/>
          <p:nvPr/>
        </p:nvCxnSpPr>
        <p:spPr>
          <a:xfrm flipH="1" rot="10800000">
            <a:off x="1714101" y="31411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4" name="Google Shape;264;p37"/>
          <p:cNvSpPr txBox="1"/>
          <p:nvPr/>
        </p:nvSpPr>
        <p:spPr>
          <a:xfrm>
            <a:off x="2729650" y="213917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65" name="Google Shape;265;p37"/>
          <p:cNvCxnSpPr>
            <a:stCxn id="260" idx="2"/>
            <a:endCxn id="264" idx="2"/>
          </p:cNvCxnSpPr>
          <p:nvPr/>
        </p:nvCxnSpPr>
        <p:spPr>
          <a:xfrm rot="-5400000">
            <a:off x="2398700" y="1758505"/>
            <a:ext cx="243900" cy="3136500"/>
          </a:xfrm>
          <a:prstGeom prst="bentConnector3">
            <a:avLst>
              <a:gd fmla="val -976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7"/>
          <p:cNvCxnSpPr/>
          <p:nvPr/>
        </p:nvCxnSpPr>
        <p:spPr>
          <a:xfrm flipH="1" rot="10800000">
            <a:off x="1714101" y="29887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Google Shape;267;p37"/>
          <p:cNvCxnSpPr/>
          <p:nvPr/>
        </p:nvCxnSpPr>
        <p:spPr>
          <a:xfrm flipH="1" rot="10800000">
            <a:off x="1714101" y="28363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8" name="Google Shape;268;p37"/>
          <p:cNvCxnSpPr/>
          <p:nvPr/>
        </p:nvCxnSpPr>
        <p:spPr>
          <a:xfrm flipH="1" rot="10800000">
            <a:off x="1714101" y="26839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9" name="Google Shape;269;p37"/>
          <p:cNvSpPr/>
          <p:nvPr/>
        </p:nvSpPr>
        <p:spPr>
          <a:xfrm>
            <a:off x="4314500" y="1297900"/>
            <a:ext cx="507900" cy="304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698450" y="255089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698450" y="2082550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311700" y="445025"/>
            <a:ext cx="28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laptop core </a:t>
            </a:r>
            <a:r>
              <a:rPr lang="en-GB"/>
              <a:t>design</a:t>
            </a:r>
            <a:r>
              <a:rPr lang="en-GB"/>
              <a:t> is superscalar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25" y="-878725"/>
            <a:ext cx="8361651" cy="60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x86 superscalar processing! The code: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017725"/>
            <a:ext cx="54006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results show the power of superscalar architectures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8" y="1119975"/>
            <a:ext cx="4328122" cy="34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652" y="1119975"/>
            <a:ext cx="4396811" cy="3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r>
              <a:rPr baseline="30000" lang="en-GB"/>
              <a:t>th</a:t>
            </a:r>
            <a:r>
              <a:rPr lang="en-GB"/>
              <a:t> trick: executing things out of order is smart!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4822400" y="2400925"/>
            <a:ext cx="4416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Computer avoids pipeline hazards by filling it with other instructions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1206201" y="2082483"/>
            <a:ext cx="507900" cy="13662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/>
          <p:nvPr/>
        </p:nvSpPr>
        <p:spPr>
          <a:xfrm>
            <a:off x="698450" y="298040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190550" y="2082483"/>
            <a:ext cx="507900" cy="13662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641725" y="1715750"/>
            <a:ext cx="8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01" name="Google Shape;301;p41"/>
          <p:cNvCxnSpPr/>
          <p:nvPr/>
        </p:nvCxnSpPr>
        <p:spPr>
          <a:xfrm flipH="1" rot="10800000">
            <a:off x="1714101" y="31411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2" name="Google Shape;302;p41"/>
          <p:cNvSpPr txBox="1"/>
          <p:nvPr/>
        </p:nvSpPr>
        <p:spPr>
          <a:xfrm>
            <a:off x="2729650" y="213917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03" name="Google Shape;303;p41"/>
          <p:cNvCxnSpPr>
            <a:stCxn id="298" idx="2"/>
            <a:endCxn id="302" idx="2"/>
          </p:cNvCxnSpPr>
          <p:nvPr/>
        </p:nvCxnSpPr>
        <p:spPr>
          <a:xfrm rot="-5400000">
            <a:off x="2398700" y="1758505"/>
            <a:ext cx="243900" cy="3136500"/>
          </a:xfrm>
          <a:prstGeom prst="bentConnector3">
            <a:avLst>
              <a:gd fmla="val -976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1"/>
          <p:cNvCxnSpPr/>
          <p:nvPr/>
        </p:nvCxnSpPr>
        <p:spPr>
          <a:xfrm flipH="1" rot="10800000">
            <a:off x="1714101" y="29887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5" name="Google Shape;305;p41"/>
          <p:cNvCxnSpPr/>
          <p:nvPr/>
        </p:nvCxnSpPr>
        <p:spPr>
          <a:xfrm flipH="1" rot="10800000">
            <a:off x="1714101" y="28363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6" name="Google Shape;306;p41"/>
          <p:cNvCxnSpPr/>
          <p:nvPr/>
        </p:nvCxnSpPr>
        <p:spPr>
          <a:xfrm flipH="1" rot="10800000">
            <a:off x="1714101" y="26839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p41"/>
          <p:cNvSpPr/>
          <p:nvPr/>
        </p:nvSpPr>
        <p:spPr>
          <a:xfrm>
            <a:off x="4314500" y="1297900"/>
            <a:ext cx="507900" cy="304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698450" y="255089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698450" y="2082550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1080175" y="2551050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 rot="10800000">
            <a:off x="801175" y="2511625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outline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 computer does, actually.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Boring, widely accessible things that make computers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Obscure, nerdy things that make computers* faster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x86 oooe is difficult, but here is the code: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63" y="1017725"/>
            <a:ext cx="510166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results show latency hiding</a:t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50" y="1017725"/>
            <a:ext cx="48371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Why act on 1 data per instruction if you can act on multiple?</a:t>
            </a:r>
            <a:endParaRPr sz="2420"/>
          </a:p>
        </p:txBody>
      </p:sp>
      <p:sp>
        <p:nvSpPr>
          <p:cNvPr id="329" name="Google Shape;329;p44"/>
          <p:cNvSpPr txBox="1"/>
          <p:nvPr/>
        </p:nvSpPr>
        <p:spPr>
          <a:xfrm>
            <a:off x="4822400" y="2400925"/>
            <a:ext cx="4416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They can add, multiply, shift, etc., 16 integers at a time!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1206201" y="2082483"/>
            <a:ext cx="507900" cy="13662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698450" y="298040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190550" y="2082483"/>
            <a:ext cx="507900" cy="13662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 txBox="1"/>
          <p:nvPr/>
        </p:nvSpPr>
        <p:spPr>
          <a:xfrm>
            <a:off x="641725" y="1715750"/>
            <a:ext cx="8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34" name="Google Shape;334;p44"/>
          <p:cNvCxnSpPr/>
          <p:nvPr/>
        </p:nvCxnSpPr>
        <p:spPr>
          <a:xfrm flipH="1" rot="10800000">
            <a:off x="1714101" y="31411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5" name="Google Shape;335;p44"/>
          <p:cNvSpPr txBox="1"/>
          <p:nvPr/>
        </p:nvSpPr>
        <p:spPr>
          <a:xfrm>
            <a:off x="2729650" y="213917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36" name="Google Shape;336;p44"/>
          <p:cNvCxnSpPr>
            <a:stCxn id="331" idx="2"/>
            <a:endCxn id="335" idx="2"/>
          </p:cNvCxnSpPr>
          <p:nvPr/>
        </p:nvCxnSpPr>
        <p:spPr>
          <a:xfrm rot="-5400000">
            <a:off x="2398700" y="1758505"/>
            <a:ext cx="243900" cy="3136500"/>
          </a:xfrm>
          <a:prstGeom prst="bentConnector3">
            <a:avLst>
              <a:gd fmla="val -976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4"/>
          <p:cNvCxnSpPr/>
          <p:nvPr/>
        </p:nvCxnSpPr>
        <p:spPr>
          <a:xfrm flipH="1" rot="10800000">
            <a:off x="1714101" y="29887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8" name="Google Shape;338;p44"/>
          <p:cNvCxnSpPr/>
          <p:nvPr/>
        </p:nvCxnSpPr>
        <p:spPr>
          <a:xfrm flipH="1" rot="10800000">
            <a:off x="1714101" y="28363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9" name="Google Shape;339;p44"/>
          <p:cNvCxnSpPr/>
          <p:nvPr/>
        </p:nvCxnSpPr>
        <p:spPr>
          <a:xfrm flipH="1" rot="10800000">
            <a:off x="1714101" y="26839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0" name="Google Shape;340;p44"/>
          <p:cNvSpPr/>
          <p:nvPr/>
        </p:nvSpPr>
        <p:spPr>
          <a:xfrm>
            <a:off x="4314500" y="1297900"/>
            <a:ext cx="507900" cy="304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698450" y="255089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/>
          <p:nvPr/>
        </p:nvSpPr>
        <p:spPr>
          <a:xfrm>
            <a:off x="698450" y="2082550"/>
            <a:ext cx="507900" cy="4683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/>
          <p:nvPr/>
        </p:nvSpPr>
        <p:spPr>
          <a:xfrm>
            <a:off x="698450" y="2082546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/>
          <p:nvPr/>
        </p:nvSpPr>
        <p:spPr>
          <a:xfrm>
            <a:off x="952475" y="2082450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4"/>
          <p:cNvSpPr/>
          <p:nvPr/>
        </p:nvSpPr>
        <p:spPr>
          <a:xfrm>
            <a:off x="698450" y="2316744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4"/>
          <p:cNvSpPr/>
          <p:nvPr/>
        </p:nvSpPr>
        <p:spPr>
          <a:xfrm>
            <a:off x="952475" y="2316744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"/>
          <p:cNvSpPr/>
          <p:nvPr/>
        </p:nvSpPr>
        <p:spPr>
          <a:xfrm>
            <a:off x="1080175" y="2551050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/>
          <p:nvPr/>
        </p:nvSpPr>
        <p:spPr>
          <a:xfrm rot="10800000">
            <a:off x="801175" y="2511625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 pi core has SIMD</a:t>
            </a:r>
            <a:endParaRPr/>
          </a:p>
        </p:txBody>
      </p:sp>
      <p:pic>
        <p:nvPicPr>
          <p:cNvPr id="354" name="Google Shape;3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425" y="1017725"/>
            <a:ext cx="4657301" cy="41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 pi has (somewhat narrow) SIMD; code:</a:t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2138363"/>
            <a:ext cx="37052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6"/>
          <p:cNvSpPr txBox="1"/>
          <p:nvPr/>
        </p:nvSpPr>
        <p:spPr>
          <a:xfrm>
            <a:off x="3453800" y="3005150"/>
            <a:ext cx="2684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(Compiler optimization)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 is much faster, as  expected</a:t>
            </a:r>
            <a:endParaRPr/>
          </a:p>
        </p:txBody>
      </p:sp>
      <p:pic>
        <p:nvPicPr>
          <p:cNvPr id="367" name="Google Shape;3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0" y="1068625"/>
            <a:ext cx="50594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 data is still in pipeline or underway, what to do? :/</a:t>
            </a:r>
            <a:endParaRPr/>
          </a:p>
        </p:txBody>
      </p:sp>
      <p:sp>
        <p:nvSpPr>
          <p:cNvPr id="373" name="Google Shape;373;p48"/>
          <p:cNvSpPr/>
          <p:nvPr/>
        </p:nvSpPr>
        <p:spPr>
          <a:xfrm>
            <a:off x="1434801" y="2026083"/>
            <a:ext cx="507900" cy="13662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"/>
          <p:cNvSpPr/>
          <p:nvPr/>
        </p:nvSpPr>
        <p:spPr>
          <a:xfrm>
            <a:off x="927050" y="292400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419150" y="2026083"/>
            <a:ext cx="507900" cy="13662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"/>
          <p:cNvSpPr txBox="1"/>
          <p:nvPr/>
        </p:nvSpPr>
        <p:spPr>
          <a:xfrm>
            <a:off x="870325" y="1659350"/>
            <a:ext cx="8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77" name="Google Shape;377;p48"/>
          <p:cNvCxnSpPr/>
          <p:nvPr/>
        </p:nvCxnSpPr>
        <p:spPr>
          <a:xfrm flipH="1" rot="10800000">
            <a:off x="1942701" y="30847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8" name="Google Shape;378;p48"/>
          <p:cNvSpPr txBox="1"/>
          <p:nvPr/>
        </p:nvSpPr>
        <p:spPr>
          <a:xfrm>
            <a:off x="2958250" y="208277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79" name="Google Shape;379;p48"/>
          <p:cNvCxnSpPr>
            <a:stCxn id="374" idx="2"/>
            <a:endCxn id="378" idx="2"/>
          </p:cNvCxnSpPr>
          <p:nvPr/>
        </p:nvCxnSpPr>
        <p:spPr>
          <a:xfrm rot="-5400000">
            <a:off x="2627300" y="1702105"/>
            <a:ext cx="243900" cy="3136500"/>
          </a:xfrm>
          <a:prstGeom prst="bentConnector3">
            <a:avLst>
              <a:gd fmla="val -976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8"/>
          <p:cNvCxnSpPr/>
          <p:nvPr/>
        </p:nvCxnSpPr>
        <p:spPr>
          <a:xfrm flipH="1" rot="10800000">
            <a:off x="1942701" y="29323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1" name="Google Shape;381;p48"/>
          <p:cNvCxnSpPr/>
          <p:nvPr/>
        </p:nvCxnSpPr>
        <p:spPr>
          <a:xfrm flipH="1" rot="10800000">
            <a:off x="1942701" y="27799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2" name="Google Shape;382;p48"/>
          <p:cNvCxnSpPr/>
          <p:nvPr/>
        </p:nvCxnSpPr>
        <p:spPr>
          <a:xfrm flipH="1" rot="10800000">
            <a:off x="1942701" y="2627583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3" name="Google Shape;383;p48"/>
          <p:cNvSpPr/>
          <p:nvPr/>
        </p:nvSpPr>
        <p:spPr>
          <a:xfrm>
            <a:off x="927050" y="2494495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927050" y="2026150"/>
            <a:ext cx="507900" cy="4683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8"/>
          <p:cNvSpPr/>
          <p:nvPr/>
        </p:nvSpPr>
        <p:spPr>
          <a:xfrm>
            <a:off x="927050" y="2026146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8"/>
          <p:cNvSpPr/>
          <p:nvPr/>
        </p:nvSpPr>
        <p:spPr>
          <a:xfrm>
            <a:off x="1181075" y="2026050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"/>
          <p:cNvSpPr/>
          <p:nvPr/>
        </p:nvSpPr>
        <p:spPr>
          <a:xfrm>
            <a:off x="927050" y="2260344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"/>
          <p:cNvSpPr/>
          <p:nvPr/>
        </p:nvSpPr>
        <p:spPr>
          <a:xfrm>
            <a:off x="1181075" y="2260344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8"/>
          <p:cNvSpPr/>
          <p:nvPr/>
        </p:nvSpPr>
        <p:spPr>
          <a:xfrm>
            <a:off x="1308775" y="2494650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/>
          <p:nvPr/>
        </p:nvSpPr>
        <p:spPr>
          <a:xfrm rot="10800000">
            <a:off x="1029775" y="2455225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850" y="2072325"/>
            <a:ext cx="31051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just predict where to go next</a:t>
            </a:r>
            <a:endParaRPr/>
          </a:p>
        </p:txBody>
      </p:sp>
      <p:sp>
        <p:nvSpPr>
          <p:cNvPr id="397" name="Google Shape;397;p49"/>
          <p:cNvSpPr/>
          <p:nvPr/>
        </p:nvSpPr>
        <p:spPr>
          <a:xfrm>
            <a:off x="2958801" y="1952946"/>
            <a:ext cx="507900" cy="13662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/>
          <p:nvPr/>
        </p:nvSpPr>
        <p:spPr>
          <a:xfrm>
            <a:off x="2451050" y="2850868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"/>
          <p:cNvSpPr/>
          <p:nvPr/>
        </p:nvSpPr>
        <p:spPr>
          <a:xfrm>
            <a:off x="1943150" y="1952946"/>
            <a:ext cx="507900" cy="13662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2394325" y="1586213"/>
            <a:ext cx="8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CPU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01" name="Google Shape;401;p49"/>
          <p:cNvCxnSpPr/>
          <p:nvPr/>
        </p:nvCxnSpPr>
        <p:spPr>
          <a:xfrm flipH="1" rot="10800000">
            <a:off x="3466701" y="3011646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2" name="Google Shape;402;p49"/>
          <p:cNvSpPr txBox="1"/>
          <p:nvPr/>
        </p:nvSpPr>
        <p:spPr>
          <a:xfrm>
            <a:off x="4482250" y="2009638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03" name="Google Shape;403;p49"/>
          <p:cNvCxnSpPr>
            <a:stCxn id="398" idx="2"/>
            <a:endCxn id="402" idx="2"/>
          </p:cNvCxnSpPr>
          <p:nvPr/>
        </p:nvCxnSpPr>
        <p:spPr>
          <a:xfrm rot="-5400000">
            <a:off x="4151300" y="1628968"/>
            <a:ext cx="243900" cy="3136500"/>
          </a:xfrm>
          <a:prstGeom prst="bentConnector3">
            <a:avLst>
              <a:gd fmla="val -976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9"/>
          <p:cNvCxnSpPr/>
          <p:nvPr/>
        </p:nvCxnSpPr>
        <p:spPr>
          <a:xfrm flipH="1" rot="10800000">
            <a:off x="3466701" y="2859246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5" name="Google Shape;405;p49"/>
          <p:cNvCxnSpPr/>
          <p:nvPr/>
        </p:nvCxnSpPr>
        <p:spPr>
          <a:xfrm flipH="1" rot="10800000">
            <a:off x="3466701" y="2706846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6" name="Google Shape;406;p49"/>
          <p:cNvCxnSpPr/>
          <p:nvPr/>
        </p:nvCxnSpPr>
        <p:spPr>
          <a:xfrm flipH="1" rot="10800000">
            <a:off x="3466701" y="2554446"/>
            <a:ext cx="13932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07" name="Google Shape;407;p49"/>
          <p:cNvSpPr/>
          <p:nvPr/>
        </p:nvSpPr>
        <p:spPr>
          <a:xfrm>
            <a:off x="2451050" y="2421358"/>
            <a:ext cx="507900" cy="4683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9"/>
          <p:cNvSpPr/>
          <p:nvPr/>
        </p:nvSpPr>
        <p:spPr>
          <a:xfrm>
            <a:off x="2451050" y="1953013"/>
            <a:ext cx="507900" cy="4683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/>
          <p:nvPr/>
        </p:nvSpPr>
        <p:spPr>
          <a:xfrm>
            <a:off x="2451050" y="1953008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/>
          <p:nvPr/>
        </p:nvSpPr>
        <p:spPr>
          <a:xfrm>
            <a:off x="2705075" y="1952913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9"/>
          <p:cNvSpPr/>
          <p:nvPr/>
        </p:nvSpPr>
        <p:spPr>
          <a:xfrm>
            <a:off x="2451050" y="2187206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/>
          <p:cNvSpPr/>
          <p:nvPr/>
        </p:nvSpPr>
        <p:spPr>
          <a:xfrm>
            <a:off x="2705075" y="2187206"/>
            <a:ext cx="253800" cy="234000"/>
          </a:xfrm>
          <a:prstGeom prst="rect">
            <a:avLst/>
          </a:prstGeom>
          <a:solidFill>
            <a:srgbClr val="0000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9"/>
          <p:cNvSpPr/>
          <p:nvPr/>
        </p:nvSpPr>
        <p:spPr>
          <a:xfrm>
            <a:off x="2832775" y="2421513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9"/>
          <p:cNvSpPr/>
          <p:nvPr/>
        </p:nvSpPr>
        <p:spPr>
          <a:xfrm rot="10800000">
            <a:off x="2553775" y="2382088"/>
            <a:ext cx="507900" cy="507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3355688" y="1639878"/>
            <a:ext cx="475725" cy="7496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 pis have very simple branch prediction we test</a:t>
            </a:r>
            <a:endParaRPr/>
          </a:p>
        </p:txBody>
      </p:sp>
      <p:pic>
        <p:nvPicPr>
          <p:cNvPr id="421" name="Google Shape;4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4768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2903675"/>
            <a:ext cx="53911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results are better, but not by much</a:t>
            </a:r>
            <a:endParaRPr/>
          </a:p>
        </p:txBody>
      </p:sp>
      <p:pic>
        <p:nvPicPr>
          <p:cNvPr id="428" name="Google Shape;4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75" y="1017725"/>
            <a:ext cx="48662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outline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What a computer does, actually.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Boring, widely accessible things that make computers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Obscure, nerdy things that make computers* faster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Engineering computers is very hard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how computers are engineered is important to performance*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*A lot of optimizations are designed to work seamlessly or are well integrated with compilers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aware of them, but trust the compiler!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turn!</a:t>
            </a:r>
            <a:endParaRPr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are each given an ordered set of computer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X </a:t>
            </a:r>
            <a:r>
              <a:rPr lang="en-GB"/>
              <a:t>&lt;-- Y + Z = Add Y and Z and store in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 X &lt;-- Q = Load computer memory from Q and store in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 X = Store the value of X somewhere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computer has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Decode width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3 Pipeline stages: fetch, decode, execute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 ALUs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 Load execution units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 Store execution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the most efficient way to reorder the commands, without changing the result. Equal registers cannot be used simultaneously by different instructions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can’t read code.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950"/>
            <a:ext cx="3474700" cy="22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3786400" y="2188850"/>
            <a:ext cx="11199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300" y="1264725"/>
            <a:ext cx="2780475" cy="18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829900" y="1668100"/>
            <a:ext cx="1032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Compile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4" name="Google Shape;84;p17"/>
          <p:cNvCxnSpPr>
            <a:stCxn id="82" idx="2"/>
          </p:cNvCxnSpPr>
          <p:nvPr/>
        </p:nvCxnSpPr>
        <p:spPr>
          <a:xfrm flipH="1">
            <a:off x="5341337" y="3112975"/>
            <a:ext cx="955200" cy="71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687" y="3229525"/>
            <a:ext cx="2337646" cy="17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execute binary instructions from memory,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ne thing at a time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586300" y="1729050"/>
            <a:ext cx="1685400" cy="1685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Computer</a:t>
            </a:r>
            <a:endParaRPr sz="2200">
              <a:solidFill>
                <a:srgbClr val="FF0000"/>
              </a:solidFill>
            </a:endParaRPr>
          </a:p>
        </p:txBody>
      </p:sp>
      <p:cxnSp>
        <p:nvCxnSpPr>
          <p:cNvPr id="92" name="Google Shape;92;p18"/>
          <p:cNvCxnSpPr>
            <a:stCxn id="91" idx="3"/>
          </p:cNvCxnSpPr>
          <p:nvPr/>
        </p:nvCxnSpPr>
        <p:spPr>
          <a:xfrm>
            <a:off x="4271700" y="2571750"/>
            <a:ext cx="123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5282400" y="195082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4" name="Google Shape;94;p18"/>
          <p:cNvCxnSpPr>
            <a:stCxn id="91" idx="2"/>
            <a:endCxn id="93" idx="2"/>
          </p:cNvCxnSpPr>
          <p:nvPr/>
        </p:nvCxnSpPr>
        <p:spPr>
          <a:xfrm rot="-5400000">
            <a:off x="4836300" y="1609050"/>
            <a:ext cx="398100" cy="3212700"/>
          </a:xfrm>
          <a:prstGeom prst="bentConnector3">
            <a:avLst>
              <a:gd fmla="val -5981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work based on a clock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586300" y="1729050"/>
            <a:ext cx="1685400" cy="1685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Computer</a:t>
            </a:r>
            <a:endParaRPr sz="2200">
              <a:solidFill>
                <a:srgbClr val="FF0000"/>
              </a:solidFill>
            </a:endParaRPr>
          </a:p>
        </p:txBody>
      </p:sp>
      <p:cxnSp>
        <p:nvCxnSpPr>
          <p:cNvPr id="101" name="Google Shape;101;p19"/>
          <p:cNvCxnSpPr>
            <a:stCxn id="100" idx="3"/>
          </p:cNvCxnSpPr>
          <p:nvPr/>
        </p:nvCxnSpPr>
        <p:spPr>
          <a:xfrm>
            <a:off x="4271700" y="2571750"/>
            <a:ext cx="123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5282400" y="1950825"/>
            <a:ext cx="2718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Memory: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Data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3" name="Google Shape;103;p19"/>
          <p:cNvCxnSpPr>
            <a:stCxn id="100" idx="2"/>
            <a:endCxn id="102" idx="2"/>
          </p:cNvCxnSpPr>
          <p:nvPr/>
        </p:nvCxnSpPr>
        <p:spPr>
          <a:xfrm rot="-5400000">
            <a:off x="4836300" y="1609050"/>
            <a:ext cx="398100" cy="3212700"/>
          </a:xfrm>
          <a:prstGeom prst="bentConnector3">
            <a:avLst>
              <a:gd fmla="val -5981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4544400" y="2168325"/>
            <a:ext cx="6861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Tick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797700" y="3277475"/>
            <a:ext cx="1054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Tock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outline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 computer does, actually.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Boring, widely accessible things that make computers faster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Obscure, nerdy things that make computers* faster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 colours don’t actually make computers faster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63" y="1017725"/>
            <a:ext cx="667687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1763800" y="4299650"/>
            <a:ext cx="6100500" cy="4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