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402232e1c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402232e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402232e1c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402232e1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402232e1c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f402232e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402232e1c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402232e1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402232e1c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f402232e1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402232e1c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402232e1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402232e1c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402232e1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402232e1c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f402232e1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3ffff7fe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f3ffff7fe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f3ffff7fe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f3ffff7fe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f3ffff7fe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f3ffff7fe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f3ffff7fe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f3ffff7fe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f3ffff7fe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f3ffff7fe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3ffff7fe4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3ffff7f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3ffff7fe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3ffff7fe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3ffff7fe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3ffff7fe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3ffff7fe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3ffff7fe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3ffff7fe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3ffff7fe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3ffff7fe4_0_1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3ffff7fe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3ffff7fe4_0_2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3ffff7fe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grafos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/>
          <p:nvPr/>
        </p:nvSpPr>
        <p:spPr>
          <a:xfrm>
            <a:off x="4972050" y="4267200"/>
            <a:ext cx="666600" cy="419100"/>
          </a:xfrm>
          <a:prstGeom prst="rect">
            <a:avLst/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4931825" y="495150"/>
            <a:ext cx="3994200" cy="4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Já sabemos que estrutura de dados montar! Agora precisamos coletar os dados pra ela.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 labirinto, o robô começa em um lugar arbitrário, numa posição arbitrária. Ele é essa setinha desenhada.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Ah! Um treco que vai auxiliar nossas contas são as </a:t>
            </a:r>
            <a:r>
              <a:rPr lang="pt-BR" sz="1800">
                <a:solidFill>
                  <a:schemeClr val="lt1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seguintes listas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dx = [1, 0, -1, 0]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dy = [0, -1, 0, 1]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25" y="617075"/>
            <a:ext cx="3963551" cy="3909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/>
          <p:nvPr/>
        </p:nvSpPr>
        <p:spPr>
          <a:xfrm>
            <a:off x="2845200" y="3244225"/>
            <a:ext cx="443400" cy="22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/>
          <p:nvPr/>
        </p:nvSpPr>
        <p:spPr>
          <a:xfrm>
            <a:off x="4972050" y="4267200"/>
            <a:ext cx="666600" cy="419100"/>
          </a:xfrm>
          <a:prstGeom prst="rect">
            <a:avLst/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4685325" y="81325"/>
            <a:ext cx="4389600" cy="4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dx = [1, 0, -1, 0]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dy = [0, -1, 0, 1]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Sempre que quisermos guardar o que o robô viu em sua frente, vamos usar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 = dx[0] e dj = dy[0]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quisermos guardar o que ele viu na esquerda,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 = dx[1] e dj = dy[1]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Atrás, o 2, e na direita o 3.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accent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Isso </a:t>
            </a:r>
            <a:r>
              <a:rPr lang="pt-BR" sz="1800">
                <a:solidFill>
                  <a:schemeClr val="lt1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garante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que quando fizermos i+di e j+dj, vai ficar nas posições certinhas.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25" y="617075"/>
            <a:ext cx="3963551" cy="3909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/>
          <p:nvPr/>
        </p:nvSpPr>
        <p:spPr>
          <a:xfrm>
            <a:off x="2845200" y="3244225"/>
            <a:ext cx="443400" cy="22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/>
          <p:nvPr/>
        </p:nvSpPr>
        <p:spPr>
          <a:xfrm>
            <a:off x="4972050" y="4267200"/>
            <a:ext cx="666600" cy="419100"/>
          </a:xfrm>
          <a:prstGeom prst="rect">
            <a:avLst/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4685325" y="81325"/>
            <a:ext cx="4389600" cy="4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dx = [1, 0, -1, 0]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dy = [0, -1, 0, 1]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Na posição ilustrada, o robô lê: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Para frente: </a:t>
            </a: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grafo[2][2][dx[0]][dy[0]]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== grafo[2][2][1][0] = 1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Para esquerda: </a:t>
            </a: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grafo[2][2][dx[1]][dy[1]]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== grafo[2][2][0][-1] = 0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Mas, se sabemos que (2, 2) não conecta com (2, 1), </a:t>
            </a:r>
            <a:r>
              <a:rPr lang="pt-BR" sz="1800">
                <a:solidFill>
                  <a:schemeClr val="lt1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podemos atualizar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grafo[2][1]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pt-BR" sz="1800">
                <a:solidFill>
                  <a:schemeClr val="lt1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as marcações do vizinho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 também!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25" y="617075"/>
            <a:ext cx="3963551" cy="3909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/>
          <p:nvPr/>
        </p:nvSpPr>
        <p:spPr>
          <a:xfrm>
            <a:off x="2845200" y="3244225"/>
            <a:ext cx="443400" cy="22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4972050" y="4267200"/>
            <a:ext cx="666600" cy="419100"/>
          </a:xfrm>
          <a:prstGeom prst="rect">
            <a:avLst/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4572000" y="81325"/>
            <a:ext cx="4572000" cy="4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dx = [1, 0, -1, 0]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dy = [0, -1, 0, 1]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Então, escrevemos: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grafo[2][1][0][1] = 0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 geral, a atualização do vizinho na direção k fica assim: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vi = i + dx[k]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vj = j + dx[k]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vdi = dx[(k + 2)%4]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vdj = dy[(k + 2)%4]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grafo[vi][vj][vdi][vdj] = 0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ou </a:t>
            </a: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dependendo se tiver uma parede ou não.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25" y="617075"/>
            <a:ext cx="3963551" cy="3909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/>
          <p:nvPr/>
        </p:nvSpPr>
        <p:spPr>
          <a:xfrm>
            <a:off x="2845200" y="3244225"/>
            <a:ext cx="443400" cy="22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7577400" y="2147725"/>
            <a:ext cx="1566600" cy="1182300"/>
          </a:xfrm>
          <a:prstGeom prst="wedgeRectCallout">
            <a:avLst>
              <a:gd fmla="val 50006" name="adj1"/>
              <a:gd fmla="val 6876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Usamos k+2 para ir pra direção oposta ao tile atual, e %4 pra ciclar o índice de volta pro começo se o oposto estiver antes 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>
            <a:off x="4972050" y="4267200"/>
            <a:ext cx="666600" cy="419100"/>
          </a:xfrm>
          <a:prstGeom prst="rect">
            <a:avLst/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4572000" y="51775"/>
            <a:ext cx="4572000" cy="4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dx = [1, 0, -1, 0]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dy = [0, -1, 0, 1]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Finalmente, após olhar para </a:t>
            </a:r>
            <a:r>
              <a:rPr lang="pt-BR" sz="1800">
                <a:solidFill>
                  <a:schemeClr val="lt1"/>
                </a:solidFill>
                <a:highlight>
                  <a:schemeClr val="accent5"/>
                </a:highlight>
                <a:latin typeface="Roboto"/>
                <a:ea typeface="Roboto"/>
                <a:cs typeface="Roboto"/>
                <a:sym typeface="Roboto"/>
              </a:rPr>
              <a:t>todas as 4 direções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as matrizes atualizadas ficam como está à esquerda.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 prática, pode ser que seu robô olhe só para 3 direções. Tá tudo bem, uma hora ele vai completar o mapinha.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Visualizar tudo isso acontecendo é muito difícil, mas </a:t>
            </a:r>
            <a:r>
              <a:rPr lang="pt-BR" sz="1800">
                <a:solidFill>
                  <a:schemeClr val="lt1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fica mais fácil se você </a:t>
            </a:r>
            <a:r>
              <a:rPr lang="pt-BR" sz="1800">
                <a:solidFill>
                  <a:schemeClr val="lt1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abstrair</a:t>
            </a:r>
            <a:r>
              <a:rPr lang="pt-BR" sz="1800">
                <a:solidFill>
                  <a:schemeClr val="lt1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 todos os desenhinhos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 pensar só nas coordenadas, sem se preocupar com a orientação delas (isto é, focar no código).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 fim das contas, o importante é ser consistente nas suas convenções.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75" y="478975"/>
            <a:ext cx="4267200" cy="420732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519275" y="85750"/>
            <a:ext cx="1566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 = 1, dj = 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2875075" y="85750"/>
            <a:ext cx="1566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 = 0, dj = -1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369500" y="4648200"/>
            <a:ext cx="1650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 = -1, dj = 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2750625" y="4648200"/>
            <a:ext cx="1650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 = 0, dj = 1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/>
          <p:nvPr/>
        </p:nvSpPr>
        <p:spPr>
          <a:xfrm>
            <a:off x="4972050" y="4267200"/>
            <a:ext cx="666600" cy="419100"/>
          </a:xfrm>
          <a:prstGeom prst="rect">
            <a:avLst/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4685325" y="81325"/>
            <a:ext cx="4389600" cy="4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dx = [1, 0, -1, 0]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dy = [0, -1, 0, 1]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Ah, não, o robô girou! Agora as convenções de dx[0], dy[0] → frente, etc., foram por água 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abaixo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! Por exemplo, dx[0] e dy[0] agora correspondem à direita do robô!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 verdade é bem simples de resolver: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A gente rotaciona o dx e o dy também!</a:t>
            </a:r>
            <a:endParaRPr sz="1800">
              <a:solidFill>
                <a:schemeClr val="lt1"/>
              </a:solidFill>
              <a:highlight>
                <a:schemeClr val="accent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highlight>
                <a:schemeClr val="accent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dx: </a:t>
            </a: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0, -1, 0]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-1, 0, 1]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dy: </a:t>
            </a: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-1, 0, 1]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[-1, 0, 1, 0]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Fazendo isso, </a:t>
            </a:r>
            <a:r>
              <a:rPr lang="pt-BR" sz="1800">
                <a:solidFill>
                  <a:schemeClr val="lt1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atualizações feitas com os sensores vão cair nas posições certas da matriz e a convenção se mantém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25" y="617075"/>
            <a:ext cx="3963551" cy="3909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/>
          <p:nvPr/>
        </p:nvSpPr>
        <p:spPr>
          <a:xfrm rot="-5400000">
            <a:off x="3658100" y="3259000"/>
            <a:ext cx="443400" cy="22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/>
          <p:nvPr/>
        </p:nvSpPr>
        <p:spPr>
          <a:xfrm>
            <a:off x="4972050" y="4267200"/>
            <a:ext cx="666600" cy="419100"/>
          </a:xfrm>
          <a:prstGeom prst="rect">
            <a:avLst/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4685325" y="81325"/>
            <a:ext cx="4389600" cy="4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dx = </a:t>
            </a:r>
            <a:r>
              <a:rPr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-1, 0, 1]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dy = </a:t>
            </a:r>
            <a:r>
              <a:rPr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[-1, 0, 1, 0]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Na posição ilustrada, o robô lê: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Para frente: </a:t>
            </a: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grafo[3][2][dx[0]][dy[0]]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== grafo[3][2][0][-1] = 1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Para esquerda: </a:t>
            </a: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grafo[3][2][dx[1]][dy[1]]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== grafo[3][2][-1][0] = 1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Também atualizamos os vizinhos da mesma forma de antes, </a:t>
            </a:r>
            <a:r>
              <a:rPr lang="pt-BR" sz="1800">
                <a:solidFill>
                  <a:schemeClr val="lt1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como se nada tivesse acontecido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25" y="617075"/>
            <a:ext cx="3963551" cy="3909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/>
          <p:nvPr/>
        </p:nvSpPr>
        <p:spPr>
          <a:xfrm rot="-5400000">
            <a:off x="3658100" y="3259000"/>
            <a:ext cx="443400" cy="22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/>
          <p:nvPr/>
        </p:nvSpPr>
        <p:spPr>
          <a:xfrm>
            <a:off x="4972050" y="4267200"/>
            <a:ext cx="666600" cy="419100"/>
          </a:xfrm>
          <a:prstGeom prst="rect">
            <a:avLst/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4572000" y="51775"/>
            <a:ext cx="4572000" cy="4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dx = [0, -1, 0, 1]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dy = [-1, 0, 1, 0]</a:t>
            </a:r>
            <a:endParaRPr sz="1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Após olhar para todas as 4 direções, as matrizes atualizadas ficam como está à esquerda.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Note que existe um pouco de sobreposição (p.ex. ele confirmou que não existia uma parede com o (2, 2) ), mas isso não tem problema.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E, assim, o robô consegue ir registrando o labirinto que ele enxerga. Agora, a gente precisa ver algoritmos pra ele </a:t>
            </a:r>
            <a:r>
              <a:rPr lang="pt-BR" sz="1800">
                <a:solidFill>
                  <a:schemeClr val="lt1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andar pelo labirinto usando os registros que ele já fez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!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519275" y="85750"/>
            <a:ext cx="1566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 = 1, dj = 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2875075" y="85750"/>
            <a:ext cx="1566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 = 0, dj = -1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369500" y="4648200"/>
            <a:ext cx="1650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 = -1, dj = 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2750625" y="4648200"/>
            <a:ext cx="1650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 = 0, dj = 1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75" y="480113"/>
            <a:ext cx="4237061" cy="41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Depth-First Search (DFS)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DFS é uma busca em profundidade: ela </a:t>
            </a:r>
            <a:r>
              <a:rPr lang="pt-BR">
                <a:highlight>
                  <a:schemeClr val="accent4"/>
                </a:highlight>
              </a:rPr>
              <a:t>toma o primeiro caminho que acha e vai até o fundo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Quando ela tá numa bifurcação, toma qualquer caminho e segue.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Quando chega numa ponta, volta pra bifurcação mais recente.</a:t>
            </a:r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75" y="459613"/>
            <a:ext cx="4224276" cy="422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1"/>
          <p:cNvSpPr/>
          <p:nvPr/>
        </p:nvSpPr>
        <p:spPr>
          <a:xfrm>
            <a:off x="2543175" y="2209800"/>
            <a:ext cx="556725" cy="752475"/>
          </a:xfrm>
          <a:custGeom>
            <a:rect b="b" l="l" r="r" t="t"/>
            <a:pathLst>
              <a:path extrusionOk="0" h="30099" w="22269">
                <a:moveTo>
                  <a:pt x="0" y="0"/>
                </a:moveTo>
                <a:cubicBezTo>
                  <a:pt x="3556" y="1651"/>
                  <a:pt x="18288" y="4890"/>
                  <a:pt x="21336" y="9906"/>
                </a:cubicBezTo>
                <a:cubicBezTo>
                  <a:pt x="24384" y="14923"/>
                  <a:pt x="18796" y="26734"/>
                  <a:pt x="18288" y="30099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5" name="Google Shape;235;p31"/>
          <p:cNvSpPr/>
          <p:nvPr/>
        </p:nvSpPr>
        <p:spPr>
          <a:xfrm>
            <a:off x="3095625" y="3067050"/>
            <a:ext cx="506800" cy="609600"/>
          </a:xfrm>
          <a:custGeom>
            <a:rect b="b" l="l" r="r" t="t"/>
            <a:pathLst>
              <a:path extrusionOk="0" h="24384" w="20272">
                <a:moveTo>
                  <a:pt x="0" y="0"/>
                </a:moveTo>
                <a:cubicBezTo>
                  <a:pt x="2985" y="889"/>
                  <a:pt x="14542" y="1270"/>
                  <a:pt x="17907" y="5334"/>
                </a:cubicBezTo>
                <a:cubicBezTo>
                  <a:pt x="21273" y="9398"/>
                  <a:pt x="19812" y="21209"/>
                  <a:pt x="20193" y="2438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6" name="Google Shape;236;p31"/>
          <p:cNvSpPr/>
          <p:nvPr/>
        </p:nvSpPr>
        <p:spPr>
          <a:xfrm>
            <a:off x="2543175" y="3981449"/>
            <a:ext cx="1059232" cy="244465"/>
          </a:xfrm>
          <a:custGeom>
            <a:rect b="b" l="l" r="r" t="t"/>
            <a:pathLst>
              <a:path extrusionOk="0" h="9398" w="40005">
                <a:moveTo>
                  <a:pt x="40005" y="0"/>
                </a:moveTo>
                <a:cubicBezTo>
                  <a:pt x="36195" y="1524"/>
                  <a:pt x="23813" y="8128"/>
                  <a:pt x="17145" y="9144"/>
                </a:cubicBezTo>
                <a:cubicBezTo>
                  <a:pt x="10478" y="10160"/>
                  <a:pt x="2858" y="6604"/>
                  <a:pt x="0" y="609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7" name="Google Shape;237;p31"/>
          <p:cNvSpPr/>
          <p:nvPr/>
        </p:nvSpPr>
        <p:spPr>
          <a:xfrm>
            <a:off x="1647825" y="4162425"/>
            <a:ext cx="828704" cy="447674"/>
          </a:xfrm>
          <a:custGeom>
            <a:rect b="b" l="l" r="r" t="t"/>
            <a:pathLst>
              <a:path extrusionOk="0" h="9398" w="40005">
                <a:moveTo>
                  <a:pt x="40005" y="0"/>
                </a:moveTo>
                <a:cubicBezTo>
                  <a:pt x="36195" y="1524"/>
                  <a:pt x="23813" y="8128"/>
                  <a:pt x="17145" y="9144"/>
                </a:cubicBezTo>
                <a:cubicBezTo>
                  <a:pt x="10478" y="10160"/>
                  <a:pt x="2858" y="6604"/>
                  <a:pt x="0" y="609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8" name="Google Shape;238;p31"/>
          <p:cNvSpPr/>
          <p:nvPr/>
        </p:nvSpPr>
        <p:spPr>
          <a:xfrm>
            <a:off x="1600200" y="3965873"/>
            <a:ext cx="723900" cy="310850"/>
          </a:xfrm>
          <a:custGeom>
            <a:rect b="b" l="l" r="r" t="t"/>
            <a:pathLst>
              <a:path extrusionOk="0" h="12434" w="28956">
                <a:moveTo>
                  <a:pt x="0" y="12434"/>
                </a:moveTo>
                <a:cubicBezTo>
                  <a:pt x="1143" y="10529"/>
                  <a:pt x="2032" y="2973"/>
                  <a:pt x="6858" y="1004"/>
                </a:cubicBezTo>
                <a:cubicBezTo>
                  <a:pt x="11684" y="-964"/>
                  <a:pt x="25273" y="687"/>
                  <a:pt x="28956" y="623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sp>
      <p:sp>
        <p:nvSpPr>
          <p:cNvPr id="239" name="Google Shape;239;p31"/>
          <p:cNvSpPr/>
          <p:nvPr/>
        </p:nvSpPr>
        <p:spPr>
          <a:xfrm>
            <a:off x="2238375" y="3143250"/>
            <a:ext cx="362200" cy="781050"/>
          </a:xfrm>
          <a:custGeom>
            <a:rect b="b" l="l" r="r" t="t"/>
            <a:pathLst>
              <a:path extrusionOk="0" h="31242" w="14488">
                <a:moveTo>
                  <a:pt x="13716" y="31242"/>
                </a:moveTo>
                <a:cubicBezTo>
                  <a:pt x="13653" y="27242"/>
                  <a:pt x="15621" y="12446"/>
                  <a:pt x="13335" y="7239"/>
                </a:cubicBezTo>
                <a:cubicBezTo>
                  <a:pt x="11049" y="2032"/>
                  <a:pt x="2223" y="1207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40" name="Google Shape;240;p31"/>
          <p:cNvSpPr/>
          <p:nvPr/>
        </p:nvSpPr>
        <p:spPr>
          <a:xfrm>
            <a:off x="1276350" y="2961078"/>
            <a:ext cx="638175" cy="420300"/>
          </a:xfrm>
          <a:custGeom>
            <a:rect b="b" l="l" r="r" t="t"/>
            <a:pathLst>
              <a:path extrusionOk="0" h="16812" w="25527">
                <a:moveTo>
                  <a:pt x="25527" y="5001"/>
                </a:moveTo>
                <a:cubicBezTo>
                  <a:pt x="22924" y="4239"/>
                  <a:pt x="14161" y="-1539"/>
                  <a:pt x="9906" y="429"/>
                </a:cubicBezTo>
                <a:cubicBezTo>
                  <a:pt x="5652" y="2398"/>
                  <a:pt x="1651" y="14082"/>
                  <a:pt x="0" y="16812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41" name="Google Shape;241;p31"/>
          <p:cNvSpPr/>
          <p:nvPr/>
        </p:nvSpPr>
        <p:spPr>
          <a:xfrm>
            <a:off x="376634" y="2886075"/>
            <a:ext cx="728275" cy="771525"/>
          </a:xfrm>
          <a:custGeom>
            <a:rect b="b" l="l" r="r" t="t"/>
            <a:pathLst>
              <a:path extrusionOk="0" h="30861" w="29131">
                <a:moveTo>
                  <a:pt x="29131" y="30861"/>
                </a:moveTo>
                <a:cubicBezTo>
                  <a:pt x="24559" y="29972"/>
                  <a:pt x="6017" y="30671"/>
                  <a:pt x="1699" y="25527"/>
                </a:cubicBezTo>
                <a:cubicBezTo>
                  <a:pt x="-2619" y="20384"/>
                  <a:pt x="2969" y="4255"/>
                  <a:pt x="3223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42" name="Google Shape;242;p31"/>
          <p:cNvSpPr/>
          <p:nvPr/>
        </p:nvSpPr>
        <p:spPr>
          <a:xfrm>
            <a:off x="647700" y="2244973"/>
            <a:ext cx="733425" cy="374400"/>
          </a:xfrm>
          <a:custGeom>
            <a:rect b="b" l="l" r="r" t="t"/>
            <a:pathLst>
              <a:path extrusionOk="0" h="14976" w="29337">
                <a:moveTo>
                  <a:pt x="0" y="14976"/>
                </a:moveTo>
                <a:cubicBezTo>
                  <a:pt x="2858" y="12627"/>
                  <a:pt x="12256" y="3102"/>
                  <a:pt x="17145" y="879"/>
                </a:cubicBezTo>
                <a:cubicBezTo>
                  <a:pt x="22035" y="-1343"/>
                  <a:pt x="27305" y="1514"/>
                  <a:pt x="29337" y="1641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43" name="Google Shape;243;p31"/>
          <p:cNvSpPr/>
          <p:nvPr/>
        </p:nvSpPr>
        <p:spPr>
          <a:xfrm>
            <a:off x="1590675" y="1600200"/>
            <a:ext cx="408000" cy="762000"/>
          </a:xfrm>
          <a:custGeom>
            <a:rect b="b" l="l" r="r" t="t"/>
            <a:pathLst>
              <a:path extrusionOk="0" h="30480" w="16320">
                <a:moveTo>
                  <a:pt x="0" y="30480"/>
                </a:moveTo>
                <a:cubicBezTo>
                  <a:pt x="2540" y="28194"/>
                  <a:pt x="12764" y="21844"/>
                  <a:pt x="15240" y="16764"/>
                </a:cubicBezTo>
                <a:cubicBezTo>
                  <a:pt x="17717" y="11684"/>
                  <a:pt x="14923" y="2794"/>
                  <a:pt x="14859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44" name="Google Shape;244;p31"/>
          <p:cNvSpPr/>
          <p:nvPr/>
        </p:nvSpPr>
        <p:spPr>
          <a:xfrm>
            <a:off x="2000250" y="1231900"/>
            <a:ext cx="1028700" cy="320675"/>
          </a:xfrm>
          <a:custGeom>
            <a:rect b="b" l="l" r="r" t="t"/>
            <a:pathLst>
              <a:path extrusionOk="0" h="12827" w="41148">
                <a:moveTo>
                  <a:pt x="0" y="6731"/>
                </a:moveTo>
                <a:cubicBezTo>
                  <a:pt x="4128" y="5652"/>
                  <a:pt x="17907" y="-762"/>
                  <a:pt x="24765" y="254"/>
                </a:cubicBezTo>
                <a:cubicBezTo>
                  <a:pt x="31623" y="1270"/>
                  <a:pt x="38418" y="10732"/>
                  <a:pt x="41148" y="12827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45" name="Google Shape;245;p31"/>
          <p:cNvSpPr/>
          <p:nvPr/>
        </p:nvSpPr>
        <p:spPr>
          <a:xfrm>
            <a:off x="3181350" y="1809750"/>
            <a:ext cx="809625" cy="270675"/>
          </a:xfrm>
          <a:custGeom>
            <a:rect b="b" l="l" r="r" t="t"/>
            <a:pathLst>
              <a:path extrusionOk="0" h="10827" w="32385">
                <a:moveTo>
                  <a:pt x="0" y="0"/>
                </a:moveTo>
                <a:cubicBezTo>
                  <a:pt x="3366" y="1778"/>
                  <a:pt x="14796" y="10033"/>
                  <a:pt x="20193" y="10668"/>
                </a:cubicBezTo>
                <a:cubicBezTo>
                  <a:pt x="25591" y="11303"/>
                  <a:pt x="30353" y="4953"/>
                  <a:pt x="32385" y="381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46" name="Google Shape;246;p31"/>
          <p:cNvSpPr/>
          <p:nvPr/>
        </p:nvSpPr>
        <p:spPr>
          <a:xfrm>
            <a:off x="3695700" y="885825"/>
            <a:ext cx="536275" cy="790575"/>
          </a:xfrm>
          <a:custGeom>
            <a:rect b="b" l="l" r="r" t="t"/>
            <a:pathLst>
              <a:path extrusionOk="0" h="31623" w="21451">
                <a:moveTo>
                  <a:pt x="20955" y="31623"/>
                </a:moveTo>
                <a:cubicBezTo>
                  <a:pt x="20701" y="27623"/>
                  <a:pt x="22924" y="12891"/>
                  <a:pt x="19431" y="7620"/>
                </a:cubicBezTo>
                <a:cubicBezTo>
                  <a:pt x="15939" y="2350"/>
                  <a:pt x="3239" y="1270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47" name="Google Shape;247;p31"/>
          <p:cNvSpPr/>
          <p:nvPr/>
        </p:nvSpPr>
        <p:spPr>
          <a:xfrm>
            <a:off x="2600325" y="501650"/>
            <a:ext cx="876300" cy="222250"/>
          </a:xfrm>
          <a:custGeom>
            <a:rect b="b" l="l" r="r" t="t"/>
            <a:pathLst>
              <a:path extrusionOk="0" h="8890" w="35052">
                <a:moveTo>
                  <a:pt x="35052" y="8890"/>
                </a:moveTo>
                <a:cubicBezTo>
                  <a:pt x="32893" y="7430"/>
                  <a:pt x="27940" y="635"/>
                  <a:pt x="22098" y="127"/>
                </a:cubicBezTo>
                <a:cubicBezTo>
                  <a:pt x="16256" y="-381"/>
                  <a:pt x="3683" y="4890"/>
                  <a:pt x="0" y="5842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48" name="Google Shape;248;p31"/>
          <p:cNvSpPr/>
          <p:nvPr/>
        </p:nvSpPr>
        <p:spPr>
          <a:xfrm>
            <a:off x="2590800" y="923925"/>
            <a:ext cx="866775" cy="231375"/>
          </a:xfrm>
          <a:custGeom>
            <a:rect b="b" l="l" r="r" t="t"/>
            <a:pathLst>
              <a:path extrusionOk="0" h="9255" w="34671">
                <a:moveTo>
                  <a:pt x="0" y="0"/>
                </a:moveTo>
                <a:cubicBezTo>
                  <a:pt x="2858" y="1524"/>
                  <a:pt x="11367" y="8700"/>
                  <a:pt x="17145" y="9144"/>
                </a:cubicBezTo>
                <a:cubicBezTo>
                  <a:pt x="22924" y="9589"/>
                  <a:pt x="31750" y="3747"/>
                  <a:pt x="34671" y="2667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sp>
      <p:sp>
        <p:nvSpPr>
          <p:cNvPr id="249" name="Google Shape;249;p31"/>
          <p:cNvSpPr/>
          <p:nvPr/>
        </p:nvSpPr>
        <p:spPr>
          <a:xfrm>
            <a:off x="3511612" y="1009650"/>
            <a:ext cx="469850" cy="704850"/>
          </a:xfrm>
          <a:custGeom>
            <a:rect b="b" l="l" r="r" t="t"/>
            <a:pathLst>
              <a:path extrusionOk="0" h="28194" w="18794">
                <a:moveTo>
                  <a:pt x="2792" y="0"/>
                </a:moveTo>
                <a:cubicBezTo>
                  <a:pt x="2475" y="2604"/>
                  <a:pt x="-1780" y="10922"/>
                  <a:pt x="887" y="15621"/>
                </a:cubicBezTo>
                <a:cubicBezTo>
                  <a:pt x="3554" y="20320"/>
                  <a:pt x="15810" y="26099"/>
                  <a:pt x="18794" y="2819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sp>
      <p:sp>
        <p:nvSpPr>
          <p:cNvPr id="250" name="Google Shape;250;p31"/>
          <p:cNvSpPr/>
          <p:nvPr/>
        </p:nvSpPr>
        <p:spPr>
          <a:xfrm>
            <a:off x="3152775" y="1558925"/>
            <a:ext cx="809625" cy="168275"/>
          </a:xfrm>
          <a:custGeom>
            <a:rect b="b" l="l" r="r" t="t"/>
            <a:pathLst>
              <a:path extrusionOk="0" h="6731" w="32385">
                <a:moveTo>
                  <a:pt x="32385" y="6223"/>
                </a:moveTo>
                <a:cubicBezTo>
                  <a:pt x="31750" y="6223"/>
                  <a:pt x="31369" y="7239"/>
                  <a:pt x="28575" y="6223"/>
                </a:cubicBezTo>
                <a:cubicBezTo>
                  <a:pt x="25781" y="5207"/>
                  <a:pt x="20384" y="635"/>
                  <a:pt x="15621" y="127"/>
                </a:cubicBezTo>
                <a:cubicBezTo>
                  <a:pt x="10859" y="-381"/>
                  <a:pt x="2604" y="2667"/>
                  <a:pt x="0" y="317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sp>
      <p:sp>
        <p:nvSpPr>
          <p:cNvPr id="251" name="Google Shape;251;p31"/>
          <p:cNvSpPr/>
          <p:nvPr/>
        </p:nvSpPr>
        <p:spPr>
          <a:xfrm>
            <a:off x="3057525" y="1876425"/>
            <a:ext cx="523875" cy="714375"/>
          </a:xfrm>
          <a:custGeom>
            <a:rect b="b" l="l" r="r" t="t"/>
            <a:pathLst>
              <a:path extrusionOk="0" h="28575" w="20955">
                <a:moveTo>
                  <a:pt x="0" y="0"/>
                </a:moveTo>
                <a:cubicBezTo>
                  <a:pt x="1524" y="2921"/>
                  <a:pt x="5652" y="12764"/>
                  <a:pt x="9144" y="17526"/>
                </a:cubicBezTo>
                <a:cubicBezTo>
                  <a:pt x="12637" y="22289"/>
                  <a:pt x="18987" y="26734"/>
                  <a:pt x="20955" y="2857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52" name="Google Shape;252;p31"/>
          <p:cNvSpPr/>
          <p:nvPr/>
        </p:nvSpPr>
        <p:spPr>
          <a:xfrm>
            <a:off x="3171825" y="1847850"/>
            <a:ext cx="561975" cy="685800"/>
          </a:xfrm>
          <a:custGeom>
            <a:rect b="b" l="l" r="r" t="t"/>
            <a:pathLst>
              <a:path extrusionOk="0" h="27432" w="22479">
                <a:moveTo>
                  <a:pt x="22479" y="27432"/>
                </a:moveTo>
                <a:cubicBezTo>
                  <a:pt x="21336" y="25210"/>
                  <a:pt x="19368" y="18669"/>
                  <a:pt x="15621" y="14097"/>
                </a:cubicBezTo>
                <a:cubicBezTo>
                  <a:pt x="11875" y="9525"/>
                  <a:pt x="2604" y="2350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sp>
      <p:sp>
        <p:nvSpPr>
          <p:cNvPr id="253" name="Google Shape;253;p31"/>
          <p:cNvSpPr/>
          <p:nvPr/>
        </p:nvSpPr>
        <p:spPr>
          <a:xfrm>
            <a:off x="1981200" y="1552575"/>
            <a:ext cx="971550" cy="318350"/>
          </a:xfrm>
          <a:custGeom>
            <a:rect b="b" l="l" r="r" t="t"/>
            <a:pathLst>
              <a:path extrusionOk="0" h="12734" w="38862">
                <a:moveTo>
                  <a:pt x="38862" y="11811"/>
                </a:moveTo>
                <a:cubicBezTo>
                  <a:pt x="36132" y="11811"/>
                  <a:pt x="28956" y="13780"/>
                  <a:pt x="22479" y="11811"/>
                </a:cubicBezTo>
                <a:cubicBezTo>
                  <a:pt x="16002" y="9843"/>
                  <a:pt x="3747" y="1969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sp>
      <p:sp>
        <p:nvSpPr>
          <p:cNvPr id="254" name="Google Shape;254;p31"/>
          <p:cNvSpPr/>
          <p:nvPr/>
        </p:nvSpPr>
        <p:spPr>
          <a:xfrm>
            <a:off x="904875" y="1249759"/>
            <a:ext cx="923925" cy="274250"/>
          </a:xfrm>
          <a:custGeom>
            <a:rect b="b" l="l" r="r" t="t"/>
            <a:pathLst>
              <a:path extrusionOk="0" h="10970" w="36957">
                <a:moveTo>
                  <a:pt x="36957" y="3731"/>
                </a:moveTo>
                <a:cubicBezTo>
                  <a:pt x="32957" y="3160"/>
                  <a:pt x="19114" y="-904"/>
                  <a:pt x="12954" y="302"/>
                </a:cubicBezTo>
                <a:cubicBezTo>
                  <a:pt x="6795" y="1509"/>
                  <a:pt x="2159" y="9192"/>
                  <a:pt x="0" y="1097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sp>
      <p:sp>
        <p:nvSpPr>
          <p:cNvPr id="255" name="Google Shape;255;p31"/>
          <p:cNvSpPr/>
          <p:nvPr/>
        </p:nvSpPr>
        <p:spPr>
          <a:xfrm>
            <a:off x="306425" y="1714500"/>
            <a:ext cx="369850" cy="885825"/>
          </a:xfrm>
          <a:custGeom>
            <a:rect b="b" l="l" r="r" t="t"/>
            <a:pathLst>
              <a:path extrusionOk="0" h="35433" w="14794">
                <a:moveTo>
                  <a:pt x="14794" y="0"/>
                </a:moveTo>
                <a:cubicBezTo>
                  <a:pt x="12381" y="2286"/>
                  <a:pt x="1967" y="7811"/>
                  <a:pt x="316" y="13716"/>
                </a:cubicBezTo>
                <a:cubicBezTo>
                  <a:pt x="-1335" y="19622"/>
                  <a:pt x="4126" y="31814"/>
                  <a:pt x="4888" y="35433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sp>
      <p:sp>
        <p:nvSpPr>
          <p:cNvPr id="256" name="Google Shape;256;p31"/>
          <p:cNvSpPr/>
          <p:nvPr/>
        </p:nvSpPr>
        <p:spPr>
          <a:xfrm>
            <a:off x="581025" y="1819275"/>
            <a:ext cx="365225" cy="800100"/>
          </a:xfrm>
          <a:custGeom>
            <a:rect b="b" l="l" r="r" t="t"/>
            <a:pathLst>
              <a:path extrusionOk="0" h="32004" w="14609">
                <a:moveTo>
                  <a:pt x="0" y="32004"/>
                </a:moveTo>
                <a:cubicBezTo>
                  <a:pt x="2223" y="28956"/>
                  <a:pt x="10986" y="19050"/>
                  <a:pt x="13335" y="13716"/>
                </a:cubicBezTo>
                <a:cubicBezTo>
                  <a:pt x="15685" y="8382"/>
                  <a:pt x="13970" y="2286"/>
                  <a:pt x="14097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57" name="Google Shape;257;p31"/>
          <p:cNvSpPr/>
          <p:nvPr/>
        </p:nvSpPr>
        <p:spPr>
          <a:xfrm>
            <a:off x="3427013" y="3657600"/>
            <a:ext cx="318300" cy="3183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1"/>
          <p:cNvSpPr/>
          <p:nvPr/>
        </p:nvSpPr>
        <p:spPr>
          <a:xfrm>
            <a:off x="2307813" y="3844125"/>
            <a:ext cx="318300" cy="3183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357850" y="2571750"/>
            <a:ext cx="318300" cy="3183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2879313" y="1552600"/>
            <a:ext cx="318300" cy="3183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1355313" y="4227113"/>
            <a:ext cx="318300" cy="3183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2324100" y="613075"/>
            <a:ext cx="318300" cy="3108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31"/>
          <p:cNvSpPr/>
          <p:nvPr/>
        </p:nvSpPr>
        <p:spPr>
          <a:xfrm>
            <a:off x="3543300" y="2511600"/>
            <a:ext cx="318300" cy="3108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647700" y="1487663"/>
            <a:ext cx="318300" cy="3108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31"/>
          <p:cNvSpPr/>
          <p:nvPr/>
        </p:nvSpPr>
        <p:spPr>
          <a:xfrm>
            <a:off x="2208613" y="1987524"/>
            <a:ext cx="227598" cy="222276"/>
          </a:xfrm>
          <a:custGeom>
            <a:rect b="b" l="l" r="r" t="t"/>
            <a:pathLst>
              <a:path extrusionOk="0" h="30861" w="31242">
                <a:moveTo>
                  <a:pt x="0" y="15240"/>
                </a:moveTo>
                <a:lnTo>
                  <a:pt x="13716" y="30861"/>
                </a:lnTo>
                <a:lnTo>
                  <a:pt x="31242" y="0"/>
                </a:ln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Google Shape;266;p31"/>
          <p:cNvSpPr/>
          <p:nvPr/>
        </p:nvSpPr>
        <p:spPr>
          <a:xfrm>
            <a:off x="2754713" y="2815049"/>
            <a:ext cx="227598" cy="222276"/>
          </a:xfrm>
          <a:custGeom>
            <a:rect b="b" l="l" r="r" t="t"/>
            <a:pathLst>
              <a:path extrusionOk="0" h="30861" w="31242">
                <a:moveTo>
                  <a:pt x="0" y="15240"/>
                </a:moveTo>
                <a:lnTo>
                  <a:pt x="13716" y="30861"/>
                </a:lnTo>
                <a:lnTo>
                  <a:pt x="31242" y="0"/>
                </a:ln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Google Shape;267;p31"/>
          <p:cNvSpPr/>
          <p:nvPr/>
        </p:nvSpPr>
        <p:spPr>
          <a:xfrm>
            <a:off x="3588650" y="3570699"/>
            <a:ext cx="227598" cy="222276"/>
          </a:xfrm>
          <a:custGeom>
            <a:rect b="b" l="l" r="r" t="t"/>
            <a:pathLst>
              <a:path extrusionOk="0" h="30861" w="31242">
                <a:moveTo>
                  <a:pt x="0" y="15240"/>
                </a:moveTo>
                <a:lnTo>
                  <a:pt x="13716" y="30861"/>
                </a:lnTo>
                <a:lnTo>
                  <a:pt x="31242" y="0"/>
                </a:ln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Google Shape;268;p31"/>
          <p:cNvSpPr/>
          <p:nvPr/>
        </p:nvSpPr>
        <p:spPr>
          <a:xfrm>
            <a:off x="2600575" y="3705611"/>
            <a:ext cx="227598" cy="222276"/>
          </a:xfrm>
          <a:custGeom>
            <a:rect b="b" l="l" r="r" t="t"/>
            <a:pathLst>
              <a:path extrusionOk="0" h="30861" w="31242">
                <a:moveTo>
                  <a:pt x="0" y="15240"/>
                </a:moveTo>
                <a:lnTo>
                  <a:pt x="13716" y="30861"/>
                </a:lnTo>
                <a:lnTo>
                  <a:pt x="31242" y="0"/>
                </a:ln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Google Shape;269;p31"/>
          <p:cNvSpPr/>
          <p:nvPr/>
        </p:nvSpPr>
        <p:spPr>
          <a:xfrm>
            <a:off x="1276350" y="4054436"/>
            <a:ext cx="227598" cy="222276"/>
          </a:xfrm>
          <a:custGeom>
            <a:rect b="b" l="l" r="r" t="t"/>
            <a:pathLst>
              <a:path extrusionOk="0" h="30861" w="31242">
                <a:moveTo>
                  <a:pt x="0" y="15240"/>
                </a:moveTo>
                <a:lnTo>
                  <a:pt x="13716" y="30861"/>
                </a:lnTo>
                <a:lnTo>
                  <a:pt x="31242" y="0"/>
                </a:ln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Google Shape;270;p31"/>
          <p:cNvSpPr/>
          <p:nvPr/>
        </p:nvSpPr>
        <p:spPr>
          <a:xfrm>
            <a:off x="2085975" y="2879386"/>
            <a:ext cx="227598" cy="222276"/>
          </a:xfrm>
          <a:custGeom>
            <a:rect b="b" l="l" r="r" t="t"/>
            <a:pathLst>
              <a:path extrusionOk="0" h="30861" w="31242">
                <a:moveTo>
                  <a:pt x="0" y="15240"/>
                </a:moveTo>
                <a:lnTo>
                  <a:pt x="13716" y="30861"/>
                </a:lnTo>
                <a:lnTo>
                  <a:pt x="31242" y="0"/>
                </a:ln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Google Shape;271;p31"/>
          <p:cNvSpPr/>
          <p:nvPr/>
        </p:nvSpPr>
        <p:spPr>
          <a:xfrm>
            <a:off x="993775" y="3260711"/>
            <a:ext cx="227598" cy="222276"/>
          </a:xfrm>
          <a:custGeom>
            <a:rect b="b" l="l" r="r" t="t"/>
            <a:pathLst>
              <a:path extrusionOk="0" h="30861" w="31242">
                <a:moveTo>
                  <a:pt x="0" y="15240"/>
                </a:moveTo>
                <a:lnTo>
                  <a:pt x="13716" y="30861"/>
                </a:lnTo>
                <a:lnTo>
                  <a:pt x="31242" y="0"/>
                </a:ln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Google Shape;272;p31"/>
          <p:cNvSpPr/>
          <p:nvPr/>
        </p:nvSpPr>
        <p:spPr>
          <a:xfrm>
            <a:off x="130250" y="2555861"/>
            <a:ext cx="227598" cy="222276"/>
          </a:xfrm>
          <a:custGeom>
            <a:rect b="b" l="l" r="r" t="t"/>
            <a:pathLst>
              <a:path extrusionOk="0" h="30861" w="31242">
                <a:moveTo>
                  <a:pt x="0" y="15240"/>
                </a:moveTo>
                <a:lnTo>
                  <a:pt x="13716" y="30861"/>
                </a:lnTo>
                <a:lnTo>
                  <a:pt x="31242" y="0"/>
                </a:ln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Google Shape;273;p31"/>
          <p:cNvSpPr/>
          <p:nvPr/>
        </p:nvSpPr>
        <p:spPr>
          <a:xfrm>
            <a:off x="1328650" y="2046274"/>
            <a:ext cx="227598" cy="222276"/>
          </a:xfrm>
          <a:custGeom>
            <a:rect b="b" l="l" r="r" t="t"/>
            <a:pathLst>
              <a:path extrusionOk="0" h="30861" w="31242">
                <a:moveTo>
                  <a:pt x="0" y="15240"/>
                </a:moveTo>
                <a:lnTo>
                  <a:pt x="13716" y="30861"/>
                </a:lnTo>
                <a:lnTo>
                  <a:pt x="31242" y="0"/>
                </a:ln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4" name="Google Shape;274;p31"/>
          <p:cNvSpPr/>
          <p:nvPr/>
        </p:nvSpPr>
        <p:spPr>
          <a:xfrm>
            <a:off x="1848350" y="1169974"/>
            <a:ext cx="227598" cy="222276"/>
          </a:xfrm>
          <a:custGeom>
            <a:rect b="b" l="l" r="r" t="t"/>
            <a:pathLst>
              <a:path extrusionOk="0" h="30861" w="31242">
                <a:moveTo>
                  <a:pt x="0" y="15240"/>
                </a:moveTo>
                <a:lnTo>
                  <a:pt x="13716" y="30861"/>
                </a:lnTo>
                <a:lnTo>
                  <a:pt x="31242" y="0"/>
                </a:ln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" name="Google Shape;275;p31"/>
          <p:cNvSpPr/>
          <p:nvPr/>
        </p:nvSpPr>
        <p:spPr>
          <a:xfrm>
            <a:off x="3028950" y="1371386"/>
            <a:ext cx="227598" cy="222276"/>
          </a:xfrm>
          <a:custGeom>
            <a:rect b="b" l="l" r="r" t="t"/>
            <a:pathLst>
              <a:path extrusionOk="0" h="30861" w="31242">
                <a:moveTo>
                  <a:pt x="0" y="15240"/>
                </a:moveTo>
                <a:lnTo>
                  <a:pt x="13716" y="30861"/>
                </a:lnTo>
                <a:lnTo>
                  <a:pt x="31242" y="0"/>
                </a:ln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6" name="Google Shape;276;p31"/>
          <p:cNvSpPr/>
          <p:nvPr/>
        </p:nvSpPr>
        <p:spPr>
          <a:xfrm>
            <a:off x="4146650" y="1714511"/>
            <a:ext cx="227598" cy="222276"/>
          </a:xfrm>
          <a:custGeom>
            <a:rect b="b" l="l" r="r" t="t"/>
            <a:pathLst>
              <a:path extrusionOk="0" h="30861" w="31242">
                <a:moveTo>
                  <a:pt x="0" y="15240"/>
                </a:moveTo>
                <a:lnTo>
                  <a:pt x="13716" y="30861"/>
                </a:lnTo>
                <a:lnTo>
                  <a:pt x="31242" y="0"/>
                </a:ln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Google Shape;277;p31"/>
          <p:cNvSpPr/>
          <p:nvPr/>
        </p:nvSpPr>
        <p:spPr>
          <a:xfrm>
            <a:off x="3472375" y="530186"/>
            <a:ext cx="227598" cy="222276"/>
          </a:xfrm>
          <a:custGeom>
            <a:rect b="b" l="l" r="r" t="t"/>
            <a:pathLst>
              <a:path extrusionOk="0" h="30861" w="31242">
                <a:moveTo>
                  <a:pt x="0" y="15240"/>
                </a:moveTo>
                <a:lnTo>
                  <a:pt x="13716" y="30861"/>
                </a:lnTo>
                <a:lnTo>
                  <a:pt x="31242" y="0"/>
                </a:ln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Google Shape;278;p31"/>
          <p:cNvSpPr/>
          <p:nvPr/>
        </p:nvSpPr>
        <p:spPr>
          <a:xfrm>
            <a:off x="2278575" y="459636"/>
            <a:ext cx="227598" cy="222276"/>
          </a:xfrm>
          <a:custGeom>
            <a:rect b="b" l="l" r="r" t="t"/>
            <a:pathLst>
              <a:path extrusionOk="0" h="30861" w="31242">
                <a:moveTo>
                  <a:pt x="0" y="15240"/>
                </a:moveTo>
                <a:lnTo>
                  <a:pt x="13716" y="30861"/>
                </a:lnTo>
                <a:lnTo>
                  <a:pt x="31242" y="0"/>
                </a:ln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Google Shape;279;p31"/>
          <p:cNvSpPr/>
          <p:nvPr/>
        </p:nvSpPr>
        <p:spPr>
          <a:xfrm>
            <a:off x="3733800" y="2362211"/>
            <a:ext cx="227598" cy="222276"/>
          </a:xfrm>
          <a:custGeom>
            <a:rect b="b" l="l" r="r" t="t"/>
            <a:pathLst>
              <a:path extrusionOk="0" h="30861" w="31242">
                <a:moveTo>
                  <a:pt x="0" y="15240"/>
                </a:moveTo>
                <a:lnTo>
                  <a:pt x="13716" y="30861"/>
                </a:lnTo>
                <a:lnTo>
                  <a:pt x="31242" y="0"/>
                </a:ln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Google Shape;280;p31"/>
          <p:cNvSpPr/>
          <p:nvPr/>
        </p:nvSpPr>
        <p:spPr>
          <a:xfrm>
            <a:off x="657725" y="1281099"/>
            <a:ext cx="227598" cy="222276"/>
          </a:xfrm>
          <a:custGeom>
            <a:rect b="b" l="l" r="r" t="t"/>
            <a:pathLst>
              <a:path extrusionOk="0" h="30861" w="31242">
                <a:moveTo>
                  <a:pt x="0" y="15240"/>
                </a:moveTo>
                <a:lnTo>
                  <a:pt x="13716" y="30861"/>
                </a:lnTo>
                <a:lnTo>
                  <a:pt x="31242" y="0"/>
                </a:ln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5345525" y="1942400"/>
            <a:ext cx="38304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Grafos são compostos por </a:t>
            </a:r>
            <a:r>
              <a:rPr lang="pt-BR" sz="1800">
                <a:solidFill>
                  <a:schemeClr val="lt1"/>
                </a:solidFill>
                <a:highlight>
                  <a:srgbClr val="7B017B"/>
                </a:highlight>
                <a:latin typeface="Roboto"/>
                <a:ea typeface="Roboto"/>
                <a:cs typeface="Roboto"/>
                <a:sym typeface="Roboto"/>
              </a:rPr>
              <a:t>vértices/nós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lang="pt-BR" sz="1800">
                <a:solidFill>
                  <a:schemeClr val="lt1"/>
                </a:solidFill>
                <a:highlight>
                  <a:srgbClr val="0B0BFF"/>
                </a:highlight>
                <a:latin typeface="Roboto"/>
                <a:ea typeface="Roboto"/>
                <a:cs typeface="Roboto"/>
                <a:sym typeface="Roboto"/>
              </a:rPr>
              <a:t>arestas</a:t>
            </a:r>
            <a:endParaRPr sz="1800">
              <a:solidFill>
                <a:schemeClr val="lt1"/>
              </a:solidFill>
              <a:highlight>
                <a:srgbClr val="0B0B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75" y="459613"/>
            <a:ext cx="4224276" cy="422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Essencialmente, a gente repete o mesmo código em cada nó!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Marca que já visitou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Passa pelos vizinhos e entra neles se não foram visitados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 vizinho em que entramos vira o nó atual, e repetimos o processo!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É uma </a:t>
            </a:r>
            <a:r>
              <a:rPr lang="pt-BR">
                <a:highlight>
                  <a:schemeClr val="accent4"/>
                </a:highlight>
              </a:rPr>
              <a:t>recursão</a:t>
            </a:r>
            <a:r>
              <a:rPr lang="pt-BR"/>
              <a:t>!</a:t>
            </a:r>
            <a:endParaRPr/>
          </a:p>
        </p:txBody>
      </p:sp>
      <p:pic>
        <p:nvPicPr>
          <p:cNvPr id="286" name="Google Shape;2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75" y="459613"/>
            <a:ext cx="4224276" cy="422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2"/>
          <p:cNvSpPr/>
          <p:nvPr/>
        </p:nvSpPr>
        <p:spPr>
          <a:xfrm>
            <a:off x="1647825" y="4162425"/>
            <a:ext cx="828704" cy="447674"/>
          </a:xfrm>
          <a:custGeom>
            <a:rect b="b" l="l" r="r" t="t"/>
            <a:pathLst>
              <a:path extrusionOk="0" h="9398" w="40005">
                <a:moveTo>
                  <a:pt x="40005" y="0"/>
                </a:moveTo>
                <a:cubicBezTo>
                  <a:pt x="36195" y="1524"/>
                  <a:pt x="23813" y="8128"/>
                  <a:pt x="17145" y="9144"/>
                </a:cubicBezTo>
                <a:cubicBezTo>
                  <a:pt x="10478" y="10160"/>
                  <a:pt x="2858" y="6604"/>
                  <a:pt x="0" y="609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88" name="Google Shape;288;p32"/>
          <p:cNvSpPr/>
          <p:nvPr/>
        </p:nvSpPr>
        <p:spPr>
          <a:xfrm>
            <a:off x="1600200" y="3965873"/>
            <a:ext cx="723900" cy="310850"/>
          </a:xfrm>
          <a:custGeom>
            <a:rect b="b" l="l" r="r" t="t"/>
            <a:pathLst>
              <a:path extrusionOk="0" h="12434" w="28956">
                <a:moveTo>
                  <a:pt x="0" y="12434"/>
                </a:moveTo>
                <a:cubicBezTo>
                  <a:pt x="1143" y="10529"/>
                  <a:pt x="2032" y="2973"/>
                  <a:pt x="6858" y="1004"/>
                </a:cubicBezTo>
                <a:cubicBezTo>
                  <a:pt x="11684" y="-964"/>
                  <a:pt x="25273" y="687"/>
                  <a:pt x="28956" y="623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sp>
      <p:sp>
        <p:nvSpPr>
          <p:cNvPr id="289" name="Google Shape;289;p32"/>
          <p:cNvSpPr/>
          <p:nvPr/>
        </p:nvSpPr>
        <p:spPr>
          <a:xfrm>
            <a:off x="2238375" y="3143250"/>
            <a:ext cx="362200" cy="781050"/>
          </a:xfrm>
          <a:custGeom>
            <a:rect b="b" l="l" r="r" t="t"/>
            <a:pathLst>
              <a:path extrusionOk="0" h="31242" w="14488">
                <a:moveTo>
                  <a:pt x="13716" y="31242"/>
                </a:moveTo>
                <a:cubicBezTo>
                  <a:pt x="13653" y="27242"/>
                  <a:pt x="15621" y="12446"/>
                  <a:pt x="13335" y="7239"/>
                </a:cubicBezTo>
                <a:cubicBezTo>
                  <a:pt x="11049" y="2032"/>
                  <a:pt x="2223" y="1207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90" name="Google Shape;290;p32"/>
          <p:cNvSpPr/>
          <p:nvPr/>
        </p:nvSpPr>
        <p:spPr>
          <a:xfrm>
            <a:off x="2307813" y="3844125"/>
            <a:ext cx="318300" cy="3183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32"/>
          <p:cNvSpPr/>
          <p:nvPr/>
        </p:nvSpPr>
        <p:spPr>
          <a:xfrm rot="-2102882">
            <a:off x="873454" y="2978154"/>
            <a:ext cx="2253609" cy="1733496"/>
          </a:xfrm>
          <a:prstGeom prst="cloud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1276350" y="2961078"/>
            <a:ext cx="638175" cy="420300"/>
          </a:xfrm>
          <a:custGeom>
            <a:rect b="b" l="l" r="r" t="t"/>
            <a:pathLst>
              <a:path extrusionOk="0" h="16812" w="25527">
                <a:moveTo>
                  <a:pt x="25527" y="5001"/>
                </a:moveTo>
                <a:cubicBezTo>
                  <a:pt x="22924" y="4239"/>
                  <a:pt x="14161" y="-1539"/>
                  <a:pt x="9906" y="429"/>
                </a:cubicBezTo>
                <a:cubicBezTo>
                  <a:pt x="5652" y="2398"/>
                  <a:pt x="1651" y="14082"/>
                  <a:pt x="0" y="16812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75" y="459613"/>
            <a:ext cx="4224276" cy="422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3"/>
          <p:cNvSpPr txBox="1"/>
          <p:nvPr>
            <p:ph idx="2" type="body"/>
          </p:nvPr>
        </p:nvSpPr>
        <p:spPr>
          <a:xfrm>
            <a:off x="4572000" y="0"/>
            <a:ext cx="4290300" cy="8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highlight>
                  <a:schemeClr val="accent4"/>
                </a:highlight>
              </a:rPr>
              <a:t>O código</a:t>
            </a:r>
            <a:endParaRPr>
              <a:highlight>
                <a:schemeClr val="accent4"/>
              </a:highlight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5038725" y="723900"/>
            <a:ext cx="1505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 txBox="1"/>
          <p:nvPr>
            <p:ph idx="2" type="body"/>
          </p:nvPr>
        </p:nvSpPr>
        <p:spPr>
          <a:xfrm>
            <a:off x="4939500" y="-7998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Armazenamos os nós visitados em uma lista,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marc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33"/>
          <p:cNvSpPr/>
          <p:nvPr/>
        </p:nvSpPr>
        <p:spPr>
          <a:xfrm>
            <a:off x="2208613" y="1987524"/>
            <a:ext cx="227598" cy="222276"/>
          </a:xfrm>
          <a:custGeom>
            <a:rect b="b" l="l" r="r" t="t"/>
            <a:pathLst>
              <a:path extrusionOk="0" h="30861" w="31242">
                <a:moveTo>
                  <a:pt x="0" y="15240"/>
                </a:moveTo>
                <a:lnTo>
                  <a:pt x="13716" y="30861"/>
                </a:lnTo>
                <a:lnTo>
                  <a:pt x="31242" y="0"/>
                </a:ln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2" name="Google Shape;302;p33"/>
          <p:cNvSpPr/>
          <p:nvPr/>
        </p:nvSpPr>
        <p:spPr>
          <a:xfrm>
            <a:off x="2754713" y="2815049"/>
            <a:ext cx="227598" cy="222276"/>
          </a:xfrm>
          <a:custGeom>
            <a:rect b="b" l="l" r="r" t="t"/>
            <a:pathLst>
              <a:path extrusionOk="0" h="30861" w="31242">
                <a:moveTo>
                  <a:pt x="0" y="15240"/>
                </a:moveTo>
                <a:lnTo>
                  <a:pt x="13716" y="30861"/>
                </a:lnTo>
                <a:lnTo>
                  <a:pt x="31242" y="0"/>
                </a:ln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3" name="Google Shape;303;p33"/>
          <p:cNvSpPr/>
          <p:nvPr/>
        </p:nvSpPr>
        <p:spPr>
          <a:xfrm>
            <a:off x="3588650" y="3570699"/>
            <a:ext cx="227598" cy="222276"/>
          </a:xfrm>
          <a:custGeom>
            <a:rect b="b" l="l" r="r" t="t"/>
            <a:pathLst>
              <a:path extrusionOk="0" h="30861" w="31242">
                <a:moveTo>
                  <a:pt x="0" y="15240"/>
                </a:moveTo>
                <a:lnTo>
                  <a:pt x="13716" y="30861"/>
                </a:lnTo>
                <a:lnTo>
                  <a:pt x="31242" y="0"/>
                </a:lnTo>
              </a:path>
            </a:pathLst>
          </a:cu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304" name="Google Shape;3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1188" y="2209798"/>
            <a:ext cx="2333623" cy="777874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3"/>
          <p:cNvSpPr txBox="1"/>
          <p:nvPr/>
        </p:nvSpPr>
        <p:spPr>
          <a:xfrm>
            <a:off x="5691200" y="1790700"/>
            <a:ext cx="1228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marc 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75" y="459613"/>
            <a:ext cx="4224276" cy="422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4"/>
          <p:cNvSpPr txBox="1"/>
          <p:nvPr>
            <p:ph idx="2" type="body"/>
          </p:nvPr>
        </p:nvSpPr>
        <p:spPr>
          <a:xfrm>
            <a:off x="4572000" y="0"/>
            <a:ext cx="4290300" cy="8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highlight>
                  <a:schemeClr val="accent4"/>
                </a:highlight>
              </a:rPr>
              <a:t>O código, finalmente:</a:t>
            </a:r>
            <a:endParaRPr>
              <a:highlight>
                <a:schemeClr val="accent4"/>
              </a:highlight>
            </a:endParaRPr>
          </a:p>
        </p:txBody>
      </p:sp>
      <p:pic>
        <p:nvPicPr>
          <p:cNvPr id="312" name="Google Shape;3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700" y="1352725"/>
            <a:ext cx="4038600" cy="224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5345525" y="1942400"/>
            <a:ext cx="38304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Podem representar muitas coisas: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Ruas e esquinas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Amizades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lt1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Tiles de um labirinto</a:t>
            </a:r>
            <a:endParaRPr sz="1800">
              <a:solidFill>
                <a:schemeClr val="lt1"/>
              </a:solidFill>
              <a:highlight>
                <a:schemeClr val="accent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25" y="2104850"/>
            <a:ext cx="2913126" cy="291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7203" y="116525"/>
            <a:ext cx="2438374" cy="24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fundamental: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Saber andar por um grafo!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Pra resolver isso, precisamos botar o gráfico dentro do robô…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75" y="459613"/>
            <a:ext cx="4224276" cy="422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construir um grafo?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75" y="459613"/>
            <a:ext cx="4224276" cy="422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5038725" y="723900"/>
            <a:ext cx="1505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4939500" y="-11994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Armazenamos as arestas numa </a:t>
            </a:r>
            <a:r>
              <a:rPr lang="pt-BR">
                <a:highlight>
                  <a:schemeClr val="accent4"/>
                </a:highlight>
              </a:rPr>
              <a:t>lista de listas</a:t>
            </a:r>
            <a:r>
              <a:rPr lang="pt-BR"/>
              <a:t> (matriz),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vizinhos</a:t>
            </a:r>
            <a:r>
              <a:rPr lang="pt-BR"/>
              <a:t>: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4095750" y="2143125"/>
            <a:ext cx="162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5876" y="956050"/>
            <a:ext cx="2204249" cy="323142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5505450" y="4438650"/>
            <a:ext cx="15813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819650" y="30575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Por exemplo: </a:t>
            </a:r>
            <a:r>
              <a:rPr lang="pt-BR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vizinhos</a:t>
            </a:r>
            <a:r>
              <a:rPr lang="pt-BR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[7]</a:t>
            </a:r>
            <a:r>
              <a:rPr lang="pt-BR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/>
              <a:t>dá a lista de vizinhos do 7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75" y="459613"/>
            <a:ext cx="4224276" cy="422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5038725" y="723900"/>
            <a:ext cx="1505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9"/>
          <p:cNvSpPr txBox="1"/>
          <p:nvPr>
            <p:ph idx="2" type="body"/>
          </p:nvPr>
        </p:nvSpPr>
        <p:spPr>
          <a:xfrm>
            <a:off x="5307000" y="6197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Essa representação basta!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4095750" y="2143125"/>
            <a:ext cx="162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5505450" y="4438650"/>
            <a:ext cx="15813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/>
          <p:nvPr/>
        </p:nvSpPr>
        <p:spPr>
          <a:xfrm>
            <a:off x="4972050" y="4267200"/>
            <a:ext cx="666600" cy="419100"/>
          </a:xfrm>
          <a:prstGeom prst="rect">
            <a:avLst/>
          </a:prstGeom>
          <a:solidFill>
            <a:srgbClr val="2A39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924425" y="1409000"/>
            <a:ext cx="3994200" cy="2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Para o caso em que o grafo na verdade representa um labirinto, representamos os </a:t>
            </a:r>
            <a:r>
              <a:rPr lang="pt-BR" sz="1800">
                <a:solidFill>
                  <a:schemeClr val="lt1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nós como coordenadas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(i, j)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NB! a gente não precisa armazenar o nome do próprio tile! Basta saber que, no mapa (matriz), ele é acessado na coordenada </a:t>
            </a: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(i, j)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49" l="0" r="0" t="59"/>
          <a:stretch/>
        </p:blipFill>
        <p:spPr>
          <a:xfrm>
            <a:off x="142875" y="373925"/>
            <a:ext cx="4307026" cy="4248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4714875" y="4562400"/>
            <a:ext cx="44133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Ah! não importa se a primeira coordenada é horizontal ou vertical, desde que sejamos consistentes.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078825" y="373925"/>
            <a:ext cx="3830400" cy="2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Para armazenar as conexões entre os tiles, podemos usar várias </a:t>
            </a:r>
            <a:r>
              <a:rPr lang="pt-BR" sz="1800">
                <a:solidFill>
                  <a:schemeClr val="lt1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matrizes empilhadas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Declaramos um </a:t>
            </a: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grafo[i][j][di][dj]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que registra se o nó </a:t>
            </a: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(i, j)</a:t>
            </a:r>
            <a:r>
              <a:rPr lang="pt-BR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está ligado ao que está em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 + di, j + dj).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19275" y="85750"/>
            <a:ext cx="1566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 = 1, dj = 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2875075" y="85750"/>
            <a:ext cx="15666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 = 0, dj = -1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369500" y="4648200"/>
            <a:ext cx="1650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 = -1, dj = 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2750625" y="4648200"/>
            <a:ext cx="1650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 = 0, dj = 1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875" y="3023400"/>
            <a:ext cx="2062500" cy="203430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8003475" y="3081675"/>
            <a:ext cx="1204500" cy="1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7577400" y="3731975"/>
            <a:ext cx="1566600" cy="1182300"/>
          </a:xfrm>
          <a:prstGeom prst="wedgeRectCallout">
            <a:avLst>
              <a:gd fmla="val 50006" name="adj1"/>
              <a:gd fmla="val 6876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 prática, você não precisa </a:t>
            </a:r>
            <a:r>
              <a:rPr lang="pt-BR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visualizar</a:t>
            </a:r>
            <a:r>
              <a:rPr lang="pt-BR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 matriz (até porque ela tem 4 dimensões!). Pense como se fosse uma função!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7577400" y="2406400"/>
            <a:ext cx="1566600" cy="1182300"/>
          </a:xfrm>
          <a:prstGeom prst="wedgeRectCallout">
            <a:avLst>
              <a:gd fmla="val 50006" name="adj1"/>
              <a:gd fmla="val 6876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Sim, vamos usar índices negativos! Para isso, declaramos a matriz com 3 níveis em di e dj (o [-1] vai ser equivalente a [2], nesse caso)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225" y="527400"/>
            <a:ext cx="4270397" cy="421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