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9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046" y="-292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62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52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6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54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21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77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23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55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52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99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8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3F9A-EFF4-4455-9F90-C730C8AE6214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82E-4508-49DB-8808-232813098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3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/>
          <a:srcRect r="34539"/>
          <a:stretch/>
        </p:blipFill>
        <p:spPr>
          <a:xfrm>
            <a:off x="0" y="0"/>
            <a:ext cx="1457018" cy="169975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9" y="1904577"/>
            <a:ext cx="1886542" cy="189998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447" y="1904577"/>
            <a:ext cx="1909098" cy="1899985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7" y="4130039"/>
            <a:ext cx="1562769" cy="1699201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/>
          <a:srcRect r="36650"/>
          <a:stretch/>
        </p:blipFill>
        <p:spPr>
          <a:xfrm rot="16200000">
            <a:off x="3078050" y="-1146463"/>
            <a:ext cx="1546835" cy="397818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7"/>
          <a:srcRect t="8602"/>
          <a:stretch/>
        </p:blipFill>
        <p:spPr>
          <a:xfrm>
            <a:off x="5860937" y="282574"/>
            <a:ext cx="932968" cy="112011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7860" y="801256"/>
            <a:ext cx="649132" cy="507304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945" y="6058038"/>
            <a:ext cx="1105634" cy="1344294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6571" y="4093092"/>
            <a:ext cx="4267334" cy="3223876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71557"/>
            <a:ext cx="6736080" cy="166236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9161" y="2044079"/>
            <a:ext cx="2799517" cy="170953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-84260" y="-8675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1662047" y="-8572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-50230" y="167474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920901" y="16747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846812" y="16747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16952" y="378186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3535" y="577671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</a:t>
            </a:r>
            <a:endParaRPr lang="pt-BR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2301664" y="37818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0" y="746572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6991350" y="196396"/>
            <a:ext cx="1917700" cy="3006726"/>
          </a:xfrm>
          <a:prstGeom prst="rect">
            <a:avLst/>
          </a:prstGeom>
          <a:solidFill>
            <a:srgbClr val="EC98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00" u="sng" dirty="0" err="1" smtClean="0"/>
              <a:t>GeneSet</a:t>
            </a:r>
            <a:r>
              <a:rPr lang="pt-BR" sz="900" u="sng" dirty="0" smtClean="0"/>
              <a:t> </a:t>
            </a:r>
            <a:r>
              <a:rPr lang="pt-BR" sz="900" u="sng" dirty="0" err="1" smtClean="0"/>
              <a:t>Enrichment</a:t>
            </a:r>
            <a:r>
              <a:rPr lang="pt-BR" sz="900" u="sng" dirty="0" smtClean="0"/>
              <a:t> </a:t>
            </a:r>
            <a:r>
              <a:rPr lang="pt-BR" sz="900" u="sng" dirty="0" err="1" smtClean="0"/>
              <a:t>Analysis</a:t>
            </a:r>
            <a:r>
              <a:rPr lang="pt-BR" sz="900" u="sng" dirty="0" smtClean="0"/>
              <a:t> (GSEA)</a:t>
            </a:r>
          </a:p>
          <a:p>
            <a:pPr algn="ctr"/>
            <a:r>
              <a:rPr lang="pt-BR" sz="1100" dirty="0" smtClean="0"/>
              <a:t>não há seleção de genes por p-valor ou valor de expressão, todos os genes contidos no </a:t>
            </a:r>
            <a:r>
              <a:rPr lang="pt-BR" sz="1100" dirty="0" err="1" smtClean="0"/>
              <a:t>dataset</a:t>
            </a:r>
            <a:r>
              <a:rPr lang="pt-BR" sz="1100" dirty="0" smtClean="0"/>
              <a:t> final contam para o enriquecimento. Os genes são ranqueados por seu valor de expressão, do maior para o menor, e a posição dos genes nessa lista indica o enriquecimento do termo. Desse modo temos termos enriquecidos positivos e negativos. </a:t>
            </a:r>
          </a:p>
          <a:p>
            <a:pPr algn="ctr"/>
            <a:r>
              <a:rPr lang="pt-BR" sz="1100" dirty="0" smtClean="0"/>
              <a:t>Análise separada entre os grupos de 6 e 24h</a:t>
            </a:r>
            <a:endParaRPr lang="pt-BR" sz="1100" dirty="0"/>
          </a:p>
        </p:txBody>
      </p:sp>
      <p:sp>
        <p:nvSpPr>
          <p:cNvPr id="6" name="Seta para a Direita 5"/>
          <p:cNvSpPr/>
          <p:nvPr/>
        </p:nvSpPr>
        <p:spPr>
          <a:xfrm rot="10800000">
            <a:off x="6894759" y="2934013"/>
            <a:ext cx="558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964047" y="4483100"/>
            <a:ext cx="1917700" cy="210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u="sng" dirty="0" smtClean="0"/>
              <a:t>Over </a:t>
            </a:r>
            <a:r>
              <a:rPr lang="pt-BR" sz="1100" u="sng" dirty="0" err="1" smtClean="0"/>
              <a:t>Representation</a:t>
            </a:r>
            <a:r>
              <a:rPr lang="pt-BR" sz="1100" u="sng" dirty="0" smtClean="0"/>
              <a:t> </a:t>
            </a:r>
            <a:r>
              <a:rPr lang="pt-BR" sz="1100" u="sng" dirty="0" err="1" smtClean="0"/>
              <a:t>Analysis</a:t>
            </a:r>
            <a:r>
              <a:rPr lang="pt-BR" sz="1100" u="sng" dirty="0" smtClean="0"/>
              <a:t> (ORA)</a:t>
            </a:r>
          </a:p>
          <a:p>
            <a:pPr algn="ctr"/>
            <a:r>
              <a:rPr lang="pt-BR" sz="1100" dirty="0" smtClean="0"/>
              <a:t>Os genes são selecionados por um </a:t>
            </a:r>
            <a:r>
              <a:rPr lang="pt-BR" sz="1100" i="1" dirty="0" err="1" smtClean="0"/>
              <a:t>cutoff</a:t>
            </a:r>
            <a:r>
              <a:rPr lang="pt-BR" sz="1100" dirty="0" smtClean="0"/>
              <a:t> de p-valor e </a:t>
            </a:r>
            <a:r>
              <a:rPr lang="pt-BR" sz="1100" dirty="0" err="1" smtClean="0"/>
              <a:t>fold</a:t>
            </a:r>
            <a:r>
              <a:rPr lang="pt-BR" sz="1100" dirty="0" smtClean="0"/>
              <a:t> </a:t>
            </a:r>
            <a:r>
              <a:rPr lang="pt-BR" sz="1100" dirty="0" err="1" smtClean="0"/>
              <a:t>change</a:t>
            </a:r>
            <a:r>
              <a:rPr lang="pt-BR" sz="1100" dirty="0" smtClean="0"/>
              <a:t> (</a:t>
            </a:r>
            <a:r>
              <a:rPr lang="pt-BR" sz="1100" dirty="0" err="1" smtClean="0"/>
              <a:t>logFC</a:t>
            </a:r>
            <a:r>
              <a:rPr lang="pt-BR" sz="1100" dirty="0" smtClean="0"/>
              <a:t> &gt; 0.5). Todos os genes regulados em uma mesma direção e significativos em ambos os grupos foram separados em </a:t>
            </a:r>
            <a:r>
              <a:rPr lang="pt-BR" sz="1100" i="1" dirty="0" err="1" smtClean="0"/>
              <a:t>Up</a:t>
            </a:r>
            <a:r>
              <a:rPr lang="pt-BR" sz="1100" i="1" dirty="0" smtClean="0"/>
              <a:t> </a:t>
            </a:r>
            <a:r>
              <a:rPr lang="pt-BR" sz="1100" dirty="0" smtClean="0"/>
              <a:t>e </a:t>
            </a:r>
            <a:r>
              <a:rPr lang="pt-BR" sz="1100" i="1" dirty="0" smtClean="0"/>
              <a:t>Down</a:t>
            </a:r>
            <a:r>
              <a:rPr lang="pt-BR" sz="1100" dirty="0" smtClean="0"/>
              <a:t> para analise via Gene </a:t>
            </a:r>
            <a:r>
              <a:rPr lang="pt-BR" sz="1100" dirty="0" err="1" smtClean="0"/>
              <a:t>Ontology</a:t>
            </a:r>
            <a:r>
              <a:rPr lang="pt-BR" sz="1100" dirty="0" smtClean="0"/>
              <a:t> </a:t>
            </a:r>
            <a:endParaRPr lang="pt-BR" sz="1100" dirty="0"/>
          </a:p>
        </p:txBody>
      </p:sp>
      <p:sp>
        <p:nvSpPr>
          <p:cNvPr id="27" name="Seta para a Direita 26"/>
          <p:cNvSpPr/>
          <p:nvPr/>
        </p:nvSpPr>
        <p:spPr>
          <a:xfrm rot="10800000">
            <a:off x="6864987" y="6429205"/>
            <a:ext cx="558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-2478946" y="5123892"/>
            <a:ext cx="2157576" cy="2278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smtClean="0"/>
              <a:t>3480 genes no total eram </a:t>
            </a:r>
            <a:r>
              <a:rPr lang="pt-BR" sz="1100" dirty="0" err="1" smtClean="0"/>
              <a:t>DEGs</a:t>
            </a:r>
            <a:r>
              <a:rPr lang="pt-BR" sz="1100" dirty="0" smtClean="0"/>
              <a:t> comum para </a:t>
            </a:r>
            <a:r>
              <a:rPr lang="pt-BR" sz="1100" dirty="0" err="1" smtClean="0"/>
              <a:t>cis</a:t>
            </a:r>
            <a:r>
              <a:rPr lang="pt-BR" sz="1100" dirty="0" smtClean="0"/>
              <a:t> 6h e 24h. Porém, pelo valor de </a:t>
            </a:r>
            <a:r>
              <a:rPr lang="pt-BR" sz="1100" dirty="0" err="1" smtClean="0"/>
              <a:t>cutoff</a:t>
            </a:r>
            <a:r>
              <a:rPr lang="pt-BR" sz="1100" dirty="0" smtClean="0"/>
              <a:t> ser baixo (</a:t>
            </a:r>
            <a:r>
              <a:rPr lang="pt-BR" sz="1100" dirty="0" err="1" smtClean="0"/>
              <a:t>logFC</a:t>
            </a:r>
            <a:r>
              <a:rPr lang="pt-BR" sz="1100" dirty="0" smtClean="0"/>
              <a:t> &gt; 0.5), alguns genes no </a:t>
            </a:r>
            <a:r>
              <a:rPr lang="pt-BR" sz="1100" dirty="0" err="1" smtClean="0"/>
              <a:t>dataset</a:t>
            </a:r>
            <a:r>
              <a:rPr lang="pt-BR" sz="1100" dirty="0" smtClean="0"/>
              <a:t> 6h estavam </a:t>
            </a:r>
            <a:r>
              <a:rPr lang="pt-BR" sz="1100" i="1" dirty="0" err="1" smtClean="0"/>
              <a:t>up</a:t>
            </a:r>
            <a:r>
              <a:rPr lang="pt-BR" sz="1100" i="1" dirty="0" smtClean="0"/>
              <a:t>-regulados </a:t>
            </a:r>
            <a:r>
              <a:rPr lang="pt-BR" sz="1100" dirty="0" smtClean="0"/>
              <a:t>( &gt; +0,5), enquanto estes mesmos genes estavam </a:t>
            </a:r>
            <a:r>
              <a:rPr lang="pt-BR" sz="1100" i="1" dirty="0" err="1" smtClean="0"/>
              <a:t>down</a:t>
            </a:r>
            <a:r>
              <a:rPr lang="pt-BR" sz="1100" i="1" dirty="0" smtClean="0"/>
              <a:t>-regulados</a:t>
            </a:r>
            <a:r>
              <a:rPr lang="pt-BR" sz="1100" dirty="0" smtClean="0"/>
              <a:t> no </a:t>
            </a:r>
            <a:r>
              <a:rPr lang="pt-BR" sz="1100" dirty="0" err="1" smtClean="0"/>
              <a:t>dataset</a:t>
            </a:r>
            <a:r>
              <a:rPr lang="pt-BR" sz="1100" dirty="0" smtClean="0"/>
              <a:t> 24h (&lt; -0,5). Por isso, o valor total de genes em </a:t>
            </a:r>
            <a:r>
              <a:rPr lang="pt-BR" sz="1100" u="sng" dirty="0" smtClean="0"/>
              <a:t>comum em uma mesma direção</a:t>
            </a:r>
            <a:r>
              <a:rPr lang="pt-BR" sz="1100" dirty="0" smtClean="0"/>
              <a:t> (1976+1393 = 3369) é menor que o total de 3480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1446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211</Words>
  <Application>Microsoft Office PowerPoint</Application>
  <PresentationFormat>Papel A4 (210 x 297 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Pereira</dc:creator>
  <cp:lastModifiedBy>Gabriel Pereira</cp:lastModifiedBy>
  <cp:revision>11</cp:revision>
  <dcterms:created xsi:type="dcterms:W3CDTF">2025-05-28T18:55:17Z</dcterms:created>
  <dcterms:modified xsi:type="dcterms:W3CDTF">2025-05-28T20:26:16Z</dcterms:modified>
</cp:coreProperties>
</file>