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7" r:id="rId3"/>
    <p:sldId id="258" r:id="rId4"/>
    <p:sldId id="259" r:id="rId5"/>
    <p:sldId id="260" r:id="rId6"/>
    <p:sldId id="268" r:id="rId7"/>
    <p:sldId id="279" r:id="rId8"/>
    <p:sldId id="269" r:id="rId9"/>
    <p:sldId id="270" r:id="rId10"/>
    <p:sldId id="261" r:id="rId11"/>
    <p:sldId id="271" r:id="rId12"/>
    <p:sldId id="272" r:id="rId13"/>
    <p:sldId id="273" r:id="rId14"/>
    <p:sldId id="278" r:id="rId15"/>
    <p:sldId id="276" r:id="rId16"/>
    <p:sldId id="262" r:id="rId17"/>
    <p:sldId id="263" r:id="rId18"/>
    <p:sldId id="264" r:id="rId19"/>
    <p:sldId id="277" r:id="rId20"/>
    <p:sldId id="26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>
        <p:scale>
          <a:sx n="69" d="100"/>
          <a:sy n="69" d="100"/>
        </p:scale>
        <p:origin x="8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FC06C4-AEC9-4D78-8B20-2D1DD4126313}" type="doc">
      <dgm:prSet loTypeId="urn:microsoft.com/office/officeart/2008/layout/Lined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076780-9C5B-421C-A787-0CD99D7704FE}">
      <dgm:prSet/>
      <dgm:spPr/>
      <dgm:t>
        <a:bodyPr/>
        <a:lstStyle/>
        <a:p>
          <a:r>
            <a:rPr lang="es-MX" dirty="0"/>
            <a:t>University of California, Irvine</a:t>
          </a:r>
          <a:endParaRPr lang="en-US" dirty="0"/>
        </a:p>
      </dgm:t>
    </dgm:pt>
    <dgm:pt modelId="{F6DF170A-22E9-4B1E-83A1-196E62BF2479}" type="parTrans" cxnId="{CF2B20A1-6E97-4305-A079-AD2DDB17DFDC}">
      <dgm:prSet/>
      <dgm:spPr/>
      <dgm:t>
        <a:bodyPr/>
        <a:lstStyle/>
        <a:p>
          <a:endParaRPr lang="en-US"/>
        </a:p>
      </dgm:t>
    </dgm:pt>
    <dgm:pt modelId="{C61CD159-D9D9-4026-A46D-2E3EDE76BC70}" type="sibTrans" cxnId="{CF2B20A1-6E97-4305-A079-AD2DDB17DFDC}">
      <dgm:prSet/>
      <dgm:spPr/>
      <dgm:t>
        <a:bodyPr/>
        <a:lstStyle/>
        <a:p>
          <a:endParaRPr lang="en-US"/>
        </a:p>
      </dgm:t>
    </dgm:pt>
    <dgm:pt modelId="{75038DB0-5117-45BE-9310-3A1C249306A4}">
      <dgm:prSet/>
      <dgm:spPr/>
      <dgm:t>
        <a:bodyPr/>
        <a:lstStyle/>
        <a:p>
          <a:r>
            <a:rPr lang="es-MX" dirty="0"/>
            <a:t>One </a:t>
          </a:r>
          <a:r>
            <a:rPr lang="es-MX" dirty="0" err="1"/>
            <a:t>dataset</a:t>
          </a:r>
          <a:r>
            <a:rPr lang="es-MX" dirty="0"/>
            <a:t> </a:t>
          </a:r>
          <a:r>
            <a:rPr lang="es-MX" dirty="0" err="1"/>
            <a:t>of</a:t>
          </a:r>
          <a:r>
            <a:rPr lang="es-MX" dirty="0"/>
            <a:t> 24 columns x 30,000 </a:t>
          </a:r>
          <a:r>
            <a:rPr lang="es-MX" dirty="0" err="1"/>
            <a:t>rows</a:t>
          </a:r>
          <a:endParaRPr lang="en-US" dirty="0"/>
        </a:p>
      </dgm:t>
    </dgm:pt>
    <dgm:pt modelId="{4273A668-5F52-4E38-A7E5-3F1164D968A9}" type="parTrans" cxnId="{952192E5-766F-4449-A645-B90586A38ECC}">
      <dgm:prSet/>
      <dgm:spPr/>
      <dgm:t>
        <a:bodyPr/>
        <a:lstStyle/>
        <a:p>
          <a:endParaRPr lang="en-US"/>
        </a:p>
      </dgm:t>
    </dgm:pt>
    <dgm:pt modelId="{8B15AAE9-F177-41EA-AA05-35C9706B926B}" type="sibTrans" cxnId="{952192E5-766F-4449-A645-B90586A38ECC}">
      <dgm:prSet/>
      <dgm:spPr/>
      <dgm:t>
        <a:bodyPr/>
        <a:lstStyle/>
        <a:p>
          <a:endParaRPr lang="en-US"/>
        </a:p>
      </dgm:t>
    </dgm:pt>
    <dgm:pt modelId="{13A1A8BE-6337-4E58-B479-1B2AE1194541}">
      <dgm:prSet/>
      <dgm:spPr/>
      <dgm:t>
        <a:bodyPr/>
        <a:lstStyle/>
        <a:p>
          <a:r>
            <a:rPr lang="es-MX"/>
            <a:t>Donated in 2016, contains data from 2005</a:t>
          </a:r>
          <a:endParaRPr lang="en-US"/>
        </a:p>
      </dgm:t>
    </dgm:pt>
    <dgm:pt modelId="{B1D58B87-9B3A-4C10-8244-15358DE78C1C}" type="parTrans" cxnId="{C08825B9-67C2-4937-92CB-24695BBAFC32}">
      <dgm:prSet/>
      <dgm:spPr/>
      <dgm:t>
        <a:bodyPr/>
        <a:lstStyle/>
        <a:p>
          <a:endParaRPr lang="en-US"/>
        </a:p>
      </dgm:t>
    </dgm:pt>
    <dgm:pt modelId="{2954885B-69A7-475D-8B7B-9281B23699B3}" type="sibTrans" cxnId="{C08825B9-67C2-4937-92CB-24695BBAFC32}">
      <dgm:prSet/>
      <dgm:spPr/>
      <dgm:t>
        <a:bodyPr/>
        <a:lstStyle/>
        <a:p>
          <a:endParaRPr lang="en-US"/>
        </a:p>
      </dgm:t>
    </dgm:pt>
    <dgm:pt modelId="{EA9DF65A-B186-46EF-B58C-567A8D3BFA6D}" type="pres">
      <dgm:prSet presAssocID="{71FC06C4-AEC9-4D78-8B20-2D1DD4126313}" presName="vert0" presStyleCnt="0">
        <dgm:presLayoutVars>
          <dgm:dir/>
          <dgm:animOne val="branch"/>
          <dgm:animLvl val="lvl"/>
        </dgm:presLayoutVars>
      </dgm:prSet>
      <dgm:spPr/>
    </dgm:pt>
    <dgm:pt modelId="{1A517392-289E-4BEE-8E56-668798713734}" type="pres">
      <dgm:prSet presAssocID="{A1076780-9C5B-421C-A787-0CD99D7704FE}" presName="thickLine" presStyleLbl="alignNode1" presStyleIdx="0" presStyleCnt="3"/>
      <dgm:spPr/>
    </dgm:pt>
    <dgm:pt modelId="{D743E189-3018-4C59-B3AD-817E9CCCE84A}" type="pres">
      <dgm:prSet presAssocID="{A1076780-9C5B-421C-A787-0CD99D7704FE}" presName="horz1" presStyleCnt="0"/>
      <dgm:spPr/>
    </dgm:pt>
    <dgm:pt modelId="{9608007C-CE18-432E-90ED-51EEAC0E4CA5}" type="pres">
      <dgm:prSet presAssocID="{A1076780-9C5B-421C-A787-0CD99D7704FE}" presName="tx1" presStyleLbl="revTx" presStyleIdx="0" presStyleCnt="3"/>
      <dgm:spPr/>
    </dgm:pt>
    <dgm:pt modelId="{B9BEA977-1526-42B2-8DE8-B85943BF5172}" type="pres">
      <dgm:prSet presAssocID="{A1076780-9C5B-421C-A787-0CD99D7704FE}" presName="vert1" presStyleCnt="0"/>
      <dgm:spPr/>
    </dgm:pt>
    <dgm:pt modelId="{D95CF02C-BAD3-4A87-B419-1915B429B406}" type="pres">
      <dgm:prSet presAssocID="{75038DB0-5117-45BE-9310-3A1C249306A4}" presName="thickLine" presStyleLbl="alignNode1" presStyleIdx="1" presStyleCnt="3"/>
      <dgm:spPr/>
    </dgm:pt>
    <dgm:pt modelId="{379E7ECF-8BCB-49EE-9E52-860BFF6B1074}" type="pres">
      <dgm:prSet presAssocID="{75038DB0-5117-45BE-9310-3A1C249306A4}" presName="horz1" presStyleCnt="0"/>
      <dgm:spPr/>
    </dgm:pt>
    <dgm:pt modelId="{797A9DE0-B91D-479A-8832-A21871BB495F}" type="pres">
      <dgm:prSet presAssocID="{75038DB0-5117-45BE-9310-3A1C249306A4}" presName="tx1" presStyleLbl="revTx" presStyleIdx="1" presStyleCnt="3"/>
      <dgm:spPr/>
    </dgm:pt>
    <dgm:pt modelId="{04FE356A-1D73-4540-9721-BAF1489B2CF5}" type="pres">
      <dgm:prSet presAssocID="{75038DB0-5117-45BE-9310-3A1C249306A4}" presName="vert1" presStyleCnt="0"/>
      <dgm:spPr/>
    </dgm:pt>
    <dgm:pt modelId="{E4A688EC-AAE8-45EE-AB7B-012500C3EB27}" type="pres">
      <dgm:prSet presAssocID="{13A1A8BE-6337-4E58-B479-1B2AE1194541}" presName="thickLine" presStyleLbl="alignNode1" presStyleIdx="2" presStyleCnt="3"/>
      <dgm:spPr/>
    </dgm:pt>
    <dgm:pt modelId="{F5C7AE4C-EEE2-4754-AAE7-B9C28273F8F0}" type="pres">
      <dgm:prSet presAssocID="{13A1A8BE-6337-4E58-B479-1B2AE1194541}" presName="horz1" presStyleCnt="0"/>
      <dgm:spPr/>
    </dgm:pt>
    <dgm:pt modelId="{307F39EC-A602-4D00-9D3A-3F35D3562F9C}" type="pres">
      <dgm:prSet presAssocID="{13A1A8BE-6337-4E58-B479-1B2AE1194541}" presName="tx1" presStyleLbl="revTx" presStyleIdx="2" presStyleCnt="3"/>
      <dgm:spPr/>
    </dgm:pt>
    <dgm:pt modelId="{28EF0805-1BE3-49C7-91BE-A337B0A6CA56}" type="pres">
      <dgm:prSet presAssocID="{13A1A8BE-6337-4E58-B479-1B2AE1194541}" presName="vert1" presStyleCnt="0"/>
      <dgm:spPr/>
    </dgm:pt>
  </dgm:ptLst>
  <dgm:cxnLst>
    <dgm:cxn modelId="{D6193C2B-EA0D-4E5F-9DE0-D5884C4B3F74}" type="presOf" srcId="{A1076780-9C5B-421C-A787-0CD99D7704FE}" destId="{9608007C-CE18-432E-90ED-51EEAC0E4CA5}" srcOrd="0" destOrd="0" presId="urn:microsoft.com/office/officeart/2008/layout/LinedList"/>
    <dgm:cxn modelId="{C589C738-FF96-4EFC-85E0-33FAC8E1EAAA}" type="presOf" srcId="{71FC06C4-AEC9-4D78-8B20-2D1DD4126313}" destId="{EA9DF65A-B186-46EF-B58C-567A8D3BFA6D}" srcOrd="0" destOrd="0" presId="urn:microsoft.com/office/officeart/2008/layout/LinedList"/>
    <dgm:cxn modelId="{8417AB39-4ACE-40E4-91DF-DAD6F375ED87}" type="presOf" srcId="{75038DB0-5117-45BE-9310-3A1C249306A4}" destId="{797A9DE0-B91D-479A-8832-A21871BB495F}" srcOrd="0" destOrd="0" presId="urn:microsoft.com/office/officeart/2008/layout/LinedList"/>
    <dgm:cxn modelId="{A3AEDF59-46B8-437F-A842-488FDA9AAA75}" type="presOf" srcId="{13A1A8BE-6337-4E58-B479-1B2AE1194541}" destId="{307F39EC-A602-4D00-9D3A-3F35D3562F9C}" srcOrd="0" destOrd="0" presId="urn:microsoft.com/office/officeart/2008/layout/LinedList"/>
    <dgm:cxn modelId="{CF2B20A1-6E97-4305-A079-AD2DDB17DFDC}" srcId="{71FC06C4-AEC9-4D78-8B20-2D1DD4126313}" destId="{A1076780-9C5B-421C-A787-0CD99D7704FE}" srcOrd="0" destOrd="0" parTransId="{F6DF170A-22E9-4B1E-83A1-196E62BF2479}" sibTransId="{C61CD159-D9D9-4026-A46D-2E3EDE76BC70}"/>
    <dgm:cxn modelId="{C08825B9-67C2-4937-92CB-24695BBAFC32}" srcId="{71FC06C4-AEC9-4D78-8B20-2D1DD4126313}" destId="{13A1A8BE-6337-4E58-B479-1B2AE1194541}" srcOrd="2" destOrd="0" parTransId="{B1D58B87-9B3A-4C10-8244-15358DE78C1C}" sibTransId="{2954885B-69A7-475D-8B7B-9281B23699B3}"/>
    <dgm:cxn modelId="{952192E5-766F-4449-A645-B90586A38ECC}" srcId="{71FC06C4-AEC9-4D78-8B20-2D1DD4126313}" destId="{75038DB0-5117-45BE-9310-3A1C249306A4}" srcOrd="1" destOrd="0" parTransId="{4273A668-5F52-4E38-A7E5-3F1164D968A9}" sibTransId="{8B15AAE9-F177-41EA-AA05-35C9706B926B}"/>
    <dgm:cxn modelId="{7F9464F6-B84F-4613-A41D-FB0B2407336F}" type="presParOf" srcId="{EA9DF65A-B186-46EF-B58C-567A8D3BFA6D}" destId="{1A517392-289E-4BEE-8E56-668798713734}" srcOrd="0" destOrd="0" presId="urn:microsoft.com/office/officeart/2008/layout/LinedList"/>
    <dgm:cxn modelId="{9A777A9C-4015-4BA0-8AC9-A390C4A83CE1}" type="presParOf" srcId="{EA9DF65A-B186-46EF-B58C-567A8D3BFA6D}" destId="{D743E189-3018-4C59-B3AD-817E9CCCE84A}" srcOrd="1" destOrd="0" presId="urn:microsoft.com/office/officeart/2008/layout/LinedList"/>
    <dgm:cxn modelId="{24D36ABD-ECCE-4BA3-B1B6-7F0735378462}" type="presParOf" srcId="{D743E189-3018-4C59-B3AD-817E9CCCE84A}" destId="{9608007C-CE18-432E-90ED-51EEAC0E4CA5}" srcOrd="0" destOrd="0" presId="urn:microsoft.com/office/officeart/2008/layout/LinedList"/>
    <dgm:cxn modelId="{90D57FDB-EB79-4179-9711-7168EF9E2F2A}" type="presParOf" srcId="{D743E189-3018-4C59-B3AD-817E9CCCE84A}" destId="{B9BEA977-1526-42B2-8DE8-B85943BF5172}" srcOrd="1" destOrd="0" presId="urn:microsoft.com/office/officeart/2008/layout/LinedList"/>
    <dgm:cxn modelId="{481A5E45-8610-4823-A727-1E6B89DF9940}" type="presParOf" srcId="{EA9DF65A-B186-46EF-B58C-567A8D3BFA6D}" destId="{D95CF02C-BAD3-4A87-B419-1915B429B406}" srcOrd="2" destOrd="0" presId="urn:microsoft.com/office/officeart/2008/layout/LinedList"/>
    <dgm:cxn modelId="{8C25E3A2-4FB5-4F4D-8E99-36B234DCD9C6}" type="presParOf" srcId="{EA9DF65A-B186-46EF-B58C-567A8D3BFA6D}" destId="{379E7ECF-8BCB-49EE-9E52-860BFF6B1074}" srcOrd="3" destOrd="0" presId="urn:microsoft.com/office/officeart/2008/layout/LinedList"/>
    <dgm:cxn modelId="{A502C48C-A6B7-410D-AAEF-AB1EE7B1D27F}" type="presParOf" srcId="{379E7ECF-8BCB-49EE-9E52-860BFF6B1074}" destId="{797A9DE0-B91D-479A-8832-A21871BB495F}" srcOrd="0" destOrd="0" presId="urn:microsoft.com/office/officeart/2008/layout/LinedList"/>
    <dgm:cxn modelId="{CF2FB21F-0123-45CD-B187-F431D419C02E}" type="presParOf" srcId="{379E7ECF-8BCB-49EE-9E52-860BFF6B1074}" destId="{04FE356A-1D73-4540-9721-BAF1489B2CF5}" srcOrd="1" destOrd="0" presId="urn:microsoft.com/office/officeart/2008/layout/LinedList"/>
    <dgm:cxn modelId="{DCB66884-25BF-440E-8BC3-58D22275B0E0}" type="presParOf" srcId="{EA9DF65A-B186-46EF-B58C-567A8D3BFA6D}" destId="{E4A688EC-AAE8-45EE-AB7B-012500C3EB27}" srcOrd="4" destOrd="0" presId="urn:microsoft.com/office/officeart/2008/layout/LinedList"/>
    <dgm:cxn modelId="{600A23F0-2737-4945-9180-79CE8947E909}" type="presParOf" srcId="{EA9DF65A-B186-46EF-B58C-567A8D3BFA6D}" destId="{F5C7AE4C-EEE2-4754-AAE7-B9C28273F8F0}" srcOrd="5" destOrd="0" presId="urn:microsoft.com/office/officeart/2008/layout/LinedList"/>
    <dgm:cxn modelId="{3D2B3894-910B-481C-AADB-A571E75C85CF}" type="presParOf" srcId="{F5C7AE4C-EEE2-4754-AAE7-B9C28273F8F0}" destId="{307F39EC-A602-4D00-9D3A-3F35D3562F9C}" srcOrd="0" destOrd="0" presId="urn:microsoft.com/office/officeart/2008/layout/LinedList"/>
    <dgm:cxn modelId="{7B741138-6A19-4DE2-930B-DF293A1D3CA0}" type="presParOf" srcId="{F5C7AE4C-EEE2-4754-AAE7-B9C28273F8F0}" destId="{28EF0805-1BE3-49C7-91BE-A337B0A6CA5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8729E5-EE35-45DB-981F-521827131F36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CAD7130-4258-4F94-BFAA-01CFA2574074}">
      <dgm:prSet/>
      <dgm:spPr/>
      <dgm:t>
        <a:bodyPr/>
        <a:lstStyle/>
        <a:p>
          <a:r>
            <a:rPr lang="en-US" dirty="0"/>
            <a:t>After one-hot encoding: 221 features</a:t>
          </a:r>
        </a:p>
      </dgm:t>
    </dgm:pt>
    <dgm:pt modelId="{373B9185-7B93-472F-9080-807A077EEE8D}" type="parTrans" cxnId="{26818F39-BB1D-463C-BFB9-17195E8A7BF8}">
      <dgm:prSet/>
      <dgm:spPr/>
      <dgm:t>
        <a:bodyPr/>
        <a:lstStyle/>
        <a:p>
          <a:endParaRPr lang="en-US"/>
        </a:p>
      </dgm:t>
    </dgm:pt>
    <dgm:pt modelId="{EACD285B-99EE-4F7F-A317-43F55F2B289A}" type="sibTrans" cxnId="{26818F39-BB1D-463C-BFB9-17195E8A7BF8}">
      <dgm:prSet/>
      <dgm:spPr/>
      <dgm:t>
        <a:bodyPr/>
        <a:lstStyle/>
        <a:p>
          <a:endParaRPr lang="en-US"/>
        </a:p>
      </dgm:t>
    </dgm:pt>
    <dgm:pt modelId="{07424453-4FED-4702-B79A-4A9A253C7A63}">
      <dgm:prSet/>
      <dgm:spPr/>
      <dgm:t>
        <a:bodyPr/>
        <a:lstStyle/>
        <a:p>
          <a:r>
            <a:rPr lang="en-US" dirty="0"/>
            <a:t>Min-Max Scaler applied to all features</a:t>
          </a:r>
        </a:p>
      </dgm:t>
    </dgm:pt>
    <dgm:pt modelId="{F237364F-5A1B-4AC9-A8E9-4041BFBA0A07}" type="parTrans" cxnId="{4C40864B-0E90-4FC8-98F5-C1E616F4FD39}">
      <dgm:prSet/>
      <dgm:spPr/>
      <dgm:t>
        <a:bodyPr/>
        <a:lstStyle/>
        <a:p>
          <a:endParaRPr lang="en-US"/>
        </a:p>
      </dgm:t>
    </dgm:pt>
    <dgm:pt modelId="{BC4CBDA8-9286-4155-9D0D-06B050018E22}" type="sibTrans" cxnId="{4C40864B-0E90-4FC8-98F5-C1E616F4FD39}">
      <dgm:prSet/>
      <dgm:spPr/>
      <dgm:t>
        <a:bodyPr/>
        <a:lstStyle/>
        <a:p>
          <a:endParaRPr lang="en-US"/>
        </a:p>
      </dgm:t>
    </dgm:pt>
    <dgm:pt modelId="{D1CEAA0A-32B9-4E14-8A7E-20F6EDE20BAE}">
      <dgm:prSet/>
      <dgm:spPr/>
      <dgm:t>
        <a:bodyPr/>
        <a:lstStyle/>
        <a:p>
          <a:r>
            <a:rPr lang="en-US" dirty="0"/>
            <a:t>We selected the 30 most important features (SelectKBest, f_classif)</a:t>
          </a:r>
        </a:p>
      </dgm:t>
    </dgm:pt>
    <dgm:pt modelId="{E8541EBA-AF95-4C53-B4C6-7BC5271DA135}" type="parTrans" cxnId="{8F71CAD8-DAF6-4289-B731-19B9A7054204}">
      <dgm:prSet/>
      <dgm:spPr/>
      <dgm:t>
        <a:bodyPr/>
        <a:lstStyle/>
        <a:p>
          <a:endParaRPr lang="en-US"/>
        </a:p>
      </dgm:t>
    </dgm:pt>
    <dgm:pt modelId="{44EE388A-7DE2-4BD5-9065-32FEFC33B0B8}" type="sibTrans" cxnId="{8F71CAD8-DAF6-4289-B731-19B9A7054204}">
      <dgm:prSet/>
      <dgm:spPr/>
      <dgm:t>
        <a:bodyPr/>
        <a:lstStyle/>
        <a:p>
          <a:endParaRPr lang="en-US"/>
        </a:p>
      </dgm:t>
    </dgm:pt>
    <dgm:pt modelId="{B32C1F7B-398C-47DE-8F53-2CDE58A7AA57}">
      <dgm:prSet/>
      <dgm:spPr/>
      <dgm:t>
        <a:bodyPr/>
        <a:lstStyle/>
        <a:p>
          <a:r>
            <a:rPr lang="en-US" dirty="0"/>
            <a:t>Some of them:</a:t>
          </a:r>
        </a:p>
      </dgm:t>
    </dgm:pt>
    <dgm:pt modelId="{B0EAB734-4AD9-4CFB-828E-58935BE8031D}" type="parTrans" cxnId="{9C43781E-FEED-4E2D-8E1F-DBE6D36F8764}">
      <dgm:prSet/>
      <dgm:spPr/>
      <dgm:t>
        <a:bodyPr/>
        <a:lstStyle/>
        <a:p>
          <a:endParaRPr lang="en-US"/>
        </a:p>
      </dgm:t>
    </dgm:pt>
    <dgm:pt modelId="{B98BE1C3-6BBC-4606-9A12-AC3EC4596A8F}" type="sibTrans" cxnId="{9C43781E-FEED-4E2D-8E1F-DBE6D36F8764}">
      <dgm:prSet/>
      <dgm:spPr/>
      <dgm:t>
        <a:bodyPr/>
        <a:lstStyle/>
        <a:p>
          <a:endParaRPr lang="en-US"/>
        </a:p>
      </dgm:t>
    </dgm:pt>
    <dgm:pt modelId="{03BC2AE6-399A-48A4-9312-56131A295E94}">
      <dgm:prSet/>
      <dgm:spPr/>
      <dgm:t>
        <a:bodyPr/>
        <a:lstStyle/>
        <a:p>
          <a:r>
            <a:rPr lang="en-US" dirty="0"/>
            <a:t>Mean pay delay</a:t>
          </a:r>
        </a:p>
      </dgm:t>
    </dgm:pt>
    <dgm:pt modelId="{F07E1200-4731-410D-AC4B-C4122872B9E0}" type="parTrans" cxnId="{B82911C7-0438-4ADE-B7B4-2F8A7C10B52C}">
      <dgm:prSet/>
      <dgm:spPr/>
      <dgm:t>
        <a:bodyPr/>
        <a:lstStyle/>
        <a:p>
          <a:endParaRPr lang="en-US"/>
        </a:p>
      </dgm:t>
    </dgm:pt>
    <dgm:pt modelId="{4D4D33E7-FD15-447F-AF72-7CBDDF8E69CD}" type="sibTrans" cxnId="{B82911C7-0438-4ADE-B7B4-2F8A7C10B52C}">
      <dgm:prSet/>
      <dgm:spPr/>
      <dgm:t>
        <a:bodyPr/>
        <a:lstStyle/>
        <a:p>
          <a:endParaRPr lang="en-US"/>
        </a:p>
      </dgm:t>
    </dgm:pt>
    <dgm:pt modelId="{A30E1CD0-EE4F-4FFD-9C3F-61A8823EA78A}">
      <dgm:prSet/>
      <dgm:spPr/>
      <dgm:t>
        <a:bodyPr/>
        <a:lstStyle/>
        <a:p>
          <a:r>
            <a:rPr lang="en-US" dirty="0"/>
            <a:t>Pay delays (1-6) [C]</a:t>
          </a:r>
        </a:p>
      </dgm:t>
    </dgm:pt>
    <dgm:pt modelId="{72D61F77-A951-4D6A-B400-B20239E6D9FF}" type="parTrans" cxnId="{098942A6-53F2-4141-9CCA-69DE27D8783E}">
      <dgm:prSet/>
      <dgm:spPr/>
      <dgm:t>
        <a:bodyPr/>
        <a:lstStyle/>
        <a:p>
          <a:endParaRPr lang="en-US"/>
        </a:p>
      </dgm:t>
    </dgm:pt>
    <dgm:pt modelId="{D7AC479D-E23F-44B2-9467-002514B2119E}" type="sibTrans" cxnId="{098942A6-53F2-4141-9CCA-69DE27D8783E}">
      <dgm:prSet/>
      <dgm:spPr/>
      <dgm:t>
        <a:bodyPr/>
        <a:lstStyle/>
        <a:p>
          <a:endParaRPr lang="en-US"/>
        </a:p>
      </dgm:t>
    </dgm:pt>
    <dgm:pt modelId="{E11A0CE5-960B-4C15-90C9-1CACE0480305}">
      <dgm:prSet/>
      <dgm:spPr/>
      <dgm:t>
        <a:bodyPr/>
        <a:lstStyle/>
        <a:p>
          <a:r>
            <a:rPr lang="en-US" dirty="0"/>
            <a:t>Average payment log</a:t>
          </a:r>
        </a:p>
      </dgm:t>
    </dgm:pt>
    <dgm:pt modelId="{552F59C1-1B0F-4D08-BC7E-5E6D9E6DC408}" type="parTrans" cxnId="{F9B8E72A-CCC4-4FAF-89C1-90E716DF76AD}">
      <dgm:prSet/>
      <dgm:spPr/>
      <dgm:t>
        <a:bodyPr/>
        <a:lstStyle/>
        <a:p>
          <a:endParaRPr lang="en-US"/>
        </a:p>
      </dgm:t>
    </dgm:pt>
    <dgm:pt modelId="{1C9C4708-8422-435F-90F6-AF15F5E4CFB0}" type="sibTrans" cxnId="{F9B8E72A-CCC4-4FAF-89C1-90E716DF76AD}">
      <dgm:prSet/>
      <dgm:spPr/>
      <dgm:t>
        <a:bodyPr/>
        <a:lstStyle/>
        <a:p>
          <a:endParaRPr lang="en-US"/>
        </a:p>
      </dgm:t>
    </dgm:pt>
    <dgm:pt modelId="{B5D0EBFA-A732-46CC-815C-80482DF1E391}">
      <dgm:prSet/>
      <dgm:spPr/>
      <dgm:t>
        <a:bodyPr/>
        <a:lstStyle/>
        <a:p>
          <a:r>
            <a:rPr lang="en-US" dirty="0"/>
            <a:t>Limit balance log</a:t>
          </a:r>
        </a:p>
      </dgm:t>
    </dgm:pt>
    <dgm:pt modelId="{6930BDDE-994A-4A8B-A933-04EA28993F7A}" type="parTrans" cxnId="{8362FA4E-8D3E-4E3E-B550-6E5ADD7F96BC}">
      <dgm:prSet/>
      <dgm:spPr/>
      <dgm:t>
        <a:bodyPr/>
        <a:lstStyle/>
        <a:p>
          <a:endParaRPr lang="en-US"/>
        </a:p>
      </dgm:t>
    </dgm:pt>
    <dgm:pt modelId="{D8BE87D7-ED00-4193-BECF-EA54D8B6F360}" type="sibTrans" cxnId="{8362FA4E-8D3E-4E3E-B550-6E5ADD7F96BC}">
      <dgm:prSet/>
      <dgm:spPr/>
      <dgm:t>
        <a:bodyPr/>
        <a:lstStyle/>
        <a:p>
          <a:endParaRPr lang="en-US"/>
        </a:p>
      </dgm:t>
    </dgm:pt>
    <dgm:pt modelId="{7CD5F905-9B51-4082-9079-3EB385DC4939}">
      <dgm:prSet/>
      <dgm:spPr/>
      <dgm:t>
        <a:bodyPr/>
        <a:lstStyle/>
        <a:p>
          <a:r>
            <a:rPr lang="en-US" dirty="0"/>
            <a:t>Relative bill amount</a:t>
          </a:r>
        </a:p>
      </dgm:t>
    </dgm:pt>
    <dgm:pt modelId="{09BAF2F1-5129-4072-82E3-B4A7925524A3}" type="parTrans" cxnId="{2422EC6C-D48B-43C3-9EA5-6D4B07261DB9}">
      <dgm:prSet/>
      <dgm:spPr/>
      <dgm:t>
        <a:bodyPr/>
        <a:lstStyle/>
        <a:p>
          <a:endParaRPr lang="en-US"/>
        </a:p>
      </dgm:t>
    </dgm:pt>
    <dgm:pt modelId="{B311F985-7559-488E-8F7E-CF4370D2E7C4}" type="sibTrans" cxnId="{2422EC6C-D48B-43C3-9EA5-6D4B07261DB9}">
      <dgm:prSet/>
      <dgm:spPr/>
      <dgm:t>
        <a:bodyPr/>
        <a:lstStyle/>
        <a:p>
          <a:endParaRPr lang="en-US"/>
        </a:p>
      </dgm:t>
    </dgm:pt>
    <dgm:pt modelId="{4A4ED91C-A1E2-4480-91CC-96293D8007E2}" type="pres">
      <dgm:prSet presAssocID="{618729E5-EE35-45DB-981F-521827131F36}" presName="Name0" presStyleCnt="0">
        <dgm:presLayoutVars>
          <dgm:dir/>
          <dgm:animLvl val="lvl"/>
          <dgm:resizeHandles val="exact"/>
        </dgm:presLayoutVars>
      </dgm:prSet>
      <dgm:spPr/>
    </dgm:pt>
    <dgm:pt modelId="{00474C73-02FE-4E91-A9B5-E8D240B78EA5}" type="pres">
      <dgm:prSet presAssocID="{B32C1F7B-398C-47DE-8F53-2CDE58A7AA57}" presName="boxAndChildren" presStyleCnt="0"/>
      <dgm:spPr/>
    </dgm:pt>
    <dgm:pt modelId="{34BF826C-C213-4FA2-8E29-018784BC130C}" type="pres">
      <dgm:prSet presAssocID="{B32C1F7B-398C-47DE-8F53-2CDE58A7AA57}" presName="parentTextBox" presStyleLbl="node1" presStyleIdx="0" presStyleCnt="4"/>
      <dgm:spPr/>
    </dgm:pt>
    <dgm:pt modelId="{0D2D5173-3D8D-47DB-A3E1-2601A76465E5}" type="pres">
      <dgm:prSet presAssocID="{B32C1F7B-398C-47DE-8F53-2CDE58A7AA57}" presName="entireBox" presStyleLbl="node1" presStyleIdx="0" presStyleCnt="4"/>
      <dgm:spPr/>
    </dgm:pt>
    <dgm:pt modelId="{0F68F80D-2BD5-429B-B1D6-96BD59A32A4E}" type="pres">
      <dgm:prSet presAssocID="{B32C1F7B-398C-47DE-8F53-2CDE58A7AA57}" presName="descendantBox" presStyleCnt="0"/>
      <dgm:spPr/>
    </dgm:pt>
    <dgm:pt modelId="{F4112BB5-61AF-4DFA-B7FC-A0B44B074019}" type="pres">
      <dgm:prSet presAssocID="{03BC2AE6-399A-48A4-9312-56131A295E94}" presName="childTextBox" presStyleLbl="fgAccFollowNode1" presStyleIdx="0" presStyleCnt="5">
        <dgm:presLayoutVars>
          <dgm:bulletEnabled val="1"/>
        </dgm:presLayoutVars>
      </dgm:prSet>
      <dgm:spPr/>
    </dgm:pt>
    <dgm:pt modelId="{6377047B-032D-4065-9D4A-8D9A8BC1B554}" type="pres">
      <dgm:prSet presAssocID="{A30E1CD0-EE4F-4FFD-9C3F-61A8823EA78A}" presName="childTextBox" presStyleLbl="fgAccFollowNode1" presStyleIdx="1" presStyleCnt="5">
        <dgm:presLayoutVars>
          <dgm:bulletEnabled val="1"/>
        </dgm:presLayoutVars>
      </dgm:prSet>
      <dgm:spPr/>
    </dgm:pt>
    <dgm:pt modelId="{B912ABB0-E3CE-4401-8BEF-9998FF4DF6B7}" type="pres">
      <dgm:prSet presAssocID="{E11A0CE5-960B-4C15-90C9-1CACE0480305}" presName="childTextBox" presStyleLbl="fgAccFollowNode1" presStyleIdx="2" presStyleCnt="5">
        <dgm:presLayoutVars>
          <dgm:bulletEnabled val="1"/>
        </dgm:presLayoutVars>
      </dgm:prSet>
      <dgm:spPr/>
    </dgm:pt>
    <dgm:pt modelId="{B265D269-3BDE-4247-9B5E-AA2AA84992E5}" type="pres">
      <dgm:prSet presAssocID="{B5D0EBFA-A732-46CC-815C-80482DF1E391}" presName="childTextBox" presStyleLbl="fgAccFollowNode1" presStyleIdx="3" presStyleCnt="5">
        <dgm:presLayoutVars>
          <dgm:bulletEnabled val="1"/>
        </dgm:presLayoutVars>
      </dgm:prSet>
      <dgm:spPr/>
    </dgm:pt>
    <dgm:pt modelId="{A07EC609-2727-4ABD-8144-770BD53C6009}" type="pres">
      <dgm:prSet presAssocID="{7CD5F905-9B51-4082-9079-3EB385DC4939}" presName="childTextBox" presStyleLbl="fgAccFollowNode1" presStyleIdx="4" presStyleCnt="5">
        <dgm:presLayoutVars>
          <dgm:bulletEnabled val="1"/>
        </dgm:presLayoutVars>
      </dgm:prSet>
      <dgm:spPr/>
    </dgm:pt>
    <dgm:pt modelId="{56981D4F-1E08-461B-ADA8-E50A6288DA6A}" type="pres">
      <dgm:prSet presAssocID="{44EE388A-7DE2-4BD5-9065-32FEFC33B0B8}" presName="sp" presStyleCnt="0"/>
      <dgm:spPr/>
    </dgm:pt>
    <dgm:pt modelId="{92C8B1B2-8057-4A3D-8E43-E81AF998F2DB}" type="pres">
      <dgm:prSet presAssocID="{D1CEAA0A-32B9-4E14-8A7E-20F6EDE20BAE}" presName="arrowAndChildren" presStyleCnt="0"/>
      <dgm:spPr/>
    </dgm:pt>
    <dgm:pt modelId="{EE5C31E4-D773-4E59-B5ED-111054C63C36}" type="pres">
      <dgm:prSet presAssocID="{D1CEAA0A-32B9-4E14-8A7E-20F6EDE20BAE}" presName="parentTextArrow" presStyleLbl="node1" presStyleIdx="1" presStyleCnt="4"/>
      <dgm:spPr/>
    </dgm:pt>
    <dgm:pt modelId="{540D0B76-FD34-42C3-934B-31360F4019C2}" type="pres">
      <dgm:prSet presAssocID="{BC4CBDA8-9286-4155-9D0D-06B050018E22}" presName="sp" presStyleCnt="0"/>
      <dgm:spPr/>
    </dgm:pt>
    <dgm:pt modelId="{4C78F038-3BC4-4C1C-A883-45BBE54AAFE4}" type="pres">
      <dgm:prSet presAssocID="{07424453-4FED-4702-B79A-4A9A253C7A63}" presName="arrowAndChildren" presStyleCnt="0"/>
      <dgm:spPr/>
    </dgm:pt>
    <dgm:pt modelId="{10171F32-D38A-455B-BC5D-9025296DB78D}" type="pres">
      <dgm:prSet presAssocID="{07424453-4FED-4702-B79A-4A9A253C7A63}" presName="parentTextArrow" presStyleLbl="node1" presStyleIdx="2" presStyleCnt="4"/>
      <dgm:spPr/>
    </dgm:pt>
    <dgm:pt modelId="{4667D81F-8147-43EA-87B9-85B057ADEB13}" type="pres">
      <dgm:prSet presAssocID="{EACD285B-99EE-4F7F-A317-43F55F2B289A}" presName="sp" presStyleCnt="0"/>
      <dgm:spPr/>
    </dgm:pt>
    <dgm:pt modelId="{281C73B2-B709-41FE-B0EE-7869F879CF85}" type="pres">
      <dgm:prSet presAssocID="{7CAD7130-4258-4F94-BFAA-01CFA2574074}" presName="arrowAndChildren" presStyleCnt="0"/>
      <dgm:spPr/>
    </dgm:pt>
    <dgm:pt modelId="{B4DAADA6-7C5A-45DA-BC6C-03A2BDAC14BF}" type="pres">
      <dgm:prSet presAssocID="{7CAD7130-4258-4F94-BFAA-01CFA2574074}" presName="parentTextArrow" presStyleLbl="node1" presStyleIdx="3" presStyleCnt="4"/>
      <dgm:spPr/>
    </dgm:pt>
  </dgm:ptLst>
  <dgm:cxnLst>
    <dgm:cxn modelId="{614D010F-9785-43D6-B2CD-93443C7662B6}" type="presOf" srcId="{B32C1F7B-398C-47DE-8F53-2CDE58A7AA57}" destId="{0D2D5173-3D8D-47DB-A3E1-2601A76465E5}" srcOrd="1" destOrd="0" presId="urn:microsoft.com/office/officeart/2005/8/layout/process4"/>
    <dgm:cxn modelId="{9C43781E-FEED-4E2D-8E1F-DBE6D36F8764}" srcId="{618729E5-EE35-45DB-981F-521827131F36}" destId="{B32C1F7B-398C-47DE-8F53-2CDE58A7AA57}" srcOrd="3" destOrd="0" parTransId="{B0EAB734-4AD9-4CFB-828E-58935BE8031D}" sibTransId="{B98BE1C3-6BBC-4606-9A12-AC3EC4596A8F}"/>
    <dgm:cxn modelId="{EA00AF23-9D27-4E91-8307-B2669E298DB4}" type="presOf" srcId="{07424453-4FED-4702-B79A-4A9A253C7A63}" destId="{10171F32-D38A-455B-BC5D-9025296DB78D}" srcOrd="0" destOrd="0" presId="urn:microsoft.com/office/officeart/2005/8/layout/process4"/>
    <dgm:cxn modelId="{F9B8E72A-CCC4-4FAF-89C1-90E716DF76AD}" srcId="{B32C1F7B-398C-47DE-8F53-2CDE58A7AA57}" destId="{E11A0CE5-960B-4C15-90C9-1CACE0480305}" srcOrd="2" destOrd="0" parTransId="{552F59C1-1B0F-4D08-BC7E-5E6D9E6DC408}" sibTransId="{1C9C4708-8422-435F-90F6-AF15F5E4CFB0}"/>
    <dgm:cxn modelId="{141C012E-7CC1-4C9B-B965-98131B5EA40E}" type="presOf" srcId="{7CAD7130-4258-4F94-BFAA-01CFA2574074}" destId="{B4DAADA6-7C5A-45DA-BC6C-03A2BDAC14BF}" srcOrd="0" destOrd="0" presId="urn:microsoft.com/office/officeart/2005/8/layout/process4"/>
    <dgm:cxn modelId="{26818F39-BB1D-463C-BFB9-17195E8A7BF8}" srcId="{618729E5-EE35-45DB-981F-521827131F36}" destId="{7CAD7130-4258-4F94-BFAA-01CFA2574074}" srcOrd="0" destOrd="0" parTransId="{373B9185-7B93-472F-9080-807A077EEE8D}" sibTransId="{EACD285B-99EE-4F7F-A317-43F55F2B289A}"/>
    <dgm:cxn modelId="{E00F6B3E-5FA7-4B68-A414-2C2B39E0A8EB}" type="presOf" srcId="{B32C1F7B-398C-47DE-8F53-2CDE58A7AA57}" destId="{34BF826C-C213-4FA2-8E29-018784BC130C}" srcOrd="0" destOrd="0" presId="urn:microsoft.com/office/officeart/2005/8/layout/process4"/>
    <dgm:cxn modelId="{4C40864B-0E90-4FC8-98F5-C1E616F4FD39}" srcId="{618729E5-EE35-45DB-981F-521827131F36}" destId="{07424453-4FED-4702-B79A-4A9A253C7A63}" srcOrd="1" destOrd="0" parTransId="{F237364F-5A1B-4AC9-A8E9-4041BFBA0A07}" sibTransId="{BC4CBDA8-9286-4155-9D0D-06B050018E22}"/>
    <dgm:cxn modelId="{2422EC6C-D48B-43C3-9EA5-6D4B07261DB9}" srcId="{B32C1F7B-398C-47DE-8F53-2CDE58A7AA57}" destId="{7CD5F905-9B51-4082-9079-3EB385DC4939}" srcOrd="4" destOrd="0" parTransId="{09BAF2F1-5129-4072-82E3-B4A7925524A3}" sibTransId="{B311F985-7559-488E-8F7E-CF4370D2E7C4}"/>
    <dgm:cxn modelId="{8362FA4E-8D3E-4E3E-B550-6E5ADD7F96BC}" srcId="{B32C1F7B-398C-47DE-8F53-2CDE58A7AA57}" destId="{B5D0EBFA-A732-46CC-815C-80482DF1E391}" srcOrd="3" destOrd="0" parTransId="{6930BDDE-994A-4A8B-A933-04EA28993F7A}" sibTransId="{D8BE87D7-ED00-4193-BECF-EA54D8B6F360}"/>
    <dgm:cxn modelId="{73136773-957D-467F-B660-665B03A27BC8}" type="presOf" srcId="{7CD5F905-9B51-4082-9079-3EB385DC4939}" destId="{A07EC609-2727-4ABD-8144-770BD53C6009}" srcOrd="0" destOrd="0" presId="urn:microsoft.com/office/officeart/2005/8/layout/process4"/>
    <dgm:cxn modelId="{20D63080-F6DB-4575-9A38-E1B040237E4C}" type="presOf" srcId="{618729E5-EE35-45DB-981F-521827131F36}" destId="{4A4ED91C-A1E2-4480-91CC-96293D8007E2}" srcOrd="0" destOrd="0" presId="urn:microsoft.com/office/officeart/2005/8/layout/process4"/>
    <dgm:cxn modelId="{813078A4-8580-4CF1-9FEB-EADB4C014001}" type="presOf" srcId="{A30E1CD0-EE4F-4FFD-9C3F-61A8823EA78A}" destId="{6377047B-032D-4065-9D4A-8D9A8BC1B554}" srcOrd="0" destOrd="0" presId="urn:microsoft.com/office/officeart/2005/8/layout/process4"/>
    <dgm:cxn modelId="{A1ED4CA5-D09B-4DFA-B9D2-76C838742BED}" type="presOf" srcId="{D1CEAA0A-32B9-4E14-8A7E-20F6EDE20BAE}" destId="{EE5C31E4-D773-4E59-B5ED-111054C63C36}" srcOrd="0" destOrd="0" presId="urn:microsoft.com/office/officeart/2005/8/layout/process4"/>
    <dgm:cxn modelId="{098942A6-53F2-4141-9CCA-69DE27D8783E}" srcId="{B32C1F7B-398C-47DE-8F53-2CDE58A7AA57}" destId="{A30E1CD0-EE4F-4FFD-9C3F-61A8823EA78A}" srcOrd="1" destOrd="0" parTransId="{72D61F77-A951-4D6A-B400-B20239E6D9FF}" sibTransId="{D7AC479D-E23F-44B2-9467-002514B2119E}"/>
    <dgm:cxn modelId="{271950A7-CFE2-403A-899C-053507CB6FC2}" type="presOf" srcId="{B5D0EBFA-A732-46CC-815C-80482DF1E391}" destId="{B265D269-3BDE-4247-9B5E-AA2AA84992E5}" srcOrd="0" destOrd="0" presId="urn:microsoft.com/office/officeart/2005/8/layout/process4"/>
    <dgm:cxn modelId="{B82911C7-0438-4ADE-B7B4-2F8A7C10B52C}" srcId="{B32C1F7B-398C-47DE-8F53-2CDE58A7AA57}" destId="{03BC2AE6-399A-48A4-9312-56131A295E94}" srcOrd="0" destOrd="0" parTransId="{F07E1200-4731-410D-AC4B-C4122872B9E0}" sibTransId="{4D4D33E7-FD15-447F-AF72-7CBDDF8E69CD}"/>
    <dgm:cxn modelId="{7C96E4CD-83D0-472C-8AE2-BD56B273BE5E}" type="presOf" srcId="{03BC2AE6-399A-48A4-9312-56131A295E94}" destId="{F4112BB5-61AF-4DFA-B7FC-A0B44B074019}" srcOrd="0" destOrd="0" presId="urn:microsoft.com/office/officeart/2005/8/layout/process4"/>
    <dgm:cxn modelId="{874281D6-B861-49A8-89B2-FE5BB1FB4901}" type="presOf" srcId="{E11A0CE5-960B-4C15-90C9-1CACE0480305}" destId="{B912ABB0-E3CE-4401-8BEF-9998FF4DF6B7}" srcOrd="0" destOrd="0" presId="urn:microsoft.com/office/officeart/2005/8/layout/process4"/>
    <dgm:cxn modelId="{8F71CAD8-DAF6-4289-B731-19B9A7054204}" srcId="{618729E5-EE35-45DB-981F-521827131F36}" destId="{D1CEAA0A-32B9-4E14-8A7E-20F6EDE20BAE}" srcOrd="2" destOrd="0" parTransId="{E8541EBA-AF95-4C53-B4C6-7BC5271DA135}" sibTransId="{44EE388A-7DE2-4BD5-9065-32FEFC33B0B8}"/>
    <dgm:cxn modelId="{D70125EB-607D-497F-B433-5E3DE76622B4}" type="presParOf" srcId="{4A4ED91C-A1E2-4480-91CC-96293D8007E2}" destId="{00474C73-02FE-4E91-A9B5-E8D240B78EA5}" srcOrd="0" destOrd="0" presId="urn:microsoft.com/office/officeart/2005/8/layout/process4"/>
    <dgm:cxn modelId="{E14543A9-0591-473A-9848-528A112AECBE}" type="presParOf" srcId="{00474C73-02FE-4E91-A9B5-E8D240B78EA5}" destId="{34BF826C-C213-4FA2-8E29-018784BC130C}" srcOrd="0" destOrd="0" presId="urn:microsoft.com/office/officeart/2005/8/layout/process4"/>
    <dgm:cxn modelId="{08B173C8-1F16-4E71-BCD2-CC89A8016551}" type="presParOf" srcId="{00474C73-02FE-4E91-A9B5-E8D240B78EA5}" destId="{0D2D5173-3D8D-47DB-A3E1-2601A76465E5}" srcOrd="1" destOrd="0" presId="urn:microsoft.com/office/officeart/2005/8/layout/process4"/>
    <dgm:cxn modelId="{D0B5FCB8-3B0E-4CDE-A77B-FB1F0BF4D7EE}" type="presParOf" srcId="{00474C73-02FE-4E91-A9B5-E8D240B78EA5}" destId="{0F68F80D-2BD5-429B-B1D6-96BD59A32A4E}" srcOrd="2" destOrd="0" presId="urn:microsoft.com/office/officeart/2005/8/layout/process4"/>
    <dgm:cxn modelId="{B38261C3-38E3-4C2B-9242-0EF3FCF97157}" type="presParOf" srcId="{0F68F80D-2BD5-429B-B1D6-96BD59A32A4E}" destId="{F4112BB5-61AF-4DFA-B7FC-A0B44B074019}" srcOrd="0" destOrd="0" presId="urn:microsoft.com/office/officeart/2005/8/layout/process4"/>
    <dgm:cxn modelId="{A1021269-BF9D-4808-AC0B-42958372F9A8}" type="presParOf" srcId="{0F68F80D-2BD5-429B-B1D6-96BD59A32A4E}" destId="{6377047B-032D-4065-9D4A-8D9A8BC1B554}" srcOrd="1" destOrd="0" presId="urn:microsoft.com/office/officeart/2005/8/layout/process4"/>
    <dgm:cxn modelId="{CB226263-71FB-49A8-8F43-E8FA352A7B5B}" type="presParOf" srcId="{0F68F80D-2BD5-429B-B1D6-96BD59A32A4E}" destId="{B912ABB0-E3CE-4401-8BEF-9998FF4DF6B7}" srcOrd="2" destOrd="0" presId="urn:microsoft.com/office/officeart/2005/8/layout/process4"/>
    <dgm:cxn modelId="{3EA20BF5-22CA-4FFD-9976-7CF20988C842}" type="presParOf" srcId="{0F68F80D-2BD5-429B-B1D6-96BD59A32A4E}" destId="{B265D269-3BDE-4247-9B5E-AA2AA84992E5}" srcOrd="3" destOrd="0" presId="urn:microsoft.com/office/officeart/2005/8/layout/process4"/>
    <dgm:cxn modelId="{7DC6F1F7-EA25-4FAF-990A-2B925AB5ECE6}" type="presParOf" srcId="{0F68F80D-2BD5-429B-B1D6-96BD59A32A4E}" destId="{A07EC609-2727-4ABD-8144-770BD53C6009}" srcOrd="4" destOrd="0" presId="urn:microsoft.com/office/officeart/2005/8/layout/process4"/>
    <dgm:cxn modelId="{C62713DB-11EB-472B-A2C4-D5AEAC8CD425}" type="presParOf" srcId="{4A4ED91C-A1E2-4480-91CC-96293D8007E2}" destId="{56981D4F-1E08-461B-ADA8-E50A6288DA6A}" srcOrd="1" destOrd="0" presId="urn:microsoft.com/office/officeart/2005/8/layout/process4"/>
    <dgm:cxn modelId="{3FD551CA-33BC-4F56-850D-D00BFD66C1F3}" type="presParOf" srcId="{4A4ED91C-A1E2-4480-91CC-96293D8007E2}" destId="{92C8B1B2-8057-4A3D-8E43-E81AF998F2DB}" srcOrd="2" destOrd="0" presId="urn:microsoft.com/office/officeart/2005/8/layout/process4"/>
    <dgm:cxn modelId="{664AC126-F97E-4DCF-863B-0348B8FB9D3C}" type="presParOf" srcId="{92C8B1B2-8057-4A3D-8E43-E81AF998F2DB}" destId="{EE5C31E4-D773-4E59-B5ED-111054C63C36}" srcOrd="0" destOrd="0" presId="urn:microsoft.com/office/officeart/2005/8/layout/process4"/>
    <dgm:cxn modelId="{B0C9BF89-7F11-4456-AE59-A1E81E950934}" type="presParOf" srcId="{4A4ED91C-A1E2-4480-91CC-96293D8007E2}" destId="{540D0B76-FD34-42C3-934B-31360F4019C2}" srcOrd="3" destOrd="0" presId="urn:microsoft.com/office/officeart/2005/8/layout/process4"/>
    <dgm:cxn modelId="{17526177-2419-4A64-B39B-2A6DBC088BB7}" type="presParOf" srcId="{4A4ED91C-A1E2-4480-91CC-96293D8007E2}" destId="{4C78F038-3BC4-4C1C-A883-45BBE54AAFE4}" srcOrd="4" destOrd="0" presId="urn:microsoft.com/office/officeart/2005/8/layout/process4"/>
    <dgm:cxn modelId="{DDD64B22-125A-432C-AD93-BFACEB3E67B0}" type="presParOf" srcId="{4C78F038-3BC4-4C1C-A883-45BBE54AAFE4}" destId="{10171F32-D38A-455B-BC5D-9025296DB78D}" srcOrd="0" destOrd="0" presId="urn:microsoft.com/office/officeart/2005/8/layout/process4"/>
    <dgm:cxn modelId="{54D676BE-6AF6-4C6B-8938-40DD1233FE37}" type="presParOf" srcId="{4A4ED91C-A1E2-4480-91CC-96293D8007E2}" destId="{4667D81F-8147-43EA-87B9-85B057ADEB13}" srcOrd="5" destOrd="0" presId="urn:microsoft.com/office/officeart/2005/8/layout/process4"/>
    <dgm:cxn modelId="{BFFF2119-8949-4290-A4A6-EE0E21C1D060}" type="presParOf" srcId="{4A4ED91C-A1E2-4480-91CC-96293D8007E2}" destId="{281C73B2-B709-41FE-B0EE-7869F879CF85}" srcOrd="6" destOrd="0" presId="urn:microsoft.com/office/officeart/2005/8/layout/process4"/>
    <dgm:cxn modelId="{826F4EA8-8138-4ACC-BAD4-778A4DBD348C}" type="presParOf" srcId="{281C73B2-B709-41FE-B0EE-7869F879CF85}" destId="{B4DAADA6-7C5A-45DA-BC6C-03A2BDAC14B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0AE974-845D-433C-A133-6E387523C7F3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10CEBF-2599-4AB0-8B3E-0C0904ED06C6}">
      <dgm:prSet/>
      <dgm:spPr/>
      <dgm:t>
        <a:bodyPr/>
        <a:lstStyle/>
        <a:p>
          <a:r>
            <a:rPr lang="es-MX" dirty="0"/>
            <a:t>Detail of transactions (Privacy problem)</a:t>
          </a:r>
          <a:endParaRPr lang="en-US" dirty="0"/>
        </a:p>
      </dgm:t>
    </dgm:pt>
    <dgm:pt modelId="{C9EAC234-33E2-4C1D-9AEA-E5FFE1738298}" type="parTrans" cxnId="{8D99D869-23E7-4F75-BBA7-9B0795AB58D2}">
      <dgm:prSet/>
      <dgm:spPr/>
      <dgm:t>
        <a:bodyPr/>
        <a:lstStyle/>
        <a:p>
          <a:endParaRPr lang="en-US"/>
        </a:p>
      </dgm:t>
    </dgm:pt>
    <dgm:pt modelId="{E984C65C-4978-466A-8945-08A8ADCDCD1A}" type="sibTrans" cxnId="{8D99D869-23E7-4F75-BBA7-9B0795AB58D2}">
      <dgm:prSet/>
      <dgm:spPr/>
      <dgm:t>
        <a:bodyPr/>
        <a:lstStyle/>
        <a:p>
          <a:endParaRPr lang="en-US"/>
        </a:p>
      </dgm:t>
    </dgm:pt>
    <dgm:pt modelId="{9D4F4A3B-CEF8-48A7-8B28-A226BF28F60E}">
      <dgm:prSet/>
      <dgm:spPr/>
      <dgm:t>
        <a:bodyPr/>
        <a:lstStyle/>
        <a:p>
          <a:r>
            <a:rPr lang="es-MX" dirty="0"/>
            <a:t>Neuronal Network</a:t>
          </a:r>
          <a:endParaRPr lang="en-US" dirty="0"/>
        </a:p>
      </dgm:t>
    </dgm:pt>
    <dgm:pt modelId="{FEA28DB9-5BEF-4452-9197-210B7DC80CC5}" type="parTrans" cxnId="{563BD3AE-5778-434B-ACFC-94DE1DEB74C5}">
      <dgm:prSet/>
      <dgm:spPr/>
      <dgm:t>
        <a:bodyPr/>
        <a:lstStyle/>
        <a:p>
          <a:endParaRPr lang="en-US"/>
        </a:p>
      </dgm:t>
    </dgm:pt>
    <dgm:pt modelId="{46162E1E-D5A8-4329-8BEE-11FE14CCE2C0}" type="sibTrans" cxnId="{563BD3AE-5778-434B-ACFC-94DE1DEB74C5}">
      <dgm:prSet/>
      <dgm:spPr/>
      <dgm:t>
        <a:bodyPr/>
        <a:lstStyle/>
        <a:p>
          <a:endParaRPr lang="en-US"/>
        </a:p>
      </dgm:t>
    </dgm:pt>
    <dgm:pt modelId="{3EE9B110-F134-41FE-ACDF-29C245ED00F0}">
      <dgm:prSet/>
      <dgm:spPr/>
      <dgm:t>
        <a:bodyPr/>
        <a:lstStyle/>
        <a:p>
          <a:r>
            <a:rPr lang="es-MX" dirty="0"/>
            <a:t>More balance dataset</a:t>
          </a:r>
          <a:endParaRPr lang="en-US" dirty="0"/>
        </a:p>
      </dgm:t>
    </dgm:pt>
    <dgm:pt modelId="{B1CF9EE1-37DB-4246-9A49-B29A7900EB25}" type="parTrans" cxnId="{9F01547E-79FA-4BE6-BE66-7ED000BB485E}">
      <dgm:prSet/>
      <dgm:spPr/>
      <dgm:t>
        <a:bodyPr/>
        <a:lstStyle/>
        <a:p>
          <a:endParaRPr lang="en-US"/>
        </a:p>
      </dgm:t>
    </dgm:pt>
    <dgm:pt modelId="{481DD565-40B6-47F3-A3A3-B19DE2C2F783}" type="sibTrans" cxnId="{9F01547E-79FA-4BE6-BE66-7ED000BB485E}">
      <dgm:prSet/>
      <dgm:spPr/>
      <dgm:t>
        <a:bodyPr/>
        <a:lstStyle/>
        <a:p>
          <a:endParaRPr lang="en-US"/>
        </a:p>
      </dgm:t>
    </dgm:pt>
    <dgm:pt modelId="{9BD237D2-8B4C-4A5E-96D6-0EF546737C8C}" type="pres">
      <dgm:prSet presAssocID="{C80AE974-845D-433C-A133-6E387523C7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049409-6629-41BF-A476-B2BD46EF5873}" type="pres">
      <dgm:prSet presAssocID="{0C10CEBF-2599-4AB0-8B3E-0C0904ED06C6}" presName="hierRoot1" presStyleCnt="0"/>
      <dgm:spPr/>
    </dgm:pt>
    <dgm:pt modelId="{C51F963C-861A-4C6A-8C4D-7FE32C0C4E2A}" type="pres">
      <dgm:prSet presAssocID="{0C10CEBF-2599-4AB0-8B3E-0C0904ED06C6}" presName="composite" presStyleCnt="0"/>
      <dgm:spPr/>
    </dgm:pt>
    <dgm:pt modelId="{C1A4B07F-8F2F-4137-BE8F-A58106482369}" type="pres">
      <dgm:prSet presAssocID="{0C10CEBF-2599-4AB0-8B3E-0C0904ED06C6}" presName="background" presStyleLbl="node0" presStyleIdx="0" presStyleCnt="3"/>
      <dgm:spPr/>
    </dgm:pt>
    <dgm:pt modelId="{01B914DA-CCE1-47C2-A606-9984E58E7989}" type="pres">
      <dgm:prSet presAssocID="{0C10CEBF-2599-4AB0-8B3E-0C0904ED06C6}" presName="text" presStyleLbl="fgAcc0" presStyleIdx="0" presStyleCnt="3">
        <dgm:presLayoutVars>
          <dgm:chPref val="3"/>
        </dgm:presLayoutVars>
      </dgm:prSet>
      <dgm:spPr/>
    </dgm:pt>
    <dgm:pt modelId="{C0CB4565-DFB1-4E0D-8754-9C2E19D13D55}" type="pres">
      <dgm:prSet presAssocID="{0C10CEBF-2599-4AB0-8B3E-0C0904ED06C6}" presName="hierChild2" presStyleCnt="0"/>
      <dgm:spPr/>
    </dgm:pt>
    <dgm:pt modelId="{9C76C45C-01BA-4FED-95B8-758579294CBA}" type="pres">
      <dgm:prSet presAssocID="{9D4F4A3B-CEF8-48A7-8B28-A226BF28F60E}" presName="hierRoot1" presStyleCnt="0"/>
      <dgm:spPr/>
    </dgm:pt>
    <dgm:pt modelId="{F0975880-342A-4360-999D-32FFD6ED38C9}" type="pres">
      <dgm:prSet presAssocID="{9D4F4A3B-CEF8-48A7-8B28-A226BF28F60E}" presName="composite" presStyleCnt="0"/>
      <dgm:spPr/>
    </dgm:pt>
    <dgm:pt modelId="{3FFD0268-E9D6-4FD5-8B85-487F2DBA46B9}" type="pres">
      <dgm:prSet presAssocID="{9D4F4A3B-CEF8-48A7-8B28-A226BF28F60E}" presName="background" presStyleLbl="node0" presStyleIdx="1" presStyleCnt="3"/>
      <dgm:spPr/>
    </dgm:pt>
    <dgm:pt modelId="{1C3452C4-0A33-4006-8DA7-DCF6B4D0DAEF}" type="pres">
      <dgm:prSet presAssocID="{9D4F4A3B-CEF8-48A7-8B28-A226BF28F60E}" presName="text" presStyleLbl="fgAcc0" presStyleIdx="1" presStyleCnt="3">
        <dgm:presLayoutVars>
          <dgm:chPref val="3"/>
        </dgm:presLayoutVars>
      </dgm:prSet>
      <dgm:spPr/>
    </dgm:pt>
    <dgm:pt modelId="{FE011251-5B9D-422B-91E1-040C22674A4C}" type="pres">
      <dgm:prSet presAssocID="{9D4F4A3B-CEF8-48A7-8B28-A226BF28F60E}" presName="hierChild2" presStyleCnt="0"/>
      <dgm:spPr/>
    </dgm:pt>
    <dgm:pt modelId="{994AD084-A514-493B-BE0D-DE1B095C4A76}" type="pres">
      <dgm:prSet presAssocID="{3EE9B110-F134-41FE-ACDF-29C245ED00F0}" presName="hierRoot1" presStyleCnt="0"/>
      <dgm:spPr/>
    </dgm:pt>
    <dgm:pt modelId="{5EDC7C5B-0CF5-4EC9-9487-BD8D1D7397BC}" type="pres">
      <dgm:prSet presAssocID="{3EE9B110-F134-41FE-ACDF-29C245ED00F0}" presName="composite" presStyleCnt="0"/>
      <dgm:spPr/>
    </dgm:pt>
    <dgm:pt modelId="{14491704-5A21-4543-8B4D-7AEC45AD49A0}" type="pres">
      <dgm:prSet presAssocID="{3EE9B110-F134-41FE-ACDF-29C245ED00F0}" presName="background" presStyleLbl="node0" presStyleIdx="2" presStyleCnt="3"/>
      <dgm:spPr/>
    </dgm:pt>
    <dgm:pt modelId="{B0C78FF9-7D81-4C73-9703-37C41CBC6770}" type="pres">
      <dgm:prSet presAssocID="{3EE9B110-F134-41FE-ACDF-29C245ED00F0}" presName="text" presStyleLbl="fgAcc0" presStyleIdx="2" presStyleCnt="3">
        <dgm:presLayoutVars>
          <dgm:chPref val="3"/>
        </dgm:presLayoutVars>
      </dgm:prSet>
      <dgm:spPr/>
    </dgm:pt>
    <dgm:pt modelId="{D4A192FD-D917-4DA8-9D0F-68398DAD1564}" type="pres">
      <dgm:prSet presAssocID="{3EE9B110-F134-41FE-ACDF-29C245ED00F0}" presName="hierChild2" presStyleCnt="0"/>
      <dgm:spPr/>
    </dgm:pt>
  </dgm:ptLst>
  <dgm:cxnLst>
    <dgm:cxn modelId="{8D99D869-23E7-4F75-BBA7-9B0795AB58D2}" srcId="{C80AE974-845D-433C-A133-6E387523C7F3}" destId="{0C10CEBF-2599-4AB0-8B3E-0C0904ED06C6}" srcOrd="0" destOrd="0" parTransId="{C9EAC234-33E2-4C1D-9AEA-E5FFE1738298}" sibTransId="{E984C65C-4978-466A-8945-08A8ADCDCD1A}"/>
    <dgm:cxn modelId="{111C5774-5E46-43FD-93C4-1679E037C527}" type="presOf" srcId="{3EE9B110-F134-41FE-ACDF-29C245ED00F0}" destId="{B0C78FF9-7D81-4C73-9703-37C41CBC6770}" srcOrd="0" destOrd="0" presId="urn:microsoft.com/office/officeart/2005/8/layout/hierarchy1"/>
    <dgm:cxn modelId="{9F01547E-79FA-4BE6-BE66-7ED000BB485E}" srcId="{C80AE974-845D-433C-A133-6E387523C7F3}" destId="{3EE9B110-F134-41FE-ACDF-29C245ED00F0}" srcOrd="2" destOrd="0" parTransId="{B1CF9EE1-37DB-4246-9A49-B29A7900EB25}" sibTransId="{481DD565-40B6-47F3-A3A3-B19DE2C2F783}"/>
    <dgm:cxn modelId="{EA9193AB-5EF3-418F-BA26-3A498F5BF7CA}" type="presOf" srcId="{9D4F4A3B-CEF8-48A7-8B28-A226BF28F60E}" destId="{1C3452C4-0A33-4006-8DA7-DCF6B4D0DAEF}" srcOrd="0" destOrd="0" presId="urn:microsoft.com/office/officeart/2005/8/layout/hierarchy1"/>
    <dgm:cxn modelId="{563BD3AE-5778-434B-ACFC-94DE1DEB74C5}" srcId="{C80AE974-845D-433C-A133-6E387523C7F3}" destId="{9D4F4A3B-CEF8-48A7-8B28-A226BF28F60E}" srcOrd="1" destOrd="0" parTransId="{FEA28DB9-5BEF-4452-9197-210B7DC80CC5}" sibTransId="{46162E1E-D5A8-4329-8BEE-11FE14CCE2C0}"/>
    <dgm:cxn modelId="{55AB71B5-D50D-4C4A-8064-F70B2BA292B3}" type="presOf" srcId="{C80AE974-845D-433C-A133-6E387523C7F3}" destId="{9BD237D2-8B4C-4A5E-96D6-0EF546737C8C}" srcOrd="0" destOrd="0" presId="urn:microsoft.com/office/officeart/2005/8/layout/hierarchy1"/>
    <dgm:cxn modelId="{FFD93EF4-A387-475C-8539-C1EBA333CFA5}" type="presOf" srcId="{0C10CEBF-2599-4AB0-8B3E-0C0904ED06C6}" destId="{01B914DA-CCE1-47C2-A606-9984E58E7989}" srcOrd="0" destOrd="0" presId="urn:microsoft.com/office/officeart/2005/8/layout/hierarchy1"/>
    <dgm:cxn modelId="{A9D3E43C-72A9-4442-B8BF-5AC68F418C01}" type="presParOf" srcId="{9BD237D2-8B4C-4A5E-96D6-0EF546737C8C}" destId="{C8049409-6629-41BF-A476-B2BD46EF5873}" srcOrd="0" destOrd="0" presId="urn:microsoft.com/office/officeart/2005/8/layout/hierarchy1"/>
    <dgm:cxn modelId="{CDC991C6-11D7-4581-A6C8-82002338E3FE}" type="presParOf" srcId="{C8049409-6629-41BF-A476-B2BD46EF5873}" destId="{C51F963C-861A-4C6A-8C4D-7FE32C0C4E2A}" srcOrd="0" destOrd="0" presId="urn:microsoft.com/office/officeart/2005/8/layout/hierarchy1"/>
    <dgm:cxn modelId="{0DEC3CCE-09F9-4279-AE01-EE8570F04C07}" type="presParOf" srcId="{C51F963C-861A-4C6A-8C4D-7FE32C0C4E2A}" destId="{C1A4B07F-8F2F-4137-BE8F-A58106482369}" srcOrd="0" destOrd="0" presId="urn:microsoft.com/office/officeart/2005/8/layout/hierarchy1"/>
    <dgm:cxn modelId="{890B8DBC-F56F-4ED6-B6A6-C358874F0D09}" type="presParOf" srcId="{C51F963C-861A-4C6A-8C4D-7FE32C0C4E2A}" destId="{01B914DA-CCE1-47C2-A606-9984E58E7989}" srcOrd="1" destOrd="0" presId="urn:microsoft.com/office/officeart/2005/8/layout/hierarchy1"/>
    <dgm:cxn modelId="{EFCE89B5-60CB-42FE-BFFD-CD8A62C7CB0B}" type="presParOf" srcId="{C8049409-6629-41BF-A476-B2BD46EF5873}" destId="{C0CB4565-DFB1-4E0D-8754-9C2E19D13D55}" srcOrd="1" destOrd="0" presId="urn:microsoft.com/office/officeart/2005/8/layout/hierarchy1"/>
    <dgm:cxn modelId="{E94CFDF8-8D25-4129-8616-F7B956570D44}" type="presParOf" srcId="{9BD237D2-8B4C-4A5E-96D6-0EF546737C8C}" destId="{9C76C45C-01BA-4FED-95B8-758579294CBA}" srcOrd="1" destOrd="0" presId="urn:microsoft.com/office/officeart/2005/8/layout/hierarchy1"/>
    <dgm:cxn modelId="{EC9608A1-71C9-4E80-8692-244E386DBA6F}" type="presParOf" srcId="{9C76C45C-01BA-4FED-95B8-758579294CBA}" destId="{F0975880-342A-4360-999D-32FFD6ED38C9}" srcOrd="0" destOrd="0" presId="urn:microsoft.com/office/officeart/2005/8/layout/hierarchy1"/>
    <dgm:cxn modelId="{3BF4F8EE-C7FC-4DE6-9761-C13990383700}" type="presParOf" srcId="{F0975880-342A-4360-999D-32FFD6ED38C9}" destId="{3FFD0268-E9D6-4FD5-8B85-487F2DBA46B9}" srcOrd="0" destOrd="0" presId="urn:microsoft.com/office/officeart/2005/8/layout/hierarchy1"/>
    <dgm:cxn modelId="{AFAA4BBD-4E36-4F06-9B45-B960CDBEF8A8}" type="presParOf" srcId="{F0975880-342A-4360-999D-32FFD6ED38C9}" destId="{1C3452C4-0A33-4006-8DA7-DCF6B4D0DAEF}" srcOrd="1" destOrd="0" presId="urn:microsoft.com/office/officeart/2005/8/layout/hierarchy1"/>
    <dgm:cxn modelId="{051424DF-1254-495F-8FEE-748FF74B44E2}" type="presParOf" srcId="{9C76C45C-01BA-4FED-95B8-758579294CBA}" destId="{FE011251-5B9D-422B-91E1-040C22674A4C}" srcOrd="1" destOrd="0" presId="urn:microsoft.com/office/officeart/2005/8/layout/hierarchy1"/>
    <dgm:cxn modelId="{548DC142-513B-4006-9AEE-D92BA3497A90}" type="presParOf" srcId="{9BD237D2-8B4C-4A5E-96D6-0EF546737C8C}" destId="{994AD084-A514-493B-BE0D-DE1B095C4A76}" srcOrd="2" destOrd="0" presId="urn:microsoft.com/office/officeart/2005/8/layout/hierarchy1"/>
    <dgm:cxn modelId="{AE6B7B1D-7CC7-4CE0-B791-2B898BADACEA}" type="presParOf" srcId="{994AD084-A514-493B-BE0D-DE1B095C4A76}" destId="{5EDC7C5B-0CF5-4EC9-9487-BD8D1D7397BC}" srcOrd="0" destOrd="0" presId="urn:microsoft.com/office/officeart/2005/8/layout/hierarchy1"/>
    <dgm:cxn modelId="{9C6936B6-04C3-47DF-BAA4-06EA28682EA9}" type="presParOf" srcId="{5EDC7C5B-0CF5-4EC9-9487-BD8D1D7397BC}" destId="{14491704-5A21-4543-8B4D-7AEC45AD49A0}" srcOrd="0" destOrd="0" presId="urn:microsoft.com/office/officeart/2005/8/layout/hierarchy1"/>
    <dgm:cxn modelId="{C3686499-CAB1-4236-8882-0AAED4AF2B4D}" type="presParOf" srcId="{5EDC7C5B-0CF5-4EC9-9487-BD8D1D7397BC}" destId="{B0C78FF9-7D81-4C73-9703-37C41CBC6770}" srcOrd="1" destOrd="0" presId="urn:microsoft.com/office/officeart/2005/8/layout/hierarchy1"/>
    <dgm:cxn modelId="{729F7557-00DB-41FE-BF76-C0BBAE12F148}" type="presParOf" srcId="{994AD084-A514-493B-BE0D-DE1B095C4A76}" destId="{D4A192FD-D917-4DA8-9D0F-68398DAD156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17392-289E-4BEE-8E56-668798713734}">
      <dsp:nvSpPr>
        <dsp:cNvPr id="0" name=""/>
        <dsp:cNvSpPr/>
      </dsp:nvSpPr>
      <dsp:spPr>
        <a:xfrm>
          <a:off x="0" y="2873"/>
          <a:ext cx="651360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608007C-CE18-432E-90ED-51EEAC0E4CA5}">
      <dsp:nvSpPr>
        <dsp:cNvPr id="0" name=""/>
        <dsp:cNvSpPr/>
      </dsp:nvSpPr>
      <dsp:spPr>
        <a:xfrm>
          <a:off x="0" y="2873"/>
          <a:ext cx="6513603" cy="195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800" kern="1200" dirty="0"/>
            <a:t>University of California, Irvine</a:t>
          </a:r>
          <a:endParaRPr lang="en-US" sz="4800" kern="1200" dirty="0"/>
        </a:p>
      </dsp:txBody>
      <dsp:txXfrm>
        <a:off x="0" y="2873"/>
        <a:ext cx="6513603" cy="1959892"/>
      </dsp:txXfrm>
    </dsp:sp>
    <dsp:sp modelId="{D95CF02C-BAD3-4A87-B419-1915B429B406}">
      <dsp:nvSpPr>
        <dsp:cNvPr id="0" name=""/>
        <dsp:cNvSpPr/>
      </dsp:nvSpPr>
      <dsp:spPr>
        <a:xfrm>
          <a:off x="0" y="1962766"/>
          <a:ext cx="6513603" cy="0"/>
        </a:xfrm>
        <a:prstGeom prst="lin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97A9DE0-B91D-479A-8832-A21871BB495F}">
      <dsp:nvSpPr>
        <dsp:cNvPr id="0" name=""/>
        <dsp:cNvSpPr/>
      </dsp:nvSpPr>
      <dsp:spPr>
        <a:xfrm>
          <a:off x="0" y="1962766"/>
          <a:ext cx="6513603" cy="195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800" kern="1200" dirty="0"/>
            <a:t>One </a:t>
          </a:r>
          <a:r>
            <a:rPr lang="es-MX" sz="4800" kern="1200" dirty="0" err="1"/>
            <a:t>dataset</a:t>
          </a:r>
          <a:r>
            <a:rPr lang="es-MX" sz="4800" kern="1200" dirty="0"/>
            <a:t> </a:t>
          </a:r>
          <a:r>
            <a:rPr lang="es-MX" sz="4800" kern="1200" dirty="0" err="1"/>
            <a:t>of</a:t>
          </a:r>
          <a:r>
            <a:rPr lang="es-MX" sz="4800" kern="1200" dirty="0"/>
            <a:t> 24 columns x 30,000 </a:t>
          </a:r>
          <a:r>
            <a:rPr lang="es-MX" sz="4800" kern="1200" dirty="0" err="1"/>
            <a:t>rows</a:t>
          </a:r>
          <a:endParaRPr lang="en-US" sz="4800" kern="1200" dirty="0"/>
        </a:p>
      </dsp:txBody>
      <dsp:txXfrm>
        <a:off x="0" y="1962766"/>
        <a:ext cx="6513603" cy="1959892"/>
      </dsp:txXfrm>
    </dsp:sp>
    <dsp:sp modelId="{E4A688EC-AAE8-45EE-AB7B-012500C3EB27}">
      <dsp:nvSpPr>
        <dsp:cNvPr id="0" name=""/>
        <dsp:cNvSpPr/>
      </dsp:nvSpPr>
      <dsp:spPr>
        <a:xfrm>
          <a:off x="0" y="3922659"/>
          <a:ext cx="6513603" cy="0"/>
        </a:xfrm>
        <a:prstGeom prst="lin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07F39EC-A602-4D00-9D3A-3F35D3562F9C}">
      <dsp:nvSpPr>
        <dsp:cNvPr id="0" name=""/>
        <dsp:cNvSpPr/>
      </dsp:nvSpPr>
      <dsp:spPr>
        <a:xfrm>
          <a:off x="0" y="3922659"/>
          <a:ext cx="6513603" cy="195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800" kern="1200"/>
            <a:t>Donated in 2016, contains data from 2005</a:t>
          </a:r>
          <a:endParaRPr lang="en-US" sz="4800" kern="1200"/>
        </a:p>
      </dsp:txBody>
      <dsp:txXfrm>
        <a:off x="0" y="3922659"/>
        <a:ext cx="6513603" cy="1959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D5173-3D8D-47DB-A3E1-2601A76465E5}">
      <dsp:nvSpPr>
        <dsp:cNvPr id="0" name=""/>
        <dsp:cNvSpPr/>
      </dsp:nvSpPr>
      <dsp:spPr>
        <a:xfrm>
          <a:off x="0" y="4570349"/>
          <a:ext cx="6089650" cy="99988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Some of them:</a:t>
          </a:r>
        </a:p>
      </dsp:txBody>
      <dsp:txXfrm>
        <a:off x="0" y="4570349"/>
        <a:ext cx="6089650" cy="539935"/>
      </dsp:txXfrm>
    </dsp:sp>
    <dsp:sp modelId="{F4112BB5-61AF-4DFA-B7FC-A0B44B074019}">
      <dsp:nvSpPr>
        <dsp:cNvPr id="0" name=""/>
        <dsp:cNvSpPr/>
      </dsp:nvSpPr>
      <dsp:spPr>
        <a:xfrm>
          <a:off x="743" y="5090287"/>
          <a:ext cx="1217632" cy="45994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Mean pay delay</a:t>
          </a:r>
        </a:p>
      </dsp:txBody>
      <dsp:txXfrm>
        <a:off x="743" y="5090287"/>
        <a:ext cx="1217632" cy="459945"/>
      </dsp:txXfrm>
    </dsp:sp>
    <dsp:sp modelId="{6377047B-032D-4065-9D4A-8D9A8BC1B554}">
      <dsp:nvSpPr>
        <dsp:cNvPr id="0" name=""/>
        <dsp:cNvSpPr/>
      </dsp:nvSpPr>
      <dsp:spPr>
        <a:xfrm>
          <a:off x="1218376" y="5090287"/>
          <a:ext cx="1217632" cy="459945"/>
        </a:xfrm>
        <a:prstGeom prst="rect">
          <a:avLst/>
        </a:prstGeom>
        <a:solidFill>
          <a:schemeClr val="accent5">
            <a:tint val="40000"/>
            <a:alpha val="90000"/>
            <a:hueOff val="-1684941"/>
            <a:satOff val="-5708"/>
            <a:lumOff val="-732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Pay delays (1-6) [C]</a:t>
          </a:r>
        </a:p>
      </dsp:txBody>
      <dsp:txXfrm>
        <a:off x="1218376" y="5090287"/>
        <a:ext cx="1217632" cy="459945"/>
      </dsp:txXfrm>
    </dsp:sp>
    <dsp:sp modelId="{B912ABB0-E3CE-4401-8BEF-9998FF4DF6B7}">
      <dsp:nvSpPr>
        <dsp:cNvPr id="0" name=""/>
        <dsp:cNvSpPr/>
      </dsp:nvSpPr>
      <dsp:spPr>
        <a:xfrm>
          <a:off x="2436008" y="5090287"/>
          <a:ext cx="1217632" cy="459945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Average payment log</a:t>
          </a:r>
        </a:p>
      </dsp:txBody>
      <dsp:txXfrm>
        <a:off x="2436008" y="5090287"/>
        <a:ext cx="1217632" cy="459945"/>
      </dsp:txXfrm>
    </dsp:sp>
    <dsp:sp modelId="{B265D269-3BDE-4247-9B5E-AA2AA84992E5}">
      <dsp:nvSpPr>
        <dsp:cNvPr id="0" name=""/>
        <dsp:cNvSpPr/>
      </dsp:nvSpPr>
      <dsp:spPr>
        <a:xfrm>
          <a:off x="3653641" y="5090287"/>
          <a:ext cx="1217632" cy="459945"/>
        </a:xfrm>
        <a:prstGeom prst="rect">
          <a:avLst/>
        </a:prstGeom>
        <a:solidFill>
          <a:schemeClr val="accent5">
            <a:tint val="40000"/>
            <a:alpha val="90000"/>
            <a:hueOff val="-5054821"/>
            <a:satOff val="-17124"/>
            <a:lumOff val="-219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Limit balance log</a:t>
          </a:r>
        </a:p>
      </dsp:txBody>
      <dsp:txXfrm>
        <a:off x="3653641" y="5090287"/>
        <a:ext cx="1217632" cy="459945"/>
      </dsp:txXfrm>
    </dsp:sp>
    <dsp:sp modelId="{A07EC609-2727-4ABD-8144-770BD53C6009}">
      <dsp:nvSpPr>
        <dsp:cNvPr id="0" name=""/>
        <dsp:cNvSpPr/>
      </dsp:nvSpPr>
      <dsp:spPr>
        <a:xfrm>
          <a:off x="4871273" y="5090287"/>
          <a:ext cx="1217632" cy="459945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Relative bill amount</a:t>
          </a:r>
        </a:p>
      </dsp:txBody>
      <dsp:txXfrm>
        <a:off x="4871273" y="5090287"/>
        <a:ext cx="1217632" cy="459945"/>
      </dsp:txXfrm>
    </dsp:sp>
    <dsp:sp modelId="{EE5C31E4-D773-4E59-B5ED-111054C63C36}">
      <dsp:nvSpPr>
        <dsp:cNvPr id="0" name=""/>
        <dsp:cNvSpPr/>
      </dsp:nvSpPr>
      <dsp:spPr>
        <a:xfrm rot="10800000">
          <a:off x="0" y="3047531"/>
          <a:ext cx="6089650" cy="1537816"/>
        </a:xfrm>
        <a:prstGeom prst="upArrowCallou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 selected the 30 most important features (SelectKBest, f_classif)</a:t>
          </a:r>
        </a:p>
      </dsp:txBody>
      <dsp:txXfrm rot="10800000">
        <a:off x="0" y="3047531"/>
        <a:ext cx="6089650" cy="999227"/>
      </dsp:txXfrm>
    </dsp:sp>
    <dsp:sp modelId="{10171F32-D38A-455B-BC5D-9025296DB78D}">
      <dsp:nvSpPr>
        <dsp:cNvPr id="0" name=""/>
        <dsp:cNvSpPr/>
      </dsp:nvSpPr>
      <dsp:spPr>
        <a:xfrm rot="10800000">
          <a:off x="0" y="1524712"/>
          <a:ext cx="6089650" cy="1537816"/>
        </a:xfrm>
        <a:prstGeom prst="upArrowCallou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Min-Max Scaler applied to all features</a:t>
          </a:r>
        </a:p>
      </dsp:txBody>
      <dsp:txXfrm rot="10800000">
        <a:off x="0" y="1524712"/>
        <a:ext cx="6089650" cy="999227"/>
      </dsp:txXfrm>
    </dsp:sp>
    <dsp:sp modelId="{B4DAADA6-7C5A-45DA-BC6C-03A2BDAC14BF}">
      <dsp:nvSpPr>
        <dsp:cNvPr id="0" name=""/>
        <dsp:cNvSpPr/>
      </dsp:nvSpPr>
      <dsp:spPr>
        <a:xfrm rot="10800000">
          <a:off x="0" y="1894"/>
          <a:ext cx="6089650" cy="1537816"/>
        </a:xfrm>
        <a:prstGeom prst="upArrowCallou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After one-hot encoding: 221 features</a:t>
          </a:r>
        </a:p>
      </dsp:txBody>
      <dsp:txXfrm rot="10800000">
        <a:off x="0" y="1894"/>
        <a:ext cx="6089650" cy="9992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4B07F-8F2F-4137-BE8F-A58106482369}">
      <dsp:nvSpPr>
        <dsp:cNvPr id="0" name=""/>
        <dsp:cNvSpPr/>
      </dsp:nvSpPr>
      <dsp:spPr>
        <a:xfrm>
          <a:off x="0" y="743234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B914DA-CCE1-47C2-A606-9984E58E7989}">
      <dsp:nvSpPr>
        <dsp:cNvPr id="0" name=""/>
        <dsp:cNvSpPr/>
      </dsp:nvSpPr>
      <dsp:spPr>
        <a:xfrm>
          <a:off x="328612" y="1055416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Detail of transactions (Privacy problem)</a:t>
          </a:r>
          <a:endParaRPr lang="en-US" sz="2800" kern="1200" dirty="0"/>
        </a:p>
      </dsp:txBody>
      <dsp:txXfrm>
        <a:off x="383617" y="1110421"/>
        <a:ext cx="2847502" cy="1768010"/>
      </dsp:txXfrm>
    </dsp:sp>
    <dsp:sp modelId="{3FFD0268-E9D6-4FD5-8B85-487F2DBA46B9}">
      <dsp:nvSpPr>
        <dsp:cNvPr id="0" name=""/>
        <dsp:cNvSpPr/>
      </dsp:nvSpPr>
      <dsp:spPr>
        <a:xfrm>
          <a:off x="3614737" y="743234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3452C4-0A33-4006-8DA7-DCF6B4D0DAEF}">
      <dsp:nvSpPr>
        <dsp:cNvPr id="0" name=""/>
        <dsp:cNvSpPr/>
      </dsp:nvSpPr>
      <dsp:spPr>
        <a:xfrm>
          <a:off x="3943350" y="1055416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Neuronal Network</a:t>
          </a:r>
          <a:endParaRPr lang="en-US" sz="2800" kern="1200" dirty="0"/>
        </a:p>
      </dsp:txBody>
      <dsp:txXfrm>
        <a:off x="3998355" y="1110421"/>
        <a:ext cx="2847502" cy="1768010"/>
      </dsp:txXfrm>
    </dsp:sp>
    <dsp:sp modelId="{14491704-5A21-4543-8B4D-7AEC45AD49A0}">
      <dsp:nvSpPr>
        <dsp:cNvPr id="0" name=""/>
        <dsp:cNvSpPr/>
      </dsp:nvSpPr>
      <dsp:spPr>
        <a:xfrm>
          <a:off x="7229475" y="743234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C78FF9-7D81-4C73-9703-37C41CBC6770}">
      <dsp:nvSpPr>
        <dsp:cNvPr id="0" name=""/>
        <dsp:cNvSpPr/>
      </dsp:nvSpPr>
      <dsp:spPr>
        <a:xfrm>
          <a:off x="7558087" y="1055416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More balance dataset</a:t>
          </a:r>
          <a:endParaRPr lang="en-US" sz="2800" kern="1200" dirty="0"/>
        </a:p>
      </dsp:txBody>
      <dsp:txXfrm>
        <a:off x="7613092" y="1110421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D0905-F945-49B8-997D-A71F00A56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871DE2-9DCB-44F9-8F73-640049991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7FA369-4AF0-4E62-A77E-5714CBF0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72B3-F9E5-40E2-BF1D-D09AB9C9159A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2D1991-A8EC-4521-A674-89E7EF8C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337210-E926-44FD-B921-7567668A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CAC3-BEF0-49C5-A297-1630D42AC14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3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B5B34-77B6-419C-B7A3-5A14F03F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98C900-907F-46F1-A2ED-3F310558B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680B1-70F5-45D1-B718-3B9801B7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72B3-F9E5-40E2-BF1D-D09AB9C9159A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35AB5B-5CAF-4275-80A1-7CE81D74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680E6F-03DA-402C-ABC0-AF400706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CAC3-BEF0-49C5-A297-1630D42AC14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6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9EBC50-15B5-4303-83F8-49E08CFA9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047E01-B5BD-4F3D-8E22-6A9974E04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90741C-8C01-4DEA-AEFE-A33B1E08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72B3-F9E5-40E2-BF1D-D09AB9C9159A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0316B2-1F12-413E-9E5D-64D432A5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94BC9E-0B58-4C3F-B621-8B931A74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CAC3-BEF0-49C5-A297-1630D42AC14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7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32B0B-01F4-45A5-8DD4-47DF493F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2C2C8E-A18C-493B-94F3-B21779347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FB0DFA-CF46-4EAD-870F-5B7C7D1E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72B3-F9E5-40E2-BF1D-D09AB9C9159A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D5A393-8E31-4228-A9D3-72DDF928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EAD68-858B-4BCD-B873-3FBEA56F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CAC3-BEF0-49C5-A297-1630D42AC14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F43B7-2396-4978-8863-86255443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144FBD-FB20-4CBF-B358-DF35042F0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13B805-2739-449E-BCFC-2B62F516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72B3-F9E5-40E2-BF1D-D09AB9C9159A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E22DAA-8C8D-4AF5-A574-21E988D4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ACA1D6-D9D0-4F92-B0B6-3955FA3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CAC3-BEF0-49C5-A297-1630D42AC14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8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B59CE-E255-4B3D-9FF0-359EB968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3083A-D4EF-4030-AC82-5079FC7B0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DF8A23-3BEA-4E27-98D0-AD42D068B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DDF409-0F6F-4BAC-B2AD-01D8D338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72B3-F9E5-40E2-BF1D-D09AB9C9159A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C00B13-7695-4ED0-A1CF-D4AF4D84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D36CB7-03D4-497E-A662-18FEC08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CAC3-BEF0-49C5-A297-1630D42AC14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5C4E5-1FEA-4838-B6D5-60470290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627A4B-148B-4BA1-8C21-E59051519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EE9107-F57D-47D4-A8D5-57D1906DD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873537-774B-4570-B38D-A5877F4DF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F354FA-FC6C-48DC-A0A9-876F0736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DC3AE2-1770-412E-B292-E1C61F72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72B3-F9E5-40E2-BF1D-D09AB9C9159A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74B99E-5D78-481F-91F4-9A5FC399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C0F2541-9F72-45A6-BE14-27DCB58C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CAC3-BEF0-49C5-A297-1630D42AC14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9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97E5D-6F57-45EA-8E43-D75D80D8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5F7E30-B33F-4B41-945D-B495DCBF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72B3-F9E5-40E2-BF1D-D09AB9C9159A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0BC0F-6D09-4BF8-A443-EBB7904A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64355A-77CA-4ED4-8FC7-B283FFD0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CAC3-BEF0-49C5-A297-1630D42AC14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3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05E7E0-DDF7-4BE7-913F-E11639BF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72B3-F9E5-40E2-BF1D-D09AB9C9159A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DD410DC-D2B4-452F-9C62-8141CA2C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CE7126-4E4A-4461-B888-8908607B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CAC3-BEF0-49C5-A297-1630D42AC14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5ED42-600D-4D3B-8905-12ADBA54A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85316E-75D8-4DA5-BF19-F5283F7E4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196FB5-0917-41CA-A643-E7A5EC496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6C6B8D-57C8-430F-8E83-8540AF0C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72B3-F9E5-40E2-BF1D-D09AB9C9159A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8F9E83-5A6B-4DEF-965C-514BF098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988EB9-CE92-468E-991F-D395AC10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CAC3-BEF0-49C5-A297-1630D42AC14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6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FFCBA-4671-4578-BF7A-5B31285D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202C74-664B-4D99-A5E3-B9CFF2C39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B94B51-C93A-469A-BED0-DF849779B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433F18-3B61-40CE-8141-CA67BD64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72B3-F9E5-40E2-BF1D-D09AB9C9159A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3FA1F8-7001-422E-A76D-D67182FC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DFF764-2882-4F90-B831-CB843356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CAC3-BEF0-49C5-A297-1630D42AC14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3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F54C0C4-CC7D-4057-AA7F-8524E4E0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D5B25F-9C54-4768-8C56-E177AC2E2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F91758-C4FB-4EB7-B0AE-DC3B1D760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872B3-F9E5-40E2-BF1D-D09AB9C9159A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DF4985-43FE-4800-AB76-142C172E4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24684A-42E8-4505-AA5B-82C39C37C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7CAC3-BEF0-49C5-A297-1630D42AC14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3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n 5" descr="Imagen que contiene reina, interior, texto, objeto&#10;&#10;Descripción generada con confianza muy alta">
            <a:extLst>
              <a:ext uri="{FF2B5EF4-FFF2-40B4-BE49-F238E27FC236}">
                <a16:creationId xmlns:a16="http://schemas.microsoft.com/office/drawing/2014/main" id="{2FF7E083-F995-405F-BF12-1B1C6A0301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87C7D5-D19F-4098-88B8-E9BF3C8EF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s-MX" sz="8000" dirty="0">
                <a:solidFill>
                  <a:srgbClr val="FFFFFF"/>
                </a:solidFill>
              </a:rPr>
              <a:t>Credit Cards Default Payments</a:t>
            </a: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247166-2561-42A5-AD6E-2E91697F9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s-MX" sz="2800" dirty="0">
                <a:solidFill>
                  <a:srgbClr val="FFFFFF"/>
                </a:solidFill>
              </a:rPr>
              <a:t>Gabriel Reynoso</a:t>
            </a:r>
          </a:p>
          <a:p>
            <a:pPr algn="r"/>
            <a:r>
              <a:rPr lang="es-MX" sz="2800" dirty="0">
                <a:solidFill>
                  <a:srgbClr val="FFFFFF"/>
                </a:solidFill>
              </a:rPr>
              <a:t>Luis Delfín</a:t>
            </a:r>
          </a:p>
          <a:p>
            <a:pPr algn="r"/>
            <a:r>
              <a:rPr lang="es-MX" sz="2800" dirty="0">
                <a:solidFill>
                  <a:srgbClr val="FFFFFF"/>
                </a:solidFill>
              </a:rPr>
              <a:t>Juan Pablo Harfush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43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0C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1898E2-BB2A-466B-B5CA-72093492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s-MX" dirty="0" err="1">
                <a:solidFill>
                  <a:srgbClr val="FFFFFF"/>
                </a:solidFill>
              </a:rPr>
              <a:t>Feature</a:t>
            </a:r>
            <a:r>
              <a:rPr lang="es-MX" dirty="0">
                <a:solidFill>
                  <a:srgbClr val="FFFFFF"/>
                </a:solidFill>
              </a:rPr>
              <a:t> </a:t>
            </a:r>
            <a:r>
              <a:rPr lang="es-MX" dirty="0" err="1">
                <a:solidFill>
                  <a:srgbClr val="FFFFFF"/>
                </a:solidFill>
              </a:rPr>
              <a:t>Engineering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C8F6F6-B057-40BE-8874-185ABD577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9" r="15999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24849F-3285-450B-A396-EBA54B9F9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0884" y="496186"/>
            <a:ext cx="4082902" cy="5896096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Categorical attributes: marital status, sex, level of education and pay delays records.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Range category attributes: age and credit limit.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Average payment per month.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Logarithm of pay amount per month.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Logarithm of bill balance per month.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Bill balance relative to the credit limit per month.</a:t>
            </a:r>
          </a:p>
        </p:txBody>
      </p:sp>
    </p:spTree>
    <p:extLst>
      <p:ext uri="{BB962C8B-B14F-4D97-AF65-F5344CB8AC3E}">
        <p14:creationId xmlns:p14="http://schemas.microsoft.com/office/powerpoint/2010/main" val="1727416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92C734-66EC-42BA-A353-2D38B1CE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Average Payment</a:t>
            </a:r>
          </a:p>
        </p:txBody>
      </p:sp>
      <p:pic>
        <p:nvPicPr>
          <p:cNvPr id="7" name="Imagen 6" descr="Imagen que contiene texto&#10;&#10;Descripción generada con confianza alta">
            <a:extLst>
              <a:ext uri="{FF2B5EF4-FFF2-40B4-BE49-F238E27FC236}">
                <a16:creationId xmlns:a16="http://schemas.microsoft.com/office/drawing/2014/main" id="{E08FCA63-B7AB-4579-85F7-438641EBC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537" y="464838"/>
            <a:ext cx="5455917" cy="3552690"/>
          </a:xfrm>
          <a:prstGeom prst="rect">
            <a:avLst/>
          </a:prstGeom>
        </p:spPr>
      </p:pic>
      <p:pic>
        <p:nvPicPr>
          <p:cNvPr id="5" name="Imagen 4" descr="Imagen que contiene shoji, crucigrama&#10;&#10;Descripción generada con confianza muy alta">
            <a:extLst>
              <a:ext uri="{FF2B5EF4-FFF2-40B4-BE49-F238E27FC236}">
                <a16:creationId xmlns:a16="http://schemas.microsoft.com/office/drawing/2014/main" id="{F081EC2F-F17C-41AE-8E39-C790B2557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466281"/>
            <a:ext cx="5455917" cy="351634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A4328A6-907F-48D1-BF77-D1BEC44300DC}"/>
              </a:ext>
            </a:extLst>
          </p:cNvPr>
          <p:cNvSpPr txBox="1"/>
          <p:nvPr/>
        </p:nvSpPr>
        <p:spPr>
          <a:xfrm>
            <a:off x="2066889" y="3849566"/>
            <a:ext cx="283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Pay Amount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D698EE7-774A-4423-9BC7-4F4C85F8D549}"/>
              </a:ext>
            </a:extLst>
          </p:cNvPr>
          <p:cNvSpPr txBox="1"/>
          <p:nvPr/>
        </p:nvSpPr>
        <p:spPr>
          <a:xfrm>
            <a:off x="7925429" y="3832862"/>
            <a:ext cx="283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(average pay amount)</a:t>
            </a:r>
          </a:p>
        </p:txBody>
      </p:sp>
    </p:spTree>
    <p:extLst>
      <p:ext uri="{BB962C8B-B14F-4D97-AF65-F5344CB8AC3E}">
        <p14:creationId xmlns:p14="http://schemas.microsoft.com/office/powerpoint/2010/main" val="3355539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0601C7-4B83-4B1B-BA36-D0C5AC25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Bill</a:t>
            </a:r>
          </a:p>
        </p:txBody>
      </p:sp>
      <p:pic>
        <p:nvPicPr>
          <p:cNvPr id="5" name="Imagen 4" descr="Imagen que contiene shoji&#10;&#10;Descripción generada con confianza muy alta">
            <a:extLst>
              <a:ext uri="{FF2B5EF4-FFF2-40B4-BE49-F238E27FC236}">
                <a16:creationId xmlns:a16="http://schemas.microsoft.com/office/drawing/2014/main" id="{FDD20BDE-6916-48AD-A364-222F5D913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423" y="-60477"/>
            <a:ext cx="5104904" cy="3290117"/>
          </a:xfrm>
          <a:prstGeom prst="rect">
            <a:avLst/>
          </a:prstGeom>
        </p:spPr>
      </p:pic>
      <p:pic>
        <p:nvPicPr>
          <p:cNvPr id="9" name="Imagen 8" descr="Imagen que contiene texto&#10;&#10;Descripción generada con confianza alta">
            <a:extLst>
              <a:ext uri="{FF2B5EF4-FFF2-40B4-BE49-F238E27FC236}">
                <a16:creationId xmlns:a16="http://schemas.microsoft.com/office/drawing/2014/main" id="{71482249-EC84-4C22-9D31-181F5CFA8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306" y="3229640"/>
            <a:ext cx="4921354" cy="322963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411E7D5-A484-47EC-B9F0-1E50FB5C6A54}"/>
              </a:ext>
            </a:extLst>
          </p:cNvPr>
          <p:cNvSpPr txBox="1"/>
          <p:nvPr/>
        </p:nvSpPr>
        <p:spPr>
          <a:xfrm>
            <a:off x="2057954" y="943566"/>
            <a:ext cx="1290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people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7415D11-92ED-4613-AFD6-694428DAC9B0}"/>
              </a:ext>
            </a:extLst>
          </p:cNvPr>
          <p:cNvSpPr txBox="1"/>
          <p:nvPr/>
        </p:nvSpPr>
        <p:spPr>
          <a:xfrm>
            <a:off x="5563611" y="4460472"/>
            <a:ext cx="1290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people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831466B-6273-4D8E-8A2F-1517E9E773F8}"/>
              </a:ext>
            </a:extLst>
          </p:cNvPr>
          <p:cNvSpPr txBox="1"/>
          <p:nvPr/>
        </p:nvSpPr>
        <p:spPr>
          <a:xfrm>
            <a:off x="8179688" y="6395484"/>
            <a:ext cx="283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(average bill amount)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A0580CD-5262-42E0-BD76-16AFBAF5DBCD}"/>
              </a:ext>
            </a:extLst>
          </p:cNvPr>
          <p:cNvSpPr txBox="1"/>
          <p:nvPr/>
        </p:nvSpPr>
        <p:spPr>
          <a:xfrm>
            <a:off x="4406052" y="3194716"/>
            <a:ext cx="283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Bill Amount</a:t>
            </a:r>
          </a:p>
        </p:txBody>
      </p:sp>
    </p:spTree>
    <p:extLst>
      <p:ext uri="{BB962C8B-B14F-4D97-AF65-F5344CB8AC3E}">
        <p14:creationId xmlns:p14="http://schemas.microsoft.com/office/powerpoint/2010/main" val="84958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231F2F-1A13-4673-A121-1FB0F929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Credit Limit</a:t>
            </a:r>
          </a:p>
        </p:txBody>
      </p:sp>
      <p:pic>
        <p:nvPicPr>
          <p:cNvPr id="5" name="Imagen 4" descr="Imagen que contiene shoji&#10;&#10;Descripción generada con confianza muy alta">
            <a:extLst>
              <a:ext uri="{FF2B5EF4-FFF2-40B4-BE49-F238E27FC236}">
                <a16:creationId xmlns:a16="http://schemas.microsoft.com/office/drawing/2014/main" id="{65346FCE-E51E-4378-B31C-4514C6A8B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164" y="1675227"/>
            <a:ext cx="6765671" cy="439419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2E1754A-8583-4B51-9485-41DE41CC6B9F}"/>
              </a:ext>
            </a:extLst>
          </p:cNvPr>
          <p:cNvSpPr txBox="1"/>
          <p:nvPr/>
        </p:nvSpPr>
        <p:spPr>
          <a:xfrm>
            <a:off x="5869175" y="6010063"/>
            <a:ext cx="129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 limit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94881C4-F427-402D-9FA4-30BA86190F5B}"/>
              </a:ext>
            </a:extLst>
          </p:cNvPr>
          <p:cNvSpPr txBox="1"/>
          <p:nvPr/>
        </p:nvSpPr>
        <p:spPr>
          <a:xfrm>
            <a:off x="1506281" y="3438163"/>
            <a:ext cx="1290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people</a:t>
            </a:r>
          </a:p>
        </p:txBody>
      </p:sp>
    </p:spTree>
    <p:extLst>
      <p:ext uri="{BB962C8B-B14F-4D97-AF65-F5344CB8AC3E}">
        <p14:creationId xmlns:p14="http://schemas.microsoft.com/office/powerpoint/2010/main" val="2518062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76ACB-DCE7-40EE-9F49-96A3F72E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First Modeling Approach – Naïve Bayes Model</a:t>
            </a:r>
          </a:p>
        </p:txBody>
      </p:sp>
      <p:pic>
        <p:nvPicPr>
          <p:cNvPr id="21" name="Marcador de contenido 8">
            <a:extLst>
              <a:ext uri="{FF2B5EF4-FFF2-40B4-BE49-F238E27FC236}">
                <a16:creationId xmlns:a16="http://schemas.microsoft.com/office/drawing/2014/main" id="{53986221-CA1E-4F96-BB9B-79A936BB2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04" y="307731"/>
            <a:ext cx="9994093" cy="3997637"/>
          </a:xfrm>
          <a:prstGeom prst="rect">
            <a:avLst/>
          </a:prstGeom>
        </p:spPr>
      </p:pic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098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B10D5E-A72B-449C-86B2-950C4DDE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7" y="811161"/>
            <a:ext cx="3530857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Pre-Processing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776120C-7D2D-4BE5-B4D9-CC00A0586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620236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4937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ordenador, electrónica, edificio, exterior&#10;&#10;Descripción generada con confianza muy alta">
            <a:extLst>
              <a:ext uri="{FF2B5EF4-FFF2-40B4-BE49-F238E27FC236}">
                <a16:creationId xmlns:a16="http://schemas.microsoft.com/office/drawing/2014/main" id="{C01E3D0A-568D-4CE0-9939-05B2DCDA4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5" b="147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54F2C-81A6-41B8-950C-B548F2DA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Data Modelling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5F81AB-3E94-48FB-A448-E0B5802A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Models Accuracy and AUC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D5F75B0-418A-4E4C-A179-3B94840C4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664143"/>
              </p:ext>
            </p:extLst>
          </p:nvPr>
        </p:nvGraphicFramePr>
        <p:xfrm>
          <a:off x="1024437" y="1820332"/>
          <a:ext cx="10143125" cy="4394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1843">
                  <a:extLst>
                    <a:ext uri="{9D8B030D-6E8A-4147-A177-3AD203B41FA5}">
                      <a16:colId xmlns:a16="http://schemas.microsoft.com/office/drawing/2014/main" val="2663560457"/>
                    </a:ext>
                  </a:extLst>
                </a:gridCol>
                <a:gridCol w="2720641">
                  <a:extLst>
                    <a:ext uri="{9D8B030D-6E8A-4147-A177-3AD203B41FA5}">
                      <a16:colId xmlns:a16="http://schemas.microsoft.com/office/drawing/2014/main" val="2194492151"/>
                    </a:ext>
                  </a:extLst>
                </a:gridCol>
                <a:gridCol w="2720641">
                  <a:extLst>
                    <a:ext uri="{9D8B030D-6E8A-4147-A177-3AD203B41FA5}">
                      <a16:colId xmlns:a16="http://schemas.microsoft.com/office/drawing/2014/main" val="2050124372"/>
                    </a:ext>
                  </a:extLst>
                </a:gridCol>
              </a:tblGrid>
              <a:tr h="627743">
                <a:tc>
                  <a:txBody>
                    <a:bodyPr/>
                    <a:lstStyle/>
                    <a:p>
                      <a:pPr algn="ctr"/>
                      <a:r>
                        <a:rPr lang="es-MX" sz="2900" dirty="0"/>
                        <a:t>Model</a:t>
                      </a:r>
                      <a:endParaRPr lang="en-US" sz="2900" dirty="0"/>
                    </a:p>
                  </a:txBody>
                  <a:tcPr marL="132622" marR="132622" marT="66311" marB="663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900" dirty="0"/>
                        <a:t>Accuracy</a:t>
                      </a:r>
                      <a:endParaRPr lang="en-US" sz="2900" dirty="0"/>
                    </a:p>
                  </a:txBody>
                  <a:tcPr marL="132622" marR="132622" marT="66311" marB="663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AUC</a:t>
                      </a:r>
                    </a:p>
                  </a:txBody>
                  <a:tcPr marL="132622" marR="132622" marT="66311" marB="66311"/>
                </a:tc>
                <a:extLst>
                  <a:ext uri="{0D108BD9-81ED-4DB2-BD59-A6C34878D82A}">
                    <a16:rowId xmlns:a16="http://schemas.microsoft.com/office/drawing/2014/main" val="368911947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noProof="0" dirty="0"/>
                        <a:t>Naive</a:t>
                      </a:r>
                      <a:r>
                        <a:rPr lang="es-MX" sz="2900" dirty="0"/>
                        <a:t> Bayes</a:t>
                      </a:r>
                    </a:p>
                  </a:txBody>
                  <a:tcPr marL="132622" marR="132622" marT="66311" marB="6631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900" dirty="0"/>
                        <a:t>79.85%</a:t>
                      </a:r>
                      <a:endParaRPr lang="en-US" sz="2900" dirty="0"/>
                    </a:p>
                  </a:txBody>
                  <a:tcPr marL="132622" marR="132622" marT="66311" marB="6631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900" dirty="0"/>
                        <a:t>0.71</a:t>
                      </a:r>
                    </a:p>
                  </a:txBody>
                  <a:tcPr marL="132622" marR="132622" marT="66311" marB="66311"/>
                </a:tc>
                <a:extLst>
                  <a:ext uri="{0D108BD9-81ED-4DB2-BD59-A6C34878D82A}">
                    <a16:rowId xmlns:a16="http://schemas.microsoft.com/office/drawing/2014/main" val="3562014468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900" dirty="0" err="1"/>
                        <a:t>Random</a:t>
                      </a:r>
                      <a:r>
                        <a:rPr lang="es-MX" sz="2900" dirty="0"/>
                        <a:t> Forest </a:t>
                      </a:r>
                      <a:r>
                        <a:rPr lang="es-MX" sz="2900" dirty="0" err="1"/>
                        <a:t>Classifier</a:t>
                      </a:r>
                      <a:endParaRPr lang="es-MX" sz="2900" dirty="0"/>
                    </a:p>
                  </a:txBody>
                  <a:tcPr marL="132622" marR="132622" marT="66311" marB="663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900" dirty="0"/>
                        <a:t>81.16%</a:t>
                      </a:r>
                      <a:endParaRPr lang="en-US" sz="2900" dirty="0"/>
                    </a:p>
                  </a:txBody>
                  <a:tcPr marL="132622" marR="132622" marT="66311" marB="6631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900" dirty="0"/>
                        <a:t>0.64</a:t>
                      </a:r>
                    </a:p>
                  </a:txBody>
                  <a:tcPr marL="132622" marR="132622" marT="66311" marB="66311"/>
                </a:tc>
                <a:extLst>
                  <a:ext uri="{0D108BD9-81ED-4DB2-BD59-A6C34878D82A}">
                    <a16:rowId xmlns:a16="http://schemas.microsoft.com/office/drawing/2014/main" val="2302305726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900" dirty="0" err="1"/>
                        <a:t>Gradiant</a:t>
                      </a:r>
                      <a:r>
                        <a:rPr lang="es-MX" sz="2900" dirty="0"/>
                        <a:t> </a:t>
                      </a:r>
                      <a:r>
                        <a:rPr lang="es-MX" sz="2900" dirty="0" err="1"/>
                        <a:t>Boosting</a:t>
                      </a:r>
                      <a:r>
                        <a:rPr lang="es-MX" sz="2900" dirty="0"/>
                        <a:t> </a:t>
                      </a:r>
                      <a:r>
                        <a:rPr lang="es-MX" sz="2900" dirty="0" err="1"/>
                        <a:t>Classifier</a:t>
                      </a:r>
                      <a:endParaRPr lang="es-MX" sz="2900" dirty="0"/>
                    </a:p>
                  </a:txBody>
                  <a:tcPr marL="132622" marR="132622" marT="66311" marB="663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900" dirty="0"/>
                        <a:t>82.64%</a:t>
                      </a:r>
                      <a:endParaRPr lang="en-US" sz="2900" dirty="0"/>
                    </a:p>
                  </a:txBody>
                  <a:tcPr marL="132622" marR="132622" marT="66311" marB="6631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900" dirty="0"/>
                        <a:t>0.66</a:t>
                      </a:r>
                    </a:p>
                  </a:txBody>
                  <a:tcPr marL="132622" marR="132622" marT="66311" marB="66311"/>
                </a:tc>
                <a:extLst>
                  <a:ext uri="{0D108BD9-81ED-4DB2-BD59-A6C34878D82A}">
                    <a16:rowId xmlns:a16="http://schemas.microsoft.com/office/drawing/2014/main" val="819921977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900" dirty="0"/>
                        <a:t>Ada </a:t>
                      </a:r>
                      <a:r>
                        <a:rPr lang="es-MX" sz="2900" dirty="0" err="1"/>
                        <a:t>Boost</a:t>
                      </a:r>
                      <a:r>
                        <a:rPr lang="es-MX" sz="2900" dirty="0"/>
                        <a:t> </a:t>
                      </a:r>
                      <a:r>
                        <a:rPr lang="es-MX" sz="2900" dirty="0" err="1"/>
                        <a:t>Classifier</a:t>
                      </a:r>
                      <a:endParaRPr lang="es-MX" sz="2900" dirty="0"/>
                    </a:p>
                  </a:txBody>
                  <a:tcPr marL="132622" marR="132622" marT="66311" marB="663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900" dirty="0"/>
                        <a:t>82.46%</a:t>
                      </a:r>
                      <a:endParaRPr lang="en-US" sz="2900" dirty="0"/>
                    </a:p>
                  </a:txBody>
                  <a:tcPr marL="132622" marR="132622" marT="66311" marB="6631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900" dirty="0"/>
                        <a:t>0.66</a:t>
                      </a:r>
                    </a:p>
                  </a:txBody>
                  <a:tcPr marL="132622" marR="132622" marT="66311" marB="66311"/>
                </a:tc>
                <a:extLst>
                  <a:ext uri="{0D108BD9-81ED-4DB2-BD59-A6C34878D82A}">
                    <a16:rowId xmlns:a16="http://schemas.microsoft.com/office/drawing/2014/main" val="2168854291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900" dirty="0" err="1"/>
                        <a:t>Bagging</a:t>
                      </a:r>
                      <a:r>
                        <a:rPr lang="es-MX" sz="2900" dirty="0"/>
                        <a:t> </a:t>
                      </a:r>
                      <a:r>
                        <a:rPr lang="es-MX" sz="2900" dirty="0" err="1"/>
                        <a:t>Classifier</a:t>
                      </a:r>
                      <a:endParaRPr lang="es-MX" sz="2900" dirty="0"/>
                    </a:p>
                  </a:txBody>
                  <a:tcPr marL="132622" marR="132622" marT="66311" marB="663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900" dirty="0"/>
                        <a:t>80.98%</a:t>
                      </a:r>
                      <a:endParaRPr lang="en-US" sz="2900" dirty="0"/>
                    </a:p>
                  </a:txBody>
                  <a:tcPr marL="132622" marR="132622" marT="66311" marB="6631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900" dirty="0"/>
                        <a:t>0.63</a:t>
                      </a:r>
                    </a:p>
                  </a:txBody>
                  <a:tcPr marL="132622" marR="132622" marT="66311" marB="66311"/>
                </a:tc>
                <a:extLst>
                  <a:ext uri="{0D108BD9-81ED-4DB2-BD59-A6C34878D82A}">
                    <a16:rowId xmlns:a16="http://schemas.microsoft.com/office/drawing/2014/main" val="1543770597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900" dirty="0" err="1"/>
                        <a:t>KNeighbors</a:t>
                      </a:r>
                      <a:r>
                        <a:rPr lang="es-MX" sz="2900" dirty="0"/>
                        <a:t> </a:t>
                      </a:r>
                      <a:r>
                        <a:rPr lang="es-MX" sz="2900" dirty="0" err="1"/>
                        <a:t>Classifier</a:t>
                      </a:r>
                      <a:endParaRPr lang="es-MX" sz="2900" dirty="0"/>
                    </a:p>
                  </a:txBody>
                  <a:tcPr marL="132622" marR="132622" marT="66311" marB="663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900" dirty="0"/>
                        <a:t>80.64%</a:t>
                      </a:r>
                      <a:endParaRPr lang="en-US" sz="2900" dirty="0"/>
                    </a:p>
                  </a:txBody>
                  <a:tcPr marL="132622" marR="132622" marT="66311" marB="6631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900" dirty="0"/>
                        <a:t>0.65</a:t>
                      </a:r>
                    </a:p>
                  </a:txBody>
                  <a:tcPr marL="132622" marR="132622" marT="66311" marB="66311"/>
                </a:tc>
                <a:extLst>
                  <a:ext uri="{0D108BD9-81ED-4DB2-BD59-A6C34878D82A}">
                    <a16:rowId xmlns:a16="http://schemas.microsoft.com/office/drawing/2014/main" val="2797204331"/>
                  </a:ext>
                </a:extLst>
              </a:tr>
            </a:tbl>
          </a:graphicData>
        </a:graphic>
      </p:graphicFrame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E7AAA68B-1862-477B-9814-B6910D851DB7}"/>
              </a:ext>
            </a:extLst>
          </p:cNvPr>
          <p:cNvSpPr/>
          <p:nvPr/>
        </p:nvSpPr>
        <p:spPr>
          <a:xfrm>
            <a:off x="556532" y="2509751"/>
            <a:ext cx="1505527" cy="452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echa: hacia la izquierda 4">
            <a:extLst>
              <a:ext uri="{FF2B5EF4-FFF2-40B4-BE49-F238E27FC236}">
                <a16:creationId xmlns:a16="http://schemas.microsoft.com/office/drawing/2014/main" id="{E6FA4B50-FFE9-4D97-86AC-B5DD30CEA996}"/>
              </a:ext>
            </a:extLst>
          </p:cNvPr>
          <p:cNvSpPr/>
          <p:nvPr/>
        </p:nvSpPr>
        <p:spPr>
          <a:xfrm>
            <a:off x="10336289" y="2544156"/>
            <a:ext cx="1662546" cy="4710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88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E174C-4707-4AB3-9E88-8C676ADE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164" y="337415"/>
            <a:ext cx="2918637" cy="1325563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s-MX" dirty="0"/>
              <a:t>Naive Bayes</a:t>
            </a:r>
          </a:p>
        </p:txBody>
      </p:sp>
      <p:pic>
        <p:nvPicPr>
          <p:cNvPr id="6" name="Imagen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E925F1B5-1447-4A1B-8488-66EA933AE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68" y="1999817"/>
            <a:ext cx="9818919" cy="392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79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9869E-66A3-4538-AA40-B8C18582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Applications</a:t>
            </a:r>
          </a:p>
        </p:txBody>
      </p:sp>
      <p:cxnSp>
        <p:nvCxnSpPr>
          <p:cNvPr id="11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FD49A8-5D51-4179-B5BC-8CD2FD0F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3"/>
            <a:ext cx="5708534" cy="3917833"/>
          </a:xfrm>
        </p:spPr>
        <p:txBody>
          <a:bodyPr>
            <a:normAutofit/>
          </a:bodyPr>
          <a:lstStyle/>
          <a:p>
            <a:r>
              <a:rPr lang="en-US" dirty="0"/>
              <a:t>Default payment prevention</a:t>
            </a:r>
          </a:p>
          <a:p>
            <a:r>
              <a:rPr lang="en-US" dirty="0"/>
              <a:t>More parameters for interest rate calculations</a:t>
            </a:r>
          </a:p>
          <a:p>
            <a:r>
              <a:rPr lang="en-US" dirty="0"/>
              <a:t>Applicable to other types of payment tools</a:t>
            </a:r>
          </a:p>
          <a:p>
            <a:r>
              <a:rPr lang="en-US" dirty="0"/>
              <a:t>More information for rating clients</a:t>
            </a:r>
          </a:p>
          <a:p>
            <a:r>
              <a:rPr lang="en-US" dirty="0"/>
              <a:t>Applicable in other fields</a:t>
            </a:r>
          </a:p>
          <a:p>
            <a:pPr lvl="1"/>
            <a:endParaRPr lang="en-US" sz="13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1C7475-3BA7-46DA-8361-B7C47F5B44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19586" r="11373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593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4A1FD981-5CAF-425A-8EB1-31FEDF6C7D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" r="46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188CCE5-C2DD-4672-9B30-A9BDABF6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2DF14C-DF0E-46A7-BCDB-A935E9312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1690688"/>
            <a:ext cx="10926617" cy="48671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Du</a:t>
            </a:r>
            <a:r>
              <a:rPr lang="es-MX" dirty="0">
                <a:solidFill>
                  <a:srgbClr val="FFFFFF"/>
                </a:solidFill>
              </a:rPr>
              <a:t>ring 2013…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Americans charged more than 2 trillion dollars into their credit cards.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In debts, they accumulated more than 850 billion dollars from which only about 100 billions where payed.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Our Goal…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Our main objective is to classify credit card users based on their personal characteristics and their credit card records.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purpose of our binary classification is to be able to determine whether a client is likely to pay its credit card or not.</a:t>
            </a:r>
          </a:p>
        </p:txBody>
      </p:sp>
    </p:spTree>
    <p:extLst>
      <p:ext uri="{BB962C8B-B14F-4D97-AF65-F5344CB8AC3E}">
        <p14:creationId xmlns:p14="http://schemas.microsoft.com/office/powerpoint/2010/main" val="4066414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724071-AC7B-4A67-934B-CD7F90745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BA8C71-2D0B-46DD-AECC-597EB60E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Next steps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83672B8-1229-45B0-9035-F0CA5E15B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665974"/>
              </p:ext>
            </p:extLst>
          </p:nvPr>
        </p:nvGraphicFramePr>
        <p:xfrm>
          <a:off x="838200" y="2500291"/>
          <a:ext cx="10515600" cy="367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3041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 descr="Imagen que contiene edificio, suelo, agua&#10;&#10;Descripción generada con confianza muy alta">
            <a:extLst>
              <a:ext uri="{FF2B5EF4-FFF2-40B4-BE49-F238E27FC236}">
                <a16:creationId xmlns:a16="http://schemas.microsoft.com/office/drawing/2014/main" id="{9CABD864-998C-4BAD-9356-D0A973CA4E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0610FFD-4208-4599-BB32-7B999B38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MX" sz="6000" dirty="0">
                <a:solidFill>
                  <a:srgbClr val="FFFFFF"/>
                </a:solidFill>
              </a:rPr>
              <a:t>T</a:t>
            </a:r>
            <a:r>
              <a:rPr lang="en-US" sz="6000" dirty="0">
                <a:solidFill>
                  <a:srgbClr val="FFFFFF"/>
                </a:solidFill>
              </a:rPr>
              <a:t>hanks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3021180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68579A-9A64-4980-9252-0717BE96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Dataset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8C2E6DE-1E49-4AA4-A1C5-B0A9719787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5266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076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4A76C6E-865F-4048-9D1E-63F54FC49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17" t="7622" r="5571" b="7098"/>
          <a:stretch/>
        </p:blipFill>
        <p:spPr>
          <a:xfrm>
            <a:off x="1106542" y="303786"/>
            <a:ext cx="9573089" cy="59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2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163720-7920-4AC6-9C64-154D7822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23213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DF9E51-1E3A-4847-9098-2310CA7C722A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of delays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8D78A21-B0E6-4EAA-B2CD-CBE71E3C8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438316"/>
            <a:ext cx="11496821" cy="373646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88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15E46-CF49-43F7-A13D-4BBFB636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43" y="115743"/>
            <a:ext cx="10515600" cy="1325563"/>
          </a:xfrm>
        </p:spPr>
        <p:txBody>
          <a:bodyPr/>
          <a:lstStyle/>
          <a:p>
            <a:r>
              <a:rPr lang="es-MX" dirty="0"/>
              <a:t>C</a:t>
            </a:r>
            <a:r>
              <a:rPr lang="en-US" dirty="0" err="1"/>
              <a:t>redit</a:t>
            </a:r>
            <a:r>
              <a:rPr lang="en-US" dirty="0"/>
              <a:t> Limit Amounts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850101-0965-4335-A08F-C354A455E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287" y="1142527"/>
            <a:ext cx="8844070" cy="267749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A99E371-D4C2-4EB4-8000-0FC53A954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73" y="3815382"/>
            <a:ext cx="8790973" cy="267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8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1133E2-DA01-4226-B467-DEA71FC1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H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ow many have defaulted to pay?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F4DEA0D-8FFA-4534-9868-AD92D22CE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34" y="492573"/>
            <a:ext cx="6214721" cy="588079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A59ADA5-5951-4340-92D4-F1A5073DD35E}"/>
              </a:ext>
            </a:extLst>
          </p:cNvPr>
          <p:cNvSpPr txBox="1"/>
          <p:nvPr/>
        </p:nvSpPr>
        <p:spPr>
          <a:xfrm>
            <a:off x="1396902" y="4808269"/>
            <a:ext cx="2175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>
                <a:solidFill>
                  <a:schemeClr val="bg1"/>
                </a:solidFill>
              </a:rPr>
              <a:t>22.12%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8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42B283-F0F1-4965-9DDB-F5523198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it related to gender, age or marital status?</a:t>
            </a:r>
          </a:p>
        </p:txBody>
      </p:sp>
      <p:pic>
        <p:nvPicPr>
          <p:cNvPr id="5" name="Marcador de contenido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76FF68C7-0F6D-448F-A532-C9FAB9127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96398"/>
            <a:ext cx="11496821" cy="34203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462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386</Words>
  <Application>Microsoft Office PowerPoint</Application>
  <PresentationFormat>Panorámica</PresentationFormat>
  <Paragraphs>91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Credit Cards Default Payments</vt:lpstr>
      <vt:lpstr>Introduction</vt:lpstr>
      <vt:lpstr>Dataset</vt:lpstr>
      <vt:lpstr>Presentación de PowerPoint</vt:lpstr>
      <vt:lpstr>Exploratory Data Analysis</vt:lpstr>
      <vt:lpstr>Presentación de PowerPoint</vt:lpstr>
      <vt:lpstr>Credit Limit Amounts</vt:lpstr>
      <vt:lpstr>How many have defaulted to pay?</vt:lpstr>
      <vt:lpstr>Is it related to gender, age or marital status?</vt:lpstr>
      <vt:lpstr>Feature Engineering</vt:lpstr>
      <vt:lpstr>Average Payment</vt:lpstr>
      <vt:lpstr>Average Bill</vt:lpstr>
      <vt:lpstr>Credit Limit</vt:lpstr>
      <vt:lpstr>First Modeling Approach – Naïve Bayes Model</vt:lpstr>
      <vt:lpstr>Pre-Processing</vt:lpstr>
      <vt:lpstr>Data Modelling</vt:lpstr>
      <vt:lpstr>Models Accuracy and AUC</vt:lpstr>
      <vt:lpstr>Naive Bayes</vt:lpstr>
      <vt:lpstr>Applications</vt:lpstr>
      <vt:lpstr>Next steps</vt:lpstr>
      <vt:lpstr>Thanks for your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Cards Default Payments</dc:title>
  <dc:creator>juan pablo harfush kuri</dc:creator>
  <cp:lastModifiedBy>juan pablo harfush kuri</cp:lastModifiedBy>
  <cp:revision>15</cp:revision>
  <dcterms:created xsi:type="dcterms:W3CDTF">2018-07-26T14:47:50Z</dcterms:created>
  <dcterms:modified xsi:type="dcterms:W3CDTF">2018-07-26T17:50:02Z</dcterms:modified>
</cp:coreProperties>
</file>