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Quattrocent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T/hriVnGiWsGc65WrKBjy3Ux9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Quattrocento-bold.fntdata"/><Relationship Id="rId12" Type="http://schemas.openxmlformats.org/officeDocument/2006/relationships/font" Target="fonts/Quattrocen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" name="Google Shape;3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7ed11c034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37ed11c034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37ed11c034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ed11c034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37ed11c034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37ed11c0342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4bfcffef5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4bfcffef5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94bfcffef5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4bfcffef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94bfcffef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94bfcffef5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ed11c0342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7ed11c0342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7ed11c0342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" name="Google Shape;13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" name="Google Shape;17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" name="Google Shape;21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" name="Google Shape;25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/>
          <p:nvPr/>
        </p:nvSpPr>
        <p:spPr>
          <a:xfrm>
            <a:off x="837725" y="854850"/>
            <a:ext cx="82335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400"/>
              <a:buFont typeface="Quattrocento"/>
              <a:buNone/>
            </a:pPr>
            <a:r>
              <a:rPr b="0" i="0" lang="en-US" sz="44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de Proyecto de Título (Ingeniería Informática)</a:t>
            </a:r>
            <a:endParaRPr b="0" i="0" sz="4400" u="none" cap="none" strike="noStrike">
              <a:solidFill>
                <a:srgbClr val="FFD9BE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4400"/>
              <a:buFont typeface="Quattrocento"/>
              <a:buNone/>
            </a:pPr>
            <a:r>
              <a:rPr b="0" i="0" lang="en-US" sz="44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EcoElectro</a:t>
            </a:r>
            <a:endParaRPr b="0" i="0" sz="4400" u="none" cap="none" strike="noStrike">
              <a:solidFill>
                <a:srgbClr val="FFD9BE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37724" y="3524591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Ignacia Arancibia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837724" y="4176815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Gabriela Gomez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837724" y="4829039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Vania Troncoso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837724" y="5769891"/>
            <a:ext cx="74685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Capstone PTY4614-002D</a:t>
            </a:r>
            <a:endParaRPr b="0" i="0" sz="1850" u="none" cap="none" strike="noStrike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Duoc UC Padre Alonso de Ovalle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 (EcoElectro)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529211" y="1472200"/>
            <a:ext cx="6239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23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Situación problemática:</a:t>
            </a:r>
            <a:endParaRPr b="0" i="0" sz="2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529225" y="1890225"/>
            <a:ext cx="118503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El volumen de basura electrónica crece cada año y contiene materiales contaminantes (plomo, mercurio, plásticos no degradables). Muchas personas no saben reconocer qué es reciclable ni dónde llevarlo, lo que provoca contaminación y pérdida de recursos valiosos.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"/>
          <p:cNvSpPr/>
          <p:nvPr/>
        </p:nvSpPr>
        <p:spPr>
          <a:xfrm>
            <a:off x="529219" y="4628450"/>
            <a:ext cx="3480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23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de solución:</a:t>
            </a:r>
            <a:endParaRPr b="0" i="0" sz="2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529219" y="5046482"/>
            <a:ext cx="105411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Desarrollar una aplicación móvil con Machine Learning / Deep Learning que permita al usuario escanear con la cámara un dispositivo y: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529219" y="6040519"/>
            <a:ext cx="1054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Char char="•"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Identificar si corresponde a basura tecnológica.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529219" y="6335319"/>
            <a:ext cx="1054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Char char="•"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Indicar qué partes pueden reciclarse.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529219" y="6630121"/>
            <a:ext cx="105411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850"/>
              <a:buFont typeface="Quattrocento"/>
              <a:buChar char="•"/>
            </a:pPr>
            <a:r>
              <a:rPr b="0" i="0" lang="en-US" sz="18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Sugerir puntos de reciclaje cercanos.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ed11c0342_0_0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 (EcoElectro).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37ed11c0342_0_0"/>
          <p:cNvSpPr/>
          <p:nvPr/>
        </p:nvSpPr>
        <p:spPr>
          <a:xfrm>
            <a:off x="425975" y="1928024"/>
            <a:ext cx="4423200" cy="12810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37ed11c0342_0_0"/>
          <p:cNvSpPr/>
          <p:nvPr/>
        </p:nvSpPr>
        <p:spPr>
          <a:xfrm>
            <a:off x="410743" y="1928037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37ed11c0342_0_0"/>
          <p:cNvSpPr/>
          <p:nvPr/>
        </p:nvSpPr>
        <p:spPr>
          <a:xfrm>
            <a:off x="638149" y="2094475"/>
            <a:ext cx="3523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Tecnologías a utilizar IA / ML: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7ed11c0342_0_0"/>
          <p:cNvSpPr/>
          <p:nvPr/>
        </p:nvSpPr>
        <p:spPr>
          <a:xfrm>
            <a:off x="638150" y="2407500"/>
            <a:ext cx="38274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TensorFlow / PyTorch, modelo CNN preentrenado (MobileNet/EfficientNet).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ed11c0342_0_0"/>
          <p:cNvSpPr/>
          <p:nvPr/>
        </p:nvSpPr>
        <p:spPr>
          <a:xfrm>
            <a:off x="5000375" y="1928023"/>
            <a:ext cx="4423200" cy="12810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37ed11c0342_0_0"/>
          <p:cNvSpPr/>
          <p:nvPr/>
        </p:nvSpPr>
        <p:spPr>
          <a:xfrm>
            <a:off x="4985124" y="1928037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7ed11c0342_0_0"/>
          <p:cNvSpPr/>
          <p:nvPr/>
        </p:nvSpPr>
        <p:spPr>
          <a:xfrm>
            <a:off x="5212533" y="2094487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Frontend móvil: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ed11c0342_0_0"/>
          <p:cNvSpPr/>
          <p:nvPr/>
        </p:nvSpPr>
        <p:spPr>
          <a:xfrm>
            <a:off x="5212533" y="2407502"/>
            <a:ext cx="4044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C#, .NET MAUI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7ed11c0342_0_0"/>
          <p:cNvSpPr/>
          <p:nvPr/>
        </p:nvSpPr>
        <p:spPr>
          <a:xfrm>
            <a:off x="9574750" y="1928024"/>
            <a:ext cx="4423200" cy="12810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7ed11c0342_0_0"/>
          <p:cNvSpPr/>
          <p:nvPr/>
        </p:nvSpPr>
        <p:spPr>
          <a:xfrm>
            <a:off x="9559505" y="1928037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7ed11c0342_0_0"/>
          <p:cNvSpPr/>
          <p:nvPr/>
        </p:nvSpPr>
        <p:spPr>
          <a:xfrm>
            <a:off x="9786915" y="2094487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Backend: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37ed11c0342_0_0"/>
          <p:cNvSpPr/>
          <p:nvPr/>
        </p:nvSpPr>
        <p:spPr>
          <a:xfrm>
            <a:off x="9786925" y="2407497"/>
            <a:ext cx="4044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 ASP.NET Core Web API o Firebase (servicios en la nube)</a:t>
            </a:r>
            <a:endParaRPr b="0" i="0" sz="1550" u="none" cap="none" strike="noStrike">
              <a:solidFill>
                <a:srgbClr val="F9EEE7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69" name="Google Shape;69;g37ed11c0342_0_0"/>
          <p:cNvSpPr/>
          <p:nvPr/>
        </p:nvSpPr>
        <p:spPr>
          <a:xfrm>
            <a:off x="395425" y="3860952"/>
            <a:ext cx="6710400" cy="11298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7ed11c0342_0_0"/>
          <p:cNvSpPr/>
          <p:nvPr/>
        </p:nvSpPr>
        <p:spPr>
          <a:xfrm>
            <a:off x="410743" y="386095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37ed11c0342_0_0"/>
          <p:cNvSpPr/>
          <p:nvPr/>
        </p:nvSpPr>
        <p:spPr>
          <a:xfrm>
            <a:off x="607602" y="4027393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 de datos: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37ed11c0342_0_0"/>
          <p:cNvSpPr/>
          <p:nvPr/>
        </p:nvSpPr>
        <p:spPr>
          <a:xfrm>
            <a:off x="607602" y="4340408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702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lang="en-US" sz="15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Microsoft Azure SQLite Management.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37ed11c0342_0_0"/>
          <p:cNvSpPr/>
          <p:nvPr/>
        </p:nvSpPr>
        <p:spPr>
          <a:xfrm>
            <a:off x="7328850" y="3860948"/>
            <a:ext cx="6710400" cy="11298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37ed11c0342_0_0"/>
          <p:cNvSpPr/>
          <p:nvPr/>
        </p:nvSpPr>
        <p:spPr>
          <a:xfrm>
            <a:off x="7313602" y="386095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37ed11c0342_0_0"/>
          <p:cNvSpPr/>
          <p:nvPr/>
        </p:nvSpPr>
        <p:spPr>
          <a:xfrm>
            <a:off x="7541012" y="4027405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8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Geolocalización: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7ed11c0342_0_0"/>
          <p:cNvSpPr/>
          <p:nvPr/>
        </p:nvSpPr>
        <p:spPr>
          <a:xfrm>
            <a:off x="7541012" y="4340420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Google Maps API/ OpenStreetMap para mostrar centros de reciclaje.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7ed11c0342_0_0"/>
          <p:cNvSpPr/>
          <p:nvPr/>
        </p:nvSpPr>
        <p:spPr>
          <a:xfrm>
            <a:off x="529225" y="5960276"/>
            <a:ext cx="2134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20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Ejecución: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7ed11c0342_0_0"/>
          <p:cNvSpPr/>
          <p:nvPr/>
        </p:nvSpPr>
        <p:spPr>
          <a:xfrm>
            <a:off x="529225" y="6534284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Construcción de dataset (imágenes de dispositivos electrónicos).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7ed11c0342_0_0"/>
          <p:cNvSpPr/>
          <p:nvPr/>
        </p:nvSpPr>
        <p:spPr>
          <a:xfrm>
            <a:off x="529225" y="6877083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Entrenamiento y validación del modelo de clasificación.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7ed11c0342_0_0"/>
          <p:cNvSpPr/>
          <p:nvPr/>
        </p:nvSpPr>
        <p:spPr>
          <a:xfrm>
            <a:off x="529225" y="7219881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Desarrollo de la app móvil con cámara y notificaciones.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37ed11c0342_0_0"/>
          <p:cNvSpPr/>
          <p:nvPr/>
        </p:nvSpPr>
        <p:spPr>
          <a:xfrm>
            <a:off x="529225" y="7562680"/>
            <a:ext cx="135720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550"/>
              <a:buFont typeface="Quattrocento"/>
              <a:buChar char="•"/>
            </a:pPr>
            <a:r>
              <a:rPr b="0" i="0" lang="en-US" sz="15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Integración con API de reciclaje/geolocalización.</a:t>
            </a:r>
            <a:endParaRPr b="0" i="0" sz="15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ed11c0342_0_37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inteligente(EcoElectro).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37ed11c0342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00" y="1429550"/>
            <a:ext cx="2571750" cy="560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37ed11c0342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0250" y="1333450"/>
            <a:ext cx="2668975" cy="5562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7ed11c0342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05375" y="1437729"/>
            <a:ext cx="2619375" cy="55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7ed11c0342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0925" y="1471067"/>
            <a:ext cx="2457450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4bfcffef5_0_20"/>
          <p:cNvSpPr txBox="1"/>
          <p:nvPr/>
        </p:nvSpPr>
        <p:spPr>
          <a:xfrm>
            <a:off x="595500" y="376625"/>
            <a:ext cx="1403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inteligente(EcoElectro).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98" name="Google Shape;98;g394bfcffef5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800" y="1452038"/>
            <a:ext cx="266898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94bfcffef5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8200" y="1452050"/>
            <a:ext cx="2571750" cy="5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94bfcffef5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900" y="1402263"/>
            <a:ext cx="2543175" cy="56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94bfcffef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9925" y="1651450"/>
            <a:ext cx="2599900" cy="546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94bfcffef5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825" y="1635313"/>
            <a:ext cx="2543175" cy="54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94bfcffef5_0_28"/>
          <p:cNvSpPr txBox="1"/>
          <p:nvPr/>
        </p:nvSpPr>
        <p:spPr>
          <a:xfrm>
            <a:off x="564975" y="376625"/>
            <a:ext cx="1397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Aplicación para detección de basura tecnológica y reciclaje inteligente(EcoElectro)</a:t>
            </a:r>
            <a:endParaRPr/>
          </a:p>
        </p:txBody>
      </p:sp>
      <p:pic>
        <p:nvPicPr>
          <p:cNvPr id="109" name="Google Shape;109;g394bfcffef5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4363" y="1552549"/>
            <a:ext cx="2543175" cy="5661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ed11c0342_0_76"/>
          <p:cNvSpPr/>
          <p:nvPr/>
        </p:nvSpPr>
        <p:spPr>
          <a:xfrm>
            <a:off x="574958" y="496867"/>
            <a:ext cx="13258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2800"/>
              <a:buFont typeface="Quattrocento"/>
              <a:buNone/>
            </a:pPr>
            <a:r>
              <a:rPr b="0" i="0" lang="en-US" sz="280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1: Aplicación para detección de basura tecnológica y reciclaje inteligente.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7ed11c0342_0_76"/>
          <p:cNvSpPr/>
          <p:nvPr/>
        </p:nvSpPr>
        <p:spPr>
          <a:xfrm>
            <a:off x="529233" y="1472208"/>
            <a:ext cx="2282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16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Situación problemática: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7ed11c0342_0_76"/>
          <p:cNvSpPr/>
          <p:nvPr/>
        </p:nvSpPr>
        <p:spPr>
          <a:xfrm>
            <a:off x="529233" y="1890236"/>
            <a:ext cx="6601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El volumen de basura electrónica crece cada año y contiene materiales contaminantes (plomo, mercurio, plásticos no degradables). Muchas personas no saben reconocer qué es reciclable ni dónde llevarlo, lo que provoca contaminación y pérdida de recursos valiosos.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7ed11c0342_0_76"/>
          <p:cNvSpPr/>
          <p:nvPr/>
        </p:nvSpPr>
        <p:spPr>
          <a:xfrm>
            <a:off x="7507248" y="1472208"/>
            <a:ext cx="217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16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Propuesta de solución: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7ed11c0342_0_76"/>
          <p:cNvSpPr/>
          <p:nvPr/>
        </p:nvSpPr>
        <p:spPr>
          <a:xfrm>
            <a:off x="7507248" y="1890236"/>
            <a:ext cx="66015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None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Desarrollar una aplicación móvil con Machine Learning / Deep Learning que permita al usuario escanear con la cámara un dispositivo y: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7ed11c0342_0_76"/>
          <p:cNvSpPr/>
          <p:nvPr/>
        </p:nvSpPr>
        <p:spPr>
          <a:xfrm>
            <a:off x="7507248" y="2510195"/>
            <a:ext cx="6601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Identificar si corresponde a basura tecnológica.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7ed11c0342_0_76"/>
          <p:cNvSpPr/>
          <p:nvPr/>
        </p:nvSpPr>
        <p:spPr>
          <a:xfrm>
            <a:off x="7507248" y="2804993"/>
            <a:ext cx="6601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Indicar qué partes pueden reciclarse.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7ed11c0342_0_76"/>
          <p:cNvSpPr/>
          <p:nvPr/>
        </p:nvSpPr>
        <p:spPr>
          <a:xfrm>
            <a:off x="7507248" y="3099792"/>
            <a:ext cx="66015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Sugerir puntos de reciclaje cercanos.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7ed11c0342_0_76"/>
          <p:cNvSpPr/>
          <p:nvPr/>
        </p:nvSpPr>
        <p:spPr>
          <a:xfrm>
            <a:off x="529233" y="3564612"/>
            <a:ext cx="4423200" cy="11298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7ed11c0342_0_76"/>
          <p:cNvSpPr/>
          <p:nvPr/>
        </p:nvSpPr>
        <p:spPr>
          <a:xfrm>
            <a:off x="513993" y="3564612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7ed11c0342_0_76"/>
          <p:cNvSpPr/>
          <p:nvPr/>
        </p:nvSpPr>
        <p:spPr>
          <a:xfrm>
            <a:off x="741402" y="3731062"/>
            <a:ext cx="2341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Tecnologías a utilizar IA / ML: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7ed11c0342_0_76"/>
          <p:cNvSpPr/>
          <p:nvPr/>
        </p:nvSpPr>
        <p:spPr>
          <a:xfrm>
            <a:off x="741402" y="4044077"/>
            <a:ext cx="40446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TensorFlow / PyTorch, modelo CNN preentrenado (MobileNet/EfficientNet).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7ed11c0342_0_76"/>
          <p:cNvSpPr/>
          <p:nvPr/>
        </p:nvSpPr>
        <p:spPr>
          <a:xfrm>
            <a:off x="5103614" y="3564612"/>
            <a:ext cx="4423200" cy="11298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7ed11c0342_0_76"/>
          <p:cNvSpPr/>
          <p:nvPr/>
        </p:nvSpPr>
        <p:spPr>
          <a:xfrm>
            <a:off x="5088374" y="3564612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7ed11c0342_0_76"/>
          <p:cNvSpPr/>
          <p:nvPr/>
        </p:nvSpPr>
        <p:spPr>
          <a:xfrm>
            <a:off x="5315783" y="3731062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Frontend móvil: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7ed11c0342_0_76"/>
          <p:cNvSpPr/>
          <p:nvPr/>
        </p:nvSpPr>
        <p:spPr>
          <a:xfrm>
            <a:off x="5315783" y="4044077"/>
            <a:ext cx="4044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Flutter o React Native.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7ed11c0342_0_76"/>
          <p:cNvSpPr/>
          <p:nvPr/>
        </p:nvSpPr>
        <p:spPr>
          <a:xfrm>
            <a:off x="9677995" y="3564612"/>
            <a:ext cx="4423200" cy="1129800"/>
          </a:xfrm>
          <a:prstGeom prst="roundRect">
            <a:avLst>
              <a:gd fmla="val 6475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7ed11c0342_0_76"/>
          <p:cNvSpPr/>
          <p:nvPr/>
        </p:nvSpPr>
        <p:spPr>
          <a:xfrm>
            <a:off x="9662755" y="3564612"/>
            <a:ext cx="60900" cy="11298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7ed11c0342_0_76"/>
          <p:cNvSpPr/>
          <p:nvPr/>
        </p:nvSpPr>
        <p:spPr>
          <a:xfrm>
            <a:off x="9890165" y="3731062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Backend: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7ed11c0342_0_76"/>
          <p:cNvSpPr/>
          <p:nvPr/>
        </p:nvSpPr>
        <p:spPr>
          <a:xfrm>
            <a:off x="9890165" y="4044077"/>
            <a:ext cx="40446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Firebase / Node.js.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7ed11c0342_0_76"/>
          <p:cNvSpPr/>
          <p:nvPr/>
        </p:nvSpPr>
        <p:spPr>
          <a:xfrm>
            <a:off x="529233" y="4845606"/>
            <a:ext cx="6710400" cy="8877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7ed11c0342_0_76"/>
          <p:cNvSpPr/>
          <p:nvPr/>
        </p:nvSpPr>
        <p:spPr>
          <a:xfrm>
            <a:off x="513993" y="484560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7ed11c0342_0_76"/>
          <p:cNvSpPr/>
          <p:nvPr/>
        </p:nvSpPr>
        <p:spPr>
          <a:xfrm>
            <a:off x="741402" y="5012055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Base de datos: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7ed11c0342_0_76"/>
          <p:cNvSpPr/>
          <p:nvPr/>
        </p:nvSpPr>
        <p:spPr>
          <a:xfrm>
            <a:off x="741402" y="5325070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1625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lang="en-US" sz="15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Microsoft Azure SQLite Management.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7ed11c0342_0_76"/>
          <p:cNvSpPr/>
          <p:nvPr/>
        </p:nvSpPr>
        <p:spPr>
          <a:xfrm>
            <a:off x="7390805" y="4845606"/>
            <a:ext cx="6710400" cy="887700"/>
          </a:xfrm>
          <a:prstGeom prst="roundRect">
            <a:avLst>
              <a:gd fmla="val 8239" name="adj"/>
            </a:avLst>
          </a:prstGeom>
          <a:solidFill>
            <a:srgbClr val="123332"/>
          </a:solidFill>
          <a:ln cap="flat" cmpd="sng" w="15225">
            <a:solidFill>
              <a:srgbClr val="4A6B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7ed11c0342_0_76"/>
          <p:cNvSpPr/>
          <p:nvPr/>
        </p:nvSpPr>
        <p:spPr>
          <a:xfrm>
            <a:off x="7375565" y="4845606"/>
            <a:ext cx="60900" cy="887700"/>
          </a:xfrm>
          <a:prstGeom prst="roundRect">
            <a:avLst>
              <a:gd fmla="val 37211" name="adj"/>
            </a:avLst>
          </a:prstGeom>
          <a:solidFill>
            <a:srgbClr val="EF9C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7ed11c0342_0_76"/>
          <p:cNvSpPr/>
          <p:nvPr/>
        </p:nvSpPr>
        <p:spPr>
          <a:xfrm>
            <a:off x="7602974" y="5012055"/>
            <a:ext cx="17790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400"/>
              <a:buFont typeface="Quattrocento"/>
              <a:buNone/>
            </a:pPr>
            <a:r>
              <a:rPr b="0" i="0" lang="en-US" sz="140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Geolocalización: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7ed11c0342_0_76"/>
          <p:cNvSpPr/>
          <p:nvPr/>
        </p:nvSpPr>
        <p:spPr>
          <a:xfrm>
            <a:off x="7602974" y="5325070"/>
            <a:ext cx="63318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Google Maps API para mostrar centros de reciclaje.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7ed11c0342_0_76"/>
          <p:cNvSpPr/>
          <p:nvPr/>
        </p:nvSpPr>
        <p:spPr>
          <a:xfrm>
            <a:off x="529233" y="5960269"/>
            <a:ext cx="213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FD9BE"/>
              </a:buClr>
              <a:buSzPts val="1650"/>
              <a:buFont typeface="Quattrocento"/>
              <a:buNone/>
            </a:pPr>
            <a:r>
              <a:rPr b="0" i="0" lang="en-US" sz="1650" u="none" cap="none" strike="noStrike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Ejecución: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7ed11c0342_0_76"/>
          <p:cNvSpPr/>
          <p:nvPr/>
        </p:nvSpPr>
        <p:spPr>
          <a:xfrm>
            <a:off x="529233" y="6453902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Construcción de dataset (imágenes de dispositivos electrónicos).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7ed11c0342_0_76"/>
          <p:cNvSpPr/>
          <p:nvPr/>
        </p:nvSpPr>
        <p:spPr>
          <a:xfrm>
            <a:off x="529233" y="6748701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Entrenamiento y validación del modelo de clasificación.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7ed11c0342_0_76"/>
          <p:cNvSpPr/>
          <p:nvPr/>
        </p:nvSpPr>
        <p:spPr>
          <a:xfrm>
            <a:off x="529233" y="7043499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Desarrollo de la app móvil con cámara y notificaciones.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7ed11c0342_0_76"/>
          <p:cNvSpPr/>
          <p:nvPr/>
        </p:nvSpPr>
        <p:spPr>
          <a:xfrm>
            <a:off x="529233" y="7338298"/>
            <a:ext cx="13572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5217"/>
              </a:lnSpc>
              <a:spcBef>
                <a:spcPts val="0"/>
              </a:spcBef>
              <a:spcAft>
                <a:spcPts val="0"/>
              </a:spcAft>
              <a:buClr>
                <a:srgbClr val="F9EEE7"/>
              </a:buClr>
              <a:buSzPts val="1150"/>
              <a:buFont typeface="Quattrocento"/>
              <a:buChar char="•"/>
            </a:pPr>
            <a:r>
              <a:rPr b="0" i="0" lang="en-US" sz="1150" u="none" cap="none" strike="noStrike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Integración con API de reciclaje/geolocalización.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2025-08-18T17:25:34Z</dcterms:created>
</cp:coreProperties>
</file>