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  <p:sldMasterId id="2147483719" r:id="rId5"/>
  </p:sldMasterIdLst>
  <p:notesMasterIdLst>
    <p:notesMasterId r:id="rId21"/>
  </p:notesMasterIdLst>
  <p:handoutMasterIdLst>
    <p:handoutMasterId r:id="rId22"/>
  </p:handoutMasterIdLst>
  <p:sldIdLst>
    <p:sldId id="314" r:id="rId6"/>
    <p:sldId id="315" r:id="rId7"/>
    <p:sldId id="344" r:id="rId8"/>
    <p:sldId id="326" r:id="rId9"/>
    <p:sldId id="328" r:id="rId10"/>
    <p:sldId id="330" r:id="rId11"/>
    <p:sldId id="331" r:id="rId12"/>
    <p:sldId id="292" r:id="rId13"/>
    <p:sldId id="321" r:id="rId14"/>
    <p:sldId id="347" r:id="rId15"/>
    <p:sldId id="334" r:id="rId16"/>
    <p:sldId id="346" r:id="rId17"/>
    <p:sldId id="335" r:id="rId18"/>
    <p:sldId id="341" r:id="rId19"/>
    <p:sldId id="34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513" autoAdjust="0"/>
  </p:normalViewPr>
  <p:slideViewPr>
    <p:cSldViewPr snapToGrid="0">
      <p:cViewPr varScale="1">
        <p:scale>
          <a:sx n="84" d="100"/>
          <a:sy n="84" d="100"/>
        </p:scale>
        <p:origin x="1632" y="96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61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92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78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773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20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24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972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758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7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26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22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69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184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566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9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69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197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585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52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848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22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1653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SmartArt graphic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60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528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60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95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73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3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5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preprocessing.StandardScaler.html#sklearn.preprocessing.StandardScaler" TargetMode="External"/><Relationship Id="rId7" Type="http://schemas.openxmlformats.org/officeDocument/2006/relationships/hyperlink" Target="https://scikit-learn.org/stable/modules/generated/sklearn.model_selection.GridSearchCV.html#sklearn.model_selection.GridSearchCV" TargetMode="External"/><Relationship Id="rId2" Type="http://schemas.openxmlformats.org/officeDocument/2006/relationships/hyperlink" Target="https://www.kaggle.com/datasets/jimschacko/wall-following-robot-navigation-dataset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cikit-learn.org/stable/modules/generated/sklearn.ensemble.RandomForestClassifier.html#sklearn.ensemble.RandomForestClassifier" TargetMode="External"/><Relationship Id="rId5" Type="http://schemas.openxmlformats.org/officeDocument/2006/relationships/hyperlink" Target="https://scikit-learn.org/stable/modules/generated/sklearn.svm.SVC.html#sklearn.svm.SVC" TargetMode="External"/><Relationship Id="rId4" Type="http://schemas.openxmlformats.org/officeDocument/2006/relationships/hyperlink" Target="https://scikit-learn.org/stable/modules/generated/sklearn.linear_model.LogisticRegression.html#sklearn.linear_model.LogisticRegression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696" y="3047137"/>
            <a:ext cx="4650463" cy="763726"/>
          </a:xfrm>
        </p:spPr>
        <p:txBody>
          <a:bodyPr>
            <a:normAutofit/>
          </a:bodyPr>
          <a:lstStyle/>
          <a:p>
            <a:r>
              <a:rPr lang="en-US" sz="3600" dirty="0"/>
              <a:t>Machine Learning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BF3CB8-9AEC-2A49-878B-DA2023A9BB6B}"/>
              </a:ext>
            </a:extLst>
          </p:cNvPr>
          <p:cNvSpPr txBox="1"/>
          <p:nvPr/>
        </p:nvSpPr>
        <p:spPr>
          <a:xfrm>
            <a:off x="6734696" y="3810863"/>
            <a:ext cx="3052310" cy="1497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t-IT" sz="1600" dirty="0" err="1">
                <a:solidFill>
                  <a:schemeClr val="bg1"/>
                </a:solidFill>
              </a:rPr>
              <a:t>Robotics</a:t>
            </a:r>
            <a:r>
              <a:rPr lang="it-IT" sz="1600" dirty="0">
                <a:solidFill>
                  <a:schemeClr val="bg1"/>
                </a:solidFill>
              </a:rPr>
              <a:t> Engineering – UNIGE</a:t>
            </a:r>
          </a:p>
          <a:p>
            <a:pPr>
              <a:lnSpc>
                <a:spcPct val="200000"/>
              </a:lnSpc>
            </a:pPr>
            <a:r>
              <a:rPr lang="it-IT" sz="1600" dirty="0">
                <a:solidFill>
                  <a:schemeClr val="bg1"/>
                </a:solidFill>
              </a:rPr>
              <a:t>Gabriele Nicchiarelli – S4822677</a:t>
            </a:r>
          </a:p>
          <a:p>
            <a:pPr>
              <a:lnSpc>
                <a:spcPct val="200000"/>
              </a:lnSpc>
            </a:pPr>
            <a:r>
              <a:rPr lang="it-IT" sz="1600" dirty="0">
                <a:solidFill>
                  <a:schemeClr val="bg1"/>
                </a:solidFill>
              </a:rPr>
              <a:t>Ivan Terrile – S4851947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02C3BF-3C3D-F1DA-6F88-5D0D55E77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9" t="34711" r="17258" b="30834"/>
          <a:stretch/>
        </p:blipFill>
        <p:spPr bwMode="auto">
          <a:xfrm>
            <a:off x="10754086" y="182055"/>
            <a:ext cx="1262145" cy="39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D0B4-6241-24BD-6EDE-D7EA2274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: </a:t>
            </a:r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39D08-48DE-CDD2-F992-F6523DC26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E54AA-BF69-6E48-8C2F-CE65CD1AD16A}"/>
              </a:ext>
            </a:extLst>
          </p:cNvPr>
          <p:cNvSpPr txBox="1"/>
          <p:nvPr/>
        </p:nvSpPr>
        <p:spPr>
          <a:xfrm>
            <a:off x="6095999" y="2078268"/>
            <a:ext cx="2446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+mj-lt"/>
              </a:rPr>
              <a:t>Confusion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matrix</a:t>
            </a:r>
            <a:endParaRPr lang="en-US" sz="24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5D5537-829C-5F0F-F665-26CF23B47E71}"/>
              </a:ext>
            </a:extLst>
          </p:cNvPr>
          <p:cNvSpPr txBox="1"/>
          <p:nvPr/>
        </p:nvSpPr>
        <p:spPr>
          <a:xfrm>
            <a:off x="914399" y="2078268"/>
            <a:ext cx="2368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+mj-lt"/>
              </a:rPr>
              <a:t>Best </a:t>
            </a:r>
            <a:r>
              <a:rPr lang="it-IT" sz="2400" dirty="0" err="1">
                <a:latin typeface="+mj-lt"/>
              </a:rPr>
              <a:t>parameters</a:t>
            </a:r>
            <a:endParaRPr lang="en-US" sz="24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7E9C4A-9D96-F2E3-BF2C-92ABE8092178}"/>
              </a:ext>
            </a:extLst>
          </p:cNvPr>
          <p:cNvSpPr txBox="1"/>
          <p:nvPr/>
        </p:nvSpPr>
        <p:spPr>
          <a:xfrm>
            <a:off x="914399" y="2672172"/>
            <a:ext cx="2359172" cy="1158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600" i="1" dirty="0"/>
              <a:t>C</a:t>
            </a:r>
            <a:r>
              <a:rPr lang="it-IT" sz="1600" dirty="0"/>
              <a:t> = 1000</a:t>
            </a:r>
          </a:p>
          <a:p>
            <a:pPr>
              <a:lnSpc>
                <a:spcPct val="150000"/>
              </a:lnSpc>
            </a:pPr>
            <a:r>
              <a:rPr lang="it-IT" sz="1600" i="1" dirty="0"/>
              <a:t>Solver</a:t>
            </a:r>
            <a:r>
              <a:rPr lang="it-IT" sz="1600" dirty="0"/>
              <a:t> = newton-cg</a:t>
            </a:r>
          </a:p>
          <a:p>
            <a:pPr>
              <a:lnSpc>
                <a:spcPct val="150000"/>
              </a:lnSpc>
            </a:pPr>
            <a:r>
              <a:rPr lang="it-IT" sz="1600" i="1" dirty="0" err="1"/>
              <a:t>Multiclass</a:t>
            </a:r>
            <a:r>
              <a:rPr lang="it-IT" sz="1600" dirty="0"/>
              <a:t> = </a:t>
            </a:r>
            <a:r>
              <a:rPr lang="it-IT" sz="1600" dirty="0" err="1"/>
              <a:t>multinomial</a:t>
            </a:r>
            <a:endParaRPr lang="it-IT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207FCC-44A4-401F-E497-5A98C07893A6}"/>
              </a:ext>
            </a:extLst>
          </p:cNvPr>
          <p:cNvSpPr txBox="1"/>
          <p:nvPr/>
        </p:nvSpPr>
        <p:spPr>
          <a:xfrm>
            <a:off x="914399" y="4139001"/>
            <a:ext cx="3569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+mj-lt"/>
              </a:rPr>
              <a:t>Balanced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accuracy</a:t>
            </a:r>
            <a:r>
              <a:rPr lang="it-IT" sz="2400" dirty="0">
                <a:latin typeface="+mj-lt"/>
              </a:rPr>
              <a:t>: 0.646</a:t>
            </a:r>
            <a:endParaRPr lang="en-US" sz="24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B27BF-0BA1-DA96-0E6A-C25592B0D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813540"/>
            <a:ext cx="4541284" cy="338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62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D0B4-6241-24BD-6EDE-D7EA2274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: SVC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39D08-48DE-CDD2-F992-F6523DC26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E54AA-BF69-6E48-8C2F-CE65CD1AD16A}"/>
              </a:ext>
            </a:extLst>
          </p:cNvPr>
          <p:cNvSpPr txBox="1"/>
          <p:nvPr/>
        </p:nvSpPr>
        <p:spPr>
          <a:xfrm>
            <a:off x="6095999" y="2078268"/>
            <a:ext cx="2446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+mj-lt"/>
              </a:rPr>
              <a:t>Confusion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matrix</a:t>
            </a:r>
            <a:endParaRPr lang="en-US" sz="24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5D5537-829C-5F0F-F665-26CF23B47E71}"/>
              </a:ext>
            </a:extLst>
          </p:cNvPr>
          <p:cNvSpPr txBox="1"/>
          <p:nvPr/>
        </p:nvSpPr>
        <p:spPr>
          <a:xfrm>
            <a:off x="914399" y="2078268"/>
            <a:ext cx="2368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+mj-lt"/>
              </a:rPr>
              <a:t>Best </a:t>
            </a:r>
            <a:r>
              <a:rPr lang="it-IT" sz="2400" dirty="0" err="1">
                <a:latin typeface="+mj-lt"/>
              </a:rPr>
              <a:t>parameters</a:t>
            </a:r>
            <a:endParaRPr lang="en-US" sz="24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7E9C4A-9D96-F2E3-BF2C-92ABE8092178}"/>
              </a:ext>
            </a:extLst>
          </p:cNvPr>
          <p:cNvSpPr txBox="1"/>
          <p:nvPr/>
        </p:nvSpPr>
        <p:spPr>
          <a:xfrm>
            <a:off x="914399" y="2672172"/>
            <a:ext cx="3172600" cy="1158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i="1" dirty="0"/>
              <a:t>C</a:t>
            </a:r>
            <a:r>
              <a:rPr lang="en-US" sz="1600" dirty="0"/>
              <a:t> = 1000</a:t>
            </a:r>
          </a:p>
          <a:p>
            <a:pPr>
              <a:lnSpc>
                <a:spcPct val="150000"/>
              </a:lnSpc>
            </a:pPr>
            <a:r>
              <a:rPr lang="en-US" sz="1600" i="1" dirty="0"/>
              <a:t>Kernel</a:t>
            </a:r>
            <a:r>
              <a:rPr lang="en-US" sz="1600" dirty="0"/>
              <a:t> = </a:t>
            </a:r>
            <a:r>
              <a:rPr lang="en-US" sz="1600" dirty="0" err="1"/>
              <a:t>rbf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i="1" dirty="0"/>
              <a:t>gamma</a:t>
            </a:r>
            <a:r>
              <a:rPr lang="en-US" sz="1600" dirty="0"/>
              <a:t> = 0.021544346900318846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207FCC-44A4-401F-E497-5A98C07893A6}"/>
              </a:ext>
            </a:extLst>
          </p:cNvPr>
          <p:cNvSpPr txBox="1"/>
          <p:nvPr/>
        </p:nvSpPr>
        <p:spPr>
          <a:xfrm>
            <a:off x="914399" y="4139001"/>
            <a:ext cx="3573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+mj-lt"/>
              </a:rPr>
              <a:t>Balanced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accuracy</a:t>
            </a:r>
            <a:r>
              <a:rPr lang="it-IT" sz="2400" dirty="0">
                <a:latin typeface="+mj-lt"/>
              </a:rPr>
              <a:t>: 0.899</a:t>
            </a:r>
            <a:endParaRPr lang="en-US" sz="24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F27803-D398-C4DE-653A-893F0A580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802800"/>
            <a:ext cx="4485293" cy="334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95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D0B4-6241-24BD-6EDE-D7EA2274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: random </a:t>
            </a:r>
            <a:r>
              <a:rPr lang="it-IT" dirty="0" err="1"/>
              <a:t>forest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39D08-48DE-CDD2-F992-F6523DC26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E54AA-BF69-6E48-8C2F-CE65CD1AD16A}"/>
              </a:ext>
            </a:extLst>
          </p:cNvPr>
          <p:cNvSpPr txBox="1"/>
          <p:nvPr/>
        </p:nvSpPr>
        <p:spPr>
          <a:xfrm>
            <a:off x="6095999" y="2078268"/>
            <a:ext cx="2446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+mj-lt"/>
              </a:rPr>
              <a:t>Confusion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matrix</a:t>
            </a:r>
            <a:endParaRPr lang="en-US" sz="24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5D5537-829C-5F0F-F665-26CF23B47E71}"/>
              </a:ext>
            </a:extLst>
          </p:cNvPr>
          <p:cNvSpPr txBox="1"/>
          <p:nvPr/>
        </p:nvSpPr>
        <p:spPr>
          <a:xfrm>
            <a:off x="914399" y="2078268"/>
            <a:ext cx="2368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+mj-lt"/>
              </a:rPr>
              <a:t>Best </a:t>
            </a:r>
            <a:r>
              <a:rPr lang="it-IT" sz="2400" dirty="0" err="1">
                <a:latin typeface="+mj-lt"/>
              </a:rPr>
              <a:t>parameters</a:t>
            </a:r>
            <a:endParaRPr lang="en-US" sz="24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7E9C4A-9D96-F2E3-BF2C-92ABE8092178}"/>
              </a:ext>
            </a:extLst>
          </p:cNvPr>
          <p:cNvSpPr txBox="1"/>
          <p:nvPr/>
        </p:nvSpPr>
        <p:spPr>
          <a:xfrm>
            <a:off x="914399" y="2672172"/>
            <a:ext cx="1917769" cy="1158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600" i="1" dirty="0"/>
              <a:t>Max </a:t>
            </a:r>
            <a:r>
              <a:rPr lang="it-IT" sz="1600" i="1" dirty="0" err="1"/>
              <a:t>depth</a:t>
            </a:r>
            <a:r>
              <a:rPr lang="it-IT" sz="1600" i="1" dirty="0"/>
              <a:t> </a:t>
            </a:r>
            <a:r>
              <a:rPr lang="it-IT" sz="1600" dirty="0"/>
              <a:t>= 100</a:t>
            </a:r>
          </a:p>
          <a:p>
            <a:pPr>
              <a:lnSpc>
                <a:spcPct val="150000"/>
              </a:lnSpc>
            </a:pPr>
            <a:r>
              <a:rPr lang="it-IT" sz="1600" i="1" dirty="0"/>
              <a:t>Max features </a:t>
            </a:r>
            <a:r>
              <a:rPr lang="it-IT" sz="1600" dirty="0"/>
              <a:t>= </a:t>
            </a:r>
            <a:r>
              <a:rPr lang="it-IT" sz="1600" dirty="0" err="1"/>
              <a:t>sqrt</a:t>
            </a:r>
            <a:endParaRPr lang="it-IT" sz="1600" dirty="0"/>
          </a:p>
          <a:p>
            <a:pPr>
              <a:lnSpc>
                <a:spcPct val="150000"/>
              </a:lnSpc>
            </a:pPr>
            <a:r>
              <a:rPr lang="it-IT" sz="1600" i="1" dirty="0"/>
              <a:t>Criterion</a:t>
            </a:r>
            <a:r>
              <a:rPr lang="it-IT" sz="1600" dirty="0"/>
              <a:t> = </a:t>
            </a:r>
            <a:r>
              <a:rPr lang="it-IT" sz="1600" dirty="0" err="1"/>
              <a:t>entropy</a:t>
            </a:r>
            <a:endParaRPr lang="it-IT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207FCC-44A4-401F-E497-5A98C07893A6}"/>
              </a:ext>
            </a:extLst>
          </p:cNvPr>
          <p:cNvSpPr txBox="1"/>
          <p:nvPr/>
        </p:nvSpPr>
        <p:spPr>
          <a:xfrm>
            <a:off x="914399" y="4139001"/>
            <a:ext cx="3573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+mj-lt"/>
              </a:rPr>
              <a:t>Balanced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accuracy</a:t>
            </a:r>
            <a:r>
              <a:rPr lang="it-IT" sz="2400" dirty="0">
                <a:latin typeface="+mj-lt"/>
              </a:rPr>
              <a:t>: 0.994</a:t>
            </a:r>
            <a:endParaRPr lang="en-US" sz="24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50430-2328-AE9F-6E3A-695F11F4D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805309"/>
            <a:ext cx="4493598" cy="334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32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800C-72E0-080F-249F-6DBA3DB2C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20637"/>
            <a:ext cx="12192000" cy="535531"/>
          </a:xfrm>
        </p:spPr>
        <p:txBody>
          <a:bodyPr wrap="square">
            <a:spAutoFit/>
          </a:bodyPr>
          <a:lstStyle/>
          <a:p>
            <a:pPr algn="ctr"/>
            <a:r>
              <a:rPr lang="it-IT" dirty="0" err="1"/>
              <a:t>comparison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015883-8B8F-6366-B4E2-392D072C9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0E5BFD-7FB1-97ED-2FA1-68B3B8533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436" y="1822159"/>
            <a:ext cx="4491127" cy="442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28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015883-8B8F-6366-B4E2-392D072C9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A0865566-5131-0DFC-F2B5-B5E596AE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References</a:t>
            </a:r>
            <a:endParaRPr lang="it-IT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5CF34B29-36AF-98C8-1CD8-C6181524E2CB}"/>
              </a:ext>
            </a:extLst>
          </p:cNvPr>
          <p:cNvSpPr txBox="1">
            <a:spLocks/>
          </p:cNvSpPr>
          <p:nvPr/>
        </p:nvSpPr>
        <p:spPr>
          <a:xfrm>
            <a:off x="915736" y="2011680"/>
            <a:ext cx="10367687" cy="340548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Code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Standard Scaler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Logistic Regression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Support Vector Classifier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Random Forest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 err="1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GridSearchCV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4322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696" y="3047137"/>
            <a:ext cx="4650463" cy="763726"/>
          </a:xfrm>
        </p:spPr>
        <p:txBody>
          <a:bodyPr>
            <a:normAutofit/>
          </a:bodyPr>
          <a:lstStyle/>
          <a:p>
            <a:r>
              <a:rPr lang="en-US" sz="3600"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BF3CB8-9AEC-2A49-878B-DA2023A9BB6B}"/>
              </a:ext>
            </a:extLst>
          </p:cNvPr>
          <p:cNvSpPr txBox="1"/>
          <p:nvPr/>
        </p:nvSpPr>
        <p:spPr>
          <a:xfrm>
            <a:off x="6734696" y="3810863"/>
            <a:ext cx="3052310" cy="1497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t-IT" sz="1600" dirty="0" err="1">
                <a:solidFill>
                  <a:schemeClr val="bg1"/>
                </a:solidFill>
              </a:rPr>
              <a:t>Robotics</a:t>
            </a:r>
            <a:r>
              <a:rPr lang="it-IT" sz="1600" dirty="0">
                <a:solidFill>
                  <a:schemeClr val="bg1"/>
                </a:solidFill>
              </a:rPr>
              <a:t> Engineering – UNIGE</a:t>
            </a:r>
          </a:p>
          <a:p>
            <a:pPr>
              <a:lnSpc>
                <a:spcPct val="200000"/>
              </a:lnSpc>
            </a:pPr>
            <a:r>
              <a:rPr lang="it-IT" sz="1600" dirty="0">
                <a:solidFill>
                  <a:schemeClr val="bg1"/>
                </a:solidFill>
              </a:rPr>
              <a:t>Gabriele Nicchiarelli – S4822677</a:t>
            </a:r>
          </a:p>
          <a:p>
            <a:pPr>
              <a:lnSpc>
                <a:spcPct val="200000"/>
              </a:lnSpc>
            </a:pPr>
            <a:r>
              <a:rPr lang="it-IT" sz="1600" dirty="0">
                <a:solidFill>
                  <a:schemeClr val="bg1"/>
                </a:solidFill>
              </a:rPr>
              <a:t>Ivan Terrile – S4851947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02C3BF-3C3D-F1DA-6F88-5D0D55E77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9" t="34711" r="17258" b="30834"/>
          <a:stretch/>
        </p:blipFill>
        <p:spPr bwMode="auto">
          <a:xfrm>
            <a:off x="10754086" y="182055"/>
            <a:ext cx="1262145" cy="39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34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904846"/>
            <a:ext cx="5181600" cy="3128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This assignment focuses on a classification problem.</a:t>
            </a:r>
            <a:br>
              <a:rPr lang="en-US" sz="1600" dirty="0"/>
            </a:br>
            <a:r>
              <a:rPr lang="en-US" sz="1600" dirty="0"/>
              <a:t>It aims to evaluate and compare the predictive capabilities of various classification models on a specific robotics dataset.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11363"/>
            <a:ext cx="4572001" cy="415575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cap="none" dirty="0">
                <a:cs typeface="Calibri"/>
              </a:rPr>
              <a:t>The dataset consists in a collection of data from a SCITOS G5 robot navigating through a room following the wall in a clockwise direction, for 4 rounds, using 24 ultrasound sensors arranged circularly around its </a:t>
            </a:r>
            <a:r>
              <a:rPr lang="en-US" sz="1600" dirty="0">
                <a:cs typeface="Calibri"/>
              </a:rPr>
              <a:t>‘</a:t>
            </a:r>
            <a:r>
              <a:rPr lang="en-US" sz="1600" cap="none" dirty="0">
                <a:cs typeface="Calibri"/>
              </a:rPr>
              <a:t>waist’.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Segnaposto contenuto 8" descr="Immagine che contiene testo, cilindro, interno, design&#10;&#10;Descrizione generata automaticamente">
            <a:extLst>
              <a:ext uri="{FF2B5EF4-FFF2-40B4-BE49-F238E27FC236}">
                <a16:creationId xmlns:a16="http://schemas.microsoft.com/office/drawing/2014/main" id="{E722193C-0720-A03A-645D-663594489F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43" b="99554" l="4000" r="92889">
                        <a14:foregroundMark x1="37333" y1="33482" x2="38222" y2="32589"/>
                        <a14:foregroundMark x1="38222" y1="38393" x2="27556" y2="14286"/>
                        <a14:foregroundMark x1="27556" y1="14286" x2="35111" y2="12500"/>
                        <a14:foregroundMark x1="30667" y1="22768" x2="24000" y2="51339"/>
                        <a14:foregroundMark x1="22667" y1="51786" x2="17333" y2="51339"/>
                        <a14:foregroundMark x1="30667" y1="54018" x2="56000" y2="46429"/>
                        <a14:foregroundMark x1="56000" y1="46429" x2="49333" y2="25446"/>
                        <a14:foregroundMark x1="49333" y1="25446" x2="49778" y2="20982"/>
                        <a14:foregroundMark x1="43111" y1="35714" x2="42222" y2="21875"/>
                        <a14:foregroundMark x1="40889" y1="51786" x2="32444" y2="52232"/>
                        <a14:foregroundMark x1="28000" y1="30804" x2="24889" y2="10268"/>
                        <a14:foregroundMark x1="24889" y1="10268" x2="48889" y2="7589"/>
                        <a14:foregroundMark x1="48889" y1="7589" x2="65778" y2="14732"/>
                        <a14:foregroundMark x1="65778" y1="14732" x2="56889" y2="16071"/>
                        <a14:foregroundMark x1="64444" y1="48661" x2="62667" y2="43750"/>
                        <a14:foregroundMark x1="9333" y1="81250" x2="25778" y2="90625"/>
                        <a14:foregroundMark x1="25778" y1="90625" x2="57778" y2="91964"/>
                        <a14:foregroundMark x1="57778" y1="91964" x2="81778" y2="90625"/>
                        <a14:foregroundMark x1="81778" y1="90625" x2="91111" y2="82143"/>
                        <a14:foregroundMark x1="32000" y1="66071" x2="31111" y2="60714"/>
                        <a14:foregroundMark x1="15111" y1="19643" x2="15111" y2="51339"/>
                        <a14:foregroundMark x1="23556" y1="7143" x2="24000" y2="23661"/>
                        <a14:foregroundMark x1="6222" y1="83036" x2="20889" y2="90179"/>
                        <a14:foregroundMark x1="24000" y1="90625" x2="72000" y2="93304"/>
                        <a14:foregroundMark x1="23111" y1="93750" x2="66667" y2="95536"/>
                        <a14:foregroundMark x1="66667" y1="95536" x2="80000" y2="94643"/>
                        <a14:foregroundMark x1="31556" y1="45536" x2="30222" y2="41071"/>
                        <a14:foregroundMark x1="9333" y1="50893" x2="8889" y2="77232"/>
                        <a14:foregroundMark x1="88444" y1="52679" x2="91111" y2="79018"/>
                        <a14:foregroundMark x1="9333" y1="77232" x2="11111" y2="90179"/>
                        <a14:foregroundMark x1="8889" y1="78571" x2="18667" y2="94643"/>
                        <a14:foregroundMark x1="18667" y1="94643" x2="61333" y2="99554"/>
                        <a14:foregroundMark x1="61333" y1="99554" x2="80000" y2="96875"/>
                        <a14:foregroundMark x1="80000" y1="96875" x2="92444" y2="85268"/>
                        <a14:foregroundMark x1="18222" y1="95982" x2="44000" y2="99554"/>
                        <a14:foregroundMark x1="7111" y1="87946" x2="19556" y2="97321"/>
                        <a14:foregroundMark x1="4000" y1="87500" x2="18222" y2="98214"/>
                        <a14:foregroundMark x1="4889" y1="85714" x2="10667" y2="79911"/>
                        <a14:foregroundMark x1="6222" y1="86607" x2="10222" y2="79464"/>
                        <a14:foregroundMark x1="8444" y1="79018" x2="5778" y2="90179"/>
                        <a14:foregroundMark x1="92444" y1="81696" x2="89333" y2="99107"/>
                        <a14:foregroundMark x1="90667" y1="79911" x2="92889" y2="98214"/>
                        <a14:foregroundMark x1="92889" y1="98214" x2="92000" y2="98661"/>
                        <a14:foregroundMark x1="73778" y1="20982" x2="74222" y2="52232"/>
                        <a14:foregroundMark x1="75556" y1="18750" x2="75556" y2="52679"/>
                        <a14:foregroundMark x1="72444" y1="20536" x2="74222" y2="50446"/>
                        <a14:foregroundMark x1="72000" y1="23661" x2="74222" y2="51339"/>
                        <a14:foregroundMark x1="71556" y1="30804" x2="72444" y2="47768"/>
                        <a14:foregroundMark x1="67556" y1="30804" x2="68000" y2="47768"/>
                        <a14:foregroundMark x1="22667" y1="14732" x2="23556" y2="45536"/>
                      </a14:backgroundRemoval>
                    </a14:imgEffect>
                  </a14:imgLayer>
                </a14:imgProps>
              </a:ext>
            </a:extLst>
          </a:blip>
          <a:srcRect l="-23750" t="-1446" r="-21542" b="1446"/>
          <a:stretch/>
        </p:blipFill>
        <p:spPr>
          <a:xfrm>
            <a:off x="6096000" y="3429000"/>
            <a:ext cx="3492650" cy="2393247"/>
          </a:xfrm>
          <a:prstGeom prst="ellipse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602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600" cap="none" dirty="0">
                <a:cs typeface="Calibri"/>
              </a:rPr>
              <a:t>The dataset includes 24 features corresponding to raw measurements from the ultrasound sensors (V1, …, V24).</a:t>
            </a:r>
            <a:endParaRPr lang="en-US" sz="1600" dirty="0">
              <a:cs typeface="Calibri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600" cap="none" dirty="0">
                <a:cs typeface="Calibri"/>
              </a:rPr>
              <a:t>Each sensor has 5456 measurements.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600" cap="none" dirty="0">
                <a:cs typeface="Calibri"/>
              </a:rPr>
              <a:t>The last column of the dataset indicates the 4 classes corresponding to the robot's behavior during navigation:</a:t>
            </a:r>
          </a:p>
          <a:p>
            <a:pPr lvl="1"/>
            <a:r>
              <a:rPr lang="en-US" sz="1600" cap="none" dirty="0">
                <a:cs typeface="Calibri"/>
              </a:rPr>
              <a:t>Class 1: Move-Forward</a:t>
            </a:r>
          </a:p>
          <a:p>
            <a:pPr lvl="1"/>
            <a:r>
              <a:rPr lang="en-US" sz="1600" cap="none" dirty="0">
                <a:cs typeface="Calibri"/>
              </a:rPr>
              <a:t>Class 2: Slight-Right-Turn</a:t>
            </a:r>
          </a:p>
          <a:p>
            <a:pPr lvl="1"/>
            <a:r>
              <a:rPr lang="en-US" sz="1600" cap="none" dirty="0">
                <a:cs typeface="Calibri"/>
              </a:rPr>
              <a:t>Class 3: Sharp-Right-Turn</a:t>
            </a:r>
          </a:p>
          <a:p>
            <a:pPr lvl="1"/>
            <a:r>
              <a:rPr lang="en-US" sz="1600" cap="none" dirty="0">
                <a:cs typeface="Calibri"/>
              </a:rPr>
              <a:t>Class 4: Slight-Left-Turn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1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AB56-5037-BCEB-497F-FC7CBD02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069F2-D537-9855-91E1-DDCC7FA13B3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4477109" cy="3128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Command the robot around the room without collisions. This is a non-linearly, multiclass,  classification task.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EF775-84DC-5A9D-CFC7-F29D4C5B3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7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AB56-5037-BCEB-497F-FC7CBD02C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358" y="315532"/>
            <a:ext cx="5181600" cy="2376868"/>
          </a:xfrm>
        </p:spPr>
        <p:txBody>
          <a:bodyPr/>
          <a:lstStyle/>
          <a:p>
            <a:r>
              <a:rPr lang="it-IT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069F2-D537-9855-91E1-DDCC7FA13B3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857113"/>
            <a:ext cx="5345723" cy="312896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code is written in </a:t>
            </a:r>
            <a:r>
              <a:rPr lang="en-US" sz="1600" i="1" dirty="0"/>
              <a:t>Python</a:t>
            </a:r>
            <a:r>
              <a:rPr lang="en-US" sz="1600" dirty="0"/>
              <a:t>, in </a:t>
            </a:r>
            <a:r>
              <a:rPr lang="en-US" sz="1600" i="1" dirty="0" err="1"/>
              <a:t>Jupyter</a:t>
            </a:r>
            <a:r>
              <a:rPr lang="en-US" sz="1600" i="1" dirty="0"/>
              <a:t> Notebook</a:t>
            </a:r>
            <a:r>
              <a:rPr lang="en-US" sz="1600" dirty="0"/>
              <a:t> format.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algorithms are implemented using the </a:t>
            </a:r>
            <a:r>
              <a:rPr lang="en-US" sz="1600" i="1" dirty="0"/>
              <a:t>scikit-learn</a:t>
            </a:r>
            <a:r>
              <a:rPr lang="en-US" sz="1600" dirty="0"/>
              <a:t> library.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Three algorithms were chosen for solving the multiclass, classification problem.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EF775-84DC-5A9D-CFC7-F29D4C5B3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8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AB56-5037-BCEB-497F-FC7CBD02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069F2-D537-9855-91E1-DDCC7FA13B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 the preprocessing stage data were split in train and test sets and then standardized using </a:t>
            </a:r>
            <a:r>
              <a:rPr lang="en-US" sz="1600" i="1" dirty="0"/>
              <a:t>Standard Scaler</a:t>
            </a:r>
            <a:r>
              <a:rPr lang="en-US" sz="16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To best optimize the models, an exhausted search is done on some hyperparameters (for each model) using </a:t>
            </a:r>
            <a:r>
              <a:rPr lang="en-US" sz="1600" i="1" dirty="0" err="1"/>
              <a:t>GridSearchCV</a:t>
            </a:r>
            <a:r>
              <a:rPr lang="en-US" sz="16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models’ performance are evaluated using balanced accuracy and confusion matrices.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EF775-84DC-5A9D-CFC7-F29D4C5B3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43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/>
          <a:p>
            <a:r>
              <a:rPr lang="en-US" sz="3200" dirty="0"/>
              <a:t>models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7817" y="2792057"/>
            <a:ext cx="2927851" cy="1350569"/>
          </a:xfrm>
        </p:spPr>
        <p:txBody>
          <a:bodyPr/>
          <a:lstStyle/>
          <a:p>
            <a:r>
              <a:rPr lang="en-US" sz="2400" dirty="0"/>
              <a:t>Logistic regression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714040" y="3055385"/>
            <a:ext cx="2763918" cy="823912"/>
          </a:xfrm>
        </p:spPr>
        <p:txBody>
          <a:bodyPr/>
          <a:lstStyle/>
          <a:p>
            <a:r>
              <a:rPr lang="en-US" sz="2400" dirty="0"/>
              <a:t>Support vector machine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293893" y="3055385"/>
            <a:ext cx="2412725" cy="823912"/>
          </a:xfrm>
        </p:spPr>
        <p:txBody>
          <a:bodyPr/>
          <a:lstStyle/>
          <a:p>
            <a:r>
              <a:rPr lang="en-US" sz="2400" dirty="0"/>
              <a:t>Random forest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5" y="4732527"/>
            <a:ext cx="3124093" cy="462927"/>
          </a:xfrm>
        </p:spPr>
        <p:txBody>
          <a:bodyPr>
            <a:no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Tenorite (Corpo)"/>
              </a:rPr>
              <a:t> </a:t>
            </a:r>
            <a:r>
              <a:rPr lang="en-US" dirty="0">
                <a:solidFill>
                  <a:schemeClr val="tx1"/>
                </a:solidFill>
                <a:latin typeface="Tenorite (Corpo)"/>
              </a:rPr>
              <a:t>Performs good with l</a:t>
            </a:r>
            <a:r>
              <a:rPr lang="en-US" b="0" i="0" dirty="0">
                <a:solidFill>
                  <a:schemeClr val="tx1"/>
                </a:solidFill>
                <a:effectLst/>
                <a:latin typeface="Tenorite (Corpo)"/>
              </a:rPr>
              <a:t>inearly separable classes</a:t>
            </a:r>
            <a:endParaRPr lang="en-US" dirty="0">
              <a:solidFill>
                <a:schemeClr val="tx1"/>
              </a:solidFill>
              <a:latin typeface="Tenorite (Corpo)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59" y="4716942"/>
            <a:ext cx="2763919" cy="46292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Tenorite (Corpo)"/>
              </a:rPr>
              <a:t>Very versatile thanks to Kernels</a:t>
            </a:r>
          </a:p>
          <a:p>
            <a:endParaRPr lang="en-US" dirty="0">
              <a:solidFill>
                <a:schemeClr val="tx1"/>
              </a:solidFill>
              <a:latin typeface="Tenorite (Corpo)"/>
            </a:endParaRPr>
          </a:p>
          <a:p>
            <a:endParaRPr lang="en-US" dirty="0">
              <a:solidFill>
                <a:schemeClr val="tx1"/>
              </a:solidFill>
              <a:latin typeface="Tenorite (Corpo)"/>
            </a:endParaRP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09" y="4732527"/>
            <a:ext cx="2905499" cy="462927"/>
          </a:xfrm>
        </p:spPr>
        <p:txBody>
          <a:bodyPr>
            <a:no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Tenorite (Corpo)"/>
              </a:rPr>
              <a:t>Very robust</a:t>
            </a:r>
            <a:br>
              <a:rPr lang="en-US" b="0" i="0" dirty="0">
                <a:solidFill>
                  <a:schemeClr val="tx1"/>
                </a:solidFill>
                <a:effectLst/>
                <a:latin typeface="Tenorite (Corpo)"/>
              </a:rPr>
            </a:br>
            <a:r>
              <a:rPr lang="en-US" dirty="0">
                <a:solidFill>
                  <a:schemeClr val="tx1"/>
                </a:solidFill>
                <a:latin typeface="Tenorite (Corpo)"/>
              </a:rPr>
              <a:t>Doesn’t require normalized data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7AEDBD8-8914-CA75-774A-78A928F98D96}"/>
              </a:ext>
            </a:extLst>
          </p:cNvPr>
          <p:cNvSpPr txBox="1">
            <a:spLocks/>
          </p:cNvSpPr>
          <p:nvPr/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64346"/>
            <a:ext cx="7273637" cy="1646555"/>
          </a:xfrm>
        </p:spPr>
        <p:txBody>
          <a:bodyPr/>
          <a:lstStyle/>
          <a:p>
            <a:r>
              <a:rPr lang="en-US" dirty="0"/>
              <a:t>Grid 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C2F4A-ABC8-39B2-B7BB-36C02B7A45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1831301"/>
            <a:ext cx="3426489" cy="4370427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dirty="0"/>
              <a:t>L</a:t>
            </a:r>
            <a:r>
              <a:rPr lang="en-US" sz="1400" dirty="0" err="1"/>
              <a:t>ogistic</a:t>
            </a:r>
            <a:r>
              <a:rPr lang="en-US" sz="1400" dirty="0"/>
              <a:t> Regression:</a:t>
            </a:r>
          </a:p>
          <a:p>
            <a:pPr lvl="1">
              <a:lnSpc>
                <a:spcPct val="100000"/>
              </a:lnSpc>
            </a:pPr>
            <a:r>
              <a:rPr lang="en-US" sz="1400" i="1" dirty="0"/>
              <a:t>C</a:t>
            </a:r>
            <a:r>
              <a:rPr lang="en-US" sz="1400" dirty="0"/>
              <a:t>: 0.1, 1, 10, 100, 1000</a:t>
            </a:r>
          </a:p>
          <a:p>
            <a:pPr lvl="1">
              <a:lnSpc>
                <a:spcPct val="100000"/>
              </a:lnSpc>
            </a:pPr>
            <a:r>
              <a:rPr lang="en-US" sz="1400" i="1" dirty="0"/>
              <a:t>Solver</a:t>
            </a:r>
            <a:r>
              <a:rPr lang="en-US" sz="1400" dirty="0"/>
              <a:t>: </a:t>
            </a:r>
            <a:r>
              <a:rPr lang="en-US" sz="1400" dirty="0" err="1"/>
              <a:t>lbfgs</a:t>
            </a:r>
            <a:r>
              <a:rPr lang="en-US" sz="1400" dirty="0"/>
              <a:t>, newton-cg</a:t>
            </a:r>
          </a:p>
          <a:p>
            <a:pPr lvl="1">
              <a:lnSpc>
                <a:spcPct val="100000"/>
              </a:lnSpc>
            </a:pPr>
            <a:r>
              <a:rPr lang="en-US" sz="1400" i="1" dirty="0"/>
              <a:t>Multiclass</a:t>
            </a:r>
            <a:r>
              <a:rPr lang="en-US" sz="1400" dirty="0"/>
              <a:t>: </a:t>
            </a:r>
            <a:r>
              <a:rPr lang="en-US" sz="1400" dirty="0" err="1"/>
              <a:t>ovr</a:t>
            </a:r>
            <a:r>
              <a:rPr lang="en-US" sz="1400" dirty="0"/>
              <a:t>, multinominal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Support Vector Classifier</a:t>
            </a:r>
          </a:p>
          <a:p>
            <a:pPr lvl="1">
              <a:lnSpc>
                <a:spcPct val="100000"/>
              </a:lnSpc>
            </a:pPr>
            <a:r>
              <a:rPr lang="en-US" sz="1400" i="1" dirty="0"/>
              <a:t>C</a:t>
            </a:r>
            <a:r>
              <a:rPr lang="en-US" sz="1400" dirty="0"/>
              <a:t>: </a:t>
            </a:r>
            <a:r>
              <a:rPr lang="it-IT" sz="1400" b="0" i="0" dirty="0" err="1">
                <a:effectLst/>
              </a:rPr>
              <a:t>np.logspace</a:t>
            </a:r>
            <a:r>
              <a:rPr lang="it-IT" sz="1400" b="0" i="0" dirty="0">
                <a:effectLst/>
              </a:rPr>
              <a:t>(-4, 3, 4)</a:t>
            </a:r>
          </a:p>
          <a:p>
            <a:pPr lvl="1">
              <a:lnSpc>
                <a:spcPct val="100000"/>
              </a:lnSpc>
            </a:pPr>
            <a:r>
              <a:rPr lang="en-US" sz="1400" i="1" dirty="0"/>
              <a:t>Kernel</a:t>
            </a:r>
            <a:r>
              <a:rPr lang="en-US" sz="1400" dirty="0"/>
              <a:t>: linear, </a:t>
            </a:r>
            <a:r>
              <a:rPr lang="en-US" sz="1400" dirty="0" err="1"/>
              <a:t>rbf</a:t>
            </a:r>
            <a:r>
              <a:rPr lang="en-US" sz="1400" dirty="0"/>
              <a:t>, poly</a:t>
            </a:r>
          </a:p>
          <a:p>
            <a:pPr lvl="1">
              <a:lnSpc>
                <a:spcPct val="100000"/>
              </a:lnSpc>
            </a:pPr>
            <a:r>
              <a:rPr lang="en-US" sz="1400" i="1" dirty="0"/>
              <a:t>Gamma</a:t>
            </a:r>
            <a:r>
              <a:rPr lang="en-US" sz="1400" dirty="0"/>
              <a:t>: </a:t>
            </a:r>
            <a:r>
              <a:rPr lang="en-US" sz="1400" dirty="0" err="1"/>
              <a:t>np.logspace</a:t>
            </a:r>
            <a:r>
              <a:rPr lang="en-US" sz="1400" dirty="0"/>
              <a:t>(-4, 3, 4)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Random Forest</a:t>
            </a:r>
          </a:p>
          <a:p>
            <a:pPr lvl="1">
              <a:lnSpc>
                <a:spcPct val="100000"/>
              </a:lnSpc>
            </a:pPr>
            <a:r>
              <a:rPr lang="en-US" sz="1400" i="1" dirty="0"/>
              <a:t>Max features</a:t>
            </a:r>
            <a:r>
              <a:rPr lang="en-US" sz="1400" dirty="0"/>
              <a:t>: sqrt, log2</a:t>
            </a:r>
          </a:p>
          <a:p>
            <a:pPr lvl="1">
              <a:lnSpc>
                <a:spcPct val="100000"/>
              </a:lnSpc>
            </a:pPr>
            <a:r>
              <a:rPr lang="en-US" sz="1400" i="1" dirty="0"/>
              <a:t>Max depth</a:t>
            </a:r>
            <a:r>
              <a:rPr lang="en-US" sz="1400" dirty="0"/>
              <a:t>: 10, 50, 100</a:t>
            </a:r>
          </a:p>
          <a:p>
            <a:pPr lvl="1">
              <a:lnSpc>
                <a:spcPct val="100000"/>
              </a:lnSpc>
            </a:pPr>
            <a:r>
              <a:rPr lang="en-US" sz="1400" i="1" dirty="0"/>
              <a:t>Criterion</a:t>
            </a:r>
            <a:r>
              <a:rPr lang="en-US" sz="1400" dirty="0"/>
              <a:t>: </a:t>
            </a:r>
            <a:r>
              <a:rPr lang="en-US" sz="1400" dirty="0" err="1"/>
              <a:t>gini</a:t>
            </a:r>
            <a:r>
              <a:rPr lang="en-US" sz="1400" dirty="0"/>
              <a:t>, entropy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398" y="6319109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4ED69-2A2F-8545-26C2-714760DD6B7C}"/>
              </a:ext>
            </a:extLst>
          </p:cNvPr>
          <p:cNvSpPr txBox="1"/>
          <p:nvPr/>
        </p:nvSpPr>
        <p:spPr>
          <a:xfrm>
            <a:off x="914398" y="1307926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+mj-lt"/>
              </a:rPr>
              <a:t>Grid</a:t>
            </a:r>
            <a:endParaRPr lang="en-US" sz="2400" dirty="0">
              <a:latin typeface="+mj-lt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16B1597-428F-75A7-E33C-A0C8EDD78FD0}"/>
              </a:ext>
            </a:extLst>
          </p:cNvPr>
          <p:cNvSpPr txBox="1">
            <a:spLocks/>
          </p:cNvSpPr>
          <p:nvPr/>
        </p:nvSpPr>
        <p:spPr>
          <a:xfrm>
            <a:off x="5821173" y="2244402"/>
            <a:ext cx="3224420" cy="115871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Creates training and test splits to train the model.</a:t>
            </a:r>
            <a:br>
              <a:rPr lang="en-US" sz="1600" dirty="0"/>
            </a:br>
            <a:r>
              <a:rPr lang="en-US" sz="1600" dirty="0"/>
              <a:t>It is based on </a:t>
            </a:r>
            <a:r>
              <a:rPr lang="en-US" sz="1600" i="1" dirty="0"/>
              <a:t>Stratified K-Fold</a:t>
            </a:r>
            <a:r>
              <a:rPr lang="en-US" sz="16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63B76F-0748-890E-4386-BD438EAE4CC7}"/>
              </a:ext>
            </a:extLst>
          </p:cNvPr>
          <p:cNvSpPr txBox="1"/>
          <p:nvPr/>
        </p:nvSpPr>
        <p:spPr>
          <a:xfrm>
            <a:off x="5823926" y="1710127"/>
            <a:ext cx="2364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+mj-lt"/>
              </a:rPr>
              <a:t>Cross-</a:t>
            </a:r>
            <a:r>
              <a:rPr lang="it-IT" sz="2400" dirty="0" err="1">
                <a:latin typeface="+mj-lt"/>
              </a:rPr>
              <a:t>validation</a:t>
            </a:r>
            <a:endParaRPr lang="en-US" sz="2400" dirty="0">
              <a:latin typeface="+mj-lt"/>
            </a:endParaRP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3FE9536-08D7-8CD1-A26B-9729D7C8E422}"/>
              </a:ext>
            </a:extLst>
          </p:cNvPr>
          <p:cNvSpPr txBox="1">
            <a:spLocks/>
          </p:cNvSpPr>
          <p:nvPr/>
        </p:nvSpPr>
        <p:spPr>
          <a:xfrm>
            <a:off x="5821172" y="4368727"/>
            <a:ext cx="4499813" cy="16819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i="1" dirty="0"/>
              <a:t>Balanced accuracy</a:t>
            </a:r>
            <a:r>
              <a:rPr lang="en-US" sz="1600" dirty="0"/>
              <a:t>: average of recall scores obtained for each class.</a:t>
            </a:r>
            <a:br>
              <a:rPr lang="en-US" sz="1600" dirty="0"/>
            </a:br>
            <a:r>
              <a:rPr lang="en-US" sz="1600" dirty="0"/>
              <a:t>Between [0 ; 1], where 1 is the best value.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9B1662-4A74-1CD9-F6EB-F47F85F94F24}"/>
              </a:ext>
            </a:extLst>
          </p:cNvPr>
          <p:cNvSpPr txBox="1"/>
          <p:nvPr/>
        </p:nvSpPr>
        <p:spPr>
          <a:xfrm>
            <a:off x="5821172" y="3820596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+mj-lt"/>
              </a:rPr>
              <a:t>Scoring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noline" id="{080CB5C6-FA0A-40B0-8C1A-A4BA88D91EE0}" vid="{DC98E595-77B2-413A-A4EA-B47400BD13C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{DFFCDE54-70E1-4A01-AF20-E702285901F5}tf22318419_win32</Template>
  <TotalTime>265</TotalTime>
  <Words>527</Words>
  <Application>Microsoft Office PowerPoint</Application>
  <PresentationFormat>Widescreen</PresentationFormat>
  <Paragraphs>110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Tenorite</vt:lpstr>
      <vt:lpstr>Tenorite (Corpo)</vt:lpstr>
      <vt:lpstr>Custom</vt:lpstr>
      <vt:lpstr>Monoline</vt:lpstr>
      <vt:lpstr>Machine Learning 2</vt:lpstr>
      <vt:lpstr>introduction</vt:lpstr>
      <vt:lpstr>Problem </vt:lpstr>
      <vt:lpstr>dataset </vt:lpstr>
      <vt:lpstr>goal</vt:lpstr>
      <vt:lpstr>code</vt:lpstr>
      <vt:lpstr>code</vt:lpstr>
      <vt:lpstr>models</vt:lpstr>
      <vt:lpstr>Grid search</vt:lpstr>
      <vt:lpstr>Results: logistic regression</vt:lpstr>
      <vt:lpstr>Results: SVC</vt:lpstr>
      <vt:lpstr>Results: random forest</vt:lpstr>
      <vt:lpstr>comparison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2</dc:title>
  <dc:creator>Gabriele Nicchiarelli</dc:creator>
  <cp:lastModifiedBy>Gabriele Nicchiarelli</cp:lastModifiedBy>
  <cp:revision>20</cp:revision>
  <dcterms:created xsi:type="dcterms:W3CDTF">2024-03-11T17:13:10Z</dcterms:created>
  <dcterms:modified xsi:type="dcterms:W3CDTF">2024-03-20T08:46:33Z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