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78" r:id="rId4"/>
    <p:sldMasterId id="2147484188" r:id="rId5"/>
  </p:sldMasterIdLst>
  <p:notesMasterIdLst>
    <p:notesMasterId r:id="rId36"/>
  </p:notesMasterIdLst>
  <p:handoutMasterIdLst>
    <p:handoutMasterId r:id="rId37"/>
  </p:handoutMasterIdLst>
  <p:sldIdLst>
    <p:sldId id="258" r:id="rId6"/>
    <p:sldId id="276" r:id="rId7"/>
    <p:sldId id="277" r:id="rId8"/>
    <p:sldId id="282" r:id="rId9"/>
    <p:sldId id="278" r:id="rId10"/>
    <p:sldId id="283" r:id="rId11"/>
    <p:sldId id="280" r:id="rId12"/>
    <p:sldId id="281" r:id="rId13"/>
    <p:sldId id="284" r:id="rId14"/>
    <p:sldId id="285" r:id="rId15"/>
    <p:sldId id="286" r:id="rId16"/>
    <p:sldId id="287" r:id="rId17"/>
    <p:sldId id="288" r:id="rId18"/>
    <p:sldId id="259" r:id="rId19"/>
    <p:sldId id="260" r:id="rId20"/>
    <p:sldId id="289" r:id="rId21"/>
    <p:sldId id="261" r:id="rId22"/>
    <p:sldId id="262" r:id="rId23"/>
    <p:sldId id="264" r:id="rId24"/>
    <p:sldId id="265" r:id="rId25"/>
    <p:sldId id="266" r:id="rId26"/>
    <p:sldId id="275" r:id="rId27"/>
    <p:sldId id="268" r:id="rId28"/>
    <p:sldId id="269" r:id="rId29"/>
    <p:sldId id="270" r:id="rId30"/>
    <p:sldId id="271" r:id="rId31"/>
    <p:sldId id="272" r:id="rId32"/>
    <p:sldId id="273" r:id="rId33"/>
    <p:sldId id="274" r:id="rId34"/>
    <p:sldId id="263" r:id="rId35"/>
  </p:sldIdLst>
  <p:sldSz cx="12192000" cy="6858000"/>
  <p:notesSz cx="6858000" cy="9144000"/>
  <p:defaultTextStyle>
    <a:defPPr>
      <a:defRPr lang="it-IT"/>
    </a:defPPr>
    <a:lvl1pPr algn="l" rtl="0" fontAlgn="base">
      <a:spcBef>
        <a:spcPct val="0"/>
      </a:spcBef>
      <a:spcAft>
        <a:spcPct val="0"/>
      </a:spcAft>
      <a:defRPr sz="2400" kern="1200">
        <a:solidFill>
          <a:schemeClr val="tx1"/>
        </a:solidFill>
        <a:latin typeface="Arial" charset="0"/>
        <a:ea typeface="ＭＳ Ｐゴシック" charset="-128"/>
        <a:cs typeface="+mn-cs"/>
      </a:defRPr>
    </a:lvl1pPr>
    <a:lvl2pPr marL="457200" algn="l" rtl="0" fontAlgn="base">
      <a:spcBef>
        <a:spcPct val="0"/>
      </a:spcBef>
      <a:spcAft>
        <a:spcPct val="0"/>
      </a:spcAft>
      <a:defRPr sz="2400" kern="1200">
        <a:solidFill>
          <a:schemeClr val="tx1"/>
        </a:solidFill>
        <a:latin typeface="Arial" charset="0"/>
        <a:ea typeface="ＭＳ Ｐゴシック" charset="-128"/>
        <a:cs typeface="+mn-cs"/>
      </a:defRPr>
    </a:lvl2pPr>
    <a:lvl3pPr marL="914400" algn="l" rtl="0" fontAlgn="base">
      <a:spcBef>
        <a:spcPct val="0"/>
      </a:spcBef>
      <a:spcAft>
        <a:spcPct val="0"/>
      </a:spcAft>
      <a:defRPr sz="2400" kern="1200">
        <a:solidFill>
          <a:schemeClr val="tx1"/>
        </a:solidFill>
        <a:latin typeface="Arial" charset="0"/>
        <a:ea typeface="ＭＳ Ｐゴシック" charset="-128"/>
        <a:cs typeface="+mn-cs"/>
      </a:defRPr>
    </a:lvl3pPr>
    <a:lvl4pPr marL="1371600" algn="l" rtl="0" fontAlgn="base">
      <a:spcBef>
        <a:spcPct val="0"/>
      </a:spcBef>
      <a:spcAft>
        <a:spcPct val="0"/>
      </a:spcAft>
      <a:defRPr sz="2400" kern="1200">
        <a:solidFill>
          <a:schemeClr val="tx1"/>
        </a:solidFill>
        <a:latin typeface="Arial" charset="0"/>
        <a:ea typeface="ＭＳ Ｐゴシック" charset="-128"/>
        <a:cs typeface="+mn-cs"/>
      </a:defRPr>
    </a:lvl4pPr>
    <a:lvl5pPr marL="1828800" algn="l" rtl="0" fontAlgn="base">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1205" userDrawn="1">
          <p15:clr>
            <a:srgbClr val="A4A3A4"/>
          </p15:clr>
        </p15:guide>
        <p15:guide id="2" pos="265" userDrawn="1">
          <p15:clr>
            <a:srgbClr val="A4A3A4"/>
          </p15:clr>
        </p15:guide>
        <p15:guide id="3" pos="7408" userDrawn="1">
          <p15:clr>
            <a:srgbClr val="A4A3A4"/>
          </p15:clr>
        </p15:guide>
        <p15:guide id="4" orient="horz" pos="393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131"/>
    <a:srgbClr val="408BBF"/>
    <a:srgbClr val="F791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6020" autoAdjust="0"/>
  </p:normalViewPr>
  <p:slideViewPr>
    <p:cSldViewPr>
      <p:cViewPr varScale="1">
        <p:scale>
          <a:sx n="119" d="100"/>
          <a:sy n="119" d="100"/>
        </p:scale>
        <p:origin x="96" y="234"/>
      </p:cViewPr>
      <p:guideLst>
        <p:guide orient="horz" pos="1205"/>
        <p:guide pos="265"/>
        <p:guide pos="7408"/>
        <p:guide orient="horz" pos="393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it-IT"/>
          </a:p>
        </p:txBody>
      </p:sp>
      <p:sp>
        <p:nvSpPr>
          <p:cNvPr id="3" name="Segnaposto data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57AF82F7-3B33-6D48-9626-CABC5CBE1A55}" type="datetime1">
              <a:rPr lang="it-IT" altLang="x-none"/>
              <a:pPr/>
              <a:t>29/03/2023</a:t>
            </a:fld>
            <a:endParaRPr lang="it-IT" altLang="x-none"/>
          </a:p>
        </p:txBody>
      </p:sp>
      <p:sp>
        <p:nvSpPr>
          <p:cNvPr id="4" name="Segnaposto piè di pagina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it-IT"/>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3183107-877A-3843-B981-15C7FF01828C}" type="slidenum">
              <a:rPr lang="it-IT" altLang="x-none"/>
              <a:pPr/>
              <a:t>‹N›</a:t>
            </a:fld>
            <a:endParaRPr lang="it-IT" altLang="x-non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it-IT"/>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it-IT"/>
          </a:p>
        </p:txBody>
      </p:sp>
      <p:sp>
        <p:nvSpPr>
          <p:cNvPr id="1536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it-IT" noProof="0"/>
              <a:t>Click to edit Master text styles</a:t>
            </a:r>
          </a:p>
          <a:p>
            <a:pPr lvl="1"/>
            <a:r>
              <a:rPr lang="it-IT" noProof="0"/>
              <a:t>Second level</a:t>
            </a:r>
          </a:p>
          <a:p>
            <a:pPr lvl="2"/>
            <a:r>
              <a:rPr lang="it-IT" noProof="0"/>
              <a:t>Third level</a:t>
            </a:r>
          </a:p>
          <a:p>
            <a:pPr lvl="3"/>
            <a:r>
              <a:rPr lang="it-IT" noProof="0"/>
              <a:t>Fourth level</a:t>
            </a:r>
          </a:p>
          <a:p>
            <a:pPr lvl="4"/>
            <a:r>
              <a:rPr lang="it-IT" noProof="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it-IT"/>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DBE5DE3-AADE-E24A-8400-E9BC47681F7D}" type="slidenum">
              <a:rPr lang="it-IT" altLang="x-none"/>
              <a:pPr/>
              <a:t>‹N›</a:t>
            </a:fld>
            <a:endParaRPr lang="it-IT" altLang="x-none"/>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effectLst/>
              </a:rPr>
              <a:t>In this tutorial session we will talk about feature selection techniques and feature importance techniques but at an intermediate level in the sense that I will assume you already know how these techniques work, although I will briefly review them. We will talk about an uncomfortable situation that afflicts practically all feature selection and importance methods as well as most of the datasets you will encounter in real life which is the presence of correlated features.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it-CH" dirty="0" err="1">
                <a:effectLst/>
              </a:rPr>
              <a:t>This</a:t>
            </a:r>
            <a:r>
              <a:rPr lang="it-CH" dirty="0">
                <a:effectLst/>
              </a:rPr>
              <a:t> tutorial</a:t>
            </a:r>
            <a:r>
              <a:rPr lang="it-CH" baseline="0" dirty="0">
                <a:effectLst/>
              </a:rPr>
              <a:t> </a:t>
            </a:r>
            <a:r>
              <a:rPr lang="it-CH" baseline="0" dirty="0" err="1">
                <a:effectLst/>
              </a:rPr>
              <a:t>is</a:t>
            </a:r>
            <a:r>
              <a:rPr lang="it-CH" baseline="0" dirty="0">
                <a:effectLst/>
              </a:rPr>
              <a:t> for </a:t>
            </a:r>
            <a:r>
              <a:rPr lang="it-CH" baseline="0" dirty="0" err="1">
                <a:effectLst/>
              </a:rPr>
              <a:t>who</a:t>
            </a:r>
            <a:r>
              <a:rPr lang="it-CH" baseline="0" dirty="0">
                <a:effectLst/>
              </a:rPr>
              <a:t> </a:t>
            </a:r>
            <a:r>
              <a:rPr lang="it-CH" baseline="0" dirty="0" err="1">
                <a:effectLst/>
              </a:rPr>
              <a:t>wants</a:t>
            </a:r>
            <a:r>
              <a:rPr lang="it-CH" baseline="0" dirty="0">
                <a:effectLst/>
              </a:rPr>
              <a:t> to use machine </a:t>
            </a:r>
            <a:r>
              <a:rPr lang="it-CH" baseline="0" dirty="0" err="1">
                <a:effectLst/>
              </a:rPr>
              <a:t>learning</a:t>
            </a:r>
            <a:r>
              <a:rPr lang="it-CH" baseline="0" dirty="0">
                <a:effectLst/>
              </a:rPr>
              <a:t> for </a:t>
            </a:r>
            <a:r>
              <a:rPr lang="it-CH" baseline="0" dirty="0" err="1">
                <a:effectLst/>
              </a:rPr>
              <a:t>scientific</a:t>
            </a:r>
            <a:r>
              <a:rPr lang="it-CH" baseline="0" dirty="0">
                <a:effectLst/>
              </a:rPr>
              <a:t> </a:t>
            </a:r>
            <a:r>
              <a:rPr lang="it-CH" baseline="0" dirty="0" err="1">
                <a:effectLst/>
              </a:rPr>
              <a:t>discoveries</a:t>
            </a:r>
            <a:r>
              <a:rPr lang="it-CH" baseline="0" dirty="0">
                <a:effectLst/>
              </a:rPr>
              <a:t>, to </a:t>
            </a:r>
            <a:r>
              <a:rPr lang="it-CH" baseline="0" dirty="0" err="1">
                <a:effectLst/>
              </a:rPr>
              <a:t>learn</a:t>
            </a:r>
            <a:r>
              <a:rPr lang="it-CH" baseline="0" dirty="0">
                <a:effectLst/>
              </a:rPr>
              <a:t> some </a:t>
            </a:r>
            <a:r>
              <a:rPr lang="it-CH" baseline="0" dirty="0" err="1">
                <a:effectLst/>
              </a:rPr>
              <a:t>techniques</a:t>
            </a:r>
            <a:r>
              <a:rPr lang="it-CH" baseline="0" dirty="0">
                <a:effectLst/>
              </a:rPr>
              <a:t> with </a:t>
            </a:r>
            <a:r>
              <a:rPr lang="it-CH" baseline="0" dirty="0" err="1">
                <a:effectLst/>
              </a:rPr>
              <a:t>their</a:t>
            </a:r>
            <a:r>
              <a:rPr lang="it-CH" baseline="0" dirty="0">
                <a:effectLst/>
              </a:rPr>
              <a:t> </a:t>
            </a:r>
            <a:r>
              <a:rPr lang="it-CH" baseline="0" dirty="0" err="1">
                <a:effectLst/>
              </a:rPr>
              <a:t>drawbaks</a:t>
            </a:r>
            <a:endParaRPr lang="en-US" dirty="0">
              <a:effectLst/>
            </a:endParaRPr>
          </a:p>
          <a:p>
            <a:endParaRPr lang="en-US" dirty="0"/>
          </a:p>
        </p:txBody>
      </p:sp>
      <p:sp>
        <p:nvSpPr>
          <p:cNvPr id="4" name="Segnaposto numero diapositiva 3"/>
          <p:cNvSpPr>
            <a:spLocks noGrp="1"/>
          </p:cNvSpPr>
          <p:nvPr>
            <p:ph type="sldNum" sz="quarter" idx="10"/>
          </p:nvPr>
        </p:nvSpPr>
        <p:spPr/>
        <p:txBody>
          <a:bodyPr/>
          <a:lstStyle/>
          <a:p>
            <a:fld id="{EDBE5DE3-AADE-E24A-8400-E9BC47681F7D}" type="slidenum">
              <a:rPr lang="it-IT" altLang="x-none" smtClean="0"/>
              <a:pPr/>
              <a:t>1</a:t>
            </a:fld>
            <a:endParaRPr lang="it-IT" altLang="x-none"/>
          </a:p>
        </p:txBody>
      </p:sp>
    </p:spTree>
    <p:extLst>
      <p:ext uri="{BB962C8B-B14F-4D97-AF65-F5344CB8AC3E}">
        <p14:creationId xmlns:p14="http://schemas.microsoft.com/office/powerpoint/2010/main" val="40368910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1_Diapositiva titolo">
    <p:spTree>
      <p:nvGrpSpPr>
        <p:cNvPr id="1" name=""/>
        <p:cNvGrpSpPr/>
        <p:nvPr/>
      </p:nvGrpSpPr>
      <p:grpSpPr>
        <a:xfrm>
          <a:off x="0" y="0"/>
          <a:ext cx="0" cy="0"/>
          <a:chOff x="0" y="0"/>
          <a:chExt cx="0" cy="0"/>
        </a:xfrm>
      </p:grpSpPr>
      <p:sp>
        <p:nvSpPr>
          <p:cNvPr id="5" name="Rettangolo 4"/>
          <p:cNvSpPr/>
          <p:nvPr/>
        </p:nvSpPr>
        <p:spPr>
          <a:xfrm>
            <a:off x="0" y="0"/>
            <a:ext cx="12192000" cy="17526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it-IT" sz="1800">
              <a:solidFill>
                <a:srgbClr val="FFFFFF"/>
              </a:solidFill>
            </a:endParaRPr>
          </a:p>
        </p:txBody>
      </p:sp>
      <p:sp>
        <p:nvSpPr>
          <p:cNvPr id="5122" name="Rectangle 2"/>
          <p:cNvSpPr>
            <a:spLocks noGrp="1" noChangeArrowheads="1"/>
          </p:cNvSpPr>
          <p:nvPr>
            <p:ph type="ctrTitle"/>
          </p:nvPr>
        </p:nvSpPr>
        <p:spPr>
          <a:xfrm>
            <a:off x="431800" y="1773239"/>
            <a:ext cx="11328400" cy="1584325"/>
          </a:xfrm>
        </p:spPr>
        <p:txBody>
          <a:bodyPr/>
          <a:lstStyle>
            <a:lvl1pPr>
              <a:defRPr sz="4800"/>
            </a:lvl1pPr>
          </a:lstStyle>
          <a:p>
            <a:r>
              <a:rPr lang="it-IT"/>
              <a:t>Fare clic per modificare lo stile del titolo</a:t>
            </a:r>
            <a:endParaRPr lang="it-IT" dirty="0"/>
          </a:p>
        </p:txBody>
      </p:sp>
      <p:sp>
        <p:nvSpPr>
          <p:cNvPr id="5123" name="Rectangle 3"/>
          <p:cNvSpPr>
            <a:spLocks noGrp="1" noChangeArrowheads="1"/>
          </p:cNvSpPr>
          <p:nvPr>
            <p:ph type="subTitle" idx="1"/>
          </p:nvPr>
        </p:nvSpPr>
        <p:spPr>
          <a:xfrm>
            <a:off x="431800" y="3357564"/>
            <a:ext cx="11328400" cy="1900237"/>
          </a:xfrm>
        </p:spPr>
        <p:txBody>
          <a:bodyPr/>
          <a:lstStyle>
            <a:lvl1pPr marL="0" indent="0">
              <a:buFontTx/>
              <a:buNone/>
              <a:defRPr/>
            </a:lvl1pPr>
          </a:lstStyle>
          <a:p>
            <a:r>
              <a:rPr lang="it-IT"/>
              <a:t>Fare clic per modificare lo stile del sottotitolo dello schema</a:t>
            </a:r>
            <a:endParaRPr lang="it-IT" dirty="0"/>
          </a:p>
        </p:txBody>
      </p:sp>
      <p:sp>
        <p:nvSpPr>
          <p:cNvPr id="13" name="Segnaposto testo 12"/>
          <p:cNvSpPr>
            <a:spLocks noGrp="1"/>
          </p:cNvSpPr>
          <p:nvPr>
            <p:ph type="body" sz="quarter" idx="13"/>
          </p:nvPr>
        </p:nvSpPr>
        <p:spPr>
          <a:xfrm>
            <a:off x="435909" y="5371909"/>
            <a:ext cx="11329577" cy="952691"/>
          </a:xfrm>
        </p:spPr>
        <p:txBody>
          <a:bodyPr/>
          <a:lstStyle>
            <a:lvl1pPr algn="l">
              <a:buNone/>
              <a:defRPr sz="1800"/>
            </a:lvl1pPr>
          </a:lstStyle>
          <a:p>
            <a:pPr lvl="0"/>
            <a:r>
              <a:rPr lang="it-IT"/>
              <a:t>Modifica gli stili del testo dello schema</a:t>
            </a:r>
          </a:p>
        </p:txBody>
      </p:sp>
      <p:sp>
        <p:nvSpPr>
          <p:cNvPr id="7" name="Rectangle 4"/>
          <p:cNvSpPr>
            <a:spLocks noGrp="1" noChangeArrowheads="1"/>
          </p:cNvSpPr>
          <p:nvPr>
            <p:ph type="dt" sz="half" idx="14"/>
          </p:nvPr>
        </p:nvSpPr>
        <p:spPr>
          <a:xfrm>
            <a:off x="431800" y="6454776"/>
            <a:ext cx="2844800" cy="403225"/>
          </a:xfrm>
        </p:spPr>
        <p:txBody>
          <a:bodyPr/>
          <a:lstStyle>
            <a:lvl1pPr>
              <a:defRPr/>
            </a:lvl1pPr>
          </a:lstStyle>
          <a:p>
            <a:r>
              <a:rPr lang="en-US" altLang="x-none"/>
              <a:t>29 March 2023</a:t>
            </a:r>
            <a:endParaRPr lang="it-IT" altLang="x-none"/>
          </a:p>
        </p:txBody>
      </p:sp>
      <p:sp>
        <p:nvSpPr>
          <p:cNvPr id="8" name="Rectangle 5"/>
          <p:cNvSpPr>
            <a:spLocks noGrp="1" noChangeArrowheads="1"/>
          </p:cNvSpPr>
          <p:nvPr>
            <p:ph type="ftr" sz="quarter" idx="15"/>
          </p:nvPr>
        </p:nvSpPr>
        <p:spPr>
          <a:xfrm>
            <a:off x="3312584" y="6454776"/>
            <a:ext cx="8447616" cy="403225"/>
          </a:xfrm>
        </p:spPr>
        <p:txBody>
          <a:bodyPr/>
          <a:lstStyle>
            <a:lvl1pPr>
              <a:defRPr/>
            </a:lvl1pPr>
          </a:lstStyle>
          <a:p>
            <a:pPr>
              <a:defRPr/>
            </a:pPr>
            <a:endParaRPr lang="it-IT"/>
          </a:p>
        </p:txBody>
      </p:sp>
      <p:sp>
        <p:nvSpPr>
          <p:cNvPr id="9" name="Rectangle 6"/>
          <p:cNvSpPr>
            <a:spLocks noGrp="1" noChangeArrowheads="1"/>
          </p:cNvSpPr>
          <p:nvPr>
            <p:ph type="sldNum" sz="quarter" idx="16"/>
          </p:nvPr>
        </p:nvSpPr>
        <p:spPr/>
        <p:txBody>
          <a:bodyPr/>
          <a:lstStyle>
            <a:lvl1pPr>
              <a:defRPr/>
            </a:lvl1pPr>
          </a:lstStyle>
          <a:p>
            <a:fld id="{ED74456C-F2AC-8C48-A76E-4322D1DB8F49}" type="slidenum">
              <a:rPr lang="it-IT" altLang="x-none" smtClean="0"/>
              <a:pPr/>
              <a:t>‹N›</a:t>
            </a:fld>
            <a:endParaRPr lang="it-IT" altLang="x-none"/>
          </a:p>
        </p:txBody>
      </p:sp>
      <p:pic>
        <p:nvPicPr>
          <p:cNvPr id="11" name="Immagine 10"/>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96000" y="144000"/>
            <a:ext cx="6120396" cy="1620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ttangolo 9">
            <a:extLst>
              <a:ext uri="{FF2B5EF4-FFF2-40B4-BE49-F238E27FC236}">
                <a16:creationId xmlns:a16="http://schemas.microsoft.com/office/drawing/2014/main" id="{CD2A80F0-F4BE-274D-A5C2-524DF1B21FB2}"/>
              </a:ext>
            </a:extLst>
          </p:cNvPr>
          <p:cNvSpPr/>
          <p:nvPr userDrawn="1"/>
        </p:nvSpPr>
        <p:spPr>
          <a:xfrm>
            <a:off x="0" y="0"/>
            <a:ext cx="12192000" cy="17526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it-IT" sz="1800">
              <a:solidFill>
                <a:srgbClr val="FFFFFF"/>
              </a:solidFill>
            </a:endParaRPr>
          </a:p>
        </p:txBody>
      </p:sp>
      <p:pic>
        <p:nvPicPr>
          <p:cNvPr id="14" name="Immagine 13">
            <a:extLst>
              <a:ext uri="{FF2B5EF4-FFF2-40B4-BE49-F238E27FC236}">
                <a16:creationId xmlns:a16="http://schemas.microsoft.com/office/drawing/2014/main" id="{67AD4C1C-009E-0D44-ADC7-1242869B9712}"/>
              </a:ext>
            </a:extLst>
          </p:cNvPr>
          <p:cNvPicPr>
            <a:picLocks noChangeAspect="1"/>
          </p:cNvPicPr>
          <p:nvPr userDrawn="1"/>
        </p:nvPicPr>
        <p:blipFill>
          <a:blip r:embed="rId3"/>
          <a:srcRect/>
          <a:stretch/>
        </p:blipFill>
        <p:spPr bwMode="auto">
          <a:xfrm>
            <a:off x="0" y="144000"/>
            <a:ext cx="12179300"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4430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etto fondo celeste">
    <p:bg>
      <p:bgPr>
        <a:solidFill>
          <a:schemeClr val="accent4"/>
        </a:solidFill>
        <a:effectLst/>
      </p:bgPr>
    </p:bg>
    <p:spTree>
      <p:nvGrpSpPr>
        <p:cNvPr id="1" name=""/>
        <p:cNvGrpSpPr/>
        <p:nvPr/>
      </p:nvGrpSpPr>
      <p:grpSpPr>
        <a:xfrm>
          <a:off x="0" y="0"/>
          <a:ext cx="0" cy="0"/>
          <a:chOff x="0" y="0"/>
          <a:chExt cx="0" cy="0"/>
        </a:xfrm>
      </p:grpSpPr>
      <p:sp>
        <p:nvSpPr>
          <p:cNvPr id="15" name="Titolo 1"/>
          <p:cNvSpPr>
            <a:spLocks noGrp="1"/>
          </p:cNvSpPr>
          <p:nvPr>
            <p:ph type="title"/>
          </p:nvPr>
        </p:nvSpPr>
        <p:spPr>
          <a:xfrm>
            <a:off x="432000" y="1854000"/>
            <a:ext cx="11359085" cy="2184600"/>
          </a:xfrm>
          <a:prstGeom prst="rect">
            <a:avLst/>
          </a:prstGeom>
        </p:spPr>
        <p:txBody>
          <a:bodyPr lIns="0" tIns="0" rIns="0" bIns="0"/>
          <a:lstStyle>
            <a:lvl1pPr algn="l">
              <a:defRPr sz="4800" b="0">
                <a:solidFill>
                  <a:schemeClr val="bg1"/>
                </a:solidFill>
              </a:defRPr>
            </a:lvl1pPr>
          </a:lstStyle>
          <a:p>
            <a:r>
              <a:rPr lang="it-IT"/>
              <a:t>Fare clic per modificare lo stile del titolo dello schema</a:t>
            </a:r>
            <a:endParaRPr lang="it-IT" dirty="0"/>
          </a:p>
        </p:txBody>
      </p:sp>
      <p:pic>
        <p:nvPicPr>
          <p:cNvPr id="8" name="Immagine 6">
            <a:extLst>
              <a:ext uri="{FF2B5EF4-FFF2-40B4-BE49-F238E27FC236}">
                <a16:creationId xmlns:a16="http://schemas.microsoft.com/office/drawing/2014/main" id="{B5788E3B-238A-764C-BD23-4F0C4C8A0D15}"/>
              </a:ext>
            </a:extLst>
          </p:cNvPr>
          <p:cNvPicPr>
            <a:picLocks noChangeAspect="1"/>
          </p:cNvPicPr>
          <p:nvPr userDrawn="1"/>
        </p:nvPicPr>
        <p:blipFill>
          <a:blip r:embed="rId2"/>
          <a:srcRect/>
          <a:stretch/>
        </p:blipFill>
        <p:spPr bwMode="auto">
          <a:xfrm>
            <a:off x="0" y="0"/>
            <a:ext cx="12192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3">
            <a:extLst>
              <a:ext uri="{FF2B5EF4-FFF2-40B4-BE49-F238E27FC236}">
                <a16:creationId xmlns:a16="http://schemas.microsoft.com/office/drawing/2014/main" id="{E3BD88A2-F9AA-D246-8135-ABDC80F67ECD}"/>
              </a:ext>
            </a:extLst>
          </p:cNvPr>
          <p:cNvSpPr>
            <a:spLocks noGrp="1" noChangeArrowheads="1"/>
          </p:cNvSpPr>
          <p:nvPr userDrawn="1"/>
        </p:nvSpPr>
        <p:spPr bwMode="auto">
          <a:xfrm>
            <a:off x="3312584" y="188913"/>
            <a:ext cx="5958259" cy="476250"/>
          </a:xfrm>
          <a:prstGeom prst="rect">
            <a:avLst/>
          </a:prstGeom>
          <a:noFill/>
          <a:ln w="9525">
            <a:noFill/>
            <a:miter lim="800000"/>
            <a:headEnd/>
            <a:tailEnd/>
          </a:ln>
        </p:spPr>
        <p:txBody>
          <a:bodyPr lIns="0" tIns="0" rIns="0" bIns="0"/>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it-IT" altLang="x-none" sz="1200" dirty="0">
                <a:solidFill>
                  <a:schemeClr val="bg1"/>
                </a:solidFill>
              </a:rPr>
              <a:t>Titolo principale della presentazione</a:t>
            </a:r>
          </a:p>
          <a:p>
            <a:endParaRPr lang="it-IT" altLang="x-none" sz="1200" dirty="0">
              <a:solidFill>
                <a:schemeClr val="bg1"/>
              </a:solidFill>
            </a:endParaRPr>
          </a:p>
          <a:p>
            <a:endParaRPr lang="it-IT" altLang="x-none" sz="1200" dirty="0">
              <a:solidFill>
                <a:schemeClr val="bg1"/>
              </a:solidFill>
            </a:endParaRPr>
          </a:p>
        </p:txBody>
      </p:sp>
      <p:sp>
        <p:nvSpPr>
          <p:cNvPr id="9" name="Rectangle 4">
            <a:extLst>
              <a:ext uri="{FF2B5EF4-FFF2-40B4-BE49-F238E27FC236}">
                <a16:creationId xmlns:a16="http://schemas.microsoft.com/office/drawing/2014/main" id="{84E82A46-3A90-4040-967F-6BFCEFBD9F6A}"/>
              </a:ext>
            </a:extLst>
          </p:cNvPr>
          <p:cNvSpPr>
            <a:spLocks noGrp="1" noChangeArrowheads="1"/>
          </p:cNvSpPr>
          <p:nvPr>
            <p:ph type="dt" sz="half" idx="2"/>
          </p:nvPr>
        </p:nvSpPr>
        <p:spPr bwMode="auto">
          <a:xfrm>
            <a:off x="431800" y="6453188"/>
            <a:ext cx="2808776" cy="40481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a:solidFill>
                  <a:schemeClr val="bg1"/>
                </a:solidFill>
                <a:latin typeface="+mn-lt"/>
              </a:defRPr>
            </a:lvl1pPr>
          </a:lstStyle>
          <a:p>
            <a:r>
              <a:rPr lang="en-US" altLang="x-none"/>
              <a:t>29 March 2023</a:t>
            </a:r>
            <a:endParaRPr lang="it-IT" altLang="x-none"/>
          </a:p>
        </p:txBody>
      </p:sp>
      <p:sp>
        <p:nvSpPr>
          <p:cNvPr id="12" name="Rectangle 5">
            <a:extLst>
              <a:ext uri="{FF2B5EF4-FFF2-40B4-BE49-F238E27FC236}">
                <a16:creationId xmlns:a16="http://schemas.microsoft.com/office/drawing/2014/main" id="{AB9DAE1D-8742-8745-A76D-DA490F7B612A}"/>
              </a:ext>
            </a:extLst>
          </p:cNvPr>
          <p:cNvSpPr>
            <a:spLocks noGrp="1" noChangeArrowheads="1"/>
          </p:cNvSpPr>
          <p:nvPr>
            <p:ph type="ftr" sz="quarter" idx="3"/>
          </p:nvPr>
        </p:nvSpPr>
        <p:spPr bwMode="auto">
          <a:xfrm>
            <a:off x="3312584" y="6453188"/>
            <a:ext cx="7463936" cy="40481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a:solidFill>
                  <a:schemeClr val="bg1"/>
                </a:solidFill>
                <a:latin typeface="+mn-lt"/>
                <a:ea typeface="+mn-ea"/>
                <a:cs typeface="+mn-cs"/>
              </a:defRPr>
            </a:lvl1pPr>
          </a:lstStyle>
          <a:p>
            <a:pPr>
              <a:defRPr/>
            </a:pPr>
            <a:endParaRPr lang="it-IT" dirty="0">
              <a:solidFill>
                <a:schemeClr val="bg1"/>
              </a:solidFill>
            </a:endParaRPr>
          </a:p>
        </p:txBody>
      </p:sp>
      <p:sp>
        <p:nvSpPr>
          <p:cNvPr id="13" name="Rectangle 6">
            <a:extLst>
              <a:ext uri="{FF2B5EF4-FFF2-40B4-BE49-F238E27FC236}">
                <a16:creationId xmlns:a16="http://schemas.microsoft.com/office/drawing/2014/main" id="{C78154B0-0047-F440-8D44-FEDE8DEF4F3C}"/>
              </a:ext>
            </a:extLst>
          </p:cNvPr>
          <p:cNvSpPr>
            <a:spLocks noGrp="1" noChangeArrowheads="1"/>
          </p:cNvSpPr>
          <p:nvPr>
            <p:ph type="sldNum" sz="quarter" idx="4"/>
          </p:nvPr>
        </p:nvSpPr>
        <p:spPr bwMode="auto">
          <a:xfrm>
            <a:off x="10848528" y="6453188"/>
            <a:ext cx="911672" cy="40481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000">
                <a:solidFill>
                  <a:schemeClr val="bg1"/>
                </a:solidFill>
                <a:latin typeface="+mn-lt"/>
              </a:defRPr>
            </a:lvl1pPr>
          </a:lstStyle>
          <a:p>
            <a:fld id="{D63C33A6-06BE-5141-9B86-15478A8BB20F}" type="slidenum">
              <a:rPr lang="it-IT" altLang="x-none" smtClean="0"/>
              <a:pPr/>
              <a:t>‹N›</a:t>
            </a:fld>
            <a:endParaRPr lang="it-IT" altLang="x-none" dirty="0"/>
          </a:p>
        </p:txBody>
      </p:sp>
    </p:spTree>
    <p:extLst>
      <p:ext uri="{BB962C8B-B14F-4D97-AF65-F5344CB8AC3E}">
        <p14:creationId xmlns:p14="http://schemas.microsoft.com/office/powerpoint/2010/main" val="850452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etto fondo blu">
    <p:bg>
      <p:bgPr>
        <a:solidFill>
          <a:schemeClr val="accent1"/>
        </a:solidFill>
        <a:effectLst/>
      </p:bgPr>
    </p:bg>
    <p:spTree>
      <p:nvGrpSpPr>
        <p:cNvPr id="1" name=""/>
        <p:cNvGrpSpPr/>
        <p:nvPr/>
      </p:nvGrpSpPr>
      <p:grpSpPr>
        <a:xfrm>
          <a:off x="0" y="0"/>
          <a:ext cx="0" cy="0"/>
          <a:chOff x="0" y="0"/>
          <a:chExt cx="0" cy="0"/>
        </a:xfrm>
      </p:grpSpPr>
      <p:sp>
        <p:nvSpPr>
          <p:cNvPr id="13" name="Titolo 1"/>
          <p:cNvSpPr>
            <a:spLocks noGrp="1"/>
          </p:cNvSpPr>
          <p:nvPr>
            <p:ph type="title"/>
          </p:nvPr>
        </p:nvSpPr>
        <p:spPr>
          <a:xfrm>
            <a:off x="432000" y="1854000"/>
            <a:ext cx="11359085" cy="2184600"/>
          </a:xfrm>
          <a:prstGeom prst="rect">
            <a:avLst/>
          </a:prstGeom>
        </p:spPr>
        <p:txBody>
          <a:bodyPr lIns="0" tIns="0" rIns="0" bIns="0"/>
          <a:lstStyle>
            <a:lvl1pPr algn="l">
              <a:defRPr sz="4800" b="0">
                <a:solidFill>
                  <a:schemeClr val="bg1"/>
                </a:solidFill>
              </a:defRPr>
            </a:lvl1pPr>
          </a:lstStyle>
          <a:p>
            <a:r>
              <a:rPr lang="it-IT"/>
              <a:t>Fare clic per modificare lo stile del titolo dello schema</a:t>
            </a:r>
            <a:endParaRPr lang="it-IT" dirty="0"/>
          </a:p>
        </p:txBody>
      </p:sp>
      <p:pic>
        <p:nvPicPr>
          <p:cNvPr id="9" name="Immagine 6">
            <a:extLst>
              <a:ext uri="{FF2B5EF4-FFF2-40B4-BE49-F238E27FC236}">
                <a16:creationId xmlns:a16="http://schemas.microsoft.com/office/drawing/2014/main" id="{9BB0620D-254A-8345-B283-7FE70F0A8C2A}"/>
              </a:ext>
            </a:extLst>
          </p:cNvPr>
          <p:cNvPicPr>
            <a:picLocks noChangeAspect="1"/>
          </p:cNvPicPr>
          <p:nvPr userDrawn="1"/>
        </p:nvPicPr>
        <p:blipFill>
          <a:blip r:embed="rId2"/>
          <a:srcRect/>
          <a:stretch/>
        </p:blipFill>
        <p:spPr bwMode="auto">
          <a:xfrm>
            <a:off x="0" y="0"/>
            <a:ext cx="12192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3">
            <a:extLst>
              <a:ext uri="{FF2B5EF4-FFF2-40B4-BE49-F238E27FC236}">
                <a16:creationId xmlns:a16="http://schemas.microsoft.com/office/drawing/2014/main" id="{6212E15A-F73C-0147-8B4F-9727994722EB}"/>
              </a:ext>
            </a:extLst>
          </p:cNvPr>
          <p:cNvSpPr>
            <a:spLocks noGrp="1" noChangeArrowheads="1"/>
          </p:cNvSpPr>
          <p:nvPr userDrawn="1"/>
        </p:nvSpPr>
        <p:spPr bwMode="auto">
          <a:xfrm>
            <a:off x="3312584" y="188913"/>
            <a:ext cx="5958259" cy="476250"/>
          </a:xfrm>
          <a:prstGeom prst="rect">
            <a:avLst/>
          </a:prstGeom>
          <a:noFill/>
          <a:ln w="9525">
            <a:noFill/>
            <a:miter lim="800000"/>
            <a:headEnd/>
            <a:tailEnd/>
          </a:ln>
        </p:spPr>
        <p:txBody>
          <a:bodyPr lIns="0" tIns="0" rIns="0" bIns="0"/>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it-IT" altLang="x-none" sz="1200" dirty="0">
                <a:solidFill>
                  <a:schemeClr val="bg1"/>
                </a:solidFill>
              </a:rPr>
              <a:t>Titolo principale della presentazione</a:t>
            </a:r>
          </a:p>
          <a:p>
            <a:endParaRPr lang="it-IT" altLang="x-none" sz="1200" dirty="0">
              <a:solidFill>
                <a:schemeClr val="bg1"/>
              </a:solidFill>
            </a:endParaRPr>
          </a:p>
          <a:p>
            <a:endParaRPr lang="it-IT" altLang="x-none" sz="1200" dirty="0">
              <a:solidFill>
                <a:schemeClr val="bg1"/>
              </a:solidFill>
            </a:endParaRPr>
          </a:p>
        </p:txBody>
      </p:sp>
      <p:sp>
        <p:nvSpPr>
          <p:cNvPr id="8" name="Rectangle 4">
            <a:extLst>
              <a:ext uri="{FF2B5EF4-FFF2-40B4-BE49-F238E27FC236}">
                <a16:creationId xmlns:a16="http://schemas.microsoft.com/office/drawing/2014/main" id="{F0EA2712-ED39-6445-95B5-CCE57EFB42C1}"/>
              </a:ext>
            </a:extLst>
          </p:cNvPr>
          <p:cNvSpPr>
            <a:spLocks noGrp="1" noChangeArrowheads="1"/>
          </p:cNvSpPr>
          <p:nvPr>
            <p:ph type="dt" sz="half" idx="2"/>
          </p:nvPr>
        </p:nvSpPr>
        <p:spPr bwMode="auto">
          <a:xfrm>
            <a:off x="431800" y="6453188"/>
            <a:ext cx="2808776" cy="40481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a:solidFill>
                  <a:schemeClr val="bg1"/>
                </a:solidFill>
                <a:latin typeface="+mn-lt"/>
              </a:defRPr>
            </a:lvl1pPr>
          </a:lstStyle>
          <a:p>
            <a:r>
              <a:rPr lang="en-US" altLang="x-none"/>
              <a:t>29 March 2023</a:t>
            </a:r>
            <a:endParaRPr lang="it-IT" altLang="x-none"/>
          </a:p>
        </p:txBody>
      </p:sp>
      <p:sp>
        <p:nvSpPr>
          <p:cNvPr id="12" name="Rectangle 5">
            <a:extLst>
              <a:ext uri="{FF2B5EF4-FFF2-40B4-BE49-F238E27FC236}">
                <a16:creationId xmlns:a16="http://schemas.microsoft.com/office/drawing/2014/main" id="{7456DFA8-FFE0-5346-8444-AB61E4477BDF}"/>
              </a:ext>
            </a:extLst>
          </p:cNvPr>
          <p:cNvSpPr>
            <a:spLocks noGrp="1" noChangeArrowheads="1"/>
          </p:cNvSpPr>
          <p:nvPr>
            <p:ph type="ftr" sz="quarter" idx="3"/>
          </p:nvPr>
        </p:nvSpPr>
        <p:spPr bwMode="auto">
          <a:xfrm>
            <a:off x="3312584" y="6453188"/>
            <a:ext cx="7463936" cy="40481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a:solidFill>
                  <a:schemeClr val="bg1"/>
                </a:solidFill>
                <a:latin typeface="+mn-lt"/>
                <a:ea typeface="+mn-ea"/>
                <a:cs typeface="+mn-cs"/>
              </a:defRPr>
            </a:lvl1pPr>
          </a:lstStyle>
          <a:p>
            <a:pPr>
              <a:defRPr/>
            </a:pPr>
            <a:endParaRPr lang="it-IT" dirty="0">
              <a:solidFill>
                <a:schemeClr val="bg1"/>
              </a:solidFill>
            </a:endParaRPr>
          </a:p>
        </p:txBody>
      </p:sp>
      <p:sp>
        <p:nvSpPr>
          <p:cNvPr id="14" name="Rectangle 6">
            <a:extLst>
              <a:ext uri="{FF2B5EF4-FFF2-40B4-BE49-F238E27FC236}">
                <a16:creationId xmlns:a16="http://schemas.microsoft.com/office/drawing/2014/main" id="{E3581C60-A88E-9846-8BAF-C960C3220975}"/>
              </a:ext>
            </a:extLst>
          </p:cNvPr>
          <p:cNvSpPr>
            <a:spLocks noGrp="1" noChangeArrowheads="1"/>
          </p:cNvSpPr>
          <p:nvPr>
            <p:ph type="sldNum" sz="quarter" idx="4"/>
          </p:nvPr>
        </p:nvSpPr>
        <p:spPr bwMode="auto">
          <a:xfrm>
            <a:off x="10848528" y="6453188"/>
            <a:ext cx="911672" cy="40481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000">
                <a:solidFill>
                  <a:schemeClr val="bg1"/>
                </a:solidFill>
                <a:latin typeface="+mn-lt"/>
              </a:defRPr>
            </a:lvl1pPr>
          </a:lstStyle>
          <a:p>
            <a:fld id="{D63C33A6-06BE-5141-9B86-15478A8BB20F}" type="slidenum">
              <a:rPr lang="it-IT" altLang="x-none" smtClean="0"/>
              <a:pPr/>
              <a:t>‹N›</a:t>
            </a:fld>
            <a:endParaRPr lang="it-IT" altLang="x-none" dirty="0"/>
          </a:p>
        </p:txBody>
      </p:sp>
    </p:spTree>
    <p:extLst>
      <p:ext uri="{BB962C8B-B14F-4D97-AF65-F5344CB8AC3E}">
        <p14:creationId xmlns:p14="http://schemas.microsoft.com/office/powerpoint/2010/main" val="4055003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sz="2400"/>
            </a:lvl1pPr>
          </a:lstStyle>
          <a:p>
            <a:r>
              <a:rPr lang="it-IT"/>
              <a:t>Fare clic per modificare lo stile del titolo</a:t>
            </a:r>
            <a:endParaRPr lang="it-IT" dirty="0"/>
          </a:p>
        </p:txBody>
      </p:sp>
      <p:sp>
        <p:nvSpPr>
          <p:cNvPr id="3" name="Segnaposto contenuto 2"/>
          <p:cNvSpPr>
            <a:spLocks noGrp="1"/>
          </p:cNvSpPr>
          <p:nvPr>
            <p:ph idx="1"/>
          </p:nvPr>
        </p:nvSpPr>
        <p:spPr/>
        <p:txBody>
          <a:bodyPr/>
          <a:lstStyle>
            <a:lvl1pPr>
              <a:defRPr sz="1800"/>
            </a:lvl1pPr>
            <a:lvl2pPr>
              <a:defRPr sz="1800"/>
            </a:lvl2pPr>
            <a:lvl3pPr>
              <a:defRPr sz="1800"/>
            </a:lvl3pPr>
            <a:lvl4pPr>
              <a:defRPr sz="1800"/>
            </a:lvl4pPr>
            <a:lvl5pPr>
              <a:defRPr sz="1800"/>
            </a:lvl5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it-IT" dirty="0"/>
          </a:p>
        </p:txBody>
      </p:sp>
      <p:sp>
        <p:nvSpPr>
          <p:cNvPr id="4" name="Rectangle 4"/>
          <p:cNvSpPr>
            <a:spLocks noGrp="1" noChangeArrowheads="1"/>
          </p:cNvSpPr>
          <p:nvPr>
            <p:ph type="dt" sz="half" idx="10"/>
          </p:nvPr>
        </p:nvSpPr>
        <p:spPr>
          <a:ln/>
        </p:spPr>
        <p:txBody>
          <a:bodyPr/>
          <a:lstStyle>
            <a:lvl1pPr>
              <a:defRPr/>
            </a:lvl1pPr>
          </a:lstStyle>
          <a:p>
            <a:r>
              <a:rPr lang="en-US" altLang="x-none"/>
              <a:t>29 March 2023</a:t>
            </a:r>
            <a:endParaRPr lang="it-IT" altLang="x-none"/>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fld id="{960A59FF-5DF7-3A49-A681-2E626F09812C}" type="slidenum">
              <a:rPr lang="it-IT" altLang="x-none" smtClean="0"/>
              <a:pPr/>
              <a:t>‹N›</a:t>
            </a:fld>
            <a:endParaRPr lang="it-IT" altLang="x-none"/>
          </a:p>
        </p:txBody>
      </p:sp>
    </p:spTree>
    <p:extLst>
      <p:ext uri="{BB962C8B-B14F-4D97-AF65-F5344CB8AC3E}">
        <p14:creationId xmlns:p14="http://schemas.microsoft.com/office/powerpoint/2010/main" val="2324576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sz="2400"/>
            </a:lvl1pPr>
          </a:lstStyle>
          <a:p>
            <a:r>
              <a:rPr lang="it-IT"/>
              <a:t>Fare clic per modificare lo stile del titolo</a:t>
            </a:r>
            <a:endParaRPr lang="it-IT" dirty="0"/>
          </a:p>
        </p:txBody>
      </p:sp>
      <p:sp>
        <p:nvSpPr>
          <p:cNvPr id="3" name="Segnaposto contenuto 2"/>
          <p:cNvSpPr>
            <a:spLocks noGrp="1"/>
          </p:cNvSpPr>
          <p:nvPr>
            <p:ph sz="half" idx="1"/>
          </p:nvPr>
        </p:nvSpPr>
        <p:spPr>
          <a:xfrm>
            <a:off x="431800" y="1916114"/>
            <a:ext cx="5562600" cy="4321175"/>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it-IT" dirty="0"/>
          </a:p>
        </p:txBody>
      </p:sp>
      <p:sp>
        <p:nvSpPr>
          <p:cNvPr id="4" name="Segnaposto contenuto 3"/>
          <p:cNvSpPr>
            <a:spLocks noGrp="1"/>
          </p:cNvSpPr>
          <p:nvPr>
            <p:ph sz="half" idx="2"/>
          </p:nvPr>
        </p:nvSpPr>
        <p:spPr>
          <a:xfrm>
            <a:off x="6197600" y="1916114"/>
            <a:ext cx="5562600" cy="4321175"/>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it-IT" dirty="0"/>
          </a:p>
        </p:txBody>
      </p:sp>
      <p:sp>
        <p:nvSpPr>
          <p:cNvPr id="5" name="Rectangle 4"/>
          <p:cNvSpPr>
            <a:spLocks noGrp="1" noChangeArrowheads="1"/>
          </p:cNvSpPr>
          <p:nvPr>
            <p:ph type="dt" sz="half" idx="10"/>
          </p:nvPr>
        </p:nvSpPr>
        <p:spPr>
          <a:ln/>
        </p:spPr>
        <p:txBody>
          <a:bodyPr/>
          <a:lstStyle>
            <a:lvl1pPr>
              <a:defRPr/>
            </a:lvl1pPr>
          </a:lstStyle>
          <a:p>
            <a:r>
              <a:rPr lang="en-US" altLang="x-none"/>
              <a:t>29 March 2023</a:t>
            </a:r>
            <a:endParaRPr lang="it-IT" altLang="x-none"/>
          </a:p>
        </p:txBody>
      </p:sp>
      <p:sp>
        <p:nvSpPr>
          <p:cNvPr id="6" name="Rectangle 5"/>
          <p:cNvSpPr>
            <a:spLocks noGrp="1" noChangeArrowheads="1"/>
          </p:cNvSpPr>
          <p:nvPr>
            <p:ph type="ftr" sz="quarter" idx="11"/>
          </p:nvPr>
        </p:nvSpPr>
        <p:spPr>
          <a:ln/>
        </p:spPr>
        <p:txBody>
          <a:bodyPr/>
          <a:lstStyle>
            <a:lvl1pPr>
              <a:defRPr/>
            </a:lvl1pPr>
          </a:lstStyle>
          <a:p>
            <a:pPr>
              <a:defRPr/>
            </a:pPr>
            <a:endParaRPr lang="it-IT"/>
          </a:p>
        </p:txBody>
      </p:sp>
      <p:sp>
        <p:nvSpPr>
          <p:cNvPr id="7" name="Rectangle 6"/>
          <p:cNvSpPr>
            <a:spLocks noGrp="1" noChangeArrowheads="1"/>
          </p:cNvSpPr>
          <p:nvPr>
            <p:ph type="sldNum" sz="quarter" idx="12"/>
          </p:nvPr>
        </p:nvSpPr>
        <p:spPr>
          <a:ln/>
        </p:spPr>
        <p:txBody>
          <a:bodyPr/>
          <a:lstStyle>
            <a:lvl1pPr>
              <a:defRPr/>
            </a:lvl1pPr>
          </a:lstStyle>
          <a:p>
            <a:fld id="{801322EA-CADA-2B4A-A99C-349C94F7C372}" type="slidenum">
              <a:rPr lang="it-IT" altLang="x-none" smtClean="0"/>
              <a:pPr/>
              <a:t>‹N›</a:t>
            </a:fld>
            <a:endParaRPr lang="it-IT" altLang="x-none"/>
          </a:p>
        </p:txBody>
      </p:sp>
    </p:spTree>
    <p:extLst>
      <p:ext uri="{BB962C8B-B14F-4D97-AF65-F5344CB8AC3E}">
        <p14:creationId xmlns:p14="http://schemas.microsoft.com/office/powerpoint/2010/main" val="1191305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06400" y="1126800"/>
            <a:ext cx="11379200" cy="579438"/>
          </a:xfrm>
        </p:spPr>
        <p:txBody>
          <a:bodyPr/>
          <a:lstStyle>
            <a:lvl1pPr>
              <a:defRPr sz="2400"/>
            </a:lvl1pPr>
          </a:lstStyle>
          <a:p>
            <a:r>
              <a:rPr lang="it-IT"/>
              <a:t>Fare clic per modificare lo stile del titolo</a:t>
            </a:r>
            <a:endParaRPr lang="it-IT" dirty="0"/>
          </a:p>
        </p:txBody>
      </p:sp>
      <p:sp>
        <p:nvSpPr>
          <p:cNvPr id="3" name="Segnaposto testo 2"/>
          <p:cNvSpPr>
            <a:spLocks noGrp="1"/>
          </p:cNvSpPr>
          <p:nvPr>
            <p:ph type="body" idx="1"/>
          </p:nvPr>
        </p:nvSpPr>
        <p:spPr>
          <a:xfrm>
            <a:off x="406400" y="1752600"/>
            <a:ext cx="5590117" cy="639762"/>
          </a:xfrm>
        </p:spPr>
        <p:txBody>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406400" y="2438400"/>
            <a:ext cx="5590117" cy="3687763"/>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it-IT" dirty="0"/>
          </a:p>
        </p:txBody>
      </p:sp>
      <p:sp>
        <p:nvSpPr>
          <p:cNvPr id="5" name="Segnaposto testo 4"/>
          <p:cNvSpPr>
            <a:spLocks noGrp="1"/>
          </p:cNvSpPr>
          <p:nvPr>
            <p:ph type="body" sz="quarter" idx="3"/>
          </p:nvPr>
        </p:nvSpPr>
        <p:spPr>
          <a:xfrm>
            <a:off x="6193368" y="1752600"/>
            <a:ext cx="5592233" cy="639762"/>
          </a:xfrm>
        </p:spPr>
        <p:txBody>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6193368" y="2438400"/>
            <a:ext cx="5592233" cy="3687763"/>
          </a:xfrm>
        </p:spPr>
        <p:txBody>
          <a:bodyPr>
            <a:noAutofit/>
          </a:bodyPr>
          <a:lstStyle>
            <a:lvl1pPr>
              <a:defRPr sz="1800"/>
            </a:lvl1pPr>
            <a:lvl2pPr>
              <a:defRPr sz="1800"/>
            </a:lvl2pPr>
            <a:lvl3pPr>
              <a:defRPr sz="1800"/>
            </a:lvl3pPr>
            <a:lvl4pPr>
              <a:defRPr sz="1800"/>
            </a:lvl4pPr>
            <a:lvl5pPr>
              <a:buNone/>
              <a:defRPr sz="1800"/>
            </a:lvl5pPr>
            <a:lvl6pPr>
              <a:defRPr sz="1600"/>
            </a:lvl6pPr>
            <a:lvl7pPr>
              <a:defRPr sz="1600"/>
            </a:lvl7pPr>
            <a:lvl8pPr>
              <a:defRPr sz="1600"/>
            </a:lvl8pPr>
            <a:lvl9pPr>
              <a:defRPr sz="16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fr-CH" dirty="0"/>
          </a:p>
        </p:txBody>
      </p:sp>
      <p:sp>
        <p:nvSpPr>
          <p:cNvPr id="7" name="Rectangle 4"/>
          <p:cNvSpPr>
            <a:spLocks noGrp="1" noChangeArrowheads="1"/>
          </p:cNvSpPr>
          <p:nvPr>
            <p:ph type="dt" sz="half" idx="10"/>
          </p:nvPr>
        </p:nvSpPr>
        <p:spPr>
          <a:ln/>
        </p:spPr>
        <p:txBody>
          <a:bodyPr/>
          <a:lstStyle>
            <a:lvl1pPr>
              <a:defRPr/>
            </a:lvl1pPr>
          </a:lstStyle>
          <a:p>
            <a:r>
              <a:rPr lang="en-US" altLang="x-none"/>
              <a:t>29 March 2023</a:t>
            </a:r>
            <a:endParaRPr lang="it-IT" altLang="x-none"/>
          </a:p>
        </p:txBody>
      </p:sp>
      <p:sp>
        <p:nvSpPr>
          <p:cNvPr id="8" name="Rectangle 5"/>
          <p:cNvSpPr>
            <a:spLocks noGrp="1" noChangeArrowheads="1"/>
          </p:cNvSpPr>
          <p:nvPr>
            <p:ph type="ftr" sz="quarter" idx="11"/>
          </p:nvPr>
        </p:nvSpPr>
        <p:spPr>
          <a:ln/>
        </p:spPr>
        <p:txBody>
          <a:bodyPr/>
          <a:lstStyle>
            <a:lvl1pPr>
              <a:defRPr/>
            </a:lvl1pPr>
          </a:lstStyle>
          <a:p>
            <a:pPr>
              <a:defRPr/>
            </a:pPr>
            <a:endParaRPr lang="it-IT"/>
          </a:p>
        </p:txBody>
      </p:sp>
      <p:sp>
        <p:nvSpPr>
          <p:cNvPr id="9" name="Rectangle 6"/>
          <p:cNvSpPr>
            <a:spLocks noGrp="1" noChangeArrowheads="1"/>
          </p:cNvSpPr>
          <p:nvPr>
            <p:ph type="sldNum" sz="quarter" idx="12"/>
          </p:nvPr>
        </p:nvSpPr>
        <p:spPr>
          <a:ln/>
        </p:spPr>
        <p:txBody>
          <a:bodyPr/>
          <a:lstStyle>
            <a:lvl1pPr>
              <a:defRPr/>
            </a:lvl1pPr>
          </a:lstStyle>
          <a:p>
            <a:fld id="{9391F806-0A1A-334D-9390-D0CB377DD66E}" type="slidenum">
              <a:rPr lang="it-IT" altLang="x-none" smtClean="0"/>
              <a:pPr/>
              <a:t>‹N›</a:t>
            </a:fld>
            <a:endParaRPr lang="it-IT" altLang="x-none"/>
          </a:p>
        </p:txBody>
      </p:sp>
    </p:spTree>
    <p:extLst>
      <p:ext uri="{BB962C8B-B14F-4D97-AF65-F5344CB8AC3E}">
        <p14:creationId xmlns:p14="http://schemas.microsoft.com/office/powerpoint/2010/main" val="328186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07999" y="1125539"/>
            <a:ext cx="11355023" cy="719137"/>
          </a:xfrm>
        </p:spPr>
        <p:txBody>
          <a:bodyPr/>
          <a:lstStyle>
            <a:lvl1pPr>
              <a:defRPr sz="2400"/>
            </a:lvl1pPr>
          </a:lstStyle>
          <a:p>
            <a:r>
              <a:rPr lang="it-IT"/>
              <a:t>Fare clic per modificare lo stile del titolo</a:t>
            </a:r>
            <a:endParaRPr lang="it-IT" dirty="0"/>
          </a:p>
        </p:txBody>
      </p:sp>
      <p:sp>
        <p:nvSpPr>
          <p:cNvPr id="3" name="Rectangle 4"/>
          <p:cNvSpPr>
            <a:spLocks noGrp="1" noChangeArrowheads="1"/>
          </p:cNvSpPr>
          <p:nvPr>
            <p:ph type="dt" sz="half" idx="10"/>
          </p:nvPr>
        </p:nvSpPr>
        <p:spPr>
          <a:ln/>
        </p:spPr>
        <p:txBody>
          <a:bodyPr/>
          <a:lstStyle>
            <a:lvl1pPr>
              <a:defRPr/>
            </a:lvl1pPr>
          </a:lstStyle>
          <a:p>
            <a:r>
              <a:rPr lang="en-US" altLang="x-none"/>
              <a:t>29 March 2023</a:t>
            </a:r>
            <a:endParaRPr lang="it-IT" altLang="x-none"/>
          </a:p>
        </p:txBody>
      </p:sp>
      <p:sp>
        <p:nvSpPr>
          <p:cNvPr id="4" name="Rectangle 5"/>
          <p:cNvSpPr>
            <a:spLocks noGrp="1" noChangeArrowheads="1"/>
          </p:cNvSpPr>
          <p:nvPr>
            <p:ph type="ftr" sz="quarter" idx="11"/>
          </p:nvPr>
        </p:nvSpPr>
        <p:spPr>
          <a:ln/>
        </p:spPr>
        <p:txBody>
          <a:bodyPr/>
          <a:lstStyle>
            <a:lvl1pPr>
              <a:defRPr/>
            </a:lvl1pPr>
          </a:lstStyle>
          <a:p>
            <a:pPr>
              <a:defRPr/>
            </a:pPr>
            <a:endParaRPr lang="it-IT"/>
          </a:p>
        </p:txBody>
      </p:sp>
      <p:sp>
        <p:nvSpPr>
          <p:cNvPr id="5" name="Rectangle 6"/>
          <p:cNvSpPr>
            <a:spLocks noGrp="1" noChangeArrowheads="1"/>
          </p:cNvSpPr>
          <p:nvPr>
            <p:ph type="sldNum" sz="quarter" idx="12"/>
          </p:nvPr>
        </p:nvSpPr>
        <p:spPr>
          <a:ln/>
        </p:spPr>
        <p:txBody>
          <a:bodyPr/>
          <a:lstStyle>
            <a:lvl1pPr>
              <a:defRPr/>
            </a:lvl1pPr>
          </a:lstStyle>
          <a:p>
            <a:fld id="{87D568E5-2F8F-6041-8120-0EECD25B563F}" type="slidenum">
              <a:rPr lang="it-IT" altLang="x-none" smtClean="0"/>
              <a:pPr/>
              <a:t>‹N›</a:t>
            </a:fld>
            <a:endParaRPr lang="it-IT" altLang="x-none"/>
          </a:p>
        </p:txBody>
      </p:sp>
    </p:spTree>
    <p:extLst>
      <p:ext uri="{BB962C8B-B14F-4D97-AF65-F5344CB8AC3E}">
        <p14:creationId xmlns:p14="http://schemas.microsoft.com/office/powerpoint/2010/main" val="2513498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uot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r>
              <a:rPr lang="en-US" altLang="x-none"/>
              <a:t>29 March 2023</a:t>
            </a:r>
            <a:endParaRPr lang="it-IT" altLang="x-none"/>
          </a:p>
        </p:txBody>
      </p:sp>
      <p:sp>
        <p:nvSpPr>
          <p:cNvPr id="3" name="Rectangle 5"/>
          <p:cNvSpPr>
            <a:spLocks noGrp="1" noChangeArrowheads="1"/>
          </p:cNvSpPr>
          <p:nvPr>
            <p:ph type="ftr" sz="quarter" idx="11"/>
          </p:nvPr>
        </p:nvSpPr>
        <p:spPr>
          <a:ln/>
        </p:spPr>
        <p:txBody>
          <a:bodyPr/>
          <a:lstStyle>
            <a:lvl1pPr>
              <a:defRPr/>
            </a:lvl1pPr>
          </a:lstStyle>
          <a:p>
            <a:pPr>
              <a:defRPr/>
            </a:pPr>
            <a:endParaRPr lang="it-IT"/>
          </a:p>
        </p:txBody>
      </p:sp>
      <p:sp>
        <p:nvSpPr>
          <p:cNvPr id="4" name="Rectangle 6"/>
          <p:cNvSpPr>
            <a:spLocks noGrp="1" noChangeArrowheads="1"/>
          </p:cNvSpPr>
          <p:nvPr>
            <p:ph type="sldNum" sz="quarter" idx="12"/>
          </p:nvPr>
        </p:nvSpPr>
        <p:spPr>
          <a:ln/>
        </p:spPr>
        <p:txBody>
          <a:bodyPr/>
          <a:lstStyle>
            <a:lvl1pPr>
              <a:defRPr/>
            </a:lvl1pPr>
          </a:lstStyle>
          <a:p>
            <a:fld id="{20227397-28E6-E444-BA81-B853C98CF5B1}" type="slidenum">
              <a:rPr lang="it-IT" altLang="x-none" smtClean="0"/>
              <a:pPr/>
              <a:t>‹N›</a:t>
            </a:fld>
            <a:endParaRPr lang="it-IT" altLang="x-none"/>
          </a:p>
        </p:txBody>
      </p:sp>
    </p:spTree>
    <p:extLst>
      <p:ext uri="{BB962C8B-B14F-4D97-AF65-F5344CB8AC3E}">
        <p14:creationId xmlns:p14="http://schemas.microsoft.com/office/powerpoint/2010/main" val="1369583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35114" y="1127797"/>
            <a:ext cx="4035287" cy="914400"/>
          </a:xfrm>
        </p:spPr>
        <p:txBody>
          <a:bodyPr/>
          <a:lstStyle>
            <a:lvl1pPr algn="l">
              <a:defRPr sz="2400" b="0"/>
            </a:lvl1pPr>
          </a:lstStyle>
          <a:p>
            <a:r>
              <a:rPr lang="it-IT"/>
              <a:t>Fare clic per modificare lo stile del titolo</a:t>
            </a:r>
            <a:endParaRPr lang="it-IT" dirty="0"/>
          </a:p>
        </p:txBody>
      </p:sp>
      <p:sp>
        <p:nvSpPr>
          <p:cNvPr id="3" name="Segnaposto contenuto 2"/>
          <p:cNvSpPr>
            <a:spLocks noGrp="1"/>
          </p:cNvSpPr>
          <p:nvPr>
            <p:ph idx="1"/>
          </p:nvPr>
        </p:nvSpPr>
        <p:spPr>
          <a:xfrm>
            <a:off x="4766734" y="1126800"/>
            <a:ext cx="6993093" cy="4995525"/>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it-IT" dirty="0"/>
          </a:p>
        </p:txBody>
      </p:sp>
      <p:sp>
        <p:nvSpPr>
          <p:cNvPr id="4" name="Segnaposto testo 3"/>
          <p:cNvSpPr>
            <a:spLocks noGrp="1"/>
          </p:cNvSpPr>
          <p:nvPr>
            <p:ph type="body" sz="half" idx="2"/>
          </p:nvPr>
        </p:nvSpPr>
        <p:spPr>
          <a:xfrm>
            <a:off x="435115" y="2133601"/>
            <a:ext cx="4035285" cy="3992563"/>
          </a:xfrm>
        </p:spPr>
        <p:txBody>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Rectangle 4"/>
          <p:cNvSpPr>
            <a:spLocks noGrp="1" noChangeArrowheads="1"/>
          </p:cNvSpPr>
          <p:nvPr>
            <p:ph type="dt" sz="half" idx="10"/>
          </p:nvPr>
        </p:nvSpPr>
        <p:spPr>
          <a:ln/>
        </p:spPr>
        <p:txBody>
          <a:bodyPr/>
          <a:lstStyle>
            <a:lvl1pPr>
              <a:defRPr/>
            </a:lvl1pPr>
          </a:lstStyle>
          <a:p>
            <a:r>
              <a:rPr lang="en-US" altLang="x-none"/>
              <a:t>29 March 2023</a:t>
            </a:r>
            <a:endParaRPr lang="it-IT" altLang="x-none"/>
          </a:p>
        </p:txBody>
      </p:sp>
      <p:sp>
        <p:nvSpPr>
          <p:cNvPr id="6" name="Rectangle 5"/>
          <p:cNvSpPr>
            <a:spLocks noGrp="1" noChangeArrowheads="1"/>
          </p:cNvSpPr>
          <p:nvPr>
            <p:ph type="ftr" sz="quarter" idx="11"/>
          </p:nvPr>
        </p:nvSpPr>
        <p:spPr>
          <a:ln/>
        </p:spPr>
        <p:txBody>
          <a:bodyPr/>
          <a:lstStyle>
            <a:lvl1pPr>
              <a:defRPr/>
            </a:lvl1pPr>
          </a:lstStyle>
          <a:p>
            <a:pPr>
              <a:defRPr/>
            </a:pPr>
            <a:endParaRPr lang="it-IT"/>
          </a:p>
        </p:txBody>
      </p:sp>
      <p:sp>
        <p:nvSpPr>
          <p:cNvPr id="7" name="Rectangle 6"/>
          <p:cNvSpPr>
            <a:spLocks noGrp="1" noChangeArrowheads="1"/>
          </p:cNvSpPr>
          <p:nvPr>
            <p:ph type="sldNum" sz="quarter" idx="12"/>
          </p:nvPr>
        </p:nvSpPr>
        <p:spPr>
          <a:ln/>
        </p:spPr>
        <p:txBody>
          <a:bodyPr/>
          <a:lstStyle>
            <a:lvl1pPr>
              <a:defRPr/>
            </a:lvl1pPr>
          </a:lstStyle>
          <a:p>
            <a:fld id="{0D320602-0182-354F-BCDC-F858B3D199D2}" type="slidenum">
              <a:rPr lang="it-IT" altLang="x-none" smtClean="0"/>
              <a:pPr/>
              <a:t>‹N›</a:t>
            </a:fld>
            <a:endParaRPr lang="it-IT" altLang="x-none"/>
          </a:p>
        </p:txBody>
      </p:sp>
    </p:spTree>
    <p:extLst>
      <p:ext uri="{BB962C8B-B14F-4D97-AF65-F5344CB8AC3E}">
        <p14:creationId xmlns:p14="http://schemas.microsoft.com/office/powerpoint/2010/main" val="196504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06400" y="4800600"/>
            <a:ext cx="11359085" cy="566738"/>
          </a:xfrm>
        </p:spPr>
        <p:txBody>
          <a:bodyPr/>
          <a:lstStyle>
            <a:lvl1pPr algn="l">
              <a:defRPr sz="2400" b="0"/>
            </a:lvl1pPr>
          </a:lstStyle>
          <a:p>
            <a:r>
              <a:rPr lang="it-IT"/>
              <a:t>Fare clic per modificare lo stile del titolo</a:t>
            </a:r>
            <a:endParaRPr lang="it-IT" dirty="0"/>
          </a:p>
        </p:txBody>
      </p:sp>
      <p:sp>
        <p:nvSpPr>
          <p:cNvPr id="3" name="Segnaposto immagin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a:t>Fare clic sull'icona per inserire un'immagine</a:t>
            </a:r>
          </a:p>
        </p:txBody>
      </p:sp>
      <p:sp>
        <p:nvSpPr>
          <p:cNvPr id="4" name="Segnaposto testo 3"/>
          <p:cNvSpPr>
            <a:spLocks noGrp="1"/>
          </p:cNvSpPr>
          <p:nvPr>
            <p:ph type="body" sz="half" idx="2"/>
          </p:nvPr>
        </p:nvSpPr>
        <p:spPr>
          <a:xfrm>
            <a:off x="406400" y="5367338"/>
            <a:ext cx="11359085" cy="804862"/>
          </a:xfrm>
        </p:spPr>
        <p:txBody>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Rectangle 4"/>
          <p:cNvSpPr>
            <a:spLocks noGrp="1" noChangeArrowheads="1"/>
          </p:cNvSpPr>
          <p:nvPr>
            <p:ph type="dt" sz="half" idx="10"/>
          </p:nvPr>
        </p:nvSpPr>
        <p:spPr>
          <a:ln/>
        </p:spPr>
        <p:txBody>
          <a:bodyPr/>
          <a:lstStyle>
            <a:lvl1pPr>
              <a:defRPr/>
            </a:lvl1pPr>
          </a:lstStyle>
          <a:p>
            <a:r>
              <a:rPr lang="en-US" altLang="x-none"/>
              <a:t>29 March 2023</a:t>
            </a:r>
            <a:endParaRPr lang="it-IT" altLang="x-none"/>
          </a:p>
        </p:txBody>
      </p:sp>
      <p:sp>
        <p:nvSpPr>
          <p:cNvPr id="6" name="Rectangle 5"/>
          <p:cNvSpPr>
            <a:spLocks noGrp="1" noChangeArrowheads="1"/>
          </p:cNvSpPr>
          <p:nvPr>
            <p:ph type="ftr" sz="quarter" idx="11"/>
          </p:nvPr>
        </p:nvSpPr>
        <p:spPr>
          <a:ln/>
        </p:spPr>
        <p:txBody>
          <a:bodyPr/>
          <a:lstStyle>
            <a:lvl1pPr>
              <a:defRPr/>
            </a:lvl1pPr>
          </a:lstStyle>
          <a:p>
            <a:pPr>
              <a:defRPr/>
            </a:pPr>
            <a:endParaRPr lang="it-IT"/>
          </a:p>
        </p:txBody>
      </p:sp>
      <p:sp>
        <p:nvSpPr>
          <p:cNvPr id="7" name="Rectangle 6"/>
          <p:cNvSpPr>
            <a:spLocks noGrp="1" noChangeArrowheads="1"/>
          </p:cNvSpPr>
          <p:nvPr>
            <p:ph type="sldNum" sz="quarter" idx="12"/>
          </p:nvPr>
        </p:nvSpPr>
        <p:spPr>
          <a:ln/>
        </p:spPr>
        <p:txBody>
          <a:bodyPr/>
          <a:lstStyle>
            <a:lvl1pPr>
              <a:defRPr/>
            </a:lvl1pPr>
          </a:lstStyle>
          <a:p>
            <a:fld id="{A210A947-317F-E74E-8519-7D8ACCDAF589}" type="slidenum">
              <a:rPr lang="it-IT" altLang="x-none" smtClean="0"/>
              <a:pPr/>
              <a:t>‹N›</a:t>
            </a:fld>
            <a:endParaRPr lang="it-IT" altLang="x-none"/>
          </a:p>
        </p:txBody>
      </p:sp>
    </p:spTree>
    <p:extLst>
      <p:ext uri="{BB962C8B-B14F-4D97-AF65-F5344CB8AC3E}">
        <p14:creationId xmlns:p14="http://schemas.microsoft.com/office/powerpoint/2010/main" val="711764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oletto fondo verde">
    <p:bg>
      <p:bgPr>
        <a:solidFill>
          <a:schemeClr val="tx2"/>
        </a:solidFill>
        <a:effectLst/>
      </p:bgPr>
    </p:bg>
    <p:spTree>
      <p:nvGrpSpPr>
        <p:cNvPr id="1" name=""/>
        <p:cNvGrpSpPr/>
        <p:nvPr/>
      </p:nvGrpSpPr>
      <p:grpSpPr>
        <a:xfrm>
          <a:off x="0" y="0"/>
          <a:ext cx="0" cy="0"/>
          <a:chOff x="0" y="0"/>
          <a:chExt cx="0" cy="0"/>
        </a:xfrm>
      </p:grpSpPr>
      <p:sp>
        <p:nvSpPr>
          <p:cNvPr id="10" name="Titolo 1"/>
          <p:cNvSpPr>
            <a:spLocks noGrp="1"/>
          </p:cNvSpPr>
          <p:nvPr>
            <p:ph type="title"/>
          </p:nvPr>
        </p:nvSpPr>
        <p:spPr>
          <a:xfrm>
            <a:off x="432000" y="1854000"/>
            <a:ext cx="11359085" cy="2184600"/>
          </a:xfrm>
          <a:prstGeom prst="rect">
            <a:avLst/>
          </a:prstGeom>
        </p:spPr>
        <p:txBody>
          <a:bodyPr lIns="0" tIns="0" rIns="0" bIns="0"/>
          <a:lstStyle>
            <a:lvl1pPr algn="l">
              <a:defRPr sz="4800" b="0">
                <a:solidFill>
                  <a:schemeClr val="bg1"/>
                </a:solidFill>
              </a:defRPr>
            </a:lvl1pPr>
          </a:lstStyle>
          <a:p>
            <a:r>
              <a:rPr lang="it-IT"/>
              <a:t>Fare clic per modificare lo stile del titolo dello schema</a:t>
            </a:r>
            <a:endParaRPr lang="it-IT" dirty="0"/>
          </a:p>
        </p:txBody>
      </p:sp>
      <p:pic>
        <p:nvPicPr>
          <p:cNvPr id="8" name="Immagine 6">
            <a:extLst>
              <a:ext uri="{FF2B5EF4-FFF2-40B4-BE49-F238E27FC236}">
                <a16:creationId xmlns:a16="http://schemas.microsoft.com/office/drawing/2014/main" id="{FE47440F-B9DA-5E46-94A3-8D5340276134}"/>
              </a:ext>
            </a:extLst>
          </p:cNvPr>
          <p:cNvPicPr>
            <a:picLocks noChangeAspect="1"/>
          </p:cNvPicPr>
          <p:nvPr userDrawn="1"/>
        </p:nvPicPr>
        <p:blipFill>
          <a:blip r:embed="rId2"/>
          <a:srcRect/>
          <a:stretch/>
        </p:blipFill>
        <p:spPr bwMode="auto">
          <a:xfrm>
            <a:off x="0" y="0"/>
            <a:ext cx="12192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3">
            <a:extLst>
              <a:ext uri="{FF2B5EF4-FFF2-40B4-BE49-F238E27FC236}">
                <a16:creationId xmlns:a16="http://schemas.microsoft.com/office/drawing/2014/main" id="{4B98DD70-86E2-F14D-818D-17DFBCBB3315}"/>
              </a:ext>
            </a:extLst>
          </p:cNvPr>
          <p:cNvSpPr>
            <a:spLocks noGrp="1" noChangeArrowheads="1"/>
          </p:cNvSpPr>
          <p:nvPr userDrawn="1"/>
        </p:nvSpPr>
        <p:spPr bwMode="auto">
          <a:xfrm>
            <a:off x="3312584" y="188913"/>
            <a:ext cx="5958259" cy="476250"/>
          </a:xfrm>
          <a:prstGeom prst="rect">
            <a:avLst/>
          </a:prstGeom>
          <a:noFill/>
          <a:ln w="9525">
            <a:noFill/>
            <a:miter lim="800000"/>
            <a:headEnd/>
            <a:tailEnd/>
          </a:ln>
        </p:spPr>
        <p:txBody>
          <a:bodyPr lIns="0" tIns="0" rIns="0" bIns="0"/>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it-IT" altLang="x-none" sz="1200" dirty="0">
                <a:solidFill>
                  <a:schemeClr val="bg1"/>
                </a:solidFill>
              </a:rPr>
              <a:t>Titolo principale della presentazione</a:t>
            </a:r>
          </a:p>
          <a:p>
            <a:endParaRPr lang="it-IT" altLang="x-none" sz="1200" dirty="0">
              <a:solidFill>
                <a:schemeClr val="bg1"/>
              </a:solidFill>
            </a:endParaRPr>
          </a:p>
          <a:p>
            <a:endParaRPr lang="it-IT" altLang="x-none" sz="1200" dirty="0">
              <a:solidFill>
                <a:schemeClr val="bg1"/>
              </a:solidFill>
            </a:endParaRPr>
          </a:p>
        </p:txBody>
      </p:sp>
      <p:sp>
        <p:nvSpPr>
          <p:cNvPr id="12" name="Rectangle 4">
            <a:extLst>
              <a:ext uri="{FF2B5EF4-FFF2-40B4-BE49-F238E27FC236}">
                <a16:creationId xmlns:a16="http://schemas.microsoft.com/office/drawing/2014/main" id="{361C03E2-A9A0-2B4A-B94E-A44561AFBB75}"/>
              </a:ext>
            </a:extLst>
          </p:cNvPr>
          <p:cNvSpPr>
            <a:spLocks noGrp="1" noChangeArrowheads="1"/>
          </p:cNvSpPr>
          <p:nvPr>
            <p:ph type="dt" sz="half" idx="2"/>
          </p:nvPr>
        </p:nvSpPr>
        <p:spPr bwMode="auto">
          <a:xfrm>
            <a:off x="431800" y="6453188"/>
            <a:ext cx="2808776" cy="40481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a:solidFill>
                  <a:schemeClr val="bg1"/>
                </a:solidFill>
                <a:latin typeface="+mn-lt"/>
              </a:defRPr>
            </a:lvl1pPr>
          </a:lstStyle>
          <a:p>
            <a:r>
              <a:rPr lang="en-US" altLang="x-none"/>
              <a:t>29 March 2023</a:t>
            </a:r>
            <a:endParaRPr lang="it-IT" altLang="x-none"/>
          </a:p>
        </p:txBody>
      </p:sp>
      <p:sp>
        <p:nvSpPr>
          <p:cNvPr id="13" name="Rectangle 5">
            <a:extLst>
              <a:ext uri="{FF2B5EF4-FFF2-40B4-BE49-F238E27FC236}">
                <a16:creationId xmlns:a16="http://schemas.microsoft.com/office/drawing/2014/main" id="{11F069B5-A529-1947-B2AD-93955C1627D9}"/>
              </a:ext>
            </a:extLst>
          </p:cNvPr>
          <p:cNvSpPr>
            <a:spLocks noGrp="1" noChangeArrowheads="1"/>
          </p:cNvSpPr>
          <p:nvPr>
            <p:ph type="ftr" sz="quarter" idx="3"/>
          </p:nvPr>
        </p:nvSpPr>
        <p:spPr bwMode="auto">
          <a:xfrm>
            <a:off x="3312584" y="6453188"/>
            <a:ext cx="7463936" cy="40481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a:solidFill>
                  <a:schemeClr val="bg1"/>
                </a:solidFill>
                <a:latin typeface="+mn-lt"/>
                <a:ea typeface="+mn-ea"/>
                <a:cs typeface="+mn-cs"/>
              </a:defRPr>
            </a:lvl1pPr>
          </a:lstStyle>
          <a:p>
            <a:pPr>
              <a:defRPr/>
            </a:pPr>
            <a:endParaRPr lang="it-IT" dirty="0">
              <a:solidFill>
                <a:schemeClr val="bg1"/>
              </a:solidFill>
            </a:endParaRPr>
          </a:p>
        </p:txBody>
      </p:sp>
      <p:sp>
        <p:nvSpPr>
          <p:cNvPr id="14" name="Rectangle 6">
            <a:extLst>
              <a:ext uri="{FF2B5EF4-FFF2-40B4-BE49-F238E27FC236}">
                <a16:creationId xmlns:a16="http://schemas.microsoft.com/office/drawing/2014/main" id="{4EC5A396-3B39-D04E-8589-5D8BFE1602B0}"/>
              </a:ext>
            </a:extLst>
          </p:cNvPr>
          <p:cNvSpPr>
            <a:spLocks noGrp="1" noChangeArrowheads="1"/>
          </p:cNvSpPr>
          <p:nvPr>
            <p:ph type="sldNum" sz="quarter" idx="4"/>
          </p:nvPr>
        </p:nvSpPr>
        <p:spPr bwMode="auto">
          <a:xfrm>
            <a:off x="10848528" y="6453188"/>
            <a:ext cx="911672" cy="40481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000">
                <a:solidFill>
                  <a:schemeClr val="bg1"/>
                </a:solidFill>
                <a:latin typeface="+mn-lt"/>
              </a:defRPr>
            </a:lvl1pPr>
          </a:lstStyle>
          <a:p>
            <a:fld id="{D63C33A6-06BE-5141-9B86-15478A8BB20F}" type="slidenum">
              <a:rPr lang="it-IT" altLang="x-none" smtClean="0"/>
              <a:pPr/>
              <a:t>‹N›</a:t>
            </a:fld>
            <a:endParaRPr lang="it-IT" altLang="x-none" dirty="0"/>
          </a:p>
        </p:txBody>
      </p:sp>
    </p:spTree>
    <p:extLst>
      <p:ext uri="{BB962C8B-B14F-4D97-AF65-F5344CB8AC3E}">
        <p14:creationId xmlns:p14="http://schemas.microsoft.com/office/powerpoint/2010/main" val="4276197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32" name="Immagine 6"/>
          <p:cNvPicPr>
            <a:picLocks noChangeAspect="1"/>
          </p:cNvPicPr>
          <p:nvPr/>
        </p:nvPicPr>
        <p:blipFill>
          <a:blip r:embed="rId10"/>
          <a:srcRect/>
          <a:stretch/>
        </p:blipFill>
        <p:spPr bwMode="auto">
          <a:xfrm>
            <a:off x="0" y="0"/>
            <a:ext cx="12192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 name="Rectangle 2"/>
          <p:cNvSpPr>
            <a:spLocks noGrp="1" noChangeArrowheads="1"/>
          </p:cNvSpPr>
          <p:nvPr>
            <p:ph type="title"/>
          </p:nvPr>
        </p:nvSpPr>
        <p:spPr bwMode="auto">
          <a:xfrm>
            <a:off x="431800" y="1125539"/>
            <a:ext cx="1132840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it-IT" altLang="x-none" dirty="0"/>
              <a:t>Fare clic per modificare stile</a:t>
            </a:r>
          </a:p>
        </p:txBody>
      </p:sp>
      <p:sp>
        <p:nvSpPr>
          <p:cNvPr id="1027" name="Rectangle 3"/>
          <p:cNvSpPr>
            <a:spLocks noGrp="1" noChangeArrowheads="1"/>
          </p:cNvSpPr>
          <p:nvPr>
            <p:ph type="body" idx="1"/>
          </p:nvPr>
        </p:nvSpPr>
        <p:spPr bwMode="auto">
          <a:xfrm>
            <a:off x="431800" y="1916114"/>
            <a:ext cx="11328400"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it-IT" altLang="x-none" dirty="0"/>
              <a:t>Fare clic per modificare gli stili del testo dello schema</a:t>
            </a:r>
          </a:p>
          <a:p>
            <a:pPr lvl="1"/>
            <a:r>
              <a:rPr lang="it-IT" altLang="x-none" dirty="0"/>
              <a:t>Secondo livello</a:t>
            </a:r>
          </a:p>
          <a:p>
            <a:pPr lvl="2"/>
            <a:r>
              <a:rPr lang="it-IT" altLang="x-none" dirty="0"/>
              <a:t>Terzo livello</a:t>
            </a:r>
          </a:p>
          <a:p>
            <a:pPr lvl="3"/>
            <a:r>
              <a:rPr lang="it-IT" altLang="x-none" dirty="0"/>
              <a:t>Quarto livello</a:t>
            </a:r>
          </a:p>
          <a:p>
            <a:pPr lvl="4"/>
            <a:r>
              <a:rPr lang="it-IT" altLang="x-none" dirty="0"/>
              <a:t>Quinto livello</a:t>
            </a:r>
          </a:p>
        </p:txBody>
      </p:sp>
      <p:sp>
        <p:nvSpPr>
          <p:cNvPr id="4100" name="Rectangle 4"/>
          <p:cNvSpPr>
            <a:spLocks noGrp="1" noChangeArrowheads="1"/>
          </p:cNvSpPr>
          <p:nvPr>
            <p:ph type="dt" sz="half" idx="2"/>
          </p:nvPr>
        </p:nvSpPr>
        <p:spPr bwMode="auto">
          <a:xfrm>
            <a:off x="431800" y="6453188"/>
            <a:ext cx="2808776" cy="40481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a:latin typeface="+mn-lt"/>
              </a:defRPr>
            </a:lvl1pPr>
          </a:lstStyle>
          <a:p>
            <a:r>
              <a:rPr lang="en-US" altLang="x-none"/>
              <a:t>29 March 2023</a:t>
            </a:r>
            <a:endParaRPr lang="it-IT" altLang="x-none">
              <a:latin typeface="+mn-lt"/>
            </a:endParaRPr>
          </a:p>
        </p:txBody>
      </p:sp>
      <p:sp>
        <p:nvSpPr>
          <p:cNvPr id="4101" name="Rectangle 5"/>
          <p:cNvSpPr>
            <a:spLocks noGrp="1" noChangeArrowheads="1"/>
          </p:cNvSpPr>
          <p:nvPr>
            <p:ph type="ftr" sz="quarter" idx="3"/>
          </p:nvPr>
        </p:nvSpPr>
        <p:spPr bwMode="auto">
          <a:xfrm>
            <a:off x="3312584" y="6453188"/>
            <a:ext cx="7463936" cy="40481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a:latin typeface="+mn-lt"/>
                <a:ea typeface="+mn-ea"/>
                <a:cs typeface="+mn-cs"/>
              </a:defRPr>
            </a:lvl1pPr>
          </a:lstStyle>
          <a:p>
            <a:pPr>
              <a:defRPr/>
            </a:pPr>
            <a:endParaRPr lang="it-IT" dirty="0"/>
          </a:p>
        </p:txBody>
      </p:sp>
      <p:sp>
        <p:nvSpPr>
          <p:cNvPr id="4102" name="Rectangle 6"/>
          <p:cNvSpPr>
            <a:spLocks noGrp="1" noChangeArrowheads="1"/>
          </p:cNvSpPr>
          <p:nvPr>
            <p:ph type="sldNum" sz="quarter" idx="4"/>
          </p:nvPr>
        </p:nvSpPr>
        <p:spPr bwMode="auto">
          <a:xfrm>
            <a:off x="10848528" y="6453188"/>
            <a:ext cx="911672" cy="40481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000">
                <a:latin typeface="+mn-lt"/>
              </a:defRPr>
            </a:lvl1pPr>
          </a:lstStyle>
          <a:p>
            <a:fld id="{D63C33A6-06BE-5141-9B86-15478A8BB20F}" type="slidenum">
              <a:rPr lang="it-IT" altLang="x-none" smtClean="0"/>
              <a:pPr/>
              <a:t>‹N›</a:t>
            </a:fld>
            <a:endParaRPr lang="it-IT" altLang="x-none" sz="1000" dirty="0"/>
          </a:p>
        </p:txBody>
      </p:sp>
      <p:sp>
        <p:nvSpPr>
          <p:cNvPr id="7" name="Rectangle 3"/>
          <p:cNvSpPr>
            <a:spLocks noGrp="1" noChangeArrowheads="1"/>
          </p:cNvSpPr>
          <p:nvPr/>
        </p:nvSpPr>
        <p:spPr bwMode="auto">
          <a:xfrm>
            <a:off x="3312584" y="188913"/>
            <a:ext cx="5958259" cy="476250"/>
          </a:xfrm>
          <a:prstGeom prst="rect">
            <a:avLst/>
          </a:prstGeom>
          <a:noFill/>
          <a:ln w="9525">
            <a:noFill/>
            <a:miter lim="800000"/>
            <a:headEnd/>
            <a:tailEnd/>
          </a:ln>
        </p:spPr>
        <p:txBody>
          <a:bodyPr lIns="0" tIns="0" rIns="0" bIns="0"/>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it-IT" altLang="x-none" sz="1200" dirty="0" err="1"/>
              <a:t>Feature</a:t>
            </a:r>
            <a:r>
              <a:rPr lang="it-IT" altLang="x-none" sz="1200" dirty="0"/>
              <a:t> </a:t>
            </a:r>
            <a:r>
              <a:rPr lang="it-IT" altLang="x-none" sz="1200" dirty="0" err="1"/>
              <a:t>importance</a:t>
            </a:r>
            <a:r>
              <a:rPr lang="it-IT" altLang="x-none" sz="1200" baseline="0" dirty="0"/>
              <a:t> in the </a:t>
            </a:r>
            <a:r>
              <a:rPr lang="it-IT" altLang="x-none" sz="1200" baseline="0" dirty="0" err="1"/>
              <a:t>presence</a:t>
            </a:r>
            <a:r>
              <a:rPr lang="it-IT" altLang="x-none" sz="1200" baseline="0" dirty="0"/>
              <a:t> of </a:t>
            </a:r>
            <a:r>
              <a:rPr lang="it-IT" altLang="x-none" sz="1200" baseline="0" dirty="0" err="1"/>
              <a:t>correlated</a:t>
            </a:r>
            <a:r>
              <a:rPr lang="it-IT" altLang="x-none" sz="1200" baseline="0" dirty="0"/>
              <a:t> </a:t>
            </a:r>
            <a:r>
              <a:rPr lang="it-IT" altLang="x-none" sz="1200" baseline="0" dirty="0" err="1"/>
              <a:t>variables</a:t>
            </a:r>
            <a:endParaRPr lang="it-IT" altLang="x-none" sz="1200" dirty="0"/>
          </a:p>
          <a:p>
            <a:endParaRPr lang="it-IT" altLang="x-none" sz="1200" dirty="0"/>
          </a:p>
          <a:p>
            <a:endParaRPr lang="it-IT" altLang="x-none" sz="1200" dirty="0"/>
          </a:p>
        </p:txBody>
      </p:sp>
    </p:spTree>
    <p:extLst>
      <p:ext uri="{BB962C8B-B14F-4D97-AF65-F5344CB8AC3E}">
        <p14:creationId xmlns:p14="http://schemas.microsoft.com/office/powerpoint/2010/main" val="2706293928"/>
      </p:ext>
    </p:extLst>
  </p:cSld>
  <p:clrMap bg1="lt1" tx1="dk1" bg2="lt2" tx2="dk2" accent1="accent1" accent2="accent2" accent3="accent3" accent4="accent4" accent5="accent5" accent6="accent6" hlink="hlink" folHlink="folHlink"/>
  <p:sldLayoutIdLst>
    <p:sldLayoutId id="2147484187" r:id="rId1"/>
    <p:sldLayoutId id="2147484180" r:id="rId2"/>
    <p:sldLayoutId id="2147484181" r:id="rId3"/>
    <p:sldLayoutId id="2147484182" r:id="rId4"/>
    <p:sldLayoutId id="2147484183" r:id="rId5"/>
    <p:sldLayoutId id="2147484184" r:id="rId6"/>
    <p:sldLayoutId id="2147484185" r:id="rId7"/>
    <p:sldLayoutId id="2147484186" r:id="rId8"/>
  </p:sldLayoutIdLst>
  <p:hf sldNum="0" hdr="0" ftr="0"/>
  <p:txStyles>
    <p:titleStyle>
      <a:lvl1pPr algn="l" rtl="0" eaLnBrk="1" fontAlgn="base" hangingPunct="1">
        <a:spcBef>
          <a:spcPct val="0"/>
        </a:spcBef>
        <a:spcAft>
          <a:spcPct val="0"/>
        </a:spcAft>
        <a:defRPr sz="2400">
          <a:solidFill>
            <a:schemeClr val="accent2"/>
          </a:solidFill>
          <a:latin typeface="+mj-lt"/>
          <a:ea typeface="ＭＳ Ｐゴシック" pitchFamily="-112" charset="-128"/>
          <a:cs typeface="ＭＳ Ｐゴシック" pitchFamily="-112" charset="-128"/>
        </a:defRPr>
      </a:lvl1pPr>
      <a:lvl2pPr algn="l" rtl="0" eaLnBrk="1" fontAlgn="base" hangingPunct="1">
        <a:spcBef>
          <a:spcPct val="0"/>
        </a:spcBef>
        <a:spcAft>
          <a:spcPct val="0"/>
        </a:spcAft>
        <a:defRPr sz="2400">
          <a:solidFill>
            <a:schemeClr val="accent2"/>
          </a:solidFill>
          <a:latin typeface="Times New Roman" pitchFamily="-112" charset="-52"/>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accent2"/>
          </a:solidFill>
          <a:latin typeface="Times New Roman" pitchFamily="-112" charset="-52"/>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accent2"/>
          </a:solidFill>
          <a:latin typeface="Times New Roman" pitchFamily="-112" charset="-52"/>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accent2"/>
          </a:solidFill>
          <a:latin typeface="Times New Roman" pitchFamily="-112" charset="-52"/>
          <a:ea typeface="ＭＳ Ｐゴシック" pitchFamily="-112" charset="-128"/>
          <a:cs typeface="ＭＳ Ｐゴシック" pitchFamily="-112" charset="-128"/>
        </a:defRPr>
      </a:lvl5pPr>
      <a:lvl6pPr marL="457200" algn="l" rtl="0" eaLnBrk="1" fontAlgn="base" hangingPunct="1">
        <a:spcBef>
          <a:spcPct val="0"/>
        </a:spcBef>
        <a:spcAft>
          <a:spcPct val="0"/>
        </a:spcAft>
        <a:defRPr sz="2800">
          <a:solidFill>
            <a:schemeClr val="accent2"/>
          </a:solidFill>
          <a:latin typeface="Times New Roman" pitchFamily="-112" charset="-52"/>
        </a:defRPr>
      </a:lvl6pPr>
      <a:lvl7pPr marL="914400" algn="l" rtl="0" eaLnBrk="1" fontAlgn="base" hangingPunct="1">
        <a:spcBef>
          <a:spcPct val="0"/>
        </a:spcBef>
        <a:spcAft>
          <a:spcPct val="0"/>
        </a:spcAft>
        <a:defRPr sz="2800">
          <a:solidFill>
            <a:schemeClr val="accent2"/>
          </a:solidFill>
          <a:latin typeface="Times New Roman" pitchFamily="-112" charset="-52"/>
        </a:defRPr>
      </a:lvl7pPr>
      <a:lvl8pPr marL="1371600" algn="l" rtl="0" eaLnBrk="1" fontAlgn="base" hangingPunct="1">
        <a:spcBef>
          <a:spcPct val="0"/>
        </a:spcBef>
        <a:spcAft>
          <a:spcPct val="0"/>
        </a:spcAft>
        <a:defRPr sz="2800">
          <a:solidFill>
            <a:schemeClr val="accent2"/>
          </a:solidFill>
          <a:latin typeface="Times New Roman" pitchFamily="-112" charset="-52"/>
        </a:defRPr>
      </a:lvl8pPr>
      <a:lvl9pPr marL="1828800" algn="l" rtl="0" eaLnBrk="1" fontAlgn="base" hangingPunct="1">
        <a:spcBef>
          <a:spcPct val="0"/>
        </a:spcBef>
        <a:spcAft>
          <a:spcPct val="0"/>
        </a:spcAft>
        <a:defRPr sz="2800">
          <a:solidFill>
            <a:schemeClr val="accent2"/>
          </a:solidFill>
          <a:latin typeface="Times New Roman" pitchFamily="-112" charset="-52"/>
        </a:defRPr>
      </a:lvl9pPr>
    </p:titleStyle>
    <p:bodyStyle>
      <a:lvl1pPr marL="342900" indent="-342900" algn="l" rtl="0" eaLnBrk="1" fontAlgn="base" hangingPunct="1">
        <a:spcBef>
          <a:spcPct val="20000"/>
        </a:spcBef>
        <a:spcAft>
          <a:spcPct val="0"/>
        </a:spcAft>
        <a:buChar char="•"/>
        <a:defRPr>
          <a:solidFill>
            <a:schemeClr val="tx1"/>
          </a:solidFill>
          <a:latin typeface="+mn-lt"/>
          <a:ea typeface="ＭＳ Ｐゴシック" pitchFamily="-112" charset="-128"/>
          <a:cs typeface="ＭＳ Ｐゴシック" pitchFamily="-112" charset="-128"/>
        </a:defRPr>
      </a:lvl1pPr>
      <a:lvl2pPr marL="742950" indent="-285750" algn="l" rtl="0" eaLnBrk="1" fontAlgn="base" hangingPunct="1">
        <a:spcBef>
          <a:spcPct val="20000"/>
        </a:spcBef>
        <a:spcAft>
          <a:spcPct val="0"/>
        </a:spcAft>
        <a:buChar char="–"/>
        <a:defRPr>
          <a:solidFill>
            <a:schemeClr val="tx1"/>
          </a:solidFill>
          <a:latin typeface="+mn-lt"/>
          <a:ea typeface="ＭＳ Ｐゴシック" pitchFamily="-112" charset="-128"/>
        </a:defRPr>
      </a:lvl2pPr>
      <a:lvl3pPr marL="1143000" indent="-228600" algn="l" rtl="0" eaLnBrk="1" fontAlgn="base" hangingPunct="1">
        <a:spcBef>
          <a:spcPct val="20000"/>
        </a:spcBef>
        <a:spcAft>
          <a:spcPct val="0"/>
        </a:spcAft>
        <a:buChar char="•"/>
        <a:defRPr>
          <a:solidFill>
            <a:schemeClr val="tx1"/>
          </a:solidFill>
          <a:latin typeface="+mn-lt"/>
          <a:ea typeface="ＭＳ Ｐゴシック" pitchFamily="-112" charset="-128"/>
        </a:defRPr>
      </a:lvl3pPr>
      <a:lvl4pPr marL="1600200" indent="-228600" algn="l" rtl="0" eaLnBrk="1" fontAlgn="base" hangingPunct="1">
        <a:spcBef>
          <a:spcPct val="20000"/>
        </a:spcBef>
        <a:spcAft>
          <a:spcPct val="0"/>
        </a:spcAft>
        <a:buChar char="–"/>
        <a:defRPr>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har char="»"/>
        <a:defRPr>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1200">
          <a:solidFill>
            <a:schemeClr val="tx1"/>
          </a:solidFill>
          <a:latin typeface="+mn-lt"/>
          <a:ea typeface="ＭＳ Ｐゴシック" pitchFamily="-112" charset="-128"/>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44840973"/>
      </p:ext>
    </p:extLst>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Lst>
  <p:hf sldNum="0" hdr="0" ftr="0"/>
  <p:txStyles>
    <p:titleStyle>
      <a:lvl1pPr algn="ctr" defTabSz="457200" rtl="0" eaLnBrk="1" fontAlgn="base" hangingPunct="1">
        <a:spcBef>
          <a:spcPct val="0"/>
        </a:spcBef>
        <a:spcAft>
          <a:spcPct val="0"/>
        </a:spcAft>
        <a:defRPr sz="4400" kern="1200">
          <a:solidFill>
            <a:schemeClr val="tx1"/>
          </a:solidFill>
          <a:latin typeface="+mj-lt"/>
          <a:ea typeface="ＭＳ Ｐゴシック" pitchFamily="-128" charset="-128"/>
          <a:cs typeface="ＭＳ Ｐゴシック" pitchFamily="-128" charset="-128"/>
        </a:defRPr>
      </a:lvl1pPr>
      <a:lvl2pPr algn="ctr" defTabSz="457200" rtl="0" eaLnBrk="1" fontAlgn="base" hangingPunct="1">
        <a:spcBef>
          <a:spcPct val="0"/>
        </a:spcBef>
        <a:spcAft>
          <a:spcPct val="0"/>
        </a:spcAft>
        <a:defRPr sz="4400">
          <a:solidFill>
            <a:schemeClr val="tx1"/>
          </a:solidFill>
          <a:latin typeface="Times New Roman" pitchFamily="-128" charset="-52"/>
          <a:ea typeface="ＭＳ Ｐゴシック" pitchFamily="-128" charset="-128"/>
          <a:cs typeface="ＭＳ Ｐゴシック" pitchFamily="-128" charset="-128"/>
        </a:defRPr>
      </a:lvl2pPr>
      <a:lvl3pPr algn="ctr" defTabSz="457200" rtl="0" eaLnBrk="1" fontAlgn="base" hangingPunct="1">
        <a:spcBef>
          <a:spcPct val="0"/>
        </a:spcBef>
        <a:spcAft>
          <a:spcPct val="0"/>
        </a:spcAft>
        <a:defRPr sz="4400">
          <a:solidFill>
            <a:schemeClr val="tx1"/>
          </a:solidFill>
          <a:latin typeface="Times New Roman" pitchFamily="-128" charset="-52"/>
          <a:ea typeface="ＭＳ Ｐゴシック" pitchFamily="-128" charset="-128"/>
          <a:cs typeface="ＭＳ Ｐゴシック" pitchFamily="-128" charset="-128"/>
        </a:defRPr>
      </a:lvl3pPr>
      <a:lvl4pPr algn="ctr" defTabSz="457200" rtl="0" eaLnBrk="1" fontAlgn="base" hangingPunct="1">
        <a:spcBef>
          <a:spcPct val="0"/>
        </a:spcBef>
        <a:spcAft>
          <a:spcPct val="0"/>
        </a:spcAft>
        <a:defRPr sz="4400">
          <a:solidFill>
            <a:schemeClr val="tx1"/>
          </a:solidFill>
          <a:latin typeface="Times New Roman" pitchFamily="-128" charset="-52"/>
          <a:ea typeface="ＭＳ Ｐゴシック" pitchFamily="-128" charset="-128"/>
          <a:cs typeface="ＭＳ Ｐゴシック" pitchFamily="-128" charset="-128"/>
        </a:defRPr>
      </a:lvl4pPr>
      <a:lvl5pPr algn="ctr" defTabSz="457200" rtl="0" eaLnBrk="1" fontAlgn="base" hangingPunct="1">
        <a:spcBef>
          <a:spcPct val="0"/>
        </a:spcBef>
        <a:spcAft>
          <a:spcPct val="0"/>
        </a:spcAft>
        <a:defRPr sz="4400">
          <a:solidFill>
            <a:schemeClr val="tx1"/>
          </a:solidFill>
          <a:latin typeface="Times New Roman" pitchFamily="-128" charset="-52"/>
          <a:ea typeface="ＭＳ Ｐゴシック" pitchFamily="-128" charset="-128"/>
          <a:cs typeface="ＭＳ Ｐゴシック" pitchFamily="-128" charset="-128"/>
        </a:defRPr>
      </a:lvl5pPr>
      <a:lvl6pPr marL="457200" algn="ctr" defTabSz="457200" rtl="0" eaLnBrk="1" fontAlgn="base" hangingPunct="1">
        <a:spcBef>
          <a:spcPct val="0"/>
        </a:spcBef>
        <a:spcAft>
          <a:spcPct val="0"/>
        </a:spcAft>
        <a:defRPr sz="4400">
          <a:solidFill>
            <a:schemeClr val="tx1"/>
          </a:solidFill>
          <a:latin typeface="Times New Roman" pitchFamily="-128" charset="-52"/>
          <a:ea typeface="ＭＳ Ｐゴシック" pitchFamily="-128" charset="-128"/>
          <a:cs typeface="ＭＳ Ｐゴシック" pitchFamily="-128" charset="-128"/>
        </a:defRPr>
      </a:lvl6pPr>
      <a:lvl7pPr marL="914400" algn="ctr" defTabSz="457200" rtl="0" eaLnBrk="1" fontAlgn="base" hangingPunct="1">
        <a:spcBef>
          <a:spcPct val="0"/>
        </a:spcBef>
        <a:spcAft>
          <a:spcPct val="0"/>
        </a:spcAft>
        <a:defRPr sz="4400">
          <a:solidFill>
            <a:schemeClr val="tx1"/>
          </a:solidFill>
          <a:latin typeface="Times New Roman" pitchFamily="-128" charset="-52"/>
          <a:ea typeface="ＭＳ Ｐゴシック" pitchFamily="-128" charset="-128"/>
          <a:cs typeface="ＭＳ Ｐゴシック" pitchFamily="-128" charset="-128"/>
        </a:defRPr>
      </a:lvl7pPr>
      <a:lvl8pPr marL="1371600" algn="ctr" defTabSz="457200" rtl="0" eaLnBrk="1" fontAlgn="base" hangingPunct="1">
        <a:spcBef>
          <a:spcPct val="0"/>
        </a:spcBef>
        <a:spcAft>
          <a:spcPct val="0"/>
        </a:spcAft>
        <a:defRPr sz="4400">
          <a:solidFill>
            <a:schemeClr val="tx1"/>
          </a:solidFill>
          <a:latin typeface="Times New Roman" pitchFamily="-128" charset="-52"/>
          <a:ea typeface="ＭＳ Ｐゴシック" pitchFamily="-128" charset="-128"/>
          <a:cs typeface="ＭＳ Ｐゴシック" pitchFamily="-128" charset="-128"/>
        </a:defRPr>
      </a:lvl8pPr>
      <a:lvl9pPr marL="1828800" algn="ctr" defTabSz="457200" rtl="0" eaLnBrk="1" fontAlgn="base" hangingPunct="1">
        <a:spcBef>
          <a:spcPct val="0"/>
        </a:spcBef>
        <a:spcAft>
          <a:spcPct val="0"/>
        </a:spcAft>
        <a:defRPr sz="4400">
          <a:solidFill>
            <a:schemeClr val="tx1"/>
          </a:solidFill>
          <a:latin typeface="Times New Roman" pitchFamily="-128" charset="-52"/>
          <a:ea typeface="ＭＳ Ｐゴシック" pitchFamily="-128" charset="-128"/>
          <a:cs typeface="ＭＳ Ｐゴシック" pitchFamily="-128"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pitchFamily="-128" charset="-128"/>
          <a:cs typeface="ＭＳ Ｐゴシック" pitchFamily="-128"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pitchFamily="-128"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28"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28"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28"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0.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image" Target="../media/image44.png"/></Relationships>
</file>

<file path=ppt/slides/_rels/slide14.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2.xml"/><Relationship Id="rId5" Type="http://schemas.openxmlformats.org/officeDocument/2006/relationships/image" Target="../media/image48.jpeg"/><Relationship Id="rId4" Type="http://schemas.openxmlformats.org/officeDocument/2006/relationships/image" Target="../media/image47.png"/></Relationships>
</file>

<file path=ppt/slides/_rels/slide15.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image" Target="../media/image49.png"/><Relationship Id="rId3" Type="http://schemas.openxmlformats.org/officeDocument/2006/relationships/image" Target="../media/image100.png"/><Relationship Id="rId7" Type="http://schemas.openxmlformats.org/officeDocument/2006/relationships/image" Target="../media/image140.png"/><Relationship Id="rId12" Type="http://schemas.openxmlformats.org/officeDocument/2006/relationships/image" Target="../media/image190.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130.png"/><Relationship Id="rId11" Type="http://schemas.openxmlformats.org/officeDocument/2006/relationships/image" Target="../media/image180.png"/><Relationship Id="rId5" Type="http://schemas.openxmlformats.org/officeDocument/2006/relationships/image" Target="../media/image120.png"/><Relationship Id="rId10" Type="http://schemas.openxmlformats.org/officeDocument/2006/relationships/image" Target="../media/image170.png"/><Relationship Id="rId4" Type="http://schemas.openxmlformats.org/officeDocument/2006/relationships/image" Target="../media/image110.png"/><Relationship Id="rId9" Type="http://schemas.openxmlformats.org/officeDocument/2006/relationships/image" Target="../media/image160.png"/></Relationships>
</file>

<file path=ppt/slides/_rels/slide16.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image" Target="../media/image49.png"/><Relationship Id="rId3" Type="http://schemas.openxmlformats.org/officeDocument/2006/relationships/image" Target="../media/image100.png"/><Relationship Id="rId7" Type="http://schemas.openxmlformats.org/officeDocument/2006/relationships/image" Target="../media/image140.png"/><Relationship Id="rId12" Type="http://schemas.openxmlformats.org/officeDocument/2006/relationships/image" Target="../media/image190.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130.png"/><Relationship Id="rId11" Type="http://schemas.openxmlformats.org/officeDocument/2006/relationships/image" Target="../media/image180.png"/><Relationship Id="rId5" Type="http://schemas.openxmlformats.org/officeDocument/2006/relationships/image" Target="../media/image120.png"/><Relationship Id="rId10" Type="http://schemas.openxmlformats.org/officeDocument/2006/relationships/image" Target="../media/image170.png"/><Relationship Id="rId4" Type="http://schemas.openxmlformats.org/officeDocument/2006/relationships/image" Target="../media/image110.png"/><Relationship Id="rId9" Type="http://schemas.openxmlformats.org/officeDocument/2006/relationships/image" Target="../media/image16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70.png"/><Relationship Id="rId13" Type="http://schemas.openxmlformats.org/officeDocument/2006/relationships/image" Target="../media/image52.png"/><Relationship Id="rId3" Type="http://schemas.openxmlformats.org/officeDocument/2006/relationships/image" Target="../media/image220.png"/><Relationship Id="rId7" Type="http://schemas.openxmlformats.org/officeDocument/2006/relationships/image" Target="../media/image261.png"/><Relationship Id="rId12" Type="http://schemas.openxmlformats.org/officeDocument/2006/relationships/image" Target="../media/image51.png"/><Relationship Id="rId2"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image" Target="../media/image251.png"/><Relationship Id="rId11" Type="http://schemas.openxmlformats.org/officeDocument/2006/relationships/image" Target="../media/image50.png"/><Relationship Id="rId5" Type="http://schemas.openxmlformats.org/officeDocument/2006/relationships/image" Target="../media/image240.png"/><Relationship Id="rId10" Type="http://schemas.openxmlformats.org/officeDocument/2006/relationships/image" Target="../media/image290.png"/><Relationship Id="rId4" Type="http://schemas.openxmlformats.org/officeDocument/2006/relationships/image" Target="../media/image230.png"/><Relationship Id="rId9" Type="http://schemas.openxmlformats.org/officeDocument/2006/relationships/image" Target="../media/image28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350.png"/><Relationship Id="rId1" Type="http://schemas.openxmlformats.org/officeDocument/2006/relationships/slideLayout" Target="../slideLayouts/slideLayout2.xml"/><Relationship Id="rId6" Type="http://schemas.openxmlformats.org/officeDocument/2006/relationships/image" Target="../media/image370.png"/><Relationship Id="rId5" Type="http://schemas.openxmlformats.org/officeDocument/2006/relationships/image" Target="../media/image360.png"/><Relationship Id="rId4" Type="http://schemas.openxmlformats.org/officeDocument/2006/relationships/image" Target="../media/image26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image" Target="../media/image420.png"/><Relationship Id="rId1" Type="http://schemas.openxmlformats.org/officeDocument/2006/relationships/slideLayout" Target="../slideLayouts/slideLayout2.xml"/><Relationship Id="rId4" Type="http://schemas.openxmlformats.org/officeDocument/2006/relationships/image" Target="../media/image440.png"/></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4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mckinsey.com/capabilities/quantumblack/our-insights/why-businesses-need-explainable-ai-and-how-to-deliver-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01.png"/><Relationship Id="rId4" Type="http://schemas.openxmlformats.org/officeDocument/2006/relationships/image" Target="../media/image9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Titolo 1"/>
          <p:cNvSpPr>
            <a:spLocks noGrp="1"/>
          </p:cNvSpPr>
          <p:nvPr>
            <p:ph type="ctrTitle"/>
          </p:nvPr>
        </p:nvSpPr>
        <p:spPr/>
        <p:txBody>
          <a:bodyPr/>
          <a:lstStyle/>
          <a:p>
            <a:r>
              <a:rPr lang="it-CH" altLang="x-none" dirty="0" err="1">
                <a:ea typeface="ＭＳ Ｐゴシック" charset="-128"/>
              </a:rPr>
              <a:t>Feature</a:t>
            </a:r>
            <a:r>
              <a:rPr lang="it-CH" altLang="x-none" dirty="0">
                <a:ea typeface="ＭＳ Ｐゴシック" charset="-128"/>
              </a:rPr>
              <a:t> </a:t>
            </a:r>
            <a:r>
              <a:rPr lang="it-CH" altLang="x-none" dirty="0" err="1">
                <a:ea typeface="ＭＳ Ｐゴシック" charset="-128"/>
              </a:rPr>
              <a:t>importance</a:t>
            </a:r>
            <a:r>
              <a:rPr lang="it-CH" altLang="x-none" dirty="0">
                <a:ea typeface="ＭＳ Ｐゴシック" charset="-128"/>
              </a:rPr>
              <a:t> in the </a:t>
            </a:r>
            <a:r>
              <a:rPr lang="it-CH" altLang="x-none" dirty="0" err="1">
                <a:ea typeface="ＭＳ Ｐゴシック" charset="-128"/>
              </a:rPr>
              <a:t>presence</a:t>
            </a:r>
            <a:r>
              <a:rPr lang="it-CH" altLang="x-none" dirty="0">
                <a:ea typeface="ＭＳ Ｐゴシック" charset="-128"/>
              </a:rPr>
              <a:t> of </a:t>
            </a:r>
            <a:r>
              <a:rPr lang="it-CH" altLang="x-none" dirty="0" err="1">
                <a:ea typeface="ＭＳ Ｐゴシック" charset="-128"/>
              </a:rPr>
              <a:t>correlated</a:t>
            </a:r>
            <a:r>
              <a:rPr lang="it-CH" altLang="x-none" dirty="0">
                <a:ea typeface="ＭＳ Ｐゴシック" charset="-128"/>
              </a:rPr>
              <a:t> </a:t>
            </a:r>
            <a:r>
              <a:rPr lang="it-CH" altLang="x-none" dirty="0" err="1">
                <a:ea typeface="ＭＳ Ｐゴシック" charset="-128"/>
              </a:rPr>
              <a:t>variables</a:t>
            </a:r>
            <a:endParaRPr lang="x-none" altLang="x-none" dirty="0">
              <a:ea typeface="ＭＳ Ｐゴシック" charset="-128"/>
            </a:endParaRPr>
          </a:p>
        </p:txBody>
      </p:sp>
      <p:sp>
        <p:nvSpPr>
          <p:cNvPr id="16387" name="Sottotitolo 2"/>
          <p:cNvSpPr>
            <a:spLocks noGrp="1"/>
          </p:cNvSpPr>
          <p:nvPr>
            <p:ph type="subTitle" idx="1"/>
          </p:nvPr>
        </p:nvSpPr>
        <p:spPr/>
        <p:txBody>
          <a:bodyPr/>
          <a:lstStyle/>
          <a:p>
            <a:endParaRPr lang="en-US" dirty="0"/>
          </a:p>
          <a:p>
            <a:endParaRPr lang="en-US" dirty="0"/>
          </a:p>
          <a:p>
            <a:r>
              <a:rPr lang="en-US" dirty="0"/>
              <a:t>Be aware of the shortcomings of interpretation methods to avoid false conclusions</a:t>
            </a:r>
            <a:endParaRPr lang="x-none" altLang="x-none" dirty="0">
              <a:ea typeface="ＭＳ Ｐゴシック" charset="-128"/>
            </a:endParaRPr>
          </a:p>
        </p:txBody>
      </p:sp>
      <p:sp>
        <p:nvSpPr>
          <p:cNvPr id="16388" name="Segnaposto data 3"/>
          <p:cNvSpPr>
            <a:spLocks noGrp="1"/>
          </p:cNvSpPr>
          <p:nvPr>
            <p:ph type="dt" sz="half"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000"/>
              <a:t>29 March 2023</a:t>
            </a:r>
            <a:endParaRPr lang="it-IT" altLang="x-none" sz="1000"/>
          </a:p>
        </p:txBody>
      </p:sp>
      <p:sp>
        <p:nvSpPr>
          <p:cNvPr id="8" name="CasellaDiTesto 7">
            <a:extLst>
              <a:ext uri="{FF2B5EF4-FFF2-40B4-BE49-F238E27FC236}">
                <a16:creationId xmlns:a16="http://schemas.microsoft.com/office/drawing/2014/main" id="{76FF7395-156A-412C-A8EE-FA67023AC86D}"/>
              </a:ext>
            </a:extLst>
          </p:cNvPr>
          <p:cNvSpPr txBox="1"/>
          <p:nvPr/>
        </p:nvSpPr>
        <p:spPr>
          <a:xfrm>
            <a:off x="3948100" y="5013176"/>
            <a:ext cx="429580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1600" dirty="0">
                <a:solidFill>
                  <a:srgbClr val="000000"/>
                </a:solidFill>
              </a:rPr>
              <a:t>Gabriele Maroni, PhD</a:t>
            </a:r>
          </a:p>
          <a:p>
            <a:pPr algn="ctr"/>
            <a:r>
              <a:rPr lang="it-IT" sz="1600" dirty="0">
                <a:solidFill>
                  <a:srgbClr val="000000"/>
                </a:solidFill>
              </a:rPr>
              <a:t>Dalle Molle Institute for </a:t>
            </a:r>
            <a:r>
              <a:rPr lang="it-IT" sz="1600" dirty="0" err="1">
                <a:solidFill>
                  <a:srgbClr val="000000"/>
                </a:solidFill>
              </a:rPr>
              <a:t>Artificial</a:t>
            </a:r>
            <a:r>
              <a:rPr lang="it-IT" sz="1600" dirty="0">
                <a:solidFill>
                  <a:srgbClr val="000000"/>
                </a:solidFill>
              </a:rPr>
              <a:t> Intelligence</a:t>
            </a:r>
          </a:p>
          <a:p>
            <a:pPr algn="ctr"/>
            <a:r>
              <a:rPr lang="it-IT" sz="1600" dirty="0">
                <a:solidFill>
                  <a:srgbClr val="000000"/>
                </a:solidFill>
              </a:rPr>
              <a:t>DTI, SUPSI</a:t>
            </a:r>
          </a:p>
          <a:p>
            <a:pPr algn="ctr"/>
            <a:r>
              <a:rPr lang="it-IT" sz="1600" dirty="0">
                <a:solidFill>
                  <a:srgbClr val="000000"/>
                </a:solidFill>
                <a:cs typeface="Calibri"/>
              </a:rPr>
              <a:t>gabriele.maroni@idsia.ch</a:t>
            </a:r>
          </a:p>
          <a:p>
            <a:pPr algn="ctr"/>
            <a:endParaRPr lang="it-IT" sz="1600" dirty="0">
              <a:solidFill>
                <a:srgbClr val="000000"/>
              </a:solidFill>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CH" dirty="0"/>
              <a:t>Computing </a:t>
            </a:r>
            <a:r>
              <a:rPr lang="it-CH" dirty="0" err="1"/>
              <a:t>Spearman</a:t>
            </a:r>
            <a:r>
              <a:rPr lang="it-CH" dirty="0"/>
              <a:t> </a:t>
            </a:r>
            <a:r>
              <a:rPr lang="it-CH" dirty="0" err="1"/>
              <a:t>correlation</a:t>
            </a:r>
            <a:endParaRPr lang="en-US" dirty="0"/>
          </a:p>
        </p:txBody>
      </p:sp>
      <p:sp>
        <p:nvSpPr>
          <p:cNvPr id="4" name="Segnaposto data 3"/>
          <p:cNvSpPr>
            <a:spLocks noGrp="1"/>
          </p:cNvSpPr>
          <p:nvPr>
            <p:ph type="dt" sz="half" idx="10"/>
          </p:nvPr>
        </p:nvSpPr>
        <p:spPr/>
        <p:txBody>
          <a:bodyPr/>
          <a:lstStyle/>
          <a:p>
            <a:r>
              <a:rPr lang="en-US" altLang="x-none"/>
              <a:t>29 March 2023</a:t>
            </a:r>
            <a:endParaRPr lang="it-IT" altLang="x-none"/>
          </a:p>
        </p:txBody>
      </p:sp>
      <p:pic>
        <p:nvPicPr>
          <p:cNvPr id="3" name="Immagine 2" descr="Immagine che contiene grafico&#10;&#10;Descrizione generata automaticamente">
            <a:extLst>
              <a:ext uri="{FF2B5EF4-FFF2-40B4-BE49-F238E27FC236}">
                <a16:creationId xmlns:a16="http://schemas.microsoft.com/office/drawing/2014/main" id="{EB9209BA-AD3B-CCDF-A1B7-D90EC7E0A12F}"/>
              </a:ext>
            </a:extLst>
          </p:cNvPr>
          <p:cNvPicPr>
            <a:picLocks noChangeAspect="1"/>
          </p:cNvPicPr>
          <p:nvPr/>
        </p:nvPicPr>
        <p:blipFill rotWithShape="1">
          <a:blip r:embed="rId2"/>
          <a:srcRect/>
          <a:stretch/>
        </p:blipFill>
        <p:spPr>
          <a:xfrm>
            <a:off x="839416" y="2348880"/>
            <a:ext cx="3096344" cy="3294829"/>
          </a:xfrm>
          <a:prstGeom prst="rect">
            <a:avLst/>
          </a:prstGeom>
        </p:spPr>
      </p:pic>
      <p:pic>
        <p:nvPicPr>
          <p:cNvPr id="6" name="Immagine 5" descr="Immagine che contiene testo&#10;&#10;Descrizione generata automaticamente">
            <a:extLst>
              <a:ext uri="{FF2B5EF4-FFF2-40B4-BE49-F238E27FC236}">
                <a16:creationId xmlns:a16="http://schemas.microsoft.com/office/drawing/2014/main" id="{1748A3A2-76C0-33F4-99E7-162FC6CE8086}"/>
              </a:ext>
            </a:extLst>
          </p:cNvPr>
          <p:cNvPicPr>
            <a:picLocks noChangeAspect="1"/>
          </p:cNvPicPr>
          <p:nvPr/>
        </p:nvPicPr>
        <p:blipFill>
          <a:blip r:embed="rId3"/>
          <a:stretch>
            <a:fillRect/>
          </a:stretch>
        </p:blipFill>
        <p:spPr>
          <a:xfrm>
            <a:off x="4367808" y="3596525"/>
            <a:ext cx="6681878" cy="1023350"/>
          </a:xfrm>
          <a:prstGeom prst="rect">
            <a:avLst/>
          </a:prstGeom>
        </p:spPr>
      </p:pic>
      <p:sp>
        <p:nvSpPr>
          <p:cNvPr id="7" name="Rettangolo 6">
            <a:extLst>
              <a:ext uri="{FF2B5EF4-FFF2-40B4-BE49-F238E27FC236}">
                <a16:creationId xmlns:a16="http://schemas.microsoft.com/office/drawing/2014/main" id="{22A6C489-E206-BA7B-55F8-59FDF2EA7405}"/>
              </a:ext>
            </a:extLst>
          </p:cNvPr>
          <p:cNvSpPr/>
          <p:nvPr/>
        </p:nvSpPr>
        <p:spPr>
          <a:xfrm>
            <a:off x="9264352" y="4413307"/>
            <a:ext cx="360040" cy="28803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42466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CH" dirty="0" err="1"/>
              <a:t>Spearman</a:t>
            </a:r>
            <a:r>
              <a:rPr lang="it-CH" dirty="0"/>
              <a:t> </a:t>
            </a:r>
            <a:r>
              <a:rPr lang="it-CH" dirty="0" err="1"/>
              <a:t>correlation</a:t>
            </a:r>
            <a:r>
              <a:rPr lang="it-CH" dirty="0"/>
              <a:t> </a:t>
            </a:r>
            <a:r>
              <a:rPr lang="it-CH" dirty="0" err="1"/>
              <a:t>is</a:t>
            </a:r>
            <a:r>
              <a:rPr lang="it-CH" dirty="0"/>
              <a:t> </a:t>
            </a:r>
            <a:r>
              <a:rPr lang="it-CH" dirty="0" err="1"/>
              <a:t>not</a:t>
            </a:r>
            <a:r>
              <a:rPr lang="it-CH" dirty="0"/>
              <a:t> </a:t>
            </a:r>
            <a:r>
              <a:rPr lang="it-CH" dirty="0" err="1"/>
              <a:t>enough</a:t>
            </a:r>
            <a:endParaRPr lang="en-US" dirty="0"/>
          </a:p>
        </p:txBody>
      </p:sp>
      <p:sp>
        <p:nvSpPr>
          <p:cNvPr id="4" name="Segnaposto data 3"/>
          <p:cNvSpPr>
            <a:spLocks noGrp="1"/>
          </p:cNvSpPr>
          <p:nvPr>
            <p:ph type="dt" sz="half" idx="10"/>
          </p:nvPr>
        </p:nvSpPr>
        <p:spPr/>
        <p:txBody>
          <a:bodyPr/>
          <a:lstStyle/>
          <a:p>
            <a:r>
              <a:rPr lang="en-US" altLang="x-none"/>
              <a:t>29 March 2023</a:t>
            </a:r>
            <a:endParaRPr lang="it-IT" altLang="x-none"/>
          </a:p>
        </p:txBody>
      </p:sp>
      <p:pic>
        <p:nvPicPr>
          <p:cNvPr id="5" name="Immagine 4" descr="Immagine che contiene grafico&#10;&#10;Descrizione generata automaticamente">
            <a:extLst>
              <a:ext uri="{FF2B5EF4-FFF2-40B4-BE49-F238E27FC236}">
                <a16:creationId xmlns:a16="http://schemas.microsoft.com/office/drawing/2014/main" id="{8298F648-1F38-F3AE-D08A-7962F4C74574}"/>
              </a:ext>
            </a:extLst>
          </p:cNvPr>
          <p:cNvPicPr>
            <a:picLocks noChangeAspect="1"/>
          </p:cNvPicPr>
          <p:nvPr/>
        </p:nvPicPr>
        <p:blipFill>
          <a:blip r:embed="rId2"/>
          <a:stretch>
            <a:fillRect/>
          </a:stretch>
        </p:blipFill>
        <p:spPr>
          <a:xfrm>
            <a:off x="623392" y="2494209"/>
            <a:ext cx="2531416" cy="2731791"/>
          </a:xfrm>
          <a:prstGeom prst="rect">
            <a:avLst/>
          </a:prstGeom>
        </p:spPr>
      </p:pic>
      <p:pic>
        <p:nvPicPr>
          <p:cNvPr id="7" name="Immagine 6" descr="Immagine che contiene grafico&#10;&#10;Descrizione generata automaticamente">
            <a:extLst>
              <a:ext uri="{FF2B5EF4-FFF2-40B4-BE49-F238E27FC236}">
                <a16:creationId xmlns:a16="http://schemas.microsoft.com/office/drawing/2014/main" id="{0E2F76C6-697F-814A-4B43-792AA7936592}"/>
              </a:ext>
            </a:extLst>
          </p:cNvPr>
          <p:cNvPicPr>
            <a:picLocks noChangeAspect="1"/>
          </p:cNvPicPr>
          <p:nvPr/>
        </p:nvPicPr>
        <p:blipFill>
          <a:blip r:embed="rId3"/>
          <a:stretch>
            <a:fillRect/>
          </a:stretch>
        </p:blipFill>
        <p:spPr>
          <a:xfrm>
            <a:off x="3359696" y="2494209"/>
            <a:ext cx="2604576" cy="2731792"/>
          </a:xfrm>
          <a:prstGeom prst="rect">
            <a:avLst/>
          </a:prstGeom>
        </p:spPr>
      </p:pic>
      <p:pic>
        <p:nvPicPr>
          <p:cNvPr id="9" name="Immagine 8" descr="Immagine che contiene grafico&#10;&#10;Descrizione generata automaticamente">
            <a:extLst>
              <a:ext uri="{FF2B5EF4-FFF2-40B4-BE49-F238E27FC236}">
                <a16:creationId xmlns:a16="http://schemas.microsoft.com/office/drawing/2014/main" id="{E307BCA2-162F-E3A3-EF8F-AFC073706D42}"/>
              </a:ext>
            </a:extLst>
          </p:cNvPr>
          <p:cNvPicPr>
            <a:picLocks noChangeAspect="1"/>
          </p:cNvPicPr>
          <p:nvPr/>
        </p:nvPicPr>
        <p:blipFill>
          <a:blip r:embed="rId4"/>
          <a:stretch>
            <a:fillRect/>
          </a:stretch>
        </p:blipFill>
        <p:spPr>
          <a:xfrm>
            <a:off x="6169160" y="2495180"/>
            <a:ext cx="2590949" cy="2730820"/>
          </a:xfrm>
          <a:prstGeom prst="rect">
            <a:avLst/>
          </a:prstGeom>
        </p:spPr>
      </p:pic>
      <p:pic>
        <p:nvPicPr>
          <p:cNvPr id="11" name="Immagine 10" descr="Immagine che contiene grafico&#10;&#10;Descrizione generata automaticamente">
            <a:extLst>
              <a:ext uri="{FF2B5EF4-FFF2-40B4-BE49-F238E27FC236}">
                <a16:creationId xmlns:a16="http://schemas.microsoft.com/office/drawing/2014/main" id="{D2FB499F-6BAC-0B49-A802-DCA2E27A9920}"/>
              </a:ext>
            </a:extLst>
          </p:cNvPr>
          <p:cNvPicPr>
            <a:picLocks noChangeAspect="1"/>
          </p:cNvPicPr>
          <p:nvPr/>
        </p:nvPicPr>
        <p:blipFill>
          <a:blip r:embed="rId5"/>
          <a:stretch>
            <a:fillRect/>
          </a:stretch>
        </p:blipFill>
        <p:spPr>
          <a:xfrm>
            <a:off x="8964997" y="2494210"/>
            <a:ext cx="2537665" cy="2730820"/>
          </a:xfrm>
          <a:prstGeom prst="rect">
            <a:avLst/>
          </a:prstGeom>
        </p:spPr>
      </p:pic>
    </p:spTree>
    <p:extLst>
      <p:ext uri="{BB962C8B-B14F-4D97-AF65-F5344CB8AC3E}">
        <p14:creationId xmlns:p14="http://schemas.microsoft.com/office/powerpoint/2010/main" val="24294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CH" dirty="0" err="1"/>
              <a:t>Mutual</a:t>
            </a:r>
            <a:r>
              <a:rPr lang="it-CH" dirty="0"/>
              <a:t> Information (MI)</a:t>
            </a:r>
            <a:endParaRPr lang="en-US" dirty="0"/>
          </a:p>
        </p:txBody>
      </p:sp>
      <p:sp>
        <p:nvSpPr>
          <p:cNvPr id="4" name="Segnaposto data 3"/>
          <p:cNvSpPr>
            <a:spLocks noGrp="1"/>
          </p:cNvSpPr>
          <p:nvPr>
            <p:ph type="dt" sz="half" idx="10"/>
          </p:nvPr>
        </p:nvSpPr>
        <p:spPr/>
        <p:txBody>
          <a:bodyPr/>
          <a:lstStyle/>
          <a:p>
            <a:r>
              <a:rPr lang="en-US" altLang="x-none"/>
              <a:t>29 March 2023</a:t>
            </a:r>
            <a:endParaRPr lang="it-IT" altLang="x-none"/>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4DC91D14-251F-25CB-18AD-4CD93A981684}"/>
                  </a:ext>
                </a:extLst>
              </p:cNvPr>
              <p:cNvSpPr txBox="1"/>
              <p:nvPr/>
            </p:nvSpPr>
            <p:spPr bwMode="auto">
              <a:xfrm>
                <a:off x="420688" y="1912938"/>
                <a:ext cx="11339512" cy="2585323"/>
              </a:xfrm>
              <a:prstGeom prst="rect">
                <a:avLst/>
              </a:prstGeom>
              <a:noFill/>
              <a:ln w="9525">
                <a:noFill/>
                <a:miter lim="800000"/>
                <a:headEnd/>
                <a:tailEnd/>
              </a:ln>
            </p:spPr>
            <p:txBody>
              <a:bodyPr wrap="square">
                <a:spAutoFit/>
              </a:bodyPr>
              <a:lstStyle/>
              <a:p>
                <a:r>
                  <a:rPr lang="en-US" sz="1800" dirty="0"/>
                  <a:t>Based on concepts from information theory, formal definition is a bit involved.</a:t>
                </a:r>
              </a:p>
              <a:p>
                <a:endParaRPr lang="en-US" sz="1800" dirty="0"/>
              </a:p>
              <a:p>
                <a:r>
                  <a:rPr lang="en-US" sz="1800" dirty="0"/>
                  <a:t>It measures how much one random variable </a:t>
                </a:r>
                <a14:m>
                  <m:oMath xmlns:m="http://schemas.openxmlformats.org/officeDocument/2006/math">
                    <m:r>
                      <a:rPr lang="it-CH" sz="1800" b="0" i="1" smtClean="0">
                        <a:latin typeface="Cambria Math" panose="02040503050406030204" pitchFamily="18" charset="0"/>
                      </a:rPr>
                      <m:t>𝑋</m:t>
                    </m:r>
                  </m:oMath>
                </a14:m>
                <a:r>
                  <a:rPr lang="en-US" sz="1800" dirty="0"/>
                  <a:t> tells us about another variable </a:t>
                </a:r>
                <a14:m>
                  <m:oMath xmlns:m="http://schemas.openxmlformats.org/officeDocument/2006/math">
                    <m:r>
                      <a:rPr lang="it-CH" sz="1800" b="0" i="1" smtClean="0">
                        <a:latin typeface="Cambria Math" panose="02040503050406030204" pitchFamily="18" charset="0"/>
                      </a:rPr>
                      <m:t>𝑌</m:t>
                    </m:r>
                  </m:oMath>
                </a14:m>
                <a:r>
                  <a:rPr lang="en-US" sz="1800" dirty="0"/>
                  <a:t> using entropy as a measure of uncertainty of a random variable.</a:t>
                </a:r>
              </a:p>
              <a:p>
                <a:endParaRPr lang="en-US" sz="1800" dirty="0"/>
              </a:p>
              <a:p>
                <a:r>
                  <a:rPr lang="en-US" sz="1800" dirty="0"/>
                  <a:t>It moves beyond linear and monotonic relationships.</a:t>
                </a:r>
              </a:p>
              <a:p>
                <a:endParaRPr lang="en-US" sz="1800" dirty="0"/>
              </a:p>
              <a:p>
                <a:r>
                  <a:rPr lang="en-US" sz="1800" dirty="0"/>
                  <a:t>Unlike Pearson and Spearman correlation measures, </a:t>
                </a:r>
                <a14:m>
                  <m:oMath xmlns:m="http://schemas.openxmlformats.org/officeDocument/2006/math">
                    <m:r>
                      <a:rPr lang="it-CH" sz="1800" b="0" i="1" smtClean="0">
                        <a:latin typeface="Cambria Math" panose="02040503050406030204" pitchFamily="18" charset="0"/>
                      </a:rPr>
                      <m:t>𝑀𝐼</m:t>
                    </m:r>
                    <m:d>
                      <m:dPr>
                        <m:ctrlPr>
                          <a:rPr lang="it-CH" sz="1800" b="0" i="1" smtClean="0">
                            <a:latin typeface="Cambria Math" panose="02040503050406030204" pitchFamily="18" charset="0"/>
                          </a:rPr>
                        </m:ctrlPr>
                      </m:dPr>
                      <m:e>
                        <m:r>
                          <a:rPr lang="it-CH" sz="1800" b="0" i="1" smtClean="0">
                            <a:latin typeface="Cambria Math" panose="02040503050406030204" pitchFamily="18" charset="0"/>
                          </a:rPr>
                          <m:t>𝑋</m:t>
                        </m:r>
                        <m:r>
                          <a:rPr lang="it-CH" sz="1800" b="0" i="1" smtClean="0">
                            <a:latin typeface="Cambria Math" panose="02040503050406030204" pitchFamily="18" charset="0"/>
                          </a:rPr>
                          <m:t>,</m:t>
                        </m:r>
                        <m:r>
                          <a:rPr lang="it-CH" sz="1800" b="0" i="1" smtClean="0">
                            <a:latin typeface="Cambria Math" panose="02040503050406030204" pitchFamily="18" charset="0"/>
                          </a:rPr>
                          <m:t>𝑌</m:t>
                        </m:r>
                      </m:e>
                    </m:d>
                    <m:r>
                      <a:rPr lang="it-CH" sz="1800" b="0" i="1" smtClean="0">
                        <a:latin typeface="Cambria Math" panose="02040503050406030204" pitchFamily="18" charset="0"/>
                      </a:rPr>
                      <m:t>≥0</m:t>
                    </m:r>
                  </m:oMath>
                </a14:m>
                <a:r>
                  <a:rPr lang="it-CH" sz="1800" b="0" dirty="0"/>
                  <a:t>.</a:t>
                </a:r>
              </a:p>
              <a:p>
                <a:endParaRPr lang="en-US" sz="1800" dirty="0"/>
              </a:p>
            </p:txBody>
          </p:sp>
        </mc:Choice>
        <mc:Fallback xmlns="">
          <p:sp>
            <p:nvSpPr>
              <p:cNvPr id="3" name="CasellaDiTesto 2">
                <a:extLst>
                  <a:ext uri="{FF2B5EF4-FFF2-40B4-BE49-F238E27FC236}">
                    <a16:creationId xmlns:a16="http://schemas.microsoft.com/office/drawing/2014/main" id="{4DC91D14-251F-25CB-18AD-4CD93A981684}"/>
                  </a:ext>
                </a:extLst>
              </p:cNvPr>
              <p:cNvSpPr txBox="1">
                <a:spLocks noRot="1" noChangeAspect="1" noMove="1" noResize="1" noEditPoints="1" noAdjustHandles="1" noChangeArrowheads="1" noChangeShapeType="1" noTextEdit="1"/>
              </p:cNvSpPr>
              <p:nvPr/>
            </p:nvSpPr>
            <p:spPr bwMode="auto">
              <a:xfrm>
                <a:off x="420688" y="1912938"/>
                <a:ext cx="11339512" cy="2585323"/>
              </a:xfrm>
              <a:prstGeom prst="rect">
                <a:avLst/>
              </a:prstGeom>
              <a:blipFill>
                <a:blip r:embed="rId2"/>
                <a:stretch>
                  <a:fillRect l="-430" t="-1415" r="-699"/>
                </a:stretch>
              </a:blipFill>
              <a:ln w="9525">
                <a:noFill/>
                <a:miter lim="800000"/>
                <a:headEnd/>
                <a:tailEnd/>
              </a:ln>
            </p:spPr>
            <p:txBody>
              <a:bodyPr/>
              <a:lstStyle/>
              <a:p>
                <a:r>
                  <a:rPr lang="en-US">
                    <a:noFill/>
                  </a:rPr>
                  <a:t> </a:t>
                </a:r>
              </a:p>
            </p:txBody>
          </p:sp>
        </mc:Fallback>
      </mc:AlternateContent>
      <p:pic>
        <p:nvPicPr>
          <p:cNvPr id="6" name="Immagine 5" descr="Immagine che contiene testo&#10;&#10;Descrizione generata automaticamente">
            <a:extLst>
              <a:ext uri="{FF2B5EF4-FFF2-40B4-BE49-F238E27FC236}">
                <a16:creationId xmlns:a16="http://schemas.microsoft.com/office/drawing/2014/main" id="{57A46843-402F-5B6C-2D26-AB71D832EFAE}"/>
              </a:ext>
            </a:extLst>
          </p:cNvPr>
          <p:cNvPicPr>
            <a:picLocks noChangeAspect="1"/>
          </p:cNvPicPr>
          <p:nvPr/>
        </p:nvPicPr>
        <p:blipFill>
          <a:blip r:embed="rId3"/>
          <a:stretch>
            <a:fillRect/>
          </a:stretch>
        </p:blipFill>
        <p:spPr>
          <a:xfrm>
            <a:off x="839416" y="4725144"/>
            <a:ext cx="4906830" cy="936104"/>
          </a:xfrm>
          <a:prstGeom prst="rect">
            <a:avLst/>
          </a:prstGeom>
        </p:spPr>
      </p:pic>
      <p:pic>
        <p:nvPicPr>
          <p:cNvPr id="8" name="Immagine 7" descr="Immagine che contiene testo&#10;&#10;Descrizione generata automaticamente">
            <a:extLst>
              <a:ext uri="{FF2B5EF4-FFF2-40B4-BE49-F238E27FC236}">
                <a16:creationId xmlns:a16="http://schemas.microsoft.com/office/drawing/2014/main" id="{CDDE011A-21AB-DEBD-78E1-0051C7FFC274}"/>
              </a:ext>
            </a:extLst>
          </p:cNvPr>
          <p:cNvPicPr>
            <a:picLocks noChangeAspect="1"/>
          </p:cNvPicPr>
          <p:nvPr/>
        </p:nvPicPr>
        <p:blipFill>
          <a:blip r:embed="rId4"/>
          <a:stretch>
            <a:fillRect/>
          </a:stretch>
        </p:blipFill>
        <p:spPr>
          <a:xfrm>
            <a:off x="6122909" y="4725144"/>
            <a:ext cx="5015219" cy="936104"/>
          </a:xfrm>
          <a:prstGeom prst="rect">
            <a:avLst/>
          </a:prstGeom>
        </p:spPr>
      </p:pic>
    </p:spTree>
    <p:extLst>
      <p:ext uri="{BB962C8B-B14F-4D97-AF65-F5344CB8AC3E}">
        <p14:creationId xmlns:p14="http://schemas.microsoft.com/office/powerpoint/2010/main" val="2267116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CH" dirty="0"/>
              <a:t>Pearson vs </a:t>
            </a:r>
            <a:r>
              <a:rPr lang="it-CH" dirty="0" err="1"/>
              <a:t>Spearman</a:t>
            </a:r>
            <a:r>
              <a:rPr lang="it-CH" dirty="0"/>
              <a:t> vs MI</a:t>
            </a:r>
            <a:endParaRPr lang="en-US" dirty="0"/>
          </a:p>
        </p:txBody>
      </p:sp>
      <p:sp>
        <p:nvSpPr>
          <p:cNvPr id="4" name="Segnaposto data 3"/>
          <p:cNvSpPr>
            <a:spLocks noGrp="1"/>
          </p:cNvSpPr>
          <p:nvPr>
            <p:ph type="dt" sz="half" idx="10"/>
          </p:nvPr>
        </p:nvSpPr>
        <p:spPr/>
        <p:txBody>
          <a:bodyPr/>
          <a:lstStyle/>
          <a:p>
            <a:r>
              <a:rPr lang="en-US" altLang="x-none"/>
              <a:t>29 March 2023</a:t>
            </a:r>
            <a:endParaRPr lang="it-IT" altLang="x-none"/>
          </a:p>
        </p:txBody>
      </p:sp>
      <p:pic>
        <p:nvPicPr>
          <p:cNvPr id="5" name="Immagine 4" descr="Immagine che contiene grafico&#10;&#10;Descrizione generata automaticamente">
            <a:extLst>
              <a:ext uri="{FF2B5EF4-FFF2-40B4-BE49-F238E27FC236}">
                <a16:creationId xmlns:a16="http://schemas.microsoft.com/office/drawing/2014/main" id="{8B6FDA27-9525-64F6-3FF3-DEEE65D1CE35}"/>
              </a:ext>
            </a:extLst>
          </p:cNvPr>
          <p:cNvPicPr>
            <a:picLocks noChangeAspect="1"/>
          </p:cNvPicPr>
          <p:nvPr/>
        </p:nvPicPr>
        <p:blipFill>
          <a:blip r:embed="rId2"/>
          <a:stretch>
            <a:fillRect/>
          </a:stretch>
        </p:blipFill>
        <p:spPr>
          <a:xfrm>
            <a:off x="1631505" y="1864327"/>
            <a:ext cx="1981326" cy="2236142"/>
          </a:xfrm>
          <a:prstGeom prst="rect">
            <a:avLst/>
          </a:prstGeom>
        </p:spPr>
      </p:pic>
      <p:pic>
        <p:nvPicPr>
          <p:cNvPr id="7" name="Immagine 6" descr="Immagine che contiene grafico&#10;&#10;Descrizione generata automaticamente">
            <a:extLst>
              <a:ext uri="{FF2B5EF4-FFF2-40B4-BE49-F238E27FC236}">
                <a16:creationId xmlns:a16="http://schemas.microsoft.com/office/drawing/2014/main" id="{A73C6E31-4CEB-FFA5-8832-0FDA53BD808D}"/>
              </a:ext>
            </a:extLst>
          </p:cNvPr>
          <p:cNvPicPr>
            <a:picLocks noChangeAspect="1"/>
          </p:cNvPicPr>
          <p:nvPr/>
        </p:nvPicPr>
        <p:blipFill>
          <a:blip r:embed="rId3"/>
          <a:stretch>
            <a:fillRect/>
          </a:stretch>
        </p:blipFill>
        <p:spPr>
          <a:xfrm>
            <a:off x="3850432" y="1864327"/>
            <a:ext cx="1981326" cy="2236142"/>
          </a:xfrm>
          <a:prstGeom prst="rect">
            <a:avLst/>
          </a:prstGeom>
        </p:spPr>
      </p:pic>
      <p:pic>
        <p:nvPicPr>
          <p:cNvPr id="9" name="Immagine 8" descr="Immagine che contiene grafico&#10;&#10;Descrizione generata automaticamente">
            <a:extLst>
              <a:ext uri="{FF2B5EF4-FFF2-40B4-BE49-F238E27FC236}">
                <a16:creationId xmlns:a16="http://schemas.microsoft.com/office/drawing/2014/main" id="{40FE3CCA-C677-F825-69DB-5DD6017E8A82}"/>
              </a:ext>
            </a:extLst>
          </p:cNvPr>
          <p:cNvPicPr>
            <a:picLocks noChangeAspect="1"/>
          </p:cNvPicPr>
          <p:nvPr/>
        </p:nvPicPr>
        <p:blipFill>
          <a:blip r:embed="rId4"/>
          <a:stretch>
            <a:fillRect/>
          </a:stretch>
        </p:blipFill>
        <p:spPr>
          <a:xfrm>
            <a:off x="6069359" y="1864327"/>
            <a:ext cx="1938338" cy="2236142"/>
          </a:xfrm>
          <a:prstGeom prst="rect">
            <a:avLst/>
          </a:prstGeom>
        </p:spPr>
      </p:pic>
      <p:pic>
        <p:nvPicPr>
          <p:cNvPr id="11" name="Immagine 10" descr="Immagine che contiene grafico&#10;&#10;Descrizione generata automaticamente">
            <a:extLst>
              <a:ext uri="{FF2B5EF4-FFF2-40B4-BE49-F238E27FC236}">
                <a16:creationId xmlns:a16="http://schemas.microsoft.com/office/drawing/2014/main" id="{201AA69B-52AB-20F0-8122-A08690D53BB8}"/>
              </a:ext>
            </a:extLst>
          </p:cNvPr>
          <p:cNvPicPr>
            <a:picLocks noChangeAspect="1"/>
          </p:cNvPicPr>
          <p:nvPr/>
        </p:nvPicPr>
        <p:blipFill>
          <a:blip r:embed="rId5"/>
          <a:stretch>
            <a:fillRect/>
          </a:stretch>
        </p:blipFill>
        <p:spPr>
          <a:xfrm>
            <a:off x="8245298" y="1864327"/>
            <a:ext cx="1929323" cy="2236142"/>
          </a:xfrm>
          <a:prstGeom prst="rect">
            <a:avLst/>
          </a:prstGeom>
        </p:spPr>
      </p:pic>
      <p:pic>
        <p:nvPicPr>
          <p:cNvPr id="13" name="Immagine 12" descr="Immagine che contiene grafico&#10;&#10;Descrizione generata automaticamente">
            <a:extLst>
              <a:ext uri="{FF2B5EF4-FFF2-40B4-BE49-F238E27FC236}">
                <a16:creationId xmlns:a16="http://schemas.microsoft.com/office/drawing/2014/main" id="{FF79CB67-2A6E-8A77-5E3E-61A2B4D2A898}"/>
              </a:ext>
            </a:extLst>
          </p:cNvPr>
          <p:cNvPicPr>
            <a:picLocks noChangeAspect="1"/>
          </p:cNvPicPr>
          <p:nvPr/>
        </p:nvPicPr>
        <p:blipFill>
          <a:blip r:embed="rId6"/>
          <a:stretch>
            <a:fillRect/>
          </a:stretch>
        </p:blipFill>
        <p:spPr>
          <a:xfrm>
            <a:off x="1631504" y="4073720"/>
            <a:ext cx="1975041" cy="2235600"/>
          </a:xfrm>
          <a:prstGeom prst="rect">
            <a:avLst/>
          </a:prstGeom>
        </p:spPr>
      </p:pic>
      <p:pic>
        <p:nvPicPr>
          <p:cNvPr id="15" name="Immagine 14" descr="Immagine che contiene grafico&#10;&#10;Descrizione generata automaticamente">
            <a:extLst>
              <a:ext uri="{FF2B5EF4-FFF2-40B4-BE49-F238E27FC236}">
                <a16:creationId xmlns:a16="http://schemas.microsoft.com/office/drawing/2014/main" id="{5203036D-5B99-4632-B556-68EA1D6CC11F}"/>
              </a:ext>
            </a:extLst>
          </p:cNvPr>
          <p:cNvPicPr>
            <a:picLocks noChangeAspect="1"/>
          </p:cNvPicPr>
          <p:nvPr/>
        </p:nvPicPr>
        <p:blipFill>
          <a:blip r:embed="rId7"/>
          <a:stretch>
            <a:fillRect/>
          </a:stretch>
        </p:blipFill>
        <p:spPr>
          <a:xfrm>
            <a:off x="3851343" y="4069768"/>
            <a:ext cx="2027153" cy="2235600"/>
          </a:xfrm>
          <a:prstGeom prst="rect">
            <a:avLst/>
          </a:prstGeom>
        </p:spPr>
      </p:pic>
      <p:pic>
        <p:nvPicPr>
          <p:cNvPr id="17" name="Immagine 16" descr="Immagine che contiene grafico&#10;&#10;Descrizione generata automaticamente">
            <a:extLst>
              <a:ext uri="{FF2B5EF4-FFF2-40B4-BE49-F238E27FC236}">
                <a16:creationId xmlns:a16="http://schemas.microsoft.com/office/drawing/2014/main" id="{142C9AAE-E720-B4C1-FA53-1AF7500E206A}"/>
              </a:ext>
            </a:extLst>
          </p:cNvPr>
          <p:cNvPicPr>
            <a:picLocks noChangeAspect="1"/>
          </p:cNvPicPr>
          <p:nvPr/>
        </p:nvPicPr>
        <p:blipFill>
          <a:blip r:embed="rId8"/>
          <a:stretch>
            <a:fillRect/>
          </a:stretch>
        </p:blipFill>
        <p:spPr>
          <a:xfrm>
            <a:off x="6045952" y="4065024"/>
            <a:ext cx="2031889" cy="2235600"/>
          </a:xfrm>
          <a:prstGeom prst="rect">
            <a:avLst/>
          </a:prstGeom>
        </p:spPr>
      </p:pic>
      <p:pic>
        <p:nvPicPr>
          <p:cNvPr id="19" name="Immagine 18" descr="Immagine che contiene grafico&#10;&#10;Descrizione generata automaticamente">
            <a:extLst>
              <a:ext uri="{FF2B5EF4-FFF2-40B4-BE49-F238E27FC236}">
                <a16:creationId xmlns:a16="http://schemas.microsoft.com/office/drawing/2014/main" id="{619A2298-0193-79A0-FD00-C87E6EE8F2E6}"/>
              </a:ext>
            </a:extLst>
          </p:cNvPr>
          <p:cNvPicPr>
            <a:picLocks noChangeAspect="1"/>
          </p:cNvPicPr>
          <p:nvPr/>
        </p:nvPicPr>
        <p:blipFill>
          <a:blip r:embed="rId9"/>
          <a:stretch>
            <a:fillRect/>
          </a:stretch>
        </p:blipFill>
        <p:spPr>
          <a:xfrm>
            <a:off x="8198560" y="4056570"/>
            <a:ext cx="1980845" cy="2235600"/>
          </a:xfrm>
          <a:prstGeom prst="rect">
            <a:avLst/>
          </a:prstGeom>
        </p:spPr>
      </p:pic>
    </p:spTree>
    <p:extLst>
      <p:ext uri="{BB962C8B-B14F-4D97-AF65-F5344CB8AC3E}">
        <p14:creationId xmlns:p14="http://schemas.microsoft.com/office/powerpoint/2010/main" val="1980023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CH" dirty="0"/>
              <a:t>Machine Learning </a:t>
            </a:r>
            <a:r>
              <a:rPr lang="it-CH" dirty="0" err="1"/>
              <a:t>today</a:t>
            </a:r>
            <a:endParaRPr lang="en-US" dirty="0"/>
          </a:p>
        </p:txBody>
      </p:sp>
      <p:sp>
        <p:nvSpPr>
          <p:cNvPr id="3" name="Segnaposto contenuto 2"/>
          <p:cNvSpPr>
            <a:spLocks noGrp="1"/>
          </p:cNvSpPr>
          <p:nvPr>
            <p:ph idx="1"/>
          </p:nvPr>
        </p:nvSpPr>
        <p:spPr/>
        <p:txBody>
          <a:bodyPr/>
          <a:lstStyle/>
          <a:p>
            <a:pPr marL="0" indent="0">
              <a:buNone/>
            </a:pPr>
            <a:r>
              <a:rPr lang="en" dirty="0">
                <a:ea typeface="+mn-lt"/>
                <a:cs typeface="+mn-lt"/>
              </a:rPr>
              <a:t>Nowadays, the increasing computational power of </a:t>
            </a:r>
            <a:r>
              <a:rPr lang="en" b="1" dirty="0">
                <a:solidFill>
                  <a:schemeClr val="accent2"/>
                </a:solidFill>
                <a:ea typeface="+mn-lt"/>
                <a:cs typeface="+mn-lt"/>
              </a:rPr>
              <a:t>computing systems</a:t>
            </a:r>
            <a:r>
              <a:rPr lang="en" dirty="0">
                <a:ea typeface="+mn-lt"/>
                <a:cs typeface="+mn-lt"/>
              </a:rPr>
              <a:t> and the </a:t>
            </a:r>
            <a:r>
              <a:rPr lang="en-US" dirty="0">
                <a:ea typeface="+mn-lt"/>
                <a:cs typeface="+mn-lt"/>
              </a:rPr>
              <a:t>ever-increasing</a:t>
            </a:r>
            <a:r>
              <a:rPr lang="en" dirty="0">
                <a:ea typeface="+mn-lt"/>
                <a:cs typeface="+mn-lt"/>
              </a:rPr>
              <a:t> availability of </a:t>
            </a:r>
            <a:r>
              <a:rPr lang="en" b="1" dirty="0">
                <a:solidFill>
                  <a:srgbClr val="F79109"/>
                </a:solidFill>
                <a:ea typeface="+mn-lt"/>
                <a:cs typeface="+mn-lt"/>
              </a:rPr>
              <a:t>large datasets</a:t>
            </a:r>
            <a:r>
              <a:rPr lang="en" dirty="0">
                <a:solidFill>
                  <a:srgbClr val="F79109"/>
                </a:solidFill>
                <a:ea typeface="+mn-lt"/>
                <a:cs typeface="+mn-lt"/>
              </a:rPr>
              <a:t> </a:t>
            </a:r>
            <a:r>
              <a:rPr lang="en" dirty="0">
                <a:ea typeface="+mn-lt"/>
                <a:cs typeface="+mn-lt"/>
              </a:rPr>
              <a:t>(both in terms of observations and covariates), create the perfect environment for exploiting the full potential of </a:t>
            </a:r>
            <a:r>
              <a:rPr lang="en" b="1" dirty="0">
                <a:solidFill>
                  <a:srgbClr val="92D050"/>
                </a:solidFill>
                <a:ea typeface="+mn-lt"/>
                <a:cs typeface="+mn-lt"/>
              </a:rPr>
              <a:t>highly complex and flexible ML models </a:t>
            </a:r>
            <a:r>
              <a:rPr lang="en-US" dirty="0"/>
              <a:t>[1] </a:t>
            </a:r>
            <a:r>
              <a:rPr lang="en" dirty="0">
                <a:ea typeface="+mn-lt"/>
                <a:cs typeface="+mn-lt"/>
              </a:rPr>
              <a:t>:</a:t>
            </a:r>
          </a:p>
          <a:p>
            <a:pPr marL="800100" lvl="1" indent="-342900"/>
            <a:r>
              <a:rPr lang="en" sz="1600" dirty="0">
                <a:ea typeface="+mn-lt"/>
                <a:cs typeface="+mn-lt"/>
              </a:rPr>
              <a:t>Ensemble methods (e.g., Random Forest, Gradient Boosting) for structured (tabular) data, </a:t>
            </a:r>
            <a:endParaRPr lang="en" dirty="0">
              <a:ea typeface="+mn-lt"/>
              <a:cs typeface="+mn-lt"/>
            </a:endParaRPr>
          </a:p>
          <a:p>
            <a:pPr marL="800100" lvl="1" indent="-342900"/>
            <a:r>
              <a:rPr lang="en" sz="1600" dirty="0">
                <a:ea typeface="+mn-lt"/>
                <a:cs typeface="+mn-lt"/>
              </a:rPr>
              <a:t>Deep Neural Networks for unstructured data (e.g., images, audio signals, …).</a:t>
            </a:r>
          </a:p>
          <a:p>
            <a:pPr marL="800100" lvl="1" indent="-342900"/>
            <a:endParaRPr lang="en" sz="1600" dirty="0">
              <a:ea typeface="+mn-lt"/>
              <a:cs typeface="+mn-lt"/>
            </a:endParaRPr>
          </a:p>
          <a:p>
            <a:pPr marL="57150" indent="0">
              <a:buNone/>
            </a:pPr>
            <a:r>
              <a:rPr lang="en" sz="1600" dirty="0">
                <a:ea typeface="+mn-lt"/>
                <a:cs typeface="+mn-lt"/>
              </a:rPr>
              <a:t>Applications:</a:t>
            </a:r>
          </a:p>
          <a:p>
            <a:pPr lvl="1"/>
            <a:r>
              <a:rPr lang="en" sz="1600" dirty="0">
                <a:ea typeface="+mn-lt"/>
                <a:cs typeface="+mn-lt"/>
              </a:rPr>
              <a:t>self-driving cars,</a:t>
            </a:r>
          </a:p>
          <a:p>
            <a:pPr lvl="1"/>
            <a:r>
              <a:rPr lang="en" sz="1600" dirty="0">
                <a:ea typeface="+mn-lt"/>
                <a:cs typeface="+mn-lt"/>
              </a:rPr>
              <a:t>medical diagnosis,</a:t>
            </a:r>
          </a:p>
          <a:p>
            <a:pPr lvl="1"/>
            <a:r>
              <a:rPr lang="en-US" sz="1600" dirty="0">
                <a:ea typeface="+mn-lt"/>
                <a:cs typeface="+mn-lt"/>
              </a:rPr>
              <a:t>c</a:t>
            </a:r>
            <a:r>
              <a:rPr lang="en" sz="1600" dirty="0">
                <a:ea typeface="+mn-lt"/>
                <a:cs typeface="+mn-lt"/>
              </a:rPr>
              <a:t>redit risk,</a:t>
            </a:r>
          </a:p>
          <a:p>
            <a:pPr lvl="1"/>
            <a:r>
              <a:rPr lang="en-US" sz="1600" dirty="0">
                <a:ea typeface="+mn-lt"/>
                <a:cs typeface="+mn-lt"/>
              </a:rPr>
              <a:t>b</a:t>
            </a:r>
            <a:r>
              <a:rPr lang="en" sz="1600" dirty="0">
                <a:ea typeface="+mn-lt"/>
                <a:cs typeface="+mn-lt"/>
              </a:rPr>
              <a:t>iomedical discoveries,</a:t>
            </a:r>
          </a:p>
          <a:p>
            <a:pPr lvl="1"/>
            <a:r>
              <a:rPr lang="en-US" sz="1600" dirty="0">
                <a:ea typeface="+mn-lt"/>
                <a:cs typeface="+mn-lt"/>
              </a:rPr>
              <a:t>j</a:t>
            </a:r>
            <a:r>
              <a:rPr lang="en" sz="1600" dirty="0">
                <a:ea typeface="+mn-lt"/>
                <a:cs typeface="+mn-lt"/>
              </a:rPr>
              <a:t>ob candidate screening,</a:t>
            </a:r>
          </a:p>
          <a:p>
            <a:pPr lvl="1"/>
            <a:r>
              <a:rPr lang="en-US" sz="1600" dirty="0">
                <a:ea typeface="+mn-lt"/>
                <a:cs typeface="+mn-lt"/>
              </a:rPr>
              <a:t>p</a:t>
            </a:r>
            <a:r>
              <a:rPr lang="en" sz="1600" dirty="0">
                <a:ea typeface="+mn-lt"/>
                <a:cs typeface="+mn-lt"/>
              </a:rPr>
              <a:t>roduct recommendation,</a:t>
            </a:r>
          </a:p>
          <a:p>
            <a:pPr lvl="1"/>
            <a:r>
              <a:rPr lang="en-US" sz="1600" dirty="0">
                <a:ea typeface="+mn-lt"/>
                <a:cs typeface="+mn-lt"/>
              </a:rPr>
              <a:t>a</a:t>
            </a:r>
            <a:r>
              <a:rPr lang="en" sz="1600" dirty="0">
                <a:ea typeface="+mn-lt"/>
                <a:cs typeface="+mn-lt"/>
              </a:rPr>
              <a:t>utomatic language translation,</a:t>
            </a:r>
          </a:p>
          <a:p>
            <a:pPr lvl="1"/>
            <a:r>
              <a:rPr lang="en" sz="1600" dirty="0">
                <a:ea typeface="+mn-lt"/>
                <a:cs typeface="+mn-lt"/>
              </a:rPr>
              <a:t>…</a:t>
            </a:r>
          </a:p>
          <a:p>
            <a:pPr lvl="1"/>
            <a:endParaRPr lang="en" sz="1600" dirty="0">
              <a:ea typeface="+mn-lt"/>
              <a:cs typeface="+mn-lt"/>
            </a:endParaRPr>
          </a:p>
          <a:p>
            <a:pPr lvl="1"/>
            <a:endParaRPr lang="en" sz="1600" dirty="0">
              <a:ea typeface="+mn-lt"/>
              <a:cs typeface="+mn-lt"/>
            </a:endParaRPr>
          </a:p>
          <a:p>
            <a:pPr marL="0" indent="0">
              <a:buNone/>
            </a:pPr>
            <a:endParaRPr lang="en-US" dirty="0"/>
          </a:p>
        </p:txBody>
      </p:sp>
      <p:sp>
        <p:nvSpPr>
          <p:cNvPr id="4" name="Segnaposto data 3"/>
          <p:cNvSpPr>
            <a:spLocks noGrp="1"/>
          </p:cNvSpPr>
          <p:nvPr>
            <p:ph type="dt" sz="half" idx="10"/>
          </p:nvPr>
        </p:nvSpPr>
        <p:spPr/>
        <p:txBody>
          <a:bodyPr/>
          <a:lstStyle/>
          <a:p>
            <a:r>
              <a:rPr lang="en-US" altLang="x-none"/>
              <a:t>29 March 2023</a:t>
            </a:r>
            <a:endParaRPr lang="it-IT" altLang="x-none"/>
          </a:p>
        </p:txBody>
      </p:sp>
      <p:pic>
        <p:nvPicPr>
          <p:cNvPr id="8" name="Immagine 4">
            <a:extLst>
              <a:ext uri="{FF2B5EF4-FFF2-40B4-BE49-F238E27FC236}">
                <a16:creationId xmlns:a16="http://schemas.microsoft.com/office/drawing/2014/main" id="{07509B89-48C9-4D09-3E1B-56856C4C9C6E}"/>
              </a:ext>
            </a:extLst>
          </p:cNvPr>
          <p:cNvPicPr>
            <a:picLocks noChangeAspect="1"/>
          </p:cNvPicPr>
          <p:nvPr/>
        </p:nvPicPr>
        <p:blipFill>
          <a:blip r:embed="rId2"/>
          <a:stretch>
            <a:fillRect/>
          </a:stretch>
        </p:blipFill>
        <p:spPr>
          <a:xfrm>
            <a:off x="7032104" y="3501008"/>
            <a:ext cx="1440160" cy="1300736"/>
          </a:xfrm>
          <a:prstGeom prst="rect">
            <a:avLst/>
          </a:prstGeom>
          <a:ln w="19050">
            <a:solidFill>
              <a:schemeClr val="accent2"/>
            </a:solidFill>
          </a:ln>
        </p:spPr>
      </p:pic>
      <p:pic>
        <p:nvPicPr>
          <p:cNvPr id="9" name="Immagine 5" descr="Immagine che contiene testo, negozio&#10;&#10;Descrizione generata automaticamente">
            <a:extLst>
              <a:ext uri="{FF2B5EF4-FFF2-40B4-BE49-F238E27FC236}">
                <a16:creationId xmlns:a16="http://schemas.microsoft.com/office/drawing/2014/main" id="{F8B3E8C5-6D3B-414B-73EF-5A55D59953BA}"/>
              </a:ext>
            </a:extLst>
          </p:cNvPr>
          <p:cNvPicPr>
            <a:picLocks noChangeAspect="1"/>
          </p:cNvPicPr>
          <p:nvPr/>
        </p:nvPicPr>
        <p:blipFill>
          <a:blip r:embed="rId3"/>
          <a:stretch>
            <a:fillRect/>
          </a:stretch>
        </p:blipFill>
        <p:spPr>
          <a:xfrm>
            <a:off x="8904312" y="3641029"/>
            <a:ext cx="2551733" cy="1020693"/>
          </a:xfrm>
          <a:prstGeom prst="rect">
            <a:avLst/>
          </a:prstGeom>
          <a:ln w="19050">
            <a:solidFill>
              <a:srgbClr val="F79109"/>
            </a:solidFill>
          </a:ln>
        </p:spPr>
      </p:pic>
      <p:pic>
        <p:nvPicPr>
          <p:cNvPr id="10" name="Immagine 6">
            <a:extLst>
              <a:ext uri="{FF2B5EF4-FFF2-40B4-BE49-F238E27FC236}">
                <a16:creationId xmlns:a16="http://schemas.microsoft.com/office/drawing/2014/main" id="{AA4745BF-EE8E-22EC-06EB-F4FB2040BD57}"/>
              </a:ext>
            </a:extLst>
          </p:cNvPr>
          <p:cNvPicPr>
            <a:picLocks noChangeAspect="1"/>
          </p:cNvPicPr>
          <p:nvPr/>
        </p:nvPicPr>
        <p:blipFill rotWithShape="1">
          <a:blip r:embed="rId4"/>
          <a:srcRect t="12385" r="-344" b="-459"/>
          <a:stretch/>
        </p:blipFill>
        <p:spPr>
          <a:xfrm>
            <a:off x="6780076" y="4898543"/>
            <a:ext cx="1944216" cy="1277577"/>
          </a:xfrm>
          <a:prstGeom prst="rect">
            <a:avLst/>
          </a:prstGeom>
          <a:ln w="19050">
            <a:solidFill>
              <a:srgbClr val="92D050"/>
            </a:solidFill>
          </a:ln>
        </p:spPr>
      </p:pic>
      <p:pic>
        <p:nvPicPr>
          <p:cNvPr id="11" name="Immagine 7">
            <a:extLst>
              <a:ext uri="{FF2B5EF4-FFF2-40B4-BE49-F238E27FC236}">
                <a16:creationId xmlns:a16="http://schemas.microsoft.com/office/drawing/2014/main" id="{B6A242FB-EE92-23B9-7E60-BA3289E64AC6}"/>
              </a:ext>
            </a:extLst>
          </p:cNvPr>
          <p:cNvPicPr>
            <a:picLocks noChangeAspect="1"/>
          </p:cNvPicPr>
          <p:nvPr/>
        </p:nvPicPr>
        <p:blipFill rotWithShape="1">
          <a:blip r:embed="rId5"/>
          <a:srcRect l="8251" t="8915" r="10609" b="5023"/>
          <a:stretch/>
        </p:blipFill>
        <p:spPr>
          <a:xfrm>
            <a:off x="8953953" y="4978571"/>
            <a:ext cx="2452450" cy="1117520"/>
          </a:xfrm>
          <a:prstGeom prst="rect">
            <a:avLst/>
          </a:prstGeom>
          <a:ln w="19050">
            <a:solidFill>
              <a:srgbClr val="92D050"/>
            </a:solidFill>
          </a:ln>
        </p:spPr>
      </p:pic>
    </p:spTree>
    <p:extLst>
      <p:ext uri="{BB962C8B-B14F-4D97-AF65-F5344CB8AC3E}">
        <p14:creationId xmlns:p14="http://schemas.microsoft.com/office/powerpoint/2010/main" val="1879468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CH" dirty="0"/>
              <a:t>Machine Learning </a:t>
            </a:r>
            <a:r>
              <a:rPr lang="it-CH" dirty="0" err="1"/>
              <a:t>today</a:t>
            </a:r>
            <a:endParaRPr lang="en-US" dirty="0"/>
          </a:p>
        </p:txBody>
      </p:sp>
      <p:sp>
        <p:nvSpPr>
          <p:cNvPr id="3" name="Segnaposto contenuto 2"/>
          <p:cNvSpPr>
            <a:spLocks noGrp="1"/>
          </p:cNvSpPr>
          <p:nvPr>
            <p:ph idx="1"/>
          </p:nvPr>
        </p:nvSpPr>
        <p:spPr/>
        <p:txBody>
          <a:bodyPr/>
          <a:lstStyle/>
          <a:p>
            <a:pPr marL="0" indent="0">
              <a:buNone/>
            </a:pPr>
            <a:r>
              <a:rPr lang="en" dirty="0">
                <a:ea typeface="+mn-lt"/>
                <a:cs typeface="+mn-lt"/>
              </a:rPr>
              <a:t>Unlike classical statistics,</a:t>
            </a:r>
            <a:r>
              <a:rPr lang="en-US" dirty="0">
                <a:ea typeface="+mn-lt"/>
                <a:cs typeface="+mn-lt"/>
              </a:rPr>
              <a:t> which makes use of intrinsically interpretable models</a:t>
            </a:r>
            <a:r>
              <a:rPr lang="en" dirty="0">
                <a:ea typeface="+mn-lt"/>
                <a:cs typeface="+mn-lt"/>
              </a:rPr>
              <a:t>, ML exploits complex and overparameterized models placing greater emphasis on out-of-sample prediction </a:t>
            </a:r>
            <a:r>
              <a:rPr lang="en" b="1" dirty="0">
                <a:solidFill>
                  <a:schemeClr val="accent1"/>
                </a:solidFill>
                <a:ea typeface="+mn-lt"/>
                <a:cs typeface="+mn-lt"/>
              </a:rPr>
              <a:t>accuracy</a:t>
            </a:r>
            <a:r>
              <a:rPr lang="en" dirty="0">
                <a:ea typeface="+mn-lt"/>
                <a:cs typeface="+mn-lt"/>
              </a:rPr>
              <a:t> rather than on the </a:t>
            </a:r>
            <a:r>
              <a:rPr lang="en" b="1" dirty="0">
                <a:solidFill>
                  <a:schemeClr val="accent1"/>
                </a:solidFill>
                <a:ea typeface="+mn-lt"/>
                <a:cs typeface="+mn-lt"/>
              </a:rPr>
              <a:t>interpretability</a:t>
            </a:r>
            <a:r>
              <a:rPr lang="en" dirty="0">
                <a:ea typeface="+mn-lt"/>
                <a:cs typeface="+mn-lt"/>
              </a:rPr>
              <a:t> of the final model. </a:t>
            </a:r>
          </a:p>
          <a:p>
            <a:pPr marL="0" indent="0">
              <a:buNone/>
            </a:pPr>
            <a:r>
              <a:rPr lang="en-US" dirty="0">
                <a:ea typeface="+mn-lt"/>
                <a:cs typeface="+mn-lt"/>
              </a:rPr>
              <a:t>For this reason, ML is perceived as a black-box methodology that </a:t>
            </a:r>
            <a:r>
              <a:rPr lang="en-US" b="1" dirty="0">
                <a:solidFill>
                  <a:schemeClr val="accent1"/>
                </a:solidFill>
                <a:ea typeface="+mn-lt"/>
                <a:cs typeface="+mn-lt"/>
              </a:rPr>
              <a:t>lacks transparency </a:t>
            </a:r>
            <a:r>
              <a:rPr lang="en-US" dirty="0"/>
              <a:t>[1]</a:t>
            </a:r>
            <a:r>
              <a:rPr lang="en-US" dirty="0">
                <a:ea typeface="+mn-lt"/>
                <a:cs typeface="+mn-lt"/>
              </a:rPr>
              <a:t>.</a:t>
            </a:r>
            <a:endParaRPr lang="it-IT" dirty="0">
              <a:ea typeface="+mn-lt"/>
              <a:cs typeface="+mn-lt"/>
            </a:endParaRPr>
          </a:p>
          <a:p>
            <a:pPr marL="0" indent="0">
              <a:buNone/>
            </a:pPr>
            <a:endParaRPr lang="en-US" dirty="0"/>
          </a:p>
        </p:txBody>
      </p:sp>
      <p:sp>
        <p:nvSpPr>
          <p:cNvPr id="4" name="Segnaposto data 3"/>
          <p:cNvSpPr>
            <a:spLocks noGrp="1"/>
          </p:cNvSpPr>
          <p:nvPr>
            <p:ph type="dt" sz="half" idx="10"/>
          </p:nvPr>
        </p:nvSpPr>
        <p:spPr/>
        <p:txBody>
          <a:bodyPr/>
          <a:lstStyle/>
          <a:p>
            <a:r>
              <a:rPr lang="en-US" altLang="x-none"/>
              <a:t>29 March 2023</a:t>
            </a:r>
            <a:endParaRPr lang="it-IT" altLang="x-none"/>
          </a:p>
        </p:txBody>
      </p:sp>
      <p:sp>
        <p:nvSpPr>
          <p:cNvPr id="6" name="Rettangolo 5">
            <a:extLst>
              <a:ext uri="{FF2B5EF4-FFF2-40B4-BE49-F238E27FC236}">
                <a16:creationId xmlns:a16="http://schemas.microsoft.com/office/drawing/2014/main" id="{26132571-79E5-16CF-9465-5CBB9DA5C505}"/>
              </a:ext>
            </a:extLst>
          </p:cNvPr>
          <p:cNvSpPr/>
          <p:nvPr/>
        </p:nvSpPr>
        <p:spPr>
          <a:xfrm>
            <a:off x="1199456" y="4230163"/>
            <a:ext cx="1374758" cy="11093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7" name="Ovale 6">
                <a:extLst>
                  <a:ext uri="{FF2B5EF4-FFF2-40B4-BE49-F238E27FC236}">
                    <a16:creationId xmlns:a16="http://schemas.microsoft.com/office/drawing/2014/main" id="{A6EC773E-6ECA-0AFB-567E-EF5406B29850}"/>
                  </a:ext>
                </a:extLst>
              </p:cNvPr>
              <p:cNvSpPr/>
              <p:nvPr/>
            </p:nvSpPr>
            <p:spPr>
              <a:xfrm>
                <a:off x="1730914" y="4469272"/>
                <a:ext cx="745066" cy="67733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it-CH" sz="1400" b="0" i="1" smtClean="0">
                          <a:solidFill>
                            <a:schemeClr val="tx1"/>
                          </a:solidFill>
                          <a:latin typeface="Cambria Math" panose="02040503050406030204" pitchFamily="18" charset="0"/>
                          <a:cs typeface="Calibri"/>
                        </a:rPr>
                        <m:t>      </m:t>
                      </m:r>
                      <m:nary>
                        <m:naryPr>
                          <m:chr m:val="∑"/>
                          <m:subHide m:val="on"/>
                          <m:supHide m:val="on"/>
                          <m:ctrlPr>
                            <a:rPr lang="it-IT" sz="1400" i="1" smtClean="0">
                              <a:solidFill>
                                <a:schemeClr val="tx1"/>
                              </a:solidFill>
                              <a:latin typeface="Cambria Math" panose="02040503050406030204" pitchFamily="18" charset="0"/>
                              <a:cs typeface="Calibri"/>
                            </a:rPr>
                          </m:ctrlPr>
                        </m:naryPr>
                        <m:sub/>
                        <m:sup/>
                        <m:e/>
                      </m:nary>
                    </m:oMath>
                  </m:oMathPara>
                </a14:m>
                <a:endParaRPr lang="it-IT" sz="1400" dirty="0"/>
              </a:p>
            </p:txBody>
          </p:sp>
        </mc:Choice>
        <mc:Fallback xmlns="">
          <p:sp>
            <p:nvSpPr>
              <p:cNvPr id="7" name="Ovale 6">
                <a:extLst>
                  <a:ext uri="{FF2B5EF4-FFF2-40B4-BE49-F238E27FC236}">
                    <a16:creationId xmlns:a16="http://schemas.microsoft.com/office/drawing/2014/main" id="{A6EC773E-6ECA-0AFB-567E-EF5406B29850}"/>
                  </a:ext>
                </a:extLst>
              </p:cNvPr>
              <p:cNvSpPr>
                <a:spLocks noRot="1" noChangeAspect="1" noMove="1" noResize="1" noEditPoints="1" noAdjustHandles="1" noChangeArrowheads="1" noChangeShapeType="1" noTextEdit="1"/>
              </p:cNvSpPr>
              <p:nvPr/>
            </p:nvSpPr>
            <p:spPr>
              <a:xfrm>
                <a:off x="1730914" y="4469272"/>
                <a:ext cx="745066" cy="677333"/>
              </a:xfrm>
              <a:prstGeom prst="ellipse">
                <a:avLst/>
              </a:prstGeom>
              <a:blipFill>
                <a:blip r:embed="rId2"/>
                <a:stretch>
                  <a:fillRect l="-53175" t="-94783" r="-66667" b="-140870"/>
                </a:stretch>
              </a:blipFill>
              <a:ln>
                <a:solidFill>
                  <a:schemeClr val="tx1"/>
                </a:solidFill>
              </a:ln>
            </p:spPr>
            <p:txBody>
              <a:bodyPr/>
              <a:lstStyle/>
              <a:p>
                <a:r>
                  <a:rPr lang="en-US">
                    <a:noFill/>
                  </a:rPr>
                  <a:t> </a:t>
                </a:r>
              </a:p>
            </p:txBody>
          </p:sp>
        </mc:Fallback>
      </mc:AlternateContent>
      <p:sp>
        <p:nvSpPr>
          <p:cNvPr id="8" name="CasellaDiTesto 7"/>
          <p:cNvSpPr txBox="1"/>
          <p:nvPr/>
        </p:nvSpPr>
        <p:spPr>
          <a:xfrm>
            <a:off x="882399" y="3645024"/>
            <a:ext cx="2008872" cy="584775"/>
          </a:xfrm>
          <a:prstGeom prst="rect">
            <a:avLst/>
          </a:prstGeom>
          <a:noFill/>
        </p:spPr>
        <p:txBody>
          <a:bodyPr wrap="square" rtlCol="0">
            <a:spAutoFit/>
          </a:bodyPr>
          <a:lstStyle/>
          <a:p>
            <a:pPr algn="ctr"/>
            <a:r>
              <a:rPr lang="it-CH" sz="1600" b="1" dirty="0" err="1"/>
              <a:t>Classical</a:t>
            </a:r>
            <a:r>
              <a:rPr lang="it-CH" sz="1600" b="1" dirty="0"/>
              <a:t> </a:t>
            </a:r>
            <a:r>
              <a:rPr lang="it-CH" sz="1600" b="1" dirty="0" err="1"/>
              <a:t>statistics</a:t>
            </a:r>
            <a:endParaRPr lang="it-CH" sz="1600" b="1" dirty="0"/>
          </a:p>
          <a:p>
            <a:pPr algn="ctr"/>
            <a:r>
              <a:rPr lang="it-CH" sz="1600" dirty="0"/>
              <a:t>Linear model</a:t>
            </a:r>
            <a:endParaRPr lang="en-US" sz="1600" dirty="0"/>
          </a:p>
        </p:txBody>
      </p:sp>
      <mc:AlternateContent xmlns:mc="http://schemas.openxmlformats.org/markup-compatibility/2006" xmlns:a14="http://schemas.microsoft.com/office/drawing/2010/main">
        <mc:Choice Requires="a14">
          <p:sp>
            <p:nvSpPr>
              <p:cNvPr id="9" name="CasellaDiTesto 8"/>
              <p:cNvSpPr txBox="1"/>
              <p:nvPr/>
            </p:nvSpPr>
            <p:spPr>
              <a:xfrm>
                <a:off x="915843" y="4364994"/>
                <a:ext cx="274178" cy="8542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600" i="1" smtClean="0">
                              <a:latin typeface="Cambria Math" panose="02040503050406030204" pitchFamily="18" charset="0"/>
                            </a:rPr>
                          </m:ctrlPr>
                        </m:mPr>
                        <m:mr>
                          <m:e>
                            <m:sSub>
                              <m:sSubPr>
                                <m:ctrlPr>
                                  <a:rPr lang="en-US" sz="1600" i="1" smtClean="0">
                                    <a:latin typeface="Cambria Math" panose="02040503050406030204" pitchFamily="18" charset="0"/>
                                  </a:rPr>
                                </m:ctrlPr>
                              </m:sSubPr>
                              <m:e>
                                <m:r>
                                  <a:rPr lang="it-CH" sz="1600" b="0" i="1" smtClean="0">
                                    <a:latin typeface="Cambria Math" panose="02040503050406030204" pitchFamily="18" charset="0"/>
                                  </a:rPr>
                                  <m:t>𝑥</m:t>
                                </m:r>
                              </m:e>
                              <m:sub>
                                <m:r>
                                  <a:rPr lang="it-CH" sz="1600" b="0" i="1" smtClean="0">
                                    <a:latin typeface="Cambria Math" panose="02040503050406030204" pitchFamily="18" charset="0"/>
                                  </a:rPr>
                                  <m:t>1</m:t>
                                </m:r>
                              </m:sub>
                            </m:sSub>
                          </m:e>
                        </m:mr>
                        <m:mr>
                          <m:e>
                            <m:m>
                              <m:mPr>
                                <m:mcs>
                                  <m:mc>
                                    <m:mcPr>
                                      <m:count m:val="1"/>
                                      <m:mcJc m:val="center"/>
                                    </m:mcPr>
                                  </m:mc>
                                </m:mcs>
                                <m:ctrlPr>
                                  <a:rPr lang="en-US" sz="1600" i="1" smtClean="0">
                                    <a:latin typeface="Cambria Math" panose="02040503050406030204" pitchFamily="18" charset="0"/>
                                  </a:rPr>
                                </m:ctrlPr>
                              </m:mPr>
                              <m:mr>
                                <m:e>
                                  <m:sSub>
                                    <m:sSubPr>
                                      <m:ctrlPr>
                                        <a:rPr lang="en-US" sz="1600" i="1">
                                          <a:latin typeface="Cambria Math" panose="02040503050406030204" pitchFamily="18" charset="0"/>
                                        </a:rPr>
                                      </m:ctrlPr>
                                    </m:sSubPr>
                                    <m:e>
                                      <m:r>
                                        <a:rPr lang="it-CH" sz="1600" i="1">
                                          <a:latin typeface="Cambria Math" panose="02040503050406030204" pitchFamily="18" charset="0"/>
                                        </a:rPr>
                                        <m:t>𝑥</m:t>
                                      </m:r>
                                    </m:e>
                                    <m:sub>
                                      <m:r>
                                        <a:rPr lang="it-CH" sz="1600" b="0" i="1" smtClean="0">
                                          <a:latin typeface="Cambria Math" panose="02040503050406030204" pitchFamily="18" charset="0"/>
                                        </a:rPr>
                                        <m:t>2</m:t>
                                      </m:r>
                                    </m:sub>
                                  </m:sSub>
                                </m:e>
                              </m:mr>
                              <m:mr>
                                <m:e>
                                  <m:m>
                                    <m:mPr>
                                      <m:mcs>
                                        <m:mc>
                                          <m:mcPr>
                                            <m:count m:val="1"/>
                                            <m:mcJc m:val="center"/>
                                          </m:mcPr>
                                        </m:mc>
                                      </m:mcs>
                                      <m:ctrlPr>
                                        <a:rPr lang="en-US" sz="1600" i="1" smtClean="0">
                                          <a:latin typeface="Cambria Math" panose="02040503050406030204" pitchFamily="18" charset="0"/>
                                        </a:rPr>
                                      </m:ctrlPr>
                                    </m:mPr>
                                    <m:mr>
                                      <m:e>
                                        <m:r>
                                          <m:rPr>
                                            <m:brk m:alnAt="7"/>
                                          </m:rPr>
                                          <a:rPr lang="en-US" sz="1600" i="1" smtClean="0">
                                            <a:latin typeface="Cambria Math" panose="02040503050406030204" pitchFamily="18" charset="0"/>
                                          </a:rPr>
                                          <m:t>⋮</m:t>
                                        </m:r>
                                      </m:e>
                                    </m:mr>
                                    <m:mr>
                                      <m:e>
                                        <m:sSub>
                                          <m:sSubPr>
                                            <m:ctrlPr>
                                              <a:rPr lang="en-US" sz="1600" i="1">
                                                <a:latin typeface="Cambria Math" panose="02040503050406030204" pitchFamily="18" charset="0"/>
                                              </a:rPr>
                                            </m:ctrlPr>
                                          </m:sSubPr>
                                          <m:e>
                                            <m:r>
                                              <a:rPr lang="it-CH" sz="1600" i="1">
                                                <a:latin typeface="Cambria Math" panose="02040503050406030204" pitchFamily="18" charset="0"/>
                                              </a:rPr>
                                              <m:t>𝑥</m:t>
                                            </m:r>
                                          </m:e>
                                          <m:sub>
                                            <m:r>
                                              <a:rPr lang="it-CH" sz="1600" b="0" i="1" smtClean="0">
                                                <a:latin typeface="Cambria Math" panose="02040503050406030204" pitchFamily="18" charset="0"/>
                                              </a:rPr>
                                              <m:t>𝑑</m:t>
                                            </m:r>
                                          </m:sub>
                                        </m:sSub>
                                      </m:e>
                                    </m:mr>
                                  </m:m>
                                </m:e>
                              </m:mr>
                            </m:m>
                          </m:e>
                        </m:mr>
                      </m:m>
                    </m:oMath>
                  </m:oMathPara>
                </a14:m>
                <a:endParaRPr lang="en-US" sz="160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915843" y="4364994"/>
                <a:ext cx="274178" cy="854273"/>
              </a:xfrm>
              <a:prstGeom prst="rect">
                <a:avLst/>
              </a:prstGeom>
              <a:blipFill>
                <a:blip r:embed="rId3"/>
                <a:stretch>
                  <a:fillRect/>
                </a:stretch>
              </a:blipFill>
            </p:spPr>
            <p:txBody>
              <a:bodyPr/>
              <a:lstStyle/>
              <a:p>
                <a:r>
                  <a:rPr lang="en-US">
                    <a:noFill/>
                  </a:rPr>
                  <a:t> </a:t>
                </a:r>
              </a:p>
            </p:txBody>
          </p:sp>
        </mc:Fallback>
      </mc:AlternateContent>
      <p:cxnSp>
        <p:nvCxnSpPr>
          <p:cNvPr id="10" name="Connettore 2 9"/>
          <p:cNvCxnSpPr>
            <a:endCxn id="7" idx="1"/>
          </p:cNvCxnSpPr>
          <p:nvPr/>
        </p:nvCxnSpPr>
        <p:spPr>
          <a:xfrm>
            <a:off x="1193166" y="4469272"/>
            <a:ext cx="646860" cy="99193"/>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 name="Connettore 2 10"/>
          <p:cNvCxnSpPr>
            <a:endCxn id="7" idx="2"/>
          </p:cNvCxnSpPr>
          <p:nvPr/>
        </p:nvCxnSpPr>
        <p:spPr>
          <a:xfrm>
            <a:off x="1193166" y="4665725"/>
            <a:ext cx="537748" cy="142214"/>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2" name="Connettore 2 11"/>
          <p:cNvCxnSpPr>
            <a:endCxn id="7" idx="3"/>
          </p:cNvCxnSpPr>
          <p:nvPr/>
        </p:nvCxnSpPr>
        <p:spPr>
          <a:xfrm flipV="1">
            <a:off x="1193166" y="5047412"/>
            <a:ext cx="646860" cy="147641"/>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p:cNvCxnSpPr>
            <a:stCxn id="7" idx="6"/>
            <a:endCxn id="14" idx="1"/>
          </p:cNvCxnSpPr>
          <p:nvPr/>
        </p:nvCxnSpPr>
        <p:spPr>
          <a:xfrm flipV="1">
            <a:off x="2475980" y="4803447"/>
            <a:ext cx="438099" cy="4492"/>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CasellaDiTesto 13"/>
              <p:cNvSpPr txBox="1"/>
              <p:nvPr/>
            </p:nvSpPr>
            <p:spPr>
              <a:xfrm>
                <a:off x="2914079" y="4665725"/>
                <a:ext cx="17665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1600" i="1" smtClean="0">
                              <a:latin typeface="Cambria Math" panose="02040503050406030204" pitchFamily="18" charset="0"/>
                            </a:rPr>
                          </m:ctrlPr>
                        </m:accPr>
                        <m:e>
                          <m:r>
                            <a:rPr lang="it-CH" sz="1600" b="0" i="1" smtClean="0">
                              <a:latin typeface="Cambria Math" panose="02040503050406030204" pitchFamily="18" charset="0"/>
                            </a:rPr>
                            <m:t>𝑦</m:t>
                          </m:r>
                        </m:e>
                      </m:acc>
                    </m:oMath>
                  </m:oMathPara>
                </a14:m>
                <a:endParaRPr lang="en-US" sz="1600" dirty="0"/>
              </a:p>
            </p:txBody>
          </p:sp>
        </mc:Choice>
        <mc:Fallback xmlns="">
          <p:sp>
            <p:nvSpPr>
              <p:cNvPr id="14" name="CasellaDiTesto 13"/>
              <p:cNvSpPr txBox="1">
                <a:spLocks noRot="1" noChangeAspect="1" noMove="1" noResize="1" noEditPoints="1" noAdjustHandles="1" noChangeArrowheads="1" noChangeShapeType="1" noTextEdit="1"/>
              </p:cNvSpPr>
              <p:nvPr/>
            </p:nvSpPr>
            <p:spPr>
              <a:xfrm>
                <a:off x="2914079" y="4665725"/>
                <a:ext cx="176651" cy="246221"/>
              </a:xfrm>
              <a:prstGeom prst="rect">
                <a:avLst/>
              </a:prstGeom>
              <a:blipFill>
                <a:blip r:embed="rId4"/>
                <a:stretch>
                  <a:fillRect l="-24138" t="-14634" r="-79310" b="-243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asellaDiTesto 14"/>
              <p:cNvSpPr txBox="1"/>
              <p:nvPr/>
            </p:nvSpPr>
            <p:spPr>
              <a:xfrm>
                <a:off x="1408457" y="4241814"/>
                <a:ext cx="22589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CH" sz="1400" b="0" i="1" smtClean="0">
                              <a:latin typeface="Cambria Math" panose="02040503050406030204" pitchFamily="18" charset="0"/>
                            </a:rPr>
                          </m:ctrlPr>
                        </m:sSubPr>
                        <m:e>
                          <m:r>
                            <a:rPr lang="it-CH" sz="1400" b="0" i="1" smtClean="0">
                              <a:latin typeface="Cambria Math" panose="02040503050406030204" pitchFamily="18" charset="0"/>
                            </a:rPr>
                            <m:t>𝛽</m:t>
                          </m:r>
                        </m:e>
                        <m:sub>
                          <m:r>
                            <a:rPr lang="it-CH" sz="1400" b="0" i="1" smtClean="0">
                              <a:latin typeface="Cambria Math" panose="02040503050406030204" pitchFamily="18" charset="0"/>
                            </a:rPr>
                            <m:t>1</m:t>
                          </m:r>
                        </m:sub>
                      </m:sSub>
                    </m:oMath>
                  </m:oMathPara>
                </a14:m>
                <a:endParaRPr lang="en-US" sz="1400" dirty="0"/>
              </a:p>
            </p:txBody>
          </p:sp>
        </mc:Choice>
        <mc:Fallback xmlns="">
          <p:sp>
            <p:nvSpPr>
              <p:cNvPr id="15" name="CasellaDiTesto 14"/>
              <p:cNvSpPr txBox="1">
                <a:spLocks noRot="1" noChangeAspect="1" noMove="1" noResize="1" noEditPoints="1" noAdjustHandles="1" noChangeArrowheads="1" noChangeShapeType="1" noTextEdit="1"/>
              </p:cNvSpPr>
              <p:nvPr/>
            </p:nvSpPr>
            <p:spPr>
              <a:xfrm>
                <a:off x="1408457" y="4241814"/>
                <a:ext cx="225895" cy="215444"/>
              </a:xfrm>
              <a:prstGeom prst="rect">
                <a:avLst/>
              </a:prstGeom>
              <a:blipFill>
                <a:blip r:embed="rId5"/>
                <a:stretch>
                  <a:fillRect l="-24324" r="-2703" b="-3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asellaDiTesto 15"/>
              <p:cNvSpPr txBox="1"/>
              <p:nvPr/>
            </p:nvSpPr>
            <p:spPr>
              <a:xfrm>
                <a:off x="1408457" y="4495708"/>
                <a:ext cx="23006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CH" sz="1400" b="0" i="1" smtClean="0">
                              <a:latin typeface="Cambria Math" panose="02040503050406030204" pitchFamily="18" charset="0"/>
                            </a:rPr>
                          </m:ctrlPr>
                        </m:sSubPr>
                        <m:e>
                          <m:r>
                            <a:rPr lang="it-CH" sz="1400" b="0" i="1" smtClean="0">
                              <a:latin typeface="Cambria Math" panose="02040503050406030204" pitchFamily="18" charset="0"/>
                            </a:rPr>
                            <m:t>𝛽</m:t>
                          </m:r>
                        </m:e>
                        <m:sub>
                          <m:r>
                            <a:rPr lang="it-CH" sz="1400" b="0" i="1" smtClean="0">
                              <a:latin typeface="Cambria Math" panose="02040503050406030204" pitchFamily="18" charset="0"/>
                            </a:rPr>
                            <m:t>2</m:t>
                          </m:r>
                        </m:sub>
                      </m:sSub>
                    </m:oMath>
                  </m:oMathPara>
                </a14:m>
                <a:endParaRPr lang="en-US" sz="1400" dirty="0"/>
              </a:p>
            </p:txBody>
          </p:sp>
        </mc:Choice>
        <mc:Fallback xmlns="">
          <p:sp>
            <p:nvSpPr>
              <p:cNvPr id="16" name="CasellaDiTesto 15"/>
              <p:cNvSpPr txBox="1">
                <a:spLocks noRot="1" noChangeAspect="1" noMove="1" noResize="1" noEditPoints="1" noAdjustHandles="1" noChangeArrowheads="1" noChangeShapeType="1" noTextEdit="1"/>
              </p:cNvSpPr>
              <p:nvPr/>
            </p:nvSpPr>
            <p:spPr>
              <a:xfrm>
                <a:off x="1408457" y="4495708"/>
                <a:ext cx="230063" cy="215444"/>
              </a:xfrm>
              <a:prstGeom prst="rect">
                <a:avLst/>
              </a:prstGeom>
              <a:blipFill>
                <a:blip r:embed="rId6"/>
                <a:stretch>
                  <a:fillRect l="-23684" r="-2632"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CasellaDiTesto 16"/>
              <p:cNvSpPr txBox="1"/>
              <p:nvPr/>
            </p:nvSpPr>
            <p:spPr>
              <a:xfrm>
                <a:off x="1384761" y="4873140"/>
                <a:ext cx="24224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CH" sz="1400" b="0" i="1" smtClean="0">
                              <a:latin typeface="Cambria Math" panose="02040503050406030204" pitchFamily="18" charset="0"/>
                            </a:rPr>
                          </m:ctrlPr>
                        </m:sSubPr>
                        <m:e>
                          <m:r>
                            <a:rPr lang="it-CH" sz="1400" b="0" i="1" smtClean="0">
                              <a:latin typeface="Cambria Math" panose="02040503050406030204" pitchFamily="18" charset="0"/>
                            </a:rPr>
                            <m:t>𝛽</m:t>
                          </m:r>
                        </m:e>
                        <m:sub>
                          <m:r>
                            <a:rPr lang="it-CH" sz="1400" b="0" i="1" smtClean="0">
                              <a:latin typeface="Cambria Math" panose="02040503050406030204" pitchFamily="18" charset="0"/>
                            </a:rPr>
                            <m:t>𝑑</m:t>
                          </m:r>
                        </m:sub>
                      </m:sSub>
                    </m:oMath>
                  </m:oMathPara>
                </a14:m>
                <a:endParaRPr lang="en-US" sz="1400" dirty="0"/>
              </a:p>
            </p:txBody>
          </p:sp>
        </mc:Choice>
        <mc:Fallback xmlns="">
          <p:sp>
            <p:nvSpPr>
              <p:cNvPr id="17" name="CasellaDiTesto 16"/>
              <p:cNvSpPr txBox="1">
                <a:spLocks noRot="1" noChangeAspect="1" noMove="1" noResize="1" noEditPoints="1" noAdjustHandles="1" noChangeArrowheads="1" noChangeShapeType="1" noTextEdit="1"/>
              </p:cNvSpPr>
              <p:nvPr/>
            </p:nvSpPr>
            <p:spPr>
              <a:xfrm>
                <a:off x="1384761" y="4873140"/>
                <a:ext cx="242246" cy="215444"/>
              </a:xfrm>
              <a:prstGeom prst="rect">
                <a:avLst/>
              </a:prstGeom>
              <a:blipFill>
                <a:blip r:embed="rId7"/>
                <a:stretch>
                  <a:fillRect l="-22500" r="-2500"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CasellaDiTesto 17"/>
              <p:cNvSpPr txBox="1"/>
              <p:nvPr/>
            </p:nvSpPr>
            <p:spPr>
              <a:xfrm>
                <a:off x="1572404" y="5416869"/>
                <a:ext cx="531043" cy="246221"/>
              </a:xfrm>
              <a:prstGeom prst="rect">
                <a:avLst/>
              </a:prstGeom>
              <a:noFill/>
            </p:spPr>
            <p:txBody>
              <a:bodyPr wrap="square" lIns="0" tIns="0" rIns="0" bIns="0" rtlCol="0">
                <a:spAutoFit/>
              </a:bodyPr>
              <a:lstStyle/>
              <a:p>
                <a14:m>
                  <m:oMath xmlns:m="http://schemas.openxmlformats.org/officeDocument/2006/math">
                    <m:r>
                      <a:rPr lang="it-CH" sz="1600" b="0" i="1" smtClean="0">
                        <a:latin typeface="Cambria Math" panose="02040503050406030204" pitchFamily="18" charset="0"/>
                      </a:rPr>
                      <m:t>𝑑</m:t>
                    </m:r>
                  </m:oMath>
                </a14:m>
                <a:r>
                  <a:rPr lang="en-US" sz="1600" dirty="0"/>
                  <a:t> low</a:t>
                </a:r>
              </a:p>
            </p:txBody>
          </p:sp>
        </mc:Choice>
        <mc:Fallback xmlns="">
          <p:sp>
            <p:nvSpPr>
              <p:cNvPr id="18" name="CasellaDiTesto 17"/>
              <p:cNvSpPr txBox="1">
                <a:spLocks noRot="1" noChangeAspect="1" noMove="1" noResize="1" noEditPoints="1" noAdjustHandles="1" noChangeArrowheads="1" noChangeShapeType="1" noTextEdit="1"/>
              </p:cNvSpPr>
              <p:nvPr/>
            </p:nvSpPr>
            <p:spPr>
              <a:xfrm>
                <a:off x="1572404" y="5416869"/>
                <a:ext cx="531043" cy="246221"/>
              </a:xfrm>
              <a:prstGeom prst="rect">
                <a:avLst/>
              </a:prstGeom>
              <a:blipFill>
                <a:blip r:embed="rId8"/>
                <a:stretch>
                  <a:fillRect l="-13793" t="-27500" r="-10345"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ttangolo 19">
                <a:extLst>
                  <a:ext uri="{FF2B5EF4-FFF2-40B4-BE49-F238E27FC236}">
                    <a16:creationId xmlns:a16="http://schemas.microsoft.com/office/drawing/2014/main" id="{26132571-79E5-16CF-9465-5CBB9DA5C505}"/>
                  </a:ext>
                </a:extLst>
              </p:cNvPr>
              <p:cNvSpPr/>
              <p:nvPr/>
            </p:nvSpPr>
            <p:spPr>
              <a:xfrm>
                <a:off x="3832447" y="4229798"/>
                <a:ext cx="1385636" cy="1109759"/>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it-CH" b="0" i="1" smtClean="0">
                          <a:latin typeface="Cambria Math" panose="02040503050406030204" pitchFamily="18" charset="0"/>
                        </a:rPr>
                        <m:t>𝑓</m:t>
                      </m:r>
                      <m:r>
                        <a:rPr lang="it-CH" b="0" i="1" smtClean="0">
                          <a:latin typeface="Cambria Math" panose="02040503050406030204" pitchFamily="18" charset="0"/>
                        </a:rPr>
                        <m:t>(·)</m:t>
                      </m:r>
                    </m:oMath>
                  </m:oMathPara>
                </a14:m>
                <a:endParaRPr lang="it-IT" dirty="0"/>
              </a:p>
            </p:txBody>
          </p:sp>
        </mc:Choice>
        <mc:Fallback xmlns="">
          <p:sp>
            <p:nvSpPr>
              <p:cNvPr id="20" name="Rettangolo 19">
                <a:extLst>
                  <a:ext uri="{FF2B5EF4-FFF2-40B4-BE49-F238E27FC236}">
                    <a16:creationId xmlns:a16="http://schemas.microsoft.com/office/drawing/2014/main" id="{26132571-79E5-16CF-9465-5CBB9DA5C505}"/>
                  </a:ext>
                </a:extLst>
              </p:cNvPr>
              <p:cNvSpPr>
                <a:spLocks noRot="1" noChangeAspect="1" noMove="1" noResize="1" noEditPoints="1" noAdjustHandles="1" noChangeArrowheads="1" noChangeShapeType="1" noTextEdit="1"/>
              </p:cNvSpPr>
              <p:nvPr/>
            </p:nvSpPr>
            <p:spPr>
              <a:xfrm>
                <a:off x="3832447" y="4229798"/>
                <a:ext cx="1385636" cy="1109759"/>
              </a:xfrm>
              <a:prstGeom prst="rect">
                <a:avLst/>
              </a:prstGeom>
              <a:blipFill>
                <a:blip r:embed="rId9"/>
                <a:stretch>
                  <a:fillRect/>
                </a:stretch>
              </a:blipFill>
              <a:ln>
                <a:solidFill>
                  <a:schemeClr val="tx1"/>
                </a:solidFill>
              </a:ln>
            </p:spPr>
            <p:txBody>
              <a:bodyPr/>
              <a:lstStyle/>
              <a:p>
                <a:r>
                  <a:rPr lang="en-US">
                    <a:noFill/>
                  </a:rPr>
                  <a:t> </a:t>
                </a:r>
              </a:p>
            </p:txBody>
          </p:sp>
        </mc:Fallback>
      </mc:AlternateContent>
      <p:sp>
        <p:nvSpPr>
          <p:cNvPr id="21" name="CasellaDiTesto 20"/>
          <p:cNvSpPr txBox="1"/>
          <p:nvPr/>
        </p:nvSpPr>
        <p:spPr>
          <a:xfrm>
            <a:off x="3365064" y="3645023"/>
            <a:ext cx="2323970" cy="584775"/>
          </a:xfrm>
          <a:prstGeom prst="rect">
            <a:avLst/>
          </a:prstGeom>
          <a:noFill/>
        </p:spPr>
        <p:txBody>
          <a:bodyPr wrap="none" rtlCol="0">
            <a:spAutoFit/>
          </a:bodyPr>
          <a:lstStyle/>
          <a:p>
            <a:pPr algn="ctr"/>
            <a:r>
              <a:rPr lang="it-CH" sz="1600" b="1" dirty="0"/>
              <a:t>Machine Learning</a:t>
            </a:r>
          </a:p>
          <a:p>
            <a:pPr algn="ctr"/>
            <a:r>
              <a:rPr lang="it-CH" sz="1600" dirty="0" err="1"/>
              <a:t>Complex</a:t>
            </a:r>
            <a:r>
              <a:rPr lang="it-CH" sz="1600" dirty="0"/>
              <a:t> </a:t>
            </a:r>
            <a:r>
              <a:rPr lang="it-CH" sz="1600" dirty="0" err="1"/>
              <a:t>black</a:t>
            </a:r>
            <a:r>
              <a:rPr lang="it-CH" sz="1600" dirty="0"/>
              <a:t>-box model</a:t>
            </a:r>
            <a:endParaRPr lang="en-US" sz="1600" dirty="0"/>
          </a:p>
        </p:txBody>
      </p:sp>
      <mc:AlternateContent xmlns:mc="http://schemas.openxmlformats.org/markup-compatibility/2006" xmlns:a14="http://schemas.microsoft.com/office/drawing/2010/main">
        <mc:Choice Requires="a14">
          <p:sp>
            <p:nvSpPr>
              <p:cNvPr id="22" name="CasellaDiTesto 21"/>
              <p:cNvSpPr txBox="1"/>
              <p:nvPr/>
            </p:nvSpPr>
            <p:spPr>
              <a:xfrm>
                <a:off x="3543842" y="4354607"/>
                <a:ext cx="274178" cy="8542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600" i="1" smtClean="0">
                              <a:latin typeface="Cambria Math" panose="02040503050406030204" pitchFamily="18" charset="0"/>
                            </a:rPr>
                          </m:ctrlPr>
                        </m:mPr>
                        <m:mr>
                          <m:e>
                            <m:sSub>
                              <m:sSubPr>
                                <m:ctrlPr>
                                  <a:rPr lang="en-US" sz="1600" i="1" smtClean="0">
                                    <a:latin typeface="Cambria Math" panose="02040503050406030204" pitchFamily="18" charset="0"/>
                                  </a:rPr>
                                </m:ctrlPr>
                              </m:sSubPr>
                              <m:e>
                                <m:r>
                                  <a:rPr lang="it-CH" sz="1600" b="0" i="1" smtClean="0">
                                    <a:latin typeface="Cambria Math" panose="02040503050406030204" pitchFamily="18" charset="0"/>
                                  </a:rPr>
                                  <m:t>𝑥</m:t>
                                </m:r>
                              </m:e>
                              <m:sub>
                                <m:r>
                                  <a:rPr lang="it-CH" sz="1600" b="0" i="1" smtClean="0">
                                    <a:latin typeface="Cambria Math" panose="02040503050406030204" pitchFamily="18" charset="0"/>
                                  </a:rPr>
                                  <m:t>1</m:t>
                                </m:r>
                              </m:sub>
                            </m:sSub>
                          </m:e>
                        </m:mr>
                        <m:mr>
                          <m:e>
                            <m:m>
                              <m:mPr>
                                <m:mcs>
                                  <m:mc>
                                    <m:mcPr>
                                      <m:count m:val="1"/>
                                      <m:mcJc m:val="center"/>
                                    </m:mcPr>
                                  </m:mc>
                                </m:mcs>
                                <m:ctrlPr>
                                  <a:rPr lang="en-US" sz="1600" i="1" smtClean="0">
                                    <a:latin typeface="Cambria Math" panose="02040503050406030204" pitchFamily="18" charset="0"/>
                                  </a:rPr>
                                </m:ctrlPr>
                              </m:mPr>
                              <m:mr>
                                <m:e>
                                  <m:sSub>
                                    <m:sSubPr>
                                      <m:ctrlPr>
                                        <a:rPr lang="en-US" sz="1600" i="1">
                                          <a:latin typeface="Cambria Math" panose="02040503050406030204" pitchFamily="18" charset="0"/>
                                        </a:rPr>
                                      </m:ctrlPr>
                                    </m:sSubPr>
                                    <m:e>
                                      <m:r>
                                        <a:rPr lang="it-CH" sz="1600" i="1">
                                          <a:latin typeface="Cambria Math" panose="02040503050406030204" pitchFamily="18" charset="0"/>
                                        </a:rPr>
                                        <m:t>𝑥</m:t>
                                      </m:r>
                                    </m:e>
                                    <m:sub>
                                      <m:r>
                                        <a:rPr lang="it-CH" sz="1600" b="0" i="1" smtClean="0">
                                          <a:latin typeface="Cambria Math" panose="02040503050406030204" pitchFamily="18" charset="0"/>
                                        </a:rPr>
                                        <m:t>2</m:t>
                                      </m:r>
                                    </m:sub>
                                  </m:sSub>
                                </m:e>
                              </m:mr>
                              <m:mr>
                                <m:e>
                                  <m:m>
                                    <m:mPr>
                                      <m:mcs>
                                        <m:mc>
                                          <m:mcPr>
                                            <m:count m:val="1"/>
                                            <m:mcJc m:val="center"/>
                                          </m:mcPr>
                                        </m:mc>
                                      </m:mcs>
                                      <m:ctrlPr>
                                        <a:rPr lang="en-US" sz="1600" i="1" smtClean="0">
                                          <a:latin typeface="Cambria Math" panose="02040503050406030204" pitchFamily="18" charset="0"/>
                                        </a:rPr>
                                      </m:ctrlPr>
                                    </m:mPr>
                                    <m:mr>
                                      <m:e>
                                        <m:r>
                                          <m:rPr>
                                            <m:brk m:alnAt="7"/>
                                          </m:rPr>
                                          <a:rPr lang="en-US" sz="1600" i="1" smtClean="0">
                                            <a:latin typeface="Cambria Math" panose="02040503050406030204" pitchFamily="18" charset="0"/>
                                          </a:rPr>
                                          <m:t>⋮</m:t>
                                        </m:r>
                                      </m:e>
                                    </m:mr>
                                    <m:mr>
                                      <m:e>
                                        <m:sSub>
                                          <m:sSubPr>
                                            <m:ctrlPr>
                                              <a:rPr lang="en-US" sz="1600" i="1">
                                                <a:latin typeface="Cambria Math" panose="02040503050406030204" pitchFamily="18" charset="0"/>
                                              </a:rPr>
                                            </m:ctrlPr>
                                          </m:sSubPr>
                                          <m:e>
                                            <m:r>
                                              <a:rPr lang="it-CH" sz="1600" i="1">
                                                <a:latin typeface="Cambria Math" panose="02040503050406030204" pitchFamily="18" charset="0"/>
                                              </a:rPr>
                                              <m:t>𝑥</m:t>
                                            </m:r>
                                          </m:e>
                                          <m:sub>
                                            <m:r>
                                              <a:rPr lang="it-CH" sz="1600" b="0" i="1" smtClean="0">
                                                <a:latin typeface="Cambria Math" panose="02040503050406030204" pitchFamily="18" charset="0"/>
                                              </a:rPr>
                                              <m:t>𝑑</m:t>
                                            </m:r>
                                          </m:sub>
                                        </m:sSub>
                                      </m:e>
                                    </m:mr>
                                  </m:m>
                                </m:e>
                              </m:mr>
                            </m:m>
                          </m:e>
                        </m:mr>
                      </m:m>
                    </m:oMath>
                  </m:oMathPara>
                </a14:m>
                <a:endParaRPr lang="en-US" sz="1600" dirty="0"/>
              </a:p>
            </p:txBody>
          </p:sp>
        </mc:Choice>
        <mc:Fallback xmlns="">
          <p:sp>
            <p:nvSpPr>
              <p:cNvPr id="22" name="CasellaDiTesto 21"/>
              <p:cNvSpPr txBox="1">
                <a:spLocks noRot="1" noChangeAspect="1" noMove="1" noResize="1" noEditPoints="1" noAdjustHandles="1" noChangeArrowheads="1" noChangeShapeType="1" noTextEdit="1"/>
              </p:cNvSpPr>
              <p:nvPr/>
            </p:nvSpPr>
            <p:spPr>
              <a:xfrm>
                <a:off x="3543842" y="4354607"/>
                <a:ext cx="274178" cy="854273"/>
              </a:xfrm>
              <a:prstGeom prst="rect">
                <a:avLst/>
              </a:prstGeom>
              <a:blipFill>
                <a:blip r:embed="rId10"/>
                <a:stretch>
                  <a:fillRect/>
                </a:stretch>
              </a:blipFill>
            </p:spPr>
            <p:txBody>
              <a:bodyPr/>
              <a:lstStyle/>
              <a:p>
                <a:r>
                  <a:rPr lang="en-US">
                    <a:noFill/>
                  </a:rPr>
                  <a:t> </a:t>
                </a:r>
              </a:p>
            </p:txBody>
          </p:sp>
        </mc:Fallback>
      </mc:AlternateContent>
      <p:cxnSp>
        <p:nvCxnSpPr>
          <p:cNvPr id="23" name="Connettore 2 22"/>
          <p:cNvCxnSpPr>
            <a:stCxn id="20" idx="3"/>
            <a:endCxn id="24" idx="1"/>
          </p:cNvCxnSpPr>
          <p:nvPr/>
        </p:nvCxnSpPr>
        <p:spPr>
          <a:xfrm flipV="1">
            <a:off x="5218083" y="4784677"/>
            <a:ext cx="312003" cy="1"/>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CasellaDiTesto 23"/>
              <p:cNvSpPr txBox="1"/>
              <p:nvPr/>
            </p:nvSpPr>
            <p:spPr>
              <a:xfrm>
                <a:off x="5530086" y="4661566"/>
                <a:ext cx="17665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1600" i="1" smtClean="0">
                              <a:latin typeface="Cambria Math" panose="02040503050406030204" pitchFamily="18" charset="0"/>
                            </a:rPr>
                          </m:ctrlPr>
                        </m:accPr>
                        <m:e>
                          <m:r>
                            <a:rPr lang="it-CH" sz="1600" b="0" i="1" smtClean="0">
                              <a:latin typeface="Cambria Math" panose="02040503050406030204" pitchFamily="18" charset="0"/>
                            </a:rPr>
                            <m:t>𝑦</m:t>
                          </m:r>
                        </m:e>
                      </m:acc>
                    </m:oMath>
                  </m:oMathPara>
                </a14:m>
                <a:endParaRPr lang="en-US" sz="1600" dirty="0"/>
              </a:p>
            </p:txBody>
          </p:sp>
        </mc:Choice>
        <mc:Fallback xmlns="">
          <p:sp>
            <p:nvSpPr>
              <p:cNvPr id="24" name="CasellaDiTesto 23"/>
              <p:cNvSpPr txBox="1">
                <a:spLocks noRot="1" noChangeAspect="1" noMove="1" noResize="1" noEditPoints="1" noAdjustHandles="1" noChangeArrowheads="1" noChangeShapeType="1" noTextEdit="1"/>
              </p:cNvSpPr>
              <p:nvPr/>
            </p:nvSpPr>
            <p:spPr>
              <a:xfrm>
                <a:off x="5530086" y="4661566"/>
                <a:ext cx="176651" cy="246221"/>
              </a:xfrm>
              <a:prstGeom prst="rect">
                <a:avLst/>
              </a:prstGeom>
              <a:blipFill>
                <a:blip r:embed="rId11"/>
                <a:stretch>
                  <a:fillRect l="-24138" t="-17500" r="-79310" b="-2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CasellaDiTesto 24"/>
              <p:cNvSpPr txBox="1"/>
              <p:nvPr/>
            </p:nvSpPr>
            <p:spPr>
              <a:xfrm>
                <a:off x="3965450" y="5422912"/>
                <a:ext cx="1112459" cy="246221"/>
              </a:xfrm>
              <a:prstGeom prst="rect">
                <a:avLst/>
              </a:prstGeom>
              <a:noFill/>
            </p:spPr>
            <p:txBody>
              <a:bodyPr wrap="square" lIns="0" tIns="0" rIns="0" bIns="0" rtlCol="0">
                <a:spAutoFit/>
              </a:bodyPr>
              <a:lstStyle/>
              <a:p>
                <a14:m>
                  <m:oMath xmlns:m="http://schemas.openxmlformats.org/officeDocument/2006/math">
                    <m:r>
                      <a:rPr lang="it-CH" sz="1600" b="0" i="1" smtClean="0">
                        <a:latin typeface="Cambria Math" panose="02040503050406030204" pitchFamily="18" charset="0"/>
                      </a:rPr>
                      <m:t>𝑑</m:t>
                    </m:r>
                  </m:oMath>
                </a14:m>
                <a:r>
                  <a:rPr lang="en-US" sz="1600" dirty="0"/>
                  <a:t> very high</a:t>
                </a:r>
              </a:p>
            </p:txBody>
          </p:sp>
        </mc:Choice>
        <mc:Fallback xmlns="">
          <p:sp>
            <p:nvSpPr>
              <p:cNvPr id="25" name="CasellaDiTesto 24"/>
              <p:cNvSpPr txBox="1">
                <a:spLocks noRot="1" noChangeAspect="1" noMove="1" noResize="1" noEditPoints="1" noAdjustHandles="1" noChangeArrowheads="1" noChangeShapeType="1" noTextEdit="1"/>
              </p:cNvSpPr>
              <p:nvPr/>
            </p:nvSpPr>
            <p:spPr>
              <a:xfrm>
                <a:off x="3965450" y="5422912"/>
                <a:ext cx="1112459" cy="246221"/>
              </a:xfrm>
              <a:prstGeom prst="rect">
                <a:avLst/>
              </a:prstGeom>
              <a:blipFill>
                <a:blip r:embed="rId12"/>
                <a:stretch>
                  <a:fillRect l="-6593" t="-27500" r="-549" b="-50000"/>
                </a:stretch>
              </a:blipFill>
            </p:spPr>
            <p:txBody>
              <a:bodyPr/>
              <a:lstStyle/>
              <a:p>
                <a:r>
                  <a:rPr lang="en-US">
                    <a:noFill/>
                  </a:rPr>
                  <a:t> </a:t>
                </a:r>
              </a:p>
            </p:txBody>
          </p:sp>
        </mc:Fallback>
      </mc:AlternateContent>
      <p:grpSp>
        <p:nvGrpSpPr>
          <p:cNvPr id="31" name="Gruppo 30"/>
          <p:cNvGrpSpPr/>
          <p:nvPr/>
        </p:nvGrpSpPr>
        <p:grpSpPr>
          <a:xfrm>
            <a:off x="6582986" y="3077778"/>
            <a:ext cx="5062752" cy="3318108"/>
            <a:chOff x="6497115" y="3102577"/>
            <a:chExt cx="5062752" cy="3318108"/>
          </a:xfrm>
        </p:grpSpPr>
        <p:grpSp>
          <p:nvGrpSpPr>
            <p:cNvPr id="32" name="Gruppo 31"/>
            <p:cNvGrpSpPr/>
            <p:nvPr/>
          </p:nvGrpSpPr>
          <p:grpSpPr>
            <a:xfrm>
              <a:off x="6497115" y="3223019"/>
              <a:ext cx="5062752" cy="3197666"/>
              <a:chOff x="6497115" y="3102577"/>
              <a:chExt cx="5062752" cy="3197666"/>
            </a:xfrm>
          </p:grpSpPr>
          <p:sp>
            <p:nvSpPr>
              <p:cNvPr id="34" name="CasellaDiTesto 33">
                <a:extLst>
                  <a:ext uri="{FF2B5EF4-FFF2-40B4-BE49-F238E27FC236}">
                    <a16:creationId xmlns:a16="http://schemas.microsoft.com/office/drawing/2014/main" id="{C40DA7FF-652B-5BF8-489E-10B125ABE7E2}"/>
                  </a:ext>
                </a:extLst>
              </p:cNvPr>
              <p:cNvSpPr txBox="1"/>
              <p:nvPr/>
            </p:nvSpPr>
            <p:spPr>
              <a:xfrm>
                <a:off x="6497115" y="6084799"/>
                <a:ext cx="5062752"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CH" sz="800" dirty="0"/>
                  <a:t>Source: https://www2.deloitte.com/za/en/insights/industry/financial-services/explainable-ai-in-banking.html</a:t>
                </a:r>
                <a:endParaRPr lang="en-US" sz="800" dirty="0"/>
              </a:p>
            </p:txBody>
          </p:sp>
          <p:pic>
            <p:nvPicPr>
              <p:cNvPr id="35" name="Immagine 3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614823" y="3102577"/>
                <a:ext cx="4003404" cy="2995526"/>
              </a:xfrm>
              <a:prstGeom prst="rect">
                <a:avLst/>
              </a:prstGeom>
            </p:spPr>
          </p:pic>
        </p:grpSp>
        <p:sp>
          <p:nvSpPr>
            <p:cNvPr id="33" name="CasellaDiTesto 32"/>
            <p:cNvSpPr txBox="1"/>
            <p:nvPr/>
          </p:nvSpPr>
          <p:spPr>
            <a:xfrm>
              <a:off x="7345849" y="3102577"/>
              <a:ext cx="3222485" cy="338554"/>
            </a:xfrm>
            <a:prstGeom prst="rect">
              <a:avLst/>
            </a:prstGeom>
            <a:noFill/>
          </p:spPr>
          <p:txBody>
            <a:bodyPr wrap="none" rtlCol="0">
              <a:spAutoFit/>
            </a:bodyPr>
            <a:lstStyle/>
            <a:p>
              <a:pPr algn="ctr"/>
              <a:r>
                <a:rPr lang="it-CH" sz="1600" b="1" dirty="0" err="1"/>
                <a:t>Accuracy</a:t>
              </a:r>
              <a:r>
                <a:rPr lang="it-CH" sz="1600" b="1" dirty="0"/>
                <a:t> / </a:t>
              </a:r>
              <a:r>
                <a:rPr lang="it-CH" sz="1600" b="1" dirty="0" err="1"/>
                <a:t>Interpretability</a:t>
              </a:r>
              <a:r>
                <a:rPr lang="it-CH" sz="1600" b="1" dirty="0"/>
                <a:t> </a:t>
              </a:r>
              <a:r>
                <a:rPr lang="it-CH" sz="1600" b="1" dirty="0" err="1"/>
                <a:t>trade</a:t>
              </a:r>
              <a:r>
                <a:rPr lang="it-CH" sz="1600" b="1" dirty="0"/>
                <a:t>-off</a:t>
              </a:r>
              <a:endParaRPr lang="en-US" sz="1400" dirty="0"/>
            </a:p>
          </p:txBody>
        </p:sp>
      </p:grpSp>
    </p:spTree>
    <p:extLst>
      <p:ext uri="{BB962C8B-B14F-4D97-AF65-F5344CB8AC3E}">
        <p14:creationId xmlns:p14="http://schemas.microsoft.com/office/powerpoint/2010/main" val="4059368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CH" dirty="0" err="1"/>
              <a:t>Accuracy</a:t>
            </a:r>
            <a:r>
              <a:rPr lang="it-CH" dirty="0"/>
              <a:t> vs </a:t>
            </a:r>
            <a:r>
              <a:rPr lang="it-CH" dirty="0" err="1"/>
              <a:t>interpretability</a:t>
            </a:r>
            <a:endParaRPr lang="en-US" dirty="0"/>
          </a:p>
        </p:txBody>
      </p:sp>
      <p:sp>
        <p:nvSpPr>
          <p:cNvPr id="3" name="Segnaposto contenuto 2"/>
          <p:cNvSpPr>
            <a:spLocks noGrp="1"/>
          </p:cNvSpPr>
          <p:nvPr>
            <p:ph idx="1"/>
          </p:nvPr>
        </p:nvSpPr>
        <p:spPr/>
        <p:txBody>
          <a:bodyPr/>
          <a:lstStyle/>
          <a:p>
            <a:pPr marL="0" indent="0">
              <a:buNone/>
            </a:pPr>
            <a:r>
              <a:rPr lang="en" dirty="0">
                <a:ea typeface="+mn-lt"/>
                <a:cs typeface="+mn-lt"/>
              </a:rPr>
              <a:t>Unlike classical statistics,</a:t>
            </a:r>
            <a:r>
              <a:rPr lang="en-US" dirty="0">
                <a:ea typeface="+mn-lt"/>
                <a:cs typeface="+mn-lt"/>
              </a:rPr>
              <a:t> which makes use of intrinsically interpretable models</a:t>
            </a:r>
            <a:r>
              <a:rPr lang="en" dirty="0">
                <a:ea typeface="+mn-lt"/>
                <a:cs typeface="+mn-lt"/>
              </a:rPr>
              <a:t>, ML exploits complex and overparameterized models placing greater emphasis on out-of-sample prediction </a:t>
            </a:r>
            <a:r>
              <a:rPr lang="en" b="1" dirty="0">
                <a:solidFill>
                  <a:schemeClr val="accent1"/>
                </a:solidFill>
                <a:ea typeface="+mn-lt"/>
                <a:cs typeface="+mn-lt"/>
              </a:rPr>
              <a:t>accuracy</a:t>
            </a:r>
            <a:r>
              <a:rPr lang="en" dirty="0">
                <a:ea typeface="+mn-lt"/>
                <a:cs typeface="+mn-lt"/>
              </a:rPr>
              <a:t> rather than on the </a:t>
            </a:r>
            <a:r>
              <a:rPr lang="en" b="1" dirty="0">
                <a:solidFill>
                  <a:schemeClr val="accent1"/>
                </a:solidFill>
                <a:ea typeface="+mn-lt"/>
                <a:cs typeface="+mn-lt"/>
              </a:rPr>
              <a:t>interpretability</a:t>
            </a:r>
            <a:r>
              <a:rPr lang="en" dirty="0">
                <a:ea typeface="+mn-lt"/>
                <a:cs typeface="+mn-lt"/>
              </a:rPr>
              <a:t> of the final model. </a:t>
            </a:r>
          </a:p>
          <a:p>
            <a:pPr marL="0" indent="0">
              <a:buNone/>
            </a:pPr>
            <a:r>
              <a:rPr lang="en-US" dirty="0">
                <a:ea typeface="+mn-lt"/>
                <a:cs typeface="+mn-lt"/>
              </a:rPr>
              <a:t>For this reason, ML is perceived as a black-box methodology that </a:t>
            </a:r>
            <a:r>
              <a:rPr lang="en-US" b="1" dirty="0">
                <a:solidFill>
                  <a:schemeClr val="accent1"/>
                </a:solidFill>
                <a:ea typeface="+mn-lt"/>
                <a:cs typeface="+mn-lt"/>
              </a:rPr>
              <a:t>lacks transparency </a:t>
            </a:r>
            <a:r>
              <a:rPr lang="en-US" dirty="0"/>
              <a:t>[1]</a:t>
            </a:r>
            <a:r>
              <a:rPr lang="en-US" dirty="0">
                <a:ea typeface="+mn-lt"/>
                <a:cs typeface="+mn-lt"/>
              </a:rPr>
              <a:t>.</a:t>
            </a:r>
            <a:endParaRPr lang="it-IT" dirty="0">
              <a:ea typeface="+mn-lt"/>
              <a:cs typeface="+mn-lt"/>
            </a:endParaRPr>
          </a:p>
          <a:p>
            <a:pPr marL="0" indent="0">
              <a:buNone/>
            </a:pPr>
            <a:endParaRPr lang="en-US" dirty="0"/>
          </a:p>
        </p:txBody>
      </p:sp>
      <p:sp>
        <p:nvSpPr>
          <p:cNvPr id="4" name="Segnaposto data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x-none" sz="1000" b="0" i="0" u="none" strike="noStrike" kern="1200" cap="none" spc="0" normalizeH="0" baseline="0" noProof="0">
                <a:ln>
                  <a:noFill/>
                </a:ln>
                <a:solidFill>
                  <a:srgbClr val="000000"/>
                </a:solidFill>
                <a:effectLst/>
                <a:uLnTx/>
                <a:uFillTx/>
                <a:latin typeface="Arial"/>
                <a:ea typeface="ＭＳ Ｐゴシック" charset="-128"/>
                <a:cs typeface="+mn-cs"/>
              </a:rPr>
              <a:t>29 March 2023</a:t>
            </a:r>
            <a:endParaRPr kumimoji="0" lang="it-IT" altLang="x-none" sz="1000" b="0" i="0" u="none" strike="noStrike" kern="1200" cap="none" spc="0" normalizeH="0" baseline="0" noProof="0">
              <a:ln>
                <a:noFill/>
              </a:ln>
              <a:solidFill>
                <a:srgbClr val="000000"/>
              </a:solidFill>
              <a:effectLst/>
              <a:uLnTx/>
              <a:uFillTx/>
              <a:latin typeface="Arial"/>
              <a:ea typeface="ＭＳ Ｐゴシック" charset="-128"/>
              <a:cs typeface="+mn-cs"/>
            </a:endParaRPr>
          </a:p>
        </p:txBody>
      </p:sp>
      <p:sp>
        <p:nvSpPr>
          <p:cNvPr id="6" name="Rettangolo 5">
            <a:extLst>
              <a:ext uri="{FF2B5EF4-FFF2-40B4-BE49-F238E27FC236}">
                <a16:creationId xmlns:a16="http://schemas.microsoft.com/office/drawing/2014/main" id="{26132571-79E5-16CF-9465-5CBB9DA5C505}"/>
              </a:ext>
            </a:extLst>
          </p:cNvPr>
          <p:cNvSpPr/>
          <p:nvPr/>
        </p:nvSpPr>
        <p:spPr>
          <a:xfrm>
            <a:off x="1199456" y="4230163"/>
            <a:ext cx="1374758" cy="11093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it-IT" sz="2400" b="0" i="0" u="none" strike="noStrike" kern="1200" cap="none" spc="0" normalizeH="0" baseline="0" noProof="0">
              <a:ln>
                <a:noFill/>
              </a:ln>
              <a:solidFill>
                <a:srgbClr val="FFFFFF"/>
              </a:solidFill>
              <a:effectLst/>
              <a:uLnTx/>
              <a:uFillTx/>
              <a:latin typeface="Arial"/>
              <a:ea typeface="+mn-ea"/>
              <a:cs typeface="+mn-cs"/>
            </a:endParaRPr>
          </a:p>
        </p:txBody>
      </p:sp>
      <mc:AlternateContent xmlns:mc="http://schemas.openxmlformats.org/markup-compatibility/2006" xmlns:a14="http://schemas.microsoft.com/office/drawing/2010/main">
        <mc:Choice Requires="a14">
          <p:sp>
            <p:nvSpPr>
              <p:cNvPr id="7" name="Ovale 6">
                <a:extLst>
                  <a:ext uri="{FF2B5EF4-FFF2-40B4-BE49-F238E27FC236}">
                    <a16:creationId xmlns:a16="http://schemas.microsoft.com/office/drawing/2014/main" id="{A6EC773E-6ECA-0AFB-567E-EF5406B29850}"/>
                  </a:ext>
                </a:extLst>
              </p:cNvPr>
              <p:cNvSpPr/>
              <p:nvPr/>
            </p:nvSpPr>
            <p:spPr>
              <a:xfrm>
                <a:off x="1730914" y="4469272"/>
                <a:ext cx="745066" cy="67733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it-CH"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Calibri"/>
                        </a:rPr>
                        <m:t>      </m:t>
                      </m:r>
                      <m:nary>
                        <m:naryPr>
                          <m:chr m:val="∑"/>
                          <m:subHide m:val="on"/>
                          <m:supHide m:val="on"/>
                          <m:ctrlPr>
                            <a:rPr kumimoji="0" lang="it-IT"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Calibri"/>
                            </a:rPr>
                          </m:ctrlPr>
                        </m:naryPr>
                        <m:sub/>
                        <m:sup/>
                        <m:e/>
                      </m:nary>
                    </m:oMath>
                  </m:oMathPara>
                </a14:m>
                <a:endParaRPr kumimoji="0" lang="it-IT" sz="1400" b="0" i="0" u="none" strike="noStrike" kern="1200" cap="none" spc="0" normalizeH="0" baseline="0" noProof="0" dirty="0">
                  <a:ln>
                    <a:noFill/>
                  </a:ln>
                  <a:solidFill>
                    <a:srgbClr val="FFFFFF"/>
                  </a:solidFill>
                  <a:effectLst/>
                  <a:uLnTx/>
                  <a:uFillTx/>
                  <a:latin typeface="Arial"/>
                  <a:ea typeface="+mn-ea"/>
                  <a:cs typeface="+mn-cs"/>
                </a:endParaRPr>
              </a:p>
            </p:txBody>
          </p:sp>
        </mc:Choice>
        <mc:Fallback xmlns="">
          <p:sp>
            <p:nvSpPr>
              <p:cNvPr id="7" name="Ovale 6">
                <a:extLst>
                  <a:ext uri="{FF2B5EF4-FFF2-40B4-BE49-F238E27FC236}">
                    <a16:creationId xmlns:a16="http://schemas.microsoft.com/office/drawing/2014/main" id="{A6EC773E-6ECA-0AFB-567E-EF5406B29850}"/>
                  </a:ext>
                </a:extLst>
              </p:cNvPr>
              <p:cNvSpPr>
                <a:spLocks noRot="1" noChangeAspect="1" noMove="1" noResize="1" noEditPoints="1" noAdjustHandles="1" noChangeArrowheads="1" noChangeShapeType="1" noTextEdit="1"/>
              </p:cNvSpPr>
              <p:nvPr/>
            </p:nvSpPr>
            <p:spPr>
              <a:xfrm>
                <a:off x="1730914" y="4469272"/>
                <a:ext cx="745066" cy="677333"/>
              </a:xfrm>
              <a:prstGeom prst="ellipse">
                <a:avLst/>
              </a:prstGeom>
              <a:blipFill>
                <a:blip r:embed="rId2"/>
                <a:stretch>
                  <a:fillRect l="-53175" t="-94783" r="-66667" b="-140870"/>
                </a:stretch>
              </a:blipFill>
              <a:ln>
                <a:solidFill>
                  <a:schemeClr val="tx1"/>
                </a:solidFill>
              </a:ln>
            </p:spPr>
            <p:txBody>
              <a:bodyPr/>
              <a:lstStyle/>
              <a:p>
                <a:r>
                  <a:rPr lang="en-US">
                    <a:noFill/>
                  </a:rPr>
                  <a:t> </a:t>
                </a:r>
              </a:p>
            </p:txBody>
          </p:sp>
        </mc:Fallback>
      </mc:AlternateContent>
      <p:sp>
        <p:nvSpPr>
          <p:cNvPr id="8" name="CasellaDiTesto 7"/>
          <p:cNvSpPr txBox="1"/>
          <p:nvPr/>
        </p:nvSpPr>
        <p:spPr>
          <a:xfrm>
            <a:off x="882399" y="3645024"/>
            <a:ext cx="2008872" cy="58477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CH" sz="1600" b="1" i="0" u="none" strike="noStrike" kern="1200" cap="none" spc="0" normalizeH="0" baseline="0" noProof="0" dirty="0" err="1">
                <a:ln>
                  <a:noFill/>
                </a:ln>
                <a:solidFill>
                  <a:srgbClr val="000000"/>
                </a:solidFill>
                <a:effectLst/>
                <a:uLnTx/>
                <a:uFillTx/>
                <a:latin typeface="Arial" charset="0"/>
                <a:ea typeface="ＭＳ Ｐゴシック" charset="-128"/>
                <a:cs typeface="+mn-cs"/>
              </a:rPr>
              <a:t>Classical</a:t>
            </a:r>
            <a:r>
              <a:rPr kumimoji="0" lang="it-CH" sz="1600" b="1" i="0" u="none" strike="noStrike" kern="1200" cap="none" spc="0" normalizeH="0" baseline="0" noProof="0" dirty="0">
                <a:ln>
                  <a:noFill/>
                </a:ln>
                <a:solidFill>
                  <a:srgbClr val="000000"/>
                </a:solidFill>
                <a:effectLst/>
                <a:uLnTx/>
                <a:uFillTx/>
                <a:latin typeface="Arial" charset="0"/>
                <a:ea typeface="ＭＳ Ｐゴシック" charset="-128"/>
                <a:cs typeface="+mn-cs"/>
              </a:rPr>
              <a:t> </a:t>
            </a:r>
            <a:r>
              <a:rPr kumimoji="0" lang="it-CH" sz="1600" b="1" i="0" u="none" strike="noStrike" kern="1200" cap="none" spc="0" normalizeH="0" baseline="0" noProof="0" dirty="0" err="1">
                <a:ln>
                  <a:noFill/>
                </a:ln>
                <a:solidFill>
                  <a:srgbClr val="000000"/>
                </a:solidFill>
                <a:effectLst/>
                <a:uLnTx/>
                <a:uFillTx/>
                <a:latin typeface="Arial" charset="0"/>
                <a:ea typeface="ＭＳ Ｐゴシック" charset="-128"/>
                <a:cs typeface="+mn-cs"/>
              </a:rPr>
              <a:t>statistics</a:t>
            </a:r>
            <a:endParaRPr kumimoji="0" lang="it-CH" sz="1600" b="1" i="0" u="none" strike="noStrike" kern="1200" cap="none" spc="0" normalizeH="0" baseline="0" noProof="0" dirty="0">
              <a:ln>
                <a:noFill/>
              </a:ln>
              <a:solidFill>
                <a:srgbClr val="000000"/>
              </a:solidFill>
              <a:effectLst/>
              <a:uLnTx/>
              <a:uFillTx/>
              <a:latin typeface="Arial" charset="0"/>
              <a:ea typeface="ＭＳ Ｐゴシック" charset="-128"/>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CH" sz="1600" b="0" i="0" u="none" strike="noStrike" kern="1200" cap="none" spc="0" normalizeH="0" baseline="0" noProof="0" dirty="0">
                <a:ln>
                  <a:noFill/>
                </a:ln>
                <a:solidFill>
                  <a:srgbClr val="000000"/>
                </a:solidFill>
                <a:effectLst/>
                <a:uLnTx/>
                <a:uFillTx/>
                <a:latin typeface="Arial" charset="0"/>
                <a:ea typeface="ＭＳ Ｐゴシック" charset="-128"/>
                <a:cs typeface="+mn-cs"/>
              </a:rPr>
              <a:t>Linear model</a:t>
            </a:r>
            <a:endParaRPr kumimoji="0" lang="en-US" sz="1600" b="0" i="0" u="none" strike="noStrike" kern="1200" cap="none" spc="0" normalizeH="0" baseline="0" noProof="0" dirty="0">
              <a:ln>
                <a:noFill/>
              </a:ln>
              <a:solidFill>
                <a:srgbClr val="000000"/>
              </a:solidFill>
              <a:effectLst/>
              <a:uLnTx/>
              <a:uFillTx/>
              <a:latin typeface="Arial" charset="0"/>
              <a:ea typeface="ＭＳ Ｐゴシック" charset="-128"/>
              <a:cs typeface="+mn-cs"/>
            </a:endParaRPr>
          </a:p>
        </p:txBody>
      </p:sp>
      <mc:AlternateContent xmlns:mc="http://schemas.openxmlformats.org/markup-compatibility/2006" xmlns:a14="http://schemas.microsoft.com/office/drawing/2010/main">
        <mc:Choice Requires="a14">
          <p:sp>
            <p:nvSpPr>
              <p:cNvPr id="9" name="CasellaDiTesto 8"/>
              <p:cNvSpPr txBox="1"/>
              <p:nvPr/>
            </p:nvSpPr>
            <p:spPr>
              <a:xfrm>
                <a:off x="915843" y="4364994"/>
                <a:ext cx="274178" cy="854273"/>
              </a:xfrm>
              <a:prstGeom prst="rect">
                <a:avLst/>
              </a:prstGeom>
              <a:noFill/>
            </p:spPr>
            <p:txBody>
              <a:bodyPr wrap="non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m>
                        <m:mPr>
                          <m:mcs>
                            <m:mc>
                              <m:mcPr>
                                <m:count m:val="1"/>
                                <m:mcJc m:val="center"/>
                              </m:mcPr>
                            </m:mc>
                          </m:mcs>
                          <m:ctrlP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mPr>
                        <m:mr>
                          <m:e>
                            <m:sSub>
                              <m:sSubPr>
                                <m:ctrlP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it-CH" sz="16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e>
                              <m:sub>
                                <m:r>
                                  <a:rPr kumimoji="0" lang="it-CH" sz="16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sub>
                            </m:sSub>
                          </m:e>
                        </m:mr>
                        <m:mr>
                          <m:e>
                            <m:m>
                              <m:mPr>
                                <m:mcs>
                                  <m:mc>
                                    <m:mcPr>
                                      <m:count m:val="1"/>
                                      <m:mcJc m:val="center"/>
                                    </m:mcPr>
                                  </m:mc>
                                </m:mcs>
                                <m:ctrlP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mPr>
                              <m:mr>
                                <m:e>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it-CH" sz="1600" b="0" i="1" u="none" strike="noStrike" kern="1200" cap="none" spc="0" normalizeH="0" baseline="0" noProof="0">
                                          <a:ln>
                                            <a:noFill/>
                                          </a:ln>
                                          <a:solidFill>
                                            <a:srgbClr val="000000"/>
                                          </a:solidFill>
                                          <a:effectLst/>
                                          <a:uLnTx/>
                                          <a:uFillTx/>
                                          <a:latin typeface="Cambria Math" panose="02040503050406030204" pitchFamily="18" charset="0"/>
                                          <a:cs typeface="+mn-cs"/>
                                        </a:rPr>
                                        <m:t>𝑥</m:t>
                                      </m:r>
                                    </m:e>
                                    <m:sub>
                                      <m:r>
                                        <a:rPr kumimoji="0" lang="it-CH" sz="16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m:t>
                                      </m:r>
                                    </m:sub>
                                  </m:sSub>
                                </m:e>
                              </m:mr>
                              <m:mr>
                                <m:e>
                                  <m:m>
                                    <m:mPr>
                                      <m:mcs>
                                        <m:mc>
                                          <m:mcPr>
                                            <m:count m:val="1"/>
                                            <m:mcJc m:val="center"/>
                                          </m:mcPr>
                                        </m:mc>
                                      </m:mcs>
                                      <m:ctrlP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mPr>
                                    <m:mr>
                                      <m:e>
                                        <m:r>
                                          <m:rPr>
                                            <m:brk m:alnAt="7"/>
                                          </m:rP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e>
                                    </m:mr>
                                    <m:mr>
                                      <m:e>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it-CH" sz="1600" b="0" i="1" u="none" strike="noStrike" kern="1200" cap="none" spc="0" normalizeH="0" baseline="0" noProof="0">
                                                <a:ln>
                                                  <a:noFill/>
                                                </a:ln>
                                                <a:solidFill>
                                                  <a:srgbClr val="000000"/>
                                                </a:solidFill>
                                                <a:effectLst/>
                                                <a:uLnTx/>
                                                <a:uFillTx/>
                                                <a:latin typeface="Cambria Math" panose="02040503050406030204" pitchFamily="18" charset="0"/>
                                                <a:cs typeface="+mn-cs"/>
                                              </a:rPr>
                                              <m:t>𝑥</m:t>
                                            </m:r>
                                          </m:e>
                                          <m:sub>
                                            <m:r>
                                              <a:rPr kumimoji="0" lang="it-CH" sz="16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𝑑</m:t>
                                            </m:r>
                                          </m:sub>
                                        </m:sSub>
                                      </m:e>
                                    </m:mr>
                                  </m:m>
                                </m:e>
                              </m:mr>
                            </m:m>
                          </m:e>
                        </m:mr>
                      </m:m>
                    </m:oMath>
                  </m:oMathPara>
                </a14:m>
                <a:endParaRPr kumimoji="0" lang="en-US" sz="1600" b="0" i="0" u="none" strike="noStrike" kern="1200" cap="none" spc="0" normalizeH="0" baseline="0" noProof="0" dirty="0">
                  <a:ln>
                    <a:noFill/>
                  </a:ln>
                  <a:solidFill>
                    <a:srgbClr val="000000"/>
                  </a:solidFill>
                  <a:effectLst/>
                  <a:uLnTx/>
                  <a:uFillTx/>
                  <a:latin typeface="Arial" charset="0"/>
                  <a:ea typeface="ＭＳ Ｐゴシック" charset="-128"/>
                  <a:cs typeface="+mn-cs"/>
                </a:endParaRPr>
              </a:p>
            </p:txBody>
          </p:sp>
        </mc:Choice>
        <mc:Fallback xmlns="">
          <p:sp>
            <p:nvSpPr>
              <p:cNvPr id="9" name="CasellaDiTesto 8"/>
              <p:cNvSpPr txBox="1">
                <a:spLocks noRot="1" noChangeAspect="1" noMove="1" noResize="1" noEditPoints="1" noAdjustHandles="1" noChangeArrowheads="1" noChangeShapeType="1" noTextEdit="1"/>
              </p:cNvSpPr>
              <p:nvPr/>
            </p:nvSpPr>
            <p:spPr>
              <a:xfrm>
                <a:off x="915843" y="4364994"/>
                <a:ext cx="274178" cy="854273"/>
              </a:xfrm>
              <a:prstGeom prst="rect">
                <a:avLst/>
              </a:prstGeom>
              <a:blipFill>
                <a:blip r:embed="rId3"/>
                <a:stretch>
                  <a:fillRect/>
                </a:stretch>
              </a:blipFill>
            </p:spPr>
            <p:txBody>
              <a:bodyPr/>
              <a:lstStyle/>
              <a:p>
                <a:r>
                  <a:rPr lang="en-US">
                    <a:noFill/>
                  </a:rPr>
                  <a:t> </a:t>
                </a:r>
              </a:p>
            </p:txBody>
          </p:sp>
        </mc:Fallback>
      </mc:AlternateContent>
      <p:cxnSp>
        <p:nvCxnSpPr>
          <p:cNvPr id="10" name="Connettore 2 9"/>
          <p:cNvCxnSpPr>
            <a:endCxn id="7" idx="1"/>
          </p:cNvCxnSpPr>
          <p:nvPr/>
        </p:nvCxnSpPr>
        <p:spPr>
          <a:xfrm>
            <a:off x="1193166" y="4469272"/>
            <a:ext cx="646860" cy="99193"/>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 name="Connettore 2 10"/>
          <p:cNvCxnSpPr>
            <a:endCxn id="7" idx="2"/>
          </p:cNvCxnSpPr>
          <p:nvPr/>
        </p:nvCxnSpPr>
        <p:spPr>
          <a:xfrm>
            <a:off x="1193166" y="4665725"/>
            <a:ext cx="537748" cy="142214"/>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2" name="Connettore 2 11"/>
          <p:cNvCxnSpPr>
            <a:endCxn id="7" idx="3"/>
          </p:cNvCxnSpPr>
          <p:nvPr/>
        </p:nvCxnSpPr>
        <p:spPr>
          <a:xfrm flipV="1">
            <a:off x="1193166" y="5047412"/>
            <a:ext cx="646860" cy="147641"/>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p:cNvCxnSpPr>
            <a:stCxn id="7" idx="6"/>
            <a:endCxn id="14" idx="1"/>
          </p:cNvCxnSpPr>
          <p:nvPr/>
        </p:nvCxnSpPr>
        <p:spPr>
          <a:xfrm flipV="1">
            <a:off x="2475980" y="4803447"/>
            <a:ext cx="438099" cy="4492"/>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CasellaDiTesto 13"/>
              <p:cNvSpPr txBox="1"/>
              <p:nvPr/>
            </p:nvSpPr>
            <p:spPr>
              <a:xfrm>
                <a:off x="2914079" y="4665725"/>
                <a:ext cx="176651" cy="246221"/>
              </a:xfrm>
              <a:prstGeom prst="rect">
                <a:avLst/>
              </a:prstGeom>
              <a:noFill/>
            </p:spPr>
            <p:txBody>
              <a:bodyPr wrap="non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accPr>
                        <m:e>
                          <m:r>
                            <a:rPr kumimoji="0" lang="it-CH" sz="16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𝑦</m:t>
                          </m:r>
                        </m:e>
                      </m:acc>
                    </m:oMath>
                  </m:oMathPara>
                </a14:m>
                <a:endParaRPr kumimoji="0" lang="en-US" sz="1600" b="0" i="0" u="none" strike="noStrike" kern="1200" cap="none" spc="0" normalizeH="0" baseline="0" noProof="0" dirty="0">
                  <a:ln>
                    <a:noFill/>
                  </a:ln>
                  <a:solidFill>
                    <a:srgbClr val="000000"/>
                  </a:solidFill>
                  <a:effectLst/>
                  <a:uLnTx/>
                  <a:uFillTx/>
                  <a:latin typeface="Arial" charset="0"/>
                  <a:ea typeface="ＭＳ Ｐゴシック" charset="-128"/>
                  <a:cs typeface="+mn-cs"/>
                </a:endParaRPr>
              </a:p>
            </p:txBody>
          </p:sp>
        </mc:Choice>
        <mc:Fallback xmlns="">
          <p:sp>
            <p:nvSpPr>
              <p:cNvPr id="14" name="CasellaDiTesto 13"/>
              <p:cNvSpPr txBox="1">
                <a:spLocks noRot="1" noChangeAspect="1" noMove="1" noResize="1" noEditPoints="1" noAdjustHandles="1" noChangeArrowheads="1" noChangeShapeType="1" noTextEdit="1"/>
              </p:cNvSpPr>
              <p:nvPr/>
            </p:nvSpPr>
            <p:spPr>
              <a:xfrm>
                <a:off x="2914079" y="4665725"/>
                <a:ext cx="176651" cy="246221"/>
              </a:xfrm>
              <a:prstGeom prst="rect">
                <a:avLst/>
              </a:prstGeom>
              <a:blipFill>
                <a:blip r:embed="rId4"/>
                <a:stretch>
                  <a:fillRect l="-24138" t="-14634" r="-79310" b="-243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asellaDiTesto 14"/>
              <p:cNvSpPr txBox="1"/>
              <p:nvPr/>
            </p:nvSpPr>
            <p:spPr>
              <a:xfrm>
                <a:off x="1408457" y="4241814"/>
                <a:ext cx="225895" cy="215444"/>
              </a:xfrm>
              <a:prstGeom prst="rect">
                <a:avLst/>
              </a:prstGeom>
              <a:noFill/>
            </p:spPr>
            <p:txBody>
              <a:bodyPr wrap="non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it-CH"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it-CH"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𝛽</m:t>
                          </m:r>
                        </m:e>
                        <m:sub>
                          <m:r>
                            <a:rPr kumimoji="0" lang="it-CH"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sub>
                      </m:sSub>
                    </m:oMath>
                  </m:oMathPara>
                </a14:m>
                <a:endParaRPr kumimoji="0" lang="en-US" sz="1400" b="0" i="0" u="none" strike="noStrike" kern="1200" cap="none" spc="0" normalizeH="0" baseline="0" noProof="0" dirty="0">
                  <a:ln>
                    <a:noFill/>
                  </a:ln>
                  <a:solidFill>
                    <a:srgbClr val="000000"/>
                  </a:solidFill>
                  <a:effectLst/>
                  <a:uLnTx/>
                  <a:uFillTx/>
                  <a:latin typeface="Arial" charset="0"/>
                  <a:ea typeface="ＭＳ Ｐゴシック" charset="-128"/>
                  <a:cs typeface="+mn-cs"/>
                </a:endParaRPr>
              </a:p>
            </p:txBody>
          </p:sp>
        </mc:Choice>
        <mc:Fallback xmlns="">
          <p:sp>
            <p:nvSpPr>
              <p:cNvPr id="15" name="CasellaDiTesto 14"/>
              <p:cNvSpPr txBox="1">
                <a:spLocks noRot="1" noChangeAspect="1" noMove="1" noResize="1" noEditPoints="1" noAdjustHandles="1" noChangeArrowheads="1" noChangeShapeType="1" noTextEdit="1"/>
              </p:cNvSpPr>
              <p:nvPr/>
            </p:nvSpPr>
            <p:spPr>
              <a:xfrm>
                <a:off x="1408457" y="4241814"/>
                <a:ext cx="225895" cy="215444"/>
              </a:xfrm>
              <a:prstGeom prst="rect">
                <a:avLst/>
              </a:prstGeom>
              <a:blipFill>
                <a:blip r:embed="rId5"/>
                <a:stretch>
                  <a:fillRect l="-24324" r="-2703" b="-3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asellaDiTesto 15"/>
              <p:cNvSpPr txBox="1"/>
              <p:nvPr/>
            </p:nvSpPr>
            <p:spPr>
              <a:xfrm>
                <a:off x="1408457" y="4495708"/>
                <a:ext cx="230063" cy="215444"/>
              </a:xfrm>
              <a:prstGeom prst="rect">
                <a:avLst/>
              </a:prstGeom>
              <a:noFill/>
            </p:spPr>
            <p:txBody>
              <a:bodyPr wrap="non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it-CH"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it-CH"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𝛽</m:t>
                          </m:r>
                        </m:e>
                        <m:sub>
                          <m:r>
                            <a:rPr kumimoji="0" lang="it-CH"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m:t>
                          </m:r>
                        </m:sub>
                      </m:sSub>
                    </m:oMath>
                  </m:oMathPara>
                </a14:m>
                <a:endParaRPr kumimoji="0" lang="en-US" sz="1400" b="0" i="0" u="none" strike="noStrike" kern="1200" cap="none" spc="0" normalizeH="0" baseline="0" noProof="0" dirty="0">
                  <a:ln>
                    <a:noFill/>
                  </a:ln>
                  <a:solidFill>
                    <a:srgbClr val="000000"/>
                  </a:solidFill>
                  <a:effectLst/>
                  <a:uLnTx/>
                  <a:uFillTx/>
                  <a:latin typeface="Arial" charset="0"/>
                  <a:ea typeface="ＭＳ Ｐゴシック" charset="-128"/>
                  <a:cs typeface="+mn-cs"/>
                </a:endParaRPr>
              </a:p>
            </p:txBody>
          </p:sp>
        </mc:Choice>
        <mc:Fallback xmlns="">
          <p:sp>
            <p:nvSpPr>
              <p:cNvPr id="16" name="CasellaDiTesto 15"/>
              <p:cNvSpPr txBox="1">
                <a:spLocks noRot="1" noChangeAspect="1" noMove="1" noResize="1" noEditPoints="1" noAdjustHandles="1" noChangeArrowheads="1" noChangeShapeType="1" noTextEdit="1"/>
              </p:cNvSpPr>
              <p:nvPr/>
            </p:nvSpPr>
            <p:spPr>
              <a:xfrm>
                <a:off x="1408457" y="4495708"/>
                <a:ext cx="230063" cy="215444"/>
              </a:xfrm>
              <a:prstGeom prst="rect">
                <a:avLst/>
              </a:prstGeom>
              <a:blipFill>
                <a:blip r:embed="rId6"/>
                <a:stretch>
                  <a:fillRect l="-23684" r="-2632"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CasellaDiTesto 16"/>
              <p:cNvSpPr txBox="1"/>
              <p:nvPr/>
            </p:nvSpPr>
            <p:spPr>
              <a:xfrm>
                <a:off x="1384761" y="4873140"/>
                <a:ext cx="242246" cy="215444"/>
              </a:xfrm>
              <a:prstGeom prst="rect">
                <a:avLst/>
              </a:prstGeom>
              <a:noFill/>
            </p:spPr>
            <p:txBody>
              <a:bodyPr wrap="non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it-CH"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it-CH"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𝛽</m:t>
                          </m:r>
                        </m:e>
                        <m:sub>
                          <m:r>
                            <a:rPr kumimoji="0" lang="it-CH" sz="1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𝑑</m:t>
                          </m:r>
                        </m:sub>
                      </m:sSub>
                    </m:oMath>
                  </m:oMathPara>
                </a14:m>
                <a:endParaRPr kumimoji="0" lang="en-US" sz="1400" b="0" i="0" u="none" strike="noStrike" kern="1200" cap="none" spc="0" normalizeH="0" baseline="0" noProof="0" dirty="0">
                  <a:ln>
                    <a:noFill/>
                  </a:ln>
                  <a:solidFill>
                    <a:srgbClr val="000000"/>
                  </a:solidFill>
                  <a:effectLst/>
                  <a:uLnTx/>
                  <a:uFillTx/>
                  <a:latin typeface="Arial" charset="0"/>
                  <a:ea typeface="ＭＳ Ｐゴシック" charset="-128"/>
                  <a:cs typeface="+mn-cs"/>
                </a:endParaRPr>
              </a:p>
            </p:txBody>
          </p:sp>
        </mc:Choice>
        <mc:Fallback xmlns="">
          <p:sp>
            <p:nvSpPr>
              <p:cNvPr id="17" name="CasellaDiTesto 16"/>
              <p:cNvSpPr txBox="1">
                <a:spLocks noRot="1" noChangeAspect="1" noMove="1" noResize="1" noEditPoints="1" noAdjustHandles="1" noChangeArrowheads="1" noChangeShapeType="1" noTextEdit="1"/>
              </p:cNvSpPr>
              <p:nvPr/>
            </p:nvSpPr>
            <p:spPr>
              <a:xfrm>
                <a:off x="1384761" y="4873140"/>
                <a:ext cx="242246" cy="215444"/>
              </a:xfrm>
              <a:prstGeom prst="rect">
                <a:avLst/>
              </a:prstGeom>
              <a:blipFill>
                <a:blip r:embed="rId7"/>
                <a:stretch>
                  <a:fillRect l="-22500" r="-2500"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CasellaDiTesto 17"/>
              <p:cNvSpPr txBox="1"/>
              <p:nvPr/>
            </p:nvSpPr>
            <p:spPr>
              <a:xfrm>
                <a:off x="1572404" y="5416869"/>
                <a:ext cx="531043" cy="246221"/>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 xmlns:m="http://schemas.openxmlformats.org/officeDocument/2006/math">
                    <m:r>
                      <a:rPr kumimoji="0" lang="it-CH" sz="16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𝑑</m:t>
                    </m:r>
                  </m:oMath>
                </a14:m>
                <a:r>
                  <a:rPr kumimoji="0" lang="en-US" sz="1600" b="0" i="0" u="none" strike="noStrike" kern="1200" cap="none" spc="0" normalizeH="0" baseline="0" noProof="0" dirty="0">
                    <a:ln>
                      <a:noFill/>
                    </a:ln>
                    <a:solidFill>
                      <a:srgbClr val="000000"/>
                    </a:solidFill>
                    <a:effectLst/>
                    <a:uLnTx/>
                    <a:uFillTx/>
                    <a:latin typeface="Arial" charset="0"/>
                    <a:ea typeface="ＭＳ Ｐゴシック" charset="-128"/>
                    <a:cs typeface="+mn-cs"/>
                  </a:rPr>
                  <a:t> low</a:t>
                </a:r>
              </a:p>
            </p:txBody>
          </p:sp>
        </mc:Choice>
        <mc:Fallback xmlns="">
          <p:sp>
            <p:nvSpPr>
              <p:cNvPr id="18" name="CasellaDiTesto 17"/>
              <p:cNvSpPr txBox="1">
                <a:spLocks noRot="1" noChangeAspect="1" noMove="1" noResize="1" noEditPoints="1" noAdjustHandles="1" noChangeArrowheads="1" noChangeShapeType="1" noTextEdit="1"/>
              </p:cNvSpPr>
              <p:nvPr/>
            </p:nvSpPr>
            <p:spPr>
              <a:xfrm>
                <a:off x="1572404" y="5416869"/>
                <a:ext cx="531043" cy="246221"/>
              </a:xfrm>
              <a:prstGeom prst="rect">
                <a:avLst/>
              </a:prstGeom>
              <a:blipFill>
                <a:blip r:embed="rId8"/>
                <a:stretch>
                  <a:fillRect l="-13793" t="-27500" r="-10345"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ttangolo 19">
                <a:extLst>
                  <a:ext uri="{FF2B5EF4-FFF2-40B4-BE49-F238E27FC236}">
                    <a16:creationId xmlns:a16="http://schemas.microsoft.com/office/drawing/2014/main" id="{26132571-79E5-16CF-9465-5CBB9DA5C505}"/>
                  </a:ext>
                </a:extLst>
              </p:cNvPr>
              <p:cNvSpPr/>
              <p:nvPr/>
            </p:nvSpPr>
            <p:spPr>
              <a:xfrm>
                <a:off x="3832447" y="4229798"/>
                <a:ext cx="1385636" cy="1109759"/>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it-CH" sz="2400"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t>𝑓</m:t>
                      </m:r>
                      <m:r>
                        <a:rPr kumimoji="0" lang="it-CH" sz="2400" b="0" i="1" u="none" strike="noStrike" kern="1200" cap="none" spc="0" normalizeH="0" baseline="0" noProof="0" smtClean="0">
                          <a:ln>
                            <a:noFill/>
                          </a:ln>
                          <a:solidFill>
                            <a:srgbClr val="FFFFFF"/>
                          </a:solidFill>
                          <a:effectLst/>
                          <a:uLnTx/>
                          <a:uFillTx/>
                          <a:latin typeface="Cambria Math" panose="02040503050406030204" pitchFamily="18" charset="0"/>
                          <a:ea typeface="+mn-ea"/>
                          <a:cs typeface="+mn-cs"/>
                        </a:rPr>
                        <m:t>(·)</m:t>
                      </m:r>
                    </m:oMath>
                  </m:oMathPara>
                </a14:m>
                <a:endParaRPr kumimoji="0" lang="it-IT" sz="2400" b="0" i="0" u="none" strike="noStrike" kern="1200" cap="none" spc="0" normalizeH="0" baseline="0" noProof="0" dirty="0">
                  <a:ln>
                    <a:noFill/>
                  </a:ln>
                  <a:solidFill>
                    <a:srgbClr val="FFFFFF"/>
                  </a:solidFill>
                  <a:effectLst/>
                  <a:uLnTx/>
                  <a:uFillTx/>
                  <a:latin typeface="Arial"/>
                  <a:ea typeface="+mn-ea"/>
                  <a:cs typeface="+mn-cs"/>
                </a:endParaRPr>
              </a:p>
            </p:txBody>
          </p:sp>
        </mc:Choice>
        <mc:Fallback xmlns="">
          <p:sp>
            <p:nvSpPr>
              <p:cNvPr id="20" name="Rettangolo 19">
                <a:extLst>
                  <a:ext uri="{FF2B5EF4-FFF2-40B4-BE49-F238E27FC236}">
                    <a16:creationId xmlns:a16="http://schemas.microsoft.com/office/drawing/2014/main" id="{26132571-79E5-16CF-9465-5CBB9DA5C505}"/>
                  </a:ext>
                </a:extLst>
              </p:cNvPr>
              <p:cNvSpPr>
                <a:spLocks noRot="1" noChangeAspect="1" noMove="1" noResize="1" noEditPoints="1" noAdjustHandles="1" noChangeArrowheads="1" noChangeShapeType="1" noTextEdit="1"/>
              </p:cNvSpPr>
              <p:nvPr/>
            </p:nvSpPr>
            <p:spPr>
              <a:xfrm>
                <a:off x="3832447" y="4229798"/>
                <a:ext cx="1385636" cy="1109759"/>
              </a:xfrm>
              <a:prstGeom prst="rect">
                <a:avLst/>
              </a:prstGeom>
              <a:blipFill>
                <a:blip r:embed="rId9"/>
                <a:stretch>
                  <a:fillRect/>
                </a:stretch>
              </a:blipFill>
              <a:ln>
                <a:solidFill>
                  <a:schemeClr val="tx1"/>
                </a:solidFill>
              </a:ln>
            </p:spPr>
            <p:txBody>
              <a:bodyPr/>
              <a:lstStyle/>
              <a:p>
                <a:r>
                  <a:rPr lang="en-US">
                    <a:noFill/>
                  </a:rPr>
                  <a:t> </a:t>
                </a:r>
              </a:p>
            </p:txBody>
          </p:sp>
        </mc:Fallback>
      </mc:AlternateContent>
      <p:sp>
        <p:nvSpPr>
          <p:cNvPr id="21" name="CasellaDiTesto 20"/>
          <p:cNvSpPr txBox="1"/>
          <p:nvPr/>
        </p:nvSpPr>
        <p:spPr>
          <a:xfrm>
            <a:off x="3365064" y="3645023"/>
            <a:ext cx="2323970" cy="584775"/>
          </a:xfrm>
          <a:prstGeom prst="rect">
            <a:avLst/>
          </a:prstGeom>
          <a:noFill/>
        </p:spPr>
        <p:txBody>
          <a:bodyPr wrap="non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CH" sz="1600" b="1" i="0" u="none" strike="noStrike" kern="1200" cap="none" spc="0" normalizeH="0" baseline="0" noProof="0" dirty="0">
                <a:ln>
                  <a:noFill/>
                </a:ln>
                <a:solidFill>
                  <a:srgbClr val="000000"/>
                </a:solidFill>
                <a:effectLst/>
                <a:uLnTx/>
                <a:uFillTx/>
                <a:latin typeface="Arial" charset="0"/>
                <a:ea typeface="ＭＳ Ｐゴシック" charset="-128"/>
                <a:cs typeface="+mn-cs"/>
              </a:rPr>
              <a:t>Machine Learning</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CH" sz="1600" b="0" i="0" u="none" strike="noStrike" kern="1200" cap="none" spc="0" normalizeH="0" baseline="0" noProof="0" dirty="0" err="1">
                <a:ln>
                  <a:noFill/>
                </a:ln>
                <a:solidFill>
                  <a:srgbClr val="000000"/>
                </a:solidFill>
                <a:effectLst/>
                <a:uLnTx/>
                <a:uFillTx/>
                <a:latin typeface="Arial" charset="0"/>
                <a:ea typeface="ＭＳ Ｐゴシック" charset="-128"/>
                <a:cs typeface="+mn-cs"/>
              </a:rPr>
              <a:t>Complex</a:t>
            </a:r>
            <a:r>
              <a:rPr kumimoji="0" lang="it-CH" sz="1600" b="0" i="0" u="none" strike="noStrike" kern="1200" cap="none" spc="0" normalizeH="0" baseline="0" noProof="0" dirty="0">
                <a:ln>
                  <a:noFill/>
                </a:ln>
                <a:solidFill>
                  <a:srgbClr val="000000"/>
                </a:solidFill>
                <a:effectLst/>
                <a:uLnTx/>
                <a:uFillTx/>
                <a:latin typeface="Arial" charset="0"/>
                <a:ea typeface="ＭＳ Ｐゴシック" charset="-128"/>
                <a:cs typeface="+mn-cs"/>
              </a:rPr>
              <a:t> </a:t>
            </a:r>
            <a:r>
              <a:rPr kumimoji="0" lang="it-CH" sz="1600" b="0" i="0" u="none" strike="noStrike" kern="1200" cap="none" spc="0" normalizeH="0" baseline="0" noProof="0" dirty="0" err="1">
                <a:ln>
                  <a:noFill/>
                </a:ln>
                <a:solidFill>
                  <a:srgbClr val="000000"/>
                </a:solidFill>
                <a:effectLst/>
                <a:uLnTx/>
                <a:uFillTx/>
                <a:latin typeface="Arial" charset="0"/>
                <a:ea typeface="ＭＳ Ｐゴシック" charset="-128"/>
                <a:cs typeface="+mn-cs"/>
              </a:rPr>
              <a:t>black</a:t>
            </a:r>
            <a:r>
              <a:rPr kumimoji="0" lang="it-CH" sz="1600" b="0" i="0" u="none" strike="noStrike" kern="1200" cap="none" spc="0" normalizeH="0" baseline="0" noProof="0" dirty="0">
                <a:ln>
                  <a:noFill/>
                </a:ln>
                <a:solidFill>
                  <a:srgbClr val="000000"/>
                </a:solidFill>
                <a:effectLst/>
                <a:uLnTx/>
                <a:uFillTx/>
                <a:latin typeface="Arial" charset="0"/>
                <a:ea typeface="ＭＳ Ｐゴシック" charset="-128"/>
                <a:cs typeface="+mn-cs"/>
              </a:rPr>
              <a:t>-box model</a:t>
            </a:r>
            <a:endParaRPr kumimoji="0" lang="en-US" sz="1600" b="0" i="0" u="none" strike="noStrike" kern="1200" cap="none" spc="0" normalizeH="0" baseline="0" noProof="0" dirty="0">
              <a:ln>
                <a:noFill/>
              </a:ln>
              <a:solidFill>
                <a:srgbClr val="000000"/>
              </a:solidFill>
              <a:effectLst/>
              <a:uLnTx/>
              <a:uFillTx/>
              <a:latin typeface="Arial" charset="0"/>
              <a:ea typeface="ＭＳ Ｐゴシック" charset="-128"/>
              <a:cs typeface="+mn-cs"/>
            </a:endParaRPr>
          </a:p>
        </p:txBody>
      </p:sp>
      <mc:AlternateContent xmlns:mc="http://schemas.openxmlformats.org/markup-compatibility/2006" xmlns:a14="http://schemas.microsoft.com/office/drawing/2010/main">
        <mc:Choice Requires="a14">
          <p:sp>
            <p:nvSpPr>
              <p:cNvPr id="22" name="CasellaDiTesto 21"/>
              <p:cNvSpPr txBox="1"/>
              <p:nvPr/>
            </p:nvSpPr>
            <p:spPr>
              <a:xfrm>
                <a:off x="3543842" y="4354607"/>
                <a:ext cx="274178" cy="854273"/>
              </a:xfrm>
              <a:prstGeom prst="rect">
                <a:avLst/>
              </a:prstGeom>
              <a:noFill/>
            </p:spPr>
            <p:txBody>
              <a:bodyPr wrap="non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m>
                        <m:mPr>
                          <m:mcs>
                            <m:mc>
                              <m:mcPr>
                                <m:count m:val="1"/>
                                <m:mcJc m:val="center"/>
                              </m:mcPr>
                            </m:mc>
                          </m:mcs>
                          <m:ctrlP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mPr>
                        <m:mr>
                          <m:e>
                            <m:sSub>
                              <m:sSubPr>
                                <m:ctrlP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it-CH" sz="16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e>
                              <m:sub>
                                <m:r>
                                  <a:rPr kumimoji="0" lang="it-CH" sz="16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sub>
                            </m:sSub>
                          </m:e>
                        </m:mr>
                        <m:mr>
                          <m:e>
                            <m:m>
                              <m:mPr>
                                <m:mcs>
                                  <m:mc>
                                    <m:mcPr>
                                      <m:count m:val="1"/>
                                      <m:mcJc m:val="center"/>
                                    </m:mcPr>
                                  </m:mc>
                                </m:mcs>
                                <m:ctrlP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mPr>
                              <m:mr>
                                <m:e>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it-CH" sz="1600" b="0" i="1" u="none" strike="noStrike" kern="1200" cap="none" spc="0" normalizeH="0" baseline="0" noProof="0">
                                          <a:ln>
                                            <a:noFill/>
                                          </a:ln>
                                          <a:solidFill>
                                            <a:srgbClr val="000000"/>
                                          </a:solidFill>
                                          <a:effectLst/>
                                          <a:uLnTx/>
                                          <a:uFillTx/>
                                          <a:latin typeface="Cambria Math" panose="02040503050406030204" pitchFamily="18" charset="0"/>
                                          <a:cs typeface="+mn-cs"/>
                                        </a:rPr>
                                        <m:t>𝑥</m:t>
                                      </m:r>
                                    </m:e>
                                    <m:sub>
                                      <m:r>
                                        <a:rPr kumimoji="0" lang="it-CH" sz="16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m:t>
                                      </m:r>
                                    </m:sub>
                                  </m:sSub>
                                </m:e>
                              </m:mr>
                              <m:mr>
                                <m:e>
                                  <m:m>
                                    <m:mPr>
                                      <m:mcs>
                                        <m:mc>
                                          <m:mcPr>
                                            <m:count m:val="1"/>
                                            <m:mcJc m:val="center"/>
                                          </m:mcPr>
                                        </m:mc>
                                      </m:mcs>
                                      <m:ctrlP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mPr>
                                    <m:mr>
                                      <m:e>
                                        <m:r>
                                          <m:rPr>
                                            <m:brk m:alnAt="7"/>
                                          </m:rP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e>
                                    </m:mr>
                                    <m:mr>
                                      <m:e>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it-CH" sz="1600" b="0" i="1" u="none" strike="noStrike" kern="1200" cap="none" spc="0" normalizeH="0" baseline="0" noProof="0">
                                                <a:ln>
                                                  <a:noFill/>
                                                </a:ln>
                                                <a:solidFill>
                                                  <a:srgbClr val="000000"/>
                                                </a:solidFill>
                                                <a:effectLst/>
                                                <a:uLnTx/>
                                                <a:uFillTx/>
                                                <a:latin typeface="Cambria Math" panose="02040503050406030204" pitchFamily="18" charset="0"/>
                                                <a:cs typeface="+mn-cs"/>
                                              </a:rPr>
                                              <m:t>𝑥</m:t>
                                            </m:r>
                                          </m:e>
                                          <m:sub>
                                            <m:r>
                                              <a:rPr kumimoji="0" lang="it-CH" sz="16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𝑑</m:t>
                                            </m:r>
                                          </m:sub>
                                        </m:sSub>
                                      </m:e>
                                    </m:mr>
                                  </m:m>
                                </m:e>
                              </m:mr>
                            </m:m>
                          </m:e>
                        </m:mr>
                      </m:m>
                    </m:oMath>
                  </m:oMathPara>
                </a14:m>
                <a:endParaRPr kumimoji="0" lang="en-US" sz="1600" b="0" i="0" u="none" strike="noStrike" kern="1200" cap="none" spc="0" normalizeH="0" baseline="0" noProof="0" dirty="0">
                  <a:ln>
                    <a:noFill/>
                  </a:ln>
                  <a:solidFill>
                    <a:srgbClr val="000000"/>
                  </a:solidFill>
                  <a:effectLst/>
                  <a:uLnTx/>
                  <a:uFillTx/>
                  <a:latin typeface="Arial" charset="0"/>
                  <a:ea typeface="ＭＳ Ｐゴシック" charset="-128"/>
                  <a:cs typeface="+mn-cs"/>
                </a:endParaRPr>
              </a:p>
            </p:txBody>
          </p:sp>
        </mc:Choice>
        <mc:Fallback xmlns="">
          <p:sp>
            <p:nvSpPr>
              <p:cNvPr id="22" name="CasellaDiTesto 21"/>
              <p:cNvSpPr txBox="1">
                <a:spLocks noRot="1" noChangeAspect="1" noMove="1" noResize="1" noEditPoints="1" noAdjustHandles="1" noChangeArrowheads="1" noChangeShapeType="1" noTextEdit="1"/>
              </p:cNvSpPr>
              <p:nvPr/>
            </p:nvSpPr>
            <p:spPr>
              <a:xfrm>
                <a:off x="3543842" y="4354607"/>
                <a:ext cx="274178" cy="854273"/>
              </a:xfrm>
              <a:prstGeom prst="rect">
                <a:avLst/>
              </a:prstGeom>
              <a:blipFill>
                <a:blip r:embed="rId10"/>
                <a:stretch>
                  <a:fillRect/>
                </a:stretch>
              </a:blipFill>
            </p:spPr>
            <p:txBody>
              <a:bodyPr/>
              <a:lstStyle/>
              <a:p>
                <a:r>
                  <a:rPr lang="en-US">
                    <a:noFill/>
                  </a:rPr>
                  <a:t> </a:t>
                </a:r>
              </a:p>
            </p:txBody>
          </p:sp>
        </mc:Fallback>
      </mc:AlternateContent>
      <p:cxnSp>
        <p:nvCxnSpPr>
          <p:cNvPr id="23" name="Connettore 2 22"/>
          <p:cNvCxnSpPr>
            <a:stCxn id="20" idx="3"/>
            <a:endCxn id="24" idx="1"/>
          </p:cNvCxnSpPr>
          <p:nvPr/>
        </p:nvCxnSpPr>
        <p:spPr>
          <a:xfrm flipV="1">
            <a:off x="5218083" y="4784677"/>
            <a:ext cx="312003" cy="1"/>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CasellaDiTesto 23"/>
              <p:cNvSpPr txBox="1"/>
              <p:nvPr/>
            </p:nvSpPr>
            <p:spPr>
              <a:xfrm>
                <a:off x="5530086" y="4661566"/>
                <a:ext cx="176651" cy="246221"/>
              </a:xfrm>
              <a:prstGeom prst="rect">
                <a:avLst/>
              </a:prstGeom>
              <a:noFill/>
            </p:spPr>
            <p:txBody>
              <a:bodyPr wrap="non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accPr>
                        <m:e>
                          <m:r>
                            <a:rPr kumimoji="0" lang="it-CH" sz="16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𝑦</m:t>
                          </m:r>
                        </m:e>
                      </m:acc>
                    </m:oMath>
                  </m:oMathPara>
                </a14:m>
                <a:endParaRPr kumimoji="0" lang="en-US" sz="1600" b="0" i="0" u="none" strike="noStrike" kern="1200" cap="none" spc="0" normalizeH="0" baseline="0" noProof="0" dirty="0">
                  <a:ln>
                    <a:noFill/>
                  </a:ln>
                  <a:solidFill>
                    <a:srgbClr val="000000"/>
                  </a:solidFill>
                  <a:effectLst/>
                  <a:uLnTx/>
                  <a:uFillTx/>
                  <a:latin typeface="Arial" charset="0"/>
                  <a:ea typeface="ＭＳ Ｐゴシック" charset="-128"/>
                  <a:cs typeface="+mn-cs"/>
                </a:endParaRPr>
              </a:p>
            </p:txBody>
          </p:sp>
        </mc:Choice>
        <mc:Fallback xmlns="">
          <p:sp>
            <p:nvSpPr>
              <p:cNvPr id="24" name="CasellaDiTesto 23"/>
              <p:cNvSpPr txBox="1">
                <a:spLocks noRot="1" noChangeAspect="1" noMove="1" noResize="1" noEditPoints="1" noAdjustHandles="1" noChangeArrowheads="1" noChangeShapeType="1" noTextEdit="1"/>
              </p:cNvSpPr>
              <p:nvPr/>
            </p:nvSpPr>
            <p:spPr>
              <a:xfrm>
                <a:off x="5530086" y="4661566"/>
                <a:ext cx="176651" cy="246221"/>
              </a:xfrm>
              <a:prstGeom prst="rect">
                <a:avLst/>
              </a:prstGeom>
              <a:blipFill>
                <a:blip r:embed="rId11"/>
                <a:stretch>
                  <a:fillRect l="-24138" t="-17500" r="-79310" b="-2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CasellaDiTesto 24"/>
              <p:cNvSpPr txBox="1"/>
              <p:nvPr/>
            </p:nvSpPr>
            <p:spPr>
              <a:xfrm>
                <a:off x="3965450" y="5422912"/>
                <a:ext cx="1112459" cy="246221"/>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 xmlns:m="http://schemas.openxmlformats.org/officeDocument/2006/math">
                    <m:r>
                      <a:rPr kumimoji="0" lang="it-CH" sz="16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𝑑</m:t>
                    </m:r>
                  </m:oMath>
                </a14:m>
                <a:r>
                  <a:rPr kumimoji="0" lang="en-US" sz="1600" b="0" i="0" u="none" strike="noStrike" kern="1200" cap="none" spc="0" normalizeH="0" baseline="0" noProof="0" dirty="0">
                    <a:ln>
                      <a:noFill/>
                    </a:ln>
                    <a:solidFill>
                      <a:srgbClr val="000000"/>
                    </a:solidFill>
                    <a:effectLst/>
                    <a:uLnTx/>
                    <a:uFillTx/>
                    <a:latin typeface="Arial" charset="0"/>
                    <a:ea typeface="ＭＳ Ｐゴシック" charset="-128"/>
                    <a:cs typeface="+mn-cs"/>
                  </a:rPr>
                  <a:t> very high</a:t>
                </a:r>
              </a:p>
            </p:txBody>
          </p:sp>
        </mc:Choice>
        <mc:Fallback xmlns="">
          <p:sp>
            <p:nvSpPr>
              <p:cNvPr id="25" name="CasellaDiTesto 24"/>
              <p:cNvSpPr txBox="1">
                <a:spLocks noRot="1" noChangeAspect="1" noMove="1" noResize="1" noEditPoints="1" noAdjustHandles="1" noChangeArrowheads="1" noChangeShapeType="1" noTextEdit="1"/>
              </p:cNvSpPr>
              <p:nvPr/>
            </p:nvSpPr>
            <p:spPr>
              <a:xfrm>
                <a:off x="3965450" y="5422912"/>
                <a:ext cx="1112459" cy="246221"/>
              </a:xfrm>
              <a:prstGeom prst="rect">
                <a:avLst/>
              </a:prstGeom>
              <a:blipFill>
                <a:blip r:embed="rId12"/>
                <a:stretch>
                  <a:fillRect l="-6593" t="-27500" r="-549" b="-50000"/>
                </a:stretch>
              </a:blipFill>
            </p:spPr>
            <p:txBody>
              <a:bodyPr/>
              <a:lstStyle/>
              <a:p>
                <a:r>
                  <a:rPr lang="en-US">
                    <a:noFill/>
                  </a:rPr>
                  <a:t> </a:t>
                </a:r>
              </a:p>
            </p:txBody>
          </p:sp>
        </mc:Fallback>
      </mc:AlternateContent>
      <p:grpSp>
        <p:nvGrpSpPr>
          <p:cNvPr id="31" name="Gruppo 30"/>
          <p:cNvGrpSpPr/>
          <p:nvPr/>
        </p:nvGrpSpPr>
        <p:grpSpPr>
          <a:xfrm>
            <a:off x="6582986" y="3077778"/>
            <a:ext cx="5062752" cy="3318108"/>
            <a:chOff x="6497115" y="3102577"/>
            <a:chExt cx="5062752" cy="3318108"/>
          </a:xfrm>
        </p:grpSpPr>
        <p:grpSp>
          <p:nvGrpSpPr>
            <p:cNvPr id="32" name="Gruppo 31"/>
            <p:cNvGrpSpPr/>
            <p:nvPr/>
          </p:nvGrpSpPr>
          <p:grpSpPr>
            <a:xfrm>
              <a:off x="6497115" y="3223019"/>
              <a:ext cx="5062752" cy="3197666"/>
              <a:chOff x="6497115" y="3102577"/>
              <a:chExt cx="5062752" cy="3197666"/>
            </a:xfrm>
          </p:grpSpPr>
          <p:sp>
            <p:nvSpPr>
              <p:cNvPr id="34" name="CasellaDiTesto 33">
                <a:extLst>
                  <a:ext uri="{FF2B5EF4-FFF2-40B4-BE49-F238E27FC236}">
                    <a16:creationId xmlns:a16="http://schemas.microsoft.com/office/drawing/2014/main" id="{C40DA7FF-652B-5BF8-489E-10B125ABE7E2}"/>
                  </a:ext>
                </a:extLst>
              </p:cNvPr>
              <p:cNvSpPr txBox="1"/>
              <p:nvPr/>
            </p:nvSpPr>
            <p:spPr>
              <a:xfrm>
                <a:off x="6497115" y="6084799"/>
                <a:ext cx="5062752"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it-CH" sz="800" b="0" i="0" u="none" strike="noStrike" kern="1200" cap="none" spc="0" normalizeH="0" baseline="0" noProof="0" dirty="0">
                    <a:ln>
                      <a:noFill/>
                    </a:ln>
                    <a:solidFill>
                      <a:srgbClr val="000000"/>
                    </a:solidFill>
                    <a:effectLst/>
                    <a:uLnTx/>
                    <a:uFillTx/>
                    <a:latin typeface="Arial" charset="0"/>
                    <a:ea typeface="ＭＳ Ｐゴシック" charset="-128"/>
                    <a:cs typeface="+mn-cs"/>
                  </a:rPr>
                  <a:t>Source: https://www2.deloitte.com/za/en/insights/industry/financial-services/explainable-ai-in-banking.html</a:t>
                </a:r>
                <a:endParaRPr kumimoji="0" lang="en-US" sz="800" b="0" i="0" u="none" strike="noStrike" kern="1200" cap="none" spc="0" normalizeH="0" baseline="0" noProof="0" dirty="0">
                  <a:ln>
                    <a:noFill/>
                  </a:ln>
                  <a:solidFill>
                    <a:srgbClr val="000000"/>
                  </a:solidFill>
                  <a:effectLst/>
                  <a:uLnTx/>
                  <a:uFillTx/>
                  <a:latin typeface="Arial" charset="0"/>
                  <a:ea typeface="ＭＳ Ｐゴシック" charset="-128"/>
                  <a:cs typeface="+mn-cs"/>
                </a:endParaRPr>
              </a:p>
            </p:txBody>
          </p:sp>
          <p:pic>
            <p:nvPicPr>
              <p:cNvPr id="35" name="Immagine 3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614823" y="3102577"/>
                <a:ext cx="4003404" cy="2995526"/>
              </a:xfrm>
              <a:prstGeom prst="rect">
                <a:avLst/>
              </a:prstGeom>
            </p:spPr>
          </p:pic>
        </p:grpSp>
        <p:sp>
          <p:nvSpPr>
            <p:cNvPr id="33" name="CasellaDiTesto 32"/>
            <p:cNvSpPr txBox="1"/>
            <p:nvPr/>
          </p:nvSpPr>
          <p:spPr>
            <a:xfrm>
              <a:off x="7345849" y="3102577"/>
              <a:ext cx="3222485" cy="338554"/>
            </a:xfrm>
            <a:prstGeom prst="rect">
              <a:avLst/>
            </a:prstGeom>
            <a:noFill/>
          </p:spPr>
          <p:txBody>
            <a:bodyPr wrap="non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CH" sz="1600" b="1" i="0" u="none" strike="noStrike" kern="1200" cap="none" spc="0" normalizeH="0" baseline="0" noProof="0" dirty="0" err="1">
                  <a:ln>
                    <a:noFill/>
                  </a:ln>
                  <a:solidFill>
                    <a:srgbClr val="000000"/>
                  </a:solidFill>
                  <a:effectLst/>
                  <a:uLnTx/>
                  <a:uFillTx/>
                  <a:latin typeface="Arial" charset="0"/>
                  <a:ea typeface="ＭＳ Ｐゴシック" charset="-128"/>
                  <a:cs typeface="+mn-cs"/>
                </a:rPr>
                <a:t>Accuracy</a:t>
              </a:r>
              <a:r>
                <a:rPr kumimoji="0" lang="it-CH" sz="1600" b="1" i="0" u="none" strike="noStrike" kern="1200" cap="none" spc="0" normalizeH="0" baseline="0" noProof="0" dirty="0">
                  <a:ln>
                    <a:noFill/>
                  </a:ln>
                  <a:solidFill>
                    <a:srgbClr val="000000"/>
                  </a:solidFill>
                  <a:effectLst/>
                  <a:uLnTx/>
                  <a:uFillTx/>
                  <a:latin typeface="Arial" charset="0"/>
                  <a:ea typeface="ＭＳ Ｐゴシック" charset="-128"/>
                  <a:cs typeface="+mn-cs"/>
                </a:rPr>
                <a:t> / </a:t>
              </a:r>
              <a:r>
                <a:rPr kumimoji="0" lang="it-CH" sz="1600" b="1" i="0" u="none" strike="noStrike" kern="1200" cap="none" spc="0" normalizeH="0" baseline="0" noProof="0" dirty="0" err="1">
                  <a:ln>
                    <a:noFill/>
                  </a:ln>
                  <a:solidFill>
                    <a:srgbClr val="000000"/>
                  </a:solidFill>
                  <a:effectLst/>
                  <a:uLnTx/>
                  <a:uFillTx/>
                  <a:latin typeface="Arial" charset="0"/>
                  <a:ea typeface="ＭＳ Ｐゴシック" charset="-128"/>
                  <a:cs typeface="+mn-cs"/>
                </a:rPr>
                <a:t>Interpretability</a:t>
              </a:r>
              <a:r>
                <a:rPr kumimoji="0" lang="it-CH" sz="1600" b="1" i="0" u="none" strike="noStrike" kern="1200" cap="none" spc="0" normalizeH="0" baseline="0" noProof="0" dirty="0">
                  <a:ln>
                    <a:noFill/>
                  </a:ln>
                  <a:solidFill>
                    <a:srgbClr val="000000"/>
                  </a:solidFill>
                  <a:effectLst/>
                  <a:uLnTx/>
                  <a:uFillTx/>
                  <a:latin typeface="Arial" charset="0"/>
                  <a:ea typeface="ＭＳ Ｐゴシック" charset="-128"/>
                  <a:cs typeface="+mn-cs"/>
                </a:rPr>
                <a:t> </a:t>
              </a:r>
              <a:r>
                <a:rPr kumimoji="0" lang="it-CH" sz="1600" b="1" i="0" u="none" strike="noStrike" kern="1200" cap="none" spc="0" normalizeH="0" baseline="0" noProof="0" dirty="0" err="1">
                  <a:ln>
                    <a:noFill/>
                  </a:ln>
                  <a:solidFill>
                    <a:srgbClr val="000000"/>
                  </a:solidFill>
                  <a:effectLst/>
                  <a:uLnTx/>
                  <a:uFillTx/>
                  <a:latin typeface="Arial" charset="0"/>
                  <a:ea typeface="ＭＳ Ｐゴシック" charset="-128"/>
                  <a:cs typeface="+mn-cs"/>
                </a:rPr>
                <a:t>trade</a:t>
              </a:r>
              <a:r>
                <a:rPr kumimoji="0" lang="it-CH" sz="1600" b="1" i="0" u="none" strike="noStrike" kern="1200" cap="none" spc="0" normalizeH="0" baseline="0" noProof="0" dirty="0">
                  <a:ln>
                    <a:noFill/>
                  </a:ln>
                  <a:solidFill>
                    <a:srgbClr val="000000"/>
                  </a:solidFill>
                  <a:effectLst/>
                  <a:uLnTx/>
                  <a:uFillTx/>
                  <a:latin typeface="Arial" charset="0"/>
                  <a:ea typeface="ＭＳ Ｐゴシック" charset="-128"/>
                  <a:cs typeface="+mn-cs"/>
                </a:rPr>
                <a:t>-off</a:t>
              </a:r>
              <a:endParaRPr kumimoji="0" lang="en-US" sz="1400" b="0" i="0" u="none" strike="noStrike" kern="1200" cap="none" spc="0" normalizeH="0" baseline="0" noProof="0" dirty="0">
                <a:ln>
                  <a:noFill/>
                </a:ln>
                <a:solidFill>
                  <a:srgbClr val="000000"/>
                </a:solidFill>
                <a:effectLst/>
                <a:uLnTx/>
                <a:uFillTx/>
                <a:latin typeface="Arial" charset="0"/>
                <a:ea typeface="ＭＳ Ｐゴシック" charset="-128"/>
                <a:cs typeface="+mn-cs"/>
              </a:endParaRPr>
            </a:p>
          </p:txBody>
        </p:sp>
      </p:grpSp>
    </p:spTree>
    <p:extLst>
      <p:ext uri="{BB962C8B-B14F-4D97-AF65-F5344CB8AC3E}">
        <p14:creationId xmlns:p14="http://schemas.microsoft.com/office/powerpoint/2010/main" val="1196784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CH" dirty="0" err="1"/>
              <a:t>Accuracy</a:t>
            </a:r>
            <a:r>
              <a:rPr lang="it-CH" dirty="0"/>
              <a:t> vs </a:t>
            </a:r>
            <a:r>
              <a:rPr lang="it-CH" dirty="0" err="1"/>
              <a:t>interpretability</a:t>
            </a:r>
            <a:endParaRPr lang="en-US" dirty="0"/>
          </a:p>
        </p:txBody>
      </p:sp>
      <p:sp>
        <p:nvSpPr>
          <p:cNvPr id="4" name="Segnaposto data 3"/>
          <p:cNvSpPr>
            <a:spLocks noGrp="1"/>
          </p:cNvSpPr>
          <p:nvPr>
            <p:ph type="dt" sz="half" idx="10"/>
          </p:nvPr>
        </p:nvSpPr>
        <p:spPr/>
        <p:txBody>
          <a:bodyPr/>
          <a:lstStyle/>
          <a:p>
            <a:r>
              <a:rPr lang="en-US" altLang="x-none"/>
              <a:t>29 March 2023</a:t>
            </a:r>
            <a:endParaRPr lang="it-IT" altLang="x-none"/>
          </a:p>
        </p:txBody>
      </p:sp>
      <p:sp>
        <p:nvSpPr>
          <p:cNvPr id="7" name="Segnaposto contenuto 6"/>
          <p:cNvSpPr>
            <a:spLocks noGrp="1"/>
          </p:cNvSpPr>
          <p:nvPr>
            <p:ph idx="1"/>
          </p:nvPr>
        </p:nvSpPr>
        <p:spPr/>
        <p:txBody>
          <a:bodyPr/>
          <a:lstStyle/>
          <a:p>
            <a:pPr marL="0" indent="0">
              <a:buNone/>
            </a:pPr>
            <a:r>
              <a:rPr lang="it-CH" dirty="0" err="1"/>
              <a:t>Would</a:t>
            </a:r>
            <a:r>
              <a:rPr lang="it-CH" dirty="0"/>
              <a:t> </a:t>
            </a:r>
            <a:r>
              <a:rPr lang="it-CH" dirty="0" err="1"/>
              <a:t>you</a:t>
            </a:r>
            <a:r>
              <a:rPr lang="it-CH" dirty="0"/>
              <a:t> trust more:</a:t>
            </a:r>
          </a:p>
          <a:p>
            <a:pPr marL="800100" lvl="1" indent="-342900">
              <a:buFont typeface="+mj-lt"/>
              <a:buAutoNum type="alphaLcParenR"/>
            </a:pPr>
            <a:r>
              <a:rPr lang="it-CH" dirty="0"/>
              <a:t>a </a:t>
            </a:r>
            <a:r>
              <a:rPr lang="it-CH" dirty="0" err="1"/>
              <a:t>simple</a:t>
            </a:r>
            <a:r>
              <a:rPr lang="it-CH" dirty="0"/>
              <a:t>, </a:t>
            </a:r>
            <a:r>
              <a:rPr lang="it-CH" dirty="0" err="1"/>
              <a:t>interpretable</a:t>
            </a:r>
            <a:r>
              <a:rPr lang="it-CH" dirty="0"/>
              <a:t> </a:t>
            </a:r>
            <a:r>
              <a:rPr lang="it-CH" dirty="0" err="1"/>
              <a:t>but</a:t>
            </a:r>
            <a:r>
              <a:rPr lang="it-CH" dirty="0"/>
              <a:t> </a:t>
            </a:r>
            <a:r>
              <a:rPr lang="it-CH" dirty="0" err="1"/>
              <a:t>low</a:t>
            </a:r>
            <a:r>
              <a:rPr lang="it-CH" dirty="0"/>
              <a:t> accurate model</a:t>
            </a:r>
          </a:p>
          <a:p>
            <a:pPr marL="800100" lvl="1" indent="-342900">
              <a:buFont typeface="+mj-lt"/>
              <a:buAutoNum type="alphaLcParenR"/>
            </a:pPr>
            <a:r>
              <a:rPr lang="it-CH" dirty="0"/>
              <a:t>a </a:t>
            </a:r>
            <a:r>
              <a:rPr lang="it-CH" dirty="0" err="1"/>
              <a:t>complex</a:t>
            </a:r>
            <a:r>
              <a:rPr lang="it-CH" dirty="0"/>
              <a:t>, </a:t>
            </a:r>
            <a:r>
              <a:rPr lang="it-CH" dirty="0" err="1"/>
              <a:t>very</a:t>
            </a:r>
            <a:r>
              <a:rPr lang="it-CH" dirty="0"/>
              <a:t> accurate </a:t>
            </a:r>
            <a:r>
              <a:rPr lang="it-CH" dirty="0" err="1"/>
              <a:t>but</a:t>
            </a:r>
            <a:r>
              <a:rPr lang="it-CH" dirty="0"/>
              <a:t> </a:t>
            </a:r>
            <a:r>
              <a:rPr lang="it-CH" dirty="0" err="1"/>
              <a:t>not</a:t>
            </a:r>
            <a:r>
              <a:rPr lang="it-CH" dirty="0"/>
              <a:t> </a:t>
            </a:r>
            <a:r>
              <a:rPr lang="it-CH" dirty="0" err="1"/>
              <a:t>interpretable</a:t>
            </a:r>
            <a:r>
              <a:rPr lang="it-CH" dirty="0"/>
              <a:t> model</a:t>
            </a:r>
            <a:endParaRPr lang="en-US" dirty="0"/>
          </a:p>
        </p:txBody>
      </p:sp>
      <p:sp>
        <p:nvSpPr>
          <p:cNvPr id="8" name="Rettangolo 7"/>
          <p:cNvSpPr/>
          <p:nvPr/>
        </p:nvSpPr>
        <p:spPr>
          <a:xfrm>
            <a:off x="1775520" y="4062446"/>
            <a:ext cx="8640960" cy="369332"/>
          </a:xfrm>
          <a:prstGeom prst="rect">
            <a:avLst/>
          </a:prstGeom>
        </p:spPr>
        <p:txBody>
          <a:bodyPr wrap="square">
            <a:spAutoFit/>
          </a:bodyPr>
          <a:lstStyle/>
          <a:p>
            <a:pPr algn="ctr"/>
            <a:r>
              <a:rPr lang="en-US" sz="1800" dirty="0"/>
              <a:t>Why not try to make a black-box model more explainable?</a:t>
            </a:r>
          </a:p>
        </p:txBody>
      </p:sp>
    </p:spTree>
    <p:extLst>
      <p:ext uri="{BB962C8B-B14F-4D97-AF65-F5344CB8AC3E}">
        <p14:creationId xmlns:p14="http://schemas.microsoft.com/office/powerpoint/2010/main" val="27924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Rettangolo 142"/>
          <p:cNvSpPr/>
          <p:nvPr/>
        </p:nvSpPr>
        <p:spPr>
          <a:xfrm>
            <a:off x="536356" y="3965655"/>
            <a:ext cx="3255388" cy="2343665"/>
          </a:xfrm>
          <a:prstGeom prst="rect">
            <a:avLst/>
          </a:prstGeom>
          <a:solidFill>
            <a:schemeClr val="bg1">
              <a:lumMod val="95000"/>
            </a:schemeClr>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olo 1"/>
          <p:cNvSpPr>
            <a:spLocks noGrp="1"/>
          </p:cNvSpPr>
          <p:nvPr>
            <p:ph type="title"/>
          </p:nvPr>
        </p:nvSpPr>
        <p:spPr/>
        <p:txBody>
          <a:bodyPr/>
          <a:lstStyle/>
          <a:p>
            <a:r>
              <a:rPr lang="it-CH" dirty="0" err="1"/>
              <a:t>Interpretability</a:t>
            </a:r>
            <a:r>
              <a:rPr lang="it-CH" dirty="0"/>
              <a:t> in Machine Learning</a:t>
            </a:r>
            <a:endParaRPr lang="en-US" dirty="0"/>
          </a:p>
        </p:txBody>
      </p:sp>
      <p:sp>
        <p:nvSpPr>
          <p:cNvPr id="3" name="Segnaposto contenuto 2"/>
          <p:cNvSpPr>
            <a:spLocks noGrp="1"/>
          </p:cNvSpPr>
          <p:nvPr>
            <p:ph idx="1"/>
          </p:nvPr>
        </p:nvSpPr>
        <p:spPr/>
        <p:txBody>
          <a:bodyPr/>
          <a:lstStyle/>
          <a:p>
            <a:pPr marL="0" indent="0">
              <a:buNone/>
            </a:pPr>
            <a:r>
              <a:rPr lang="it-CH" dirty="0"/>
              <a:t>A (non-</a:t>
            </a:r>
            <a:r>
              <a:rPr lang="it-CH" dirty="0" err="1"/>
              <a:t>mathematical</a:t>
            </a:r>
            <a:r>
              <a:rPr lang="it-CH" dirty="0"/>
              <a:t>) </a:t>
            </a:r>
            <a:r>
              <a:rPr lang="it-CH" dirty="0" err="1"/>
              <a:t>definition</a:t>
            </a:r>
            <a:r>
              <a:rPr lang="it-CH" dirty="0"/>
              <a:t> of </a:t>
            </a:r>
            <a:r>
              <a:rPr lang="it-CH" dirty="0" err="1"/>
              <a:t>interpretability</a:t>
            </a:r>
            <a:r>
              <a:rPr lang="it-CH" dirty="0"/>
              <a:t> [2]: </a:t>
            </a:r>
          </a:p>
          <a:p>
            <a:pPr marL="0" indent="0" algn="ctr">
              <a:buNone/>
            </a:pPr>
            <a:r>
              <a:rPr lang="it-IT" dirty="0">
                <a:ea typeface="+mn-lt"/>
                <a:cs typeface="+mn-lt"/>
              </a:rPr>
              <a:t>«</a:t>
            </a:r>
            <a:r>
              <a:rPr lang="it-IT" dirty="0" err="1">
                <a:ea typeface="+mn-lt"/>
                <a:cs typeface="+mn-lt"/>
              </a:rPr>
              <a:t>Interpretability</a:t>
            </a:r>
            <a:r>
              <a:rPr lang="it-IT" dirty="0">
                <a:ea typeface="+mn-lt"/>
                <a:cs typeface="+mn-lt"/>
              </a:rPr>
              <a:t> </a:t>
            </a:r>
            <a:r>
              <a:rPr lang="it-IT" dirty="0" err="1">
                <a:ea typeface="+mn-lt"/>
                <a:cs typeface="+mn-lt"/>
              </a:rPr>
              <a:t>is</a:t>
            </a:r>
            <a:r>
              <a:rPr lang="it-IT" dirty="0">
                <a:ea typeface="+mn-lt"/>
                <a:cs typeface="+mn-lt"/>
              </a:rPr>
              <a:t> the </a:t>
            </a:r>
            <a:r>
              <a:rPr lang="it-IT" dirty="0" err="1">
                <a:ea typeface="+mn-lt"/>
                <a:cs typeface="+mn-lt"/>
              </a:rPr>
              <a:t>degree</a:t>
            </a:r>
            <a:r>
              <a:rPr lang="it-IT" dirty="0">
                <a:ea typeface="+mn-lt"/>
                <a:cs typeface="+mn-lt"/>
              </a:rPr>
              <a:t> to </a:t>
            </a:r>
            <a:r>
              <a:rPr lang="it-IT" dirty="0" err="1">
                <a:ea typeface="+mn-lt"/>
                <a:cs typeface="+mn-lt"/>
              </a:rPr>
              <a:t>which</a:t>
            </a:r>
            <a:r>
              <a:rPr lang="it-IT" dirty="0">
                <a:ea typeface="+mn-lt"/>
                <a:cs typeface="+mn-lt"/>
              </a:rPr>
              <a:t> a human can </a:t>
            </a:r>
            <a:r>
              <a:rPr lang="it-IT" dirty="0" err="1">
                <a:ea typeface="+mn-lt"/>
                <a:cs typeface="+mn-lt"/>
              </a:rPr>
              <a:t>understand</a:t>
            </a:r>
            <a:r>
              <a:rPr lang="it-IT" dirty="0">
                <a:ea typeface="+mn-lt"/>
                <a:cs typeface="+mn-lt"/>
              </a:rPr>
              <a:t> the </a:t>
            </a:r>
            <a:r>
              <a:rPr lang="it-IT" b="1" dirty="0">
                <a:solidFill>
                  <a:schemeClr val="accent1"/>
                </a:solidFill>
                <a:ea typeface="+mn-lt"/>
                <a:cs typeface="+mn-lt"/>
              </a:rPr>
              <a:t>cause of a </a:t>
            </a:r>
            <a:r>
              <a:rPr lang="it-IT" b="1" dirty="0" err="1">
                <a:solidFill>
                  <a:schemeClr val="accent1"/>
                </a:solidFill>
                <a:ea typeface="+mn-lt"/>
                <a:cs typeface="+mn-lt"/>
              </a:rPr>
              <a:t>prediction</a:t>
            </a:r>
            <a:r>
              <a:rPr lang="it-IT" dirty="0">
                <a:ea typeface="+mn-lt"/>
                <a:cs typeface="+mn-lt"/>
              </a:rPr>
              <a:t> of a model.»</a:t>
            </a:r>
          </a:p>
          <a:p>
            <a:pPr marL="0" indent="0">
              <a:buNone/>
            </a:pPr>
            <a:endParaRPr lang="it-IT" dirty="0">
              <a:ea typeface="+mn-lt"/>
              <a:cs typeface="+mn-lt"/>
            </a:endParaRPr>
          </a:p>
          <a:p>
            <a:pPr marL="0" indent="0">
              <a:buNone/>
            </a:pPr>
            <a:r>
              <a:rPr lang="en" dirty="0">
                <a:ea typeface="+mn-lt"/>
                <a:cs typeface="+mn-lt"/>
              </a:rPr>
              <a:t>The focus is shifted from </a:t>
            </a:r>
            <a:r>
              <a:rPr lang="en" b="1" dirty="0">
                <a:solidFill>
                  <a:schemeClr val="accent1"/>
                </a:solidFill>
                <a:ea typeface="+mn-lt"/>
                <a:cs typeface="+mn-lt"/>
              </a:rPr>
              <a:t>what</a:t>
            </a:r>
            <a:r>
              <a:rPr lang="en" dirty="0">
                <a:ea typeface="+mn-lt"/>
                <a:cs typeface="+mn-lt"/>
              </a:rPr>
              <a:t> a model predicts to </a:t>
            </a:r>
            <a:r>
              <a:rPr lang="en" b="1" dirty="0">
                <a:solidFill>
                  <a:schemeClr val="accent1"/>
                </a:solidFill>
                <a:ea typeface="+mn-lt"/>
                <a:cs typeface="+mn-lt"/>
              </a:rPr>
              <a:t>why</a:t>
            </a:r>
            <a:r>
              <a:rPr lang="en" b="1" dirty="0">
                <a:ea typeface="+mn-lt"/>
                <a:cs typeface="+mn-lt"/>
              </a:rPr>
              <a:t> </a:t>
            </a:r>
            <a:r>
              <a:rPr lang="en" dirty="0">
                <a:ea typeface="+mn-lt"/>
                <a:cs typeface="+mn-lt"/>
              </a:rPr>
              <a:t>the model generated that particular prediction [1].</a:t>
            </a:r>
          </a:p>
          <a:p>
            <a:pPr marL="0" indent="0">
              <a:buNone/>
            </a:pPr>
            <a:endParaRPr lang="en" dirty="0">
              <a:ea typeface="+mn-lt"/>
              <a:cs typeface="+mn-lt"/>
            </a:endParaRPr>
          </a:p>
          <a:p>
            <a:pPr marL="0" indent="0">
              <a:buNone/>
            </a:pPr>
            <a:r>
              <a:rPr lang="en" b="1" dirty="0">
                <a:solidFill>
                  <a:schemeClr val="accent1"/>
                </a:solidFill>
                <a:ea typeface="+mn-lt"/>
                <a:cs typeface="+mn-lt"/>
              </a:rPr>
              <a:t>ML Explainability</a:t>
            </a:r>
            <a:r>
              <a:rPr lang="en" dirty="0">
                <a:ea typeface="+mn-lt"/>
                <a:cs typeface="+mn-lt"/>
              </a:rPr>
              <a:t>: </a:t>
            </a:r>
            <a:r>
              <a:rPr lang="en-US" dirty="0">
                <a:ea typeface="+mn-lt"/>
                <a:cs typeface="+mn-lt"/>
              </a:rPr>
              <a:t>new discipline that aims to make black box models more interpretable.</a:t>
            </a:r>
            <a:endParaRPr lang="en" dirty="0">
              <a:ea typeface="+mn-lt"/>
              <a:cs typeface="+mn-lt"/>
            </a:endParaRPr>
          </a:p>
          <a:p>
            <a:pPr marL="0" indent="0">
              <a:buNone/>
            </a:pPr>
            <a:endParaRPr lang="it-IT" dirty="0">
              <a:ea typeface="+mn-lt"/>
              <a:cs typeface="+mn-lt"/>
            </a:endParaRPr>
          </a:p>
          <a:p>
            <a:pPr marL="0" indent="0">
              <a:buNone/>
            </a:pPr>
            <a:endParaRPr lang="it-CH" dirty="0"/>
          </a:p>
          <a:p>
            <a:pPr marL="0" indent="0">
              <a:buNone/>
            </a:pPr>
            <a:endParaRPr lang="en-US" dirty="0"/>
          </a:p>
        </p:txBody>
      </p:sp>
      <p:sp>
        <p:nvSpPr>
          <p:cNvPr id="4" name="Segnaposto data 3"/>
          <p:cNvSpPr>
            <a:spLocks noGrp="1"/>
          </p:cNvSpPr>
          <p:nvPr>
            <p:ph type="dt" sz="half" idx="10"/>
          </p:nvPr>
        </p:nvSpPr>
        <p:spPr/>
        <p:txBody>
          <a:bodyPr/>
          <a:lstStyle/>
          <a:p>
            <a:r>
              <a:rPr lang="en-US" altLang="x-none"/>
              <a:t>29 March 2023</a:t>
            </a:r>
            <a:endParaRPr lang="it-IT" altLang="x-none" dirty="0"/>
          </a:p>
        </p:txBody>
      </p:sp>
      <p:sp>
        <p:nvSpPr>
          <p:cNvPr id="6" name="CasellaDiTesto 5"/>
          <p:cNvSpPr txBox="1"/>
          <p:nvPr/>
        </p:nvSpPr>
        <p:spPr>
          <a:xfrm>
            <a:off x="536356" y="3965655"/>
            <a:ext cx="1516762" cy="338554"/>
          </a:xfrm>
          <a:prstGeom prst="rect">
            <a:avLst/>
          </a:prstGeom>
          <a:noFill/>
        </p:spPr>
        <p:txBody>
          <a:bodyPr wrap="none" rtlCol="0">
            <a:spAutoFit/>
          </a:bodyPr>
          <a:lstStyle/>
          <a:p>
            <a:r>
              <a:rPr lang="it-CH" sz="1600" dirty="0" err="1"/>
              <a:t>Loan</a:t>
            </a:r>
            <a:r>
              <a:rPr lang="it-CH" sz="1600" dirty="0"/>
              <a:t> </a:t>
            </a:r>
            <a:r>
              <a:rPr lang="it-CH" sz="1600" dirty="0" err="1"/>
              <a:t>applicant</a:t>
            </a:r>
            <a:endParaRPr lang="en-US" sz="1600" dirty="0"/>
          </a:p>
        </p:txBody>
      </p:sp>
      <mc:AlternateContent xmlns:mc="http://schemas.openxmlformats.org/markup-compatibility/2006" xmlns:a14="http://schemas.microsoft.com/office/drawing/2010/main">
        <mc:Choice Requires="a14">
          <p:sp>
            <p:nvSpPr>
              <p:cNvPr id="7" name="CasellaDiTesto 6"/>
              <p:cNvSpPr txBox="1"/>
              <p:nvPr/>
            </p:nvSpPr>
            <p:spPr>
              <a:xfrm>
                <a:off x="2150096" y="3965655"/>
                <a:ext cx="1167114" cy="338554"/>
              </a:xfrm>
              <a:prstGeom prst="rect">
                <a:avLst/>
              </a:prstGeom>
              <a:noFill/>
            </p:spPr>
            <p:txBody>
              <a:bodyPr wrap="none" rtlCol="0">
                <a:spAutoFit/>
              </a:bodyPr>
              <a:lstStyle/>
              <a:p>
                <a:r>
                  <a:rPr lang="it-CH" sz="1600" dirty="0"/>
                  <a:t>Features </a:t>
                </a:r>
                <a14:m>
                  <m:oMath xmlns:m="http://schemas.openxmlformats.org/officeDocument/2006/math">
                    <m:r>
                      <a:rPr lang="it-CH" sz="1600" b="0" i="1" smtClean="0">
                        <a:latin typeface="Cambria Math" panose="02040503050406030204" pitchFamily="18" charset="0"/>
                      </a:rPr>
                      <m:t>𝑥</m:t>
                    </m:r>
                  </m:oMath>
                </a14:m>
                <a:endParaRPr lang="en-US" sz="1600" dirty="0"/>
              </a:p>
            </p:txBody>
          </p:sp>
        </mc:Choice>
        <mc:Fallback xmlns="">
          <p:sp>
            <p:nvSpPr>
              <p:cNvPr id="7" name="CasellaDiTesto 6"/>
              <p:cNvSpPr txBox="1">
                <a:spLocks noRot="1" noChangeAspect="1" noMove="1" noResize="1" noEditPoints="1" noAdjustHandles="1" noChangeArrowheads="1" noChangeShapeType="1" noTextEdit="1"/>
              </p:cNvSpPr>
              <p:nvPr/>
            </p:nvSpPr>
            <p:spPr>
              <a:xfrm>
                <a:off x="2150096" y="3965655"/>
                <a:ext cx="1167114" cy="338554"/>
              </a:xfrm>
              <a:prstGeom prst="rect">
                <a:avLst/>
              </a:prstGeom>
              <a:blipFill>
                <a:blip r:embed="rId2"/>
                <a:stretch>
                  <a:fillRect l="-3141" t="-5455" b="-23636"/>
                </a:stretch>
              </a:blipFill>
            </p:spPr>
            <p:txBody>
              <a:bodyPr/>
              <a:lstStyle/>
              <a:p>
                <a:r>
                  <a:rPr lang="en-US">
                    <a:noFill/>
                  </a:rPr>
                  <a:t> </a:t>
                </a:r>
              </a:p>
            </p:txBody>
          </p:sp>
        </mc:Fallback>
      </mc:AlternateContent>
      <p:sp>
        <p:nvSpPr>
          <p:cNvPr id="8" name="CasellaDiTesto 7"/>
          <p:cNvSpPr txBox="1"/>
          <p:nvPr/>
        </p:nvSpPr>
        <p:spPr>
          <a:xfrm>
            <a:off x="2131090" y="4403676"/>
            <a:ext cx="1055097" cy="261610"/>
          </a:xfrm>
          <a:prstGeom prst="rect">
            <a:avLst/>
          </a:prstGeom>
          <a:noFill/>
        </p:spPr>
        <p:txBody>
          <a:bodyPr wrap="none" rtlCol="0">
            <a:spAutoFit/>
          </a:bodyPr>
          <a:lstStyle/>
          <a:p>
            <a:r>
              <a:rPr lang="it-CH" sz="1100" dirty="0"/>
              <a:t>Personal data</a:t>
            </a:r>
            <a:endParaRPr lang="en-US" sz="1100" dirty="0"/>
          </a:p>
        </p:txBody>
      </p:sp>
      <p:sp>
        <p:nvSpPr>
          <p:cNvPr id="9" name="CasellaDiTesto 8"/>
          <p:cNvSpPr txBox="1"/>
          <p:nvPr/>
        </p:nvSpPr>
        <p:spPr>
          <a:xfrm>
            <a:off x="2085976" y="4797694"/>
            <a:ext cx="1143262" cy="261610"/>
          </a:xfrm>
          <a:prstGeom prst="rect">
            <a:avLst/>
          </a:prstGeom>
          <a:noFill/>
        </p:spPr>
        <p:txBody>
          <a:bodyPr wrap="none" rtlCol="0">
            <a:spAutoFit/>
          </a:bodyPr>
          <a:lstStyle/>
          <a:p>
            <a:r>
              <a:rPr lang="it-CH" sz="1100" dirty="0" err="1"/>
              <a:t>Education</a:t>
            </a:r>
            <a:r>
              <a:rPr lang="it-CH" sz="1100" dirty="0"/>
              <a:t> </a:t>
            </a:r>
            <a:r>
              <a:rPr lang="it-CH" sz="1100" dirty="0" err="1"/>
              <a:t>level</a:t>
            </a:r>
            <a:endParaRPr lang="en-US" sz="1100" dirty="0"/>
          </a:p>
        </p:txBody>
      </p:sp>
      <p:sp>
        <p:nvSpPr>
          <p:cNvPr id="10" name="CasellaDiTesto 9"/>
          <p:cNvSpPr txBox="1"/>
          <p:nvPr/>
        </p:nvSpPr>
        <p:spPr>
          <a:xfrm>
            <a:off x="1990168" y="5185726"/>
            <a:ext cx="1382110" cy="261610"/>
          </a:xfrm>
          <a:prstGeom prst="rect">
            <a:avLst/>
          </a:prstGeom>
          <a:noFill/>
        </p:spPr>
        <p:txBody>
          <a:bodyPr wrap="none" rtlCol="0">
            <a:spAutoFit/>
          </a:bodyPr>
          <a:lstStyle/>
          <a:p>
            <a:r>
              <a:rPr lang="it-CH" sz="1100" dirty="0" err="1"/>
              <a:t>Employment</a:t>
            </a:r>
            <a:r>
              <a:rPr lang="it-CH" sz="1100" dirty="0"/>
              <a:t> status</a:t>
            </a:r>
            <a:endParaRPr lang="en-US" sz="1100" dirty="0"/>
          </a:p>
        </p:txBody>
      </p:sp>
      <p:sp>
        <p:nvSpPr>
          <p:cNvPr id="11" name="CasellaDiTesto 10"/>
          <p:cNvSpPr txBox="1"/>
          <p:nvPr/>
        </p:nvSpPr>
        <p:spPr>
          <a:xfrm>
            <a:off x="2150096" y="5560574"/>
            <a:ext cx="1015021" cy="261610"/>
          </a:xfrm>
          <a:prstGeom prst="rect">
            <a:avLst/>
          </a:prstGeom>
          <a:noFill/>
        </p:spPr>
        <p:txBody>
          <a:bodyPr wrap="none" rtlCol="0">
            <a:spAutoFit/>
          </a:bodyPr>
          <a:lstStyle/>
          <a:p>
            <a:r>
              <a:rPr lang="it-CH" sz="1100" dirty="0"/>
              <a:t>Credit </a:t>
            </a:r>
            <a:r>
              <a:rPr lang="it-CH" sz="1100" dirty="0" err="1"/>
              <a:t>history</a:t>
            </a:r>
            <a:endParaRPr lang="en-US" sz="1100" dirty="0"/>
          </a:p>
        </p:txBody>
      </p:sp>
      <p:sp>
        <p:nvSpPr>
          <p:cNvPr id="12" name="CasellaDiTesto 11"/>
          <p:cNvSpPr txBox="1"/>
          <p:nvPr/>
        </p:nvSpPr>
        <p:spPr>
          <a:xfrm>
            <a:off x="2258134" y="5958160"/>
            <a:ext cx="811441" cy="261610"/>
          </a:xfrm>
          <a:prstGeom prst="rect">
            <a:avLst/>
          </a:prstGeom>
          <a:noFill/>
        </p:spPr>
        <p:txBody>
          <a:bodyPr wrap="none" rtlCol="0">
            <a:spAutoFit/>
          </a:bodyPr>
          <a:lstStyle/>
          <a:p>
            <a:r>
              <a:rPr lang="it-CH" sz="1100" dirty="0" err="1"/>
              <a:t>Loan</a:t>
            </a:r>
            <a:r>
              <a:rPr lang="it-CH" sz="1100" dirty="0"/>
              <a:t> data</a:t>
            </a:r>
            <a:endParaRPr lang="en-US" sz="1100" dirty="0"/>
          </a:p>
        </p:txBody>
      </p:sp>
      <p:sp>
        <p:nvSpPr>
          <p:cNvPr id="13" name="Rettangolo 12"/>
          <p:cNvSpPr/>
          <p:nvPr/>
        </p:nvSpPr>
        <p:spPr>
          <a:xfrm>
            <a:off x="3305142" y="4384521"/>
            <a:ext cx="133350" cy="308016"/>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CasellaDiTesto 18"/>
          <p:cNvSpPr txBox="1"/>
          <p:nvPr/>
        </p:nvSpPr>
        <p:spPr>
          <a:xfrm>
            <a:off x="4583832" y="3981043"/>
            <a:ext cx="2281394" cy="307777"/>
          </a:xfrm>
          <a:prstGeom prst="rect">
            <a:avLst/>
          </a:prstGeom>
          <a:noFill/>
        </p:spPr>
        <p:txBody>
          <a:bodyPr wrap="none" rtlCol="0">
            <a:spAutoFit/>
          </a:bodyPr>
          <a:lstStyle/>
          <a:p>
            <a:pPr algn="ctr"/>
            <a:r>
              <a:rPr lang="it-CH" sz="1400" b="1" dirty="0"/>
              <a:t>Machine Learning model</a:t>
            </a:r>
          </a:p>
        </p:txBody>
      </p:sp>
      <p:sp>
        <p:nvSpPr>
          <p:cNvPr id="23" name="CasellaDiTesto 22"/>
          <p:cNvSpPr txBox="1"/>
          <p:nvPr/>
        </p:nvSpPr>
        <p:spPr>
          <a:xfrm rot="16200000">
            <a:off x="8509864" y="4730212"/>
            <a:ext cx="1553748" cy="461665"/>
          </a:xfrm>
          <a:prstGeom prst="rect">
            <a:avLst/>
          </a:prstGeom>
          <a:noFill/>
        </p:spPr>
        <p:txBody>
          <a:bodyPr wrap="square" rtlCol="0">
            <a:spAutoFit/>
          </a:bodyPr>
          <a:lstStyle/>
          <a:p>
            <a:r>
              <a:rPr lang="it-CH" sz="1200" dirty="0" err="1"/>
              <a:t>Probability</a:t>
            </a:r>
            <a:r>
              <a:rPr lang="it-CH" sz="1200" dirty="0"/>
              <a:t> of </a:t>
            </a:r>
            <a:r>
              <a:rPr lang="it-CH" sz="1200" dirty="0" err="1"/>
              <a:t>honoring</a:t>
            </a:r>
            <a:r>
              <a:rPr lang="it-CH" sz="1200" dirty="0"/>
              <a:t> the </a:t>
            </a:r>
            <a:r>
              <a:rPr lang="it-CH" sz="1200" dirty="0" err="1"/>
              <a:t>loan</a:t>
            </a:r>
            <a:endParaRPr lang="en-US" sz="1200" dirty="0"/>
          </a:p>
        </p:txBody>
      </p:sp>
      <p:cxnSp>
        <p:nvCxnSpPr>
          <p:cNvPr id="24" name="Connettore 2 23"/>
          <p:cNvCxnSpPr/>
          <p:nvPr/>
        </p:nvCxnSpPr>
        <p:spPr>
          <a:xfrm flipH="1" flipV="1">
            <a:off x="9633778" y="4184170"/>
            <a:ext cx="7902" cy="152610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p:cNvCxnSpPr/>
          <p:nvPr/>
        </p:nvCxnSpPr>
        <p:spPr>
          <a:xfrm flipV="1">
            <a:off x="9641680" y="5699059"/>
            <a:ext cx="1566888" cy="1121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CasellaDiTesto 25"/>
          <p:cNvSpPr txBox="1"/>
          <p:nvPr/>
        </p:nvSpPr>
        <p:spPr>
          <a:xfrm>
            <a:off x="9880289" y="5868246"/>
            <a:ext cx="1011815" cy="276999"/>
          </a:xfrm>
          <a:prstGeom prst="rect">
            <a:avLst/>
          </a:prstGeom>
          <a:noFill/>
        </p:spPr>
        <p:txBody>
          <a:bodyPr wrap="none" rtlCol="0">
            <a:spAutoFit/>
          </a:bodyPr>
          <a:lstStyle/>
          <a:p>
            <a:r>
              <a:rPr lang="it-CH" sz="1200" dirty="0"/>
              <a:t>Credit score</a:t>
            </a:r>
            <a:endParaRPr lang="en-US" sz="1200" dirty="0"/>
          </a:p>
        </p:txBody>
      </p:sp>
      <p:sp>
        <p:nvSpPr>
          <p:cNvPr id="27" name="Rettangolo 26"/>
          <p:cNvSpPr/>
          <p:nvPr/>
        </p:nvSpPr>
        <p:spPr>
          <a:xfrm>
            <a:off x="9864746" y="5329727"/>
            <a:ext cx="133350" cy="369332"/>
          </a:xfrm>
          <a:prstGeom prst="rect">
            <a:avLst/>
          </a:prstGeom>
          <a:solidFill>
            <a:srgbClr val="C0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ttangolo 27"/>
          <p:cNvSpPr/>
          <p:nvPr/>
        </p:nvSpPr>
        <p:spPr>
          <a:xfrm>
            <a:off x="10138024" y="5091602"/>
            <a:ext cx="133350" cy="612000"/>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ttangolo 28"/>
          <p:cNvSpPr/>
          <p:nvPr/>
        </p:nvSpPr>
        <p:spPr>
          <a:xfrm>
            <a:off x="10412377" y="4912950"/>
            <a:ext cx="133350" cy="792000"/>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ttangolo 29"/>
          <p:cNvSpPr/>
          <p:nvPr/>
        </p:nvSpPr>
        <p:spPr>
          <a:xfrm>
            <a:off x="10685655" y="4721098"/>
            <a:ext cx="133350" cy="972000"/>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asellaDiTesto 30"/>
          <p:cNvSpPr txBox="1"/>
          <p:nvPr/>
        </p:nvSpPr>
        <p:spPr>
          <a:xfrm>
            <a:off x="9779777" y="5682569"/>
            <a:ext cx="287258" cy="276999"/>
          </a:xfrm>
          <a:prstGeom prst="rect">
            <a:avLst/>
          </a:prstGeom>
          <a:noFill/>
        </p:spPr>
        <p:txBody>
          <a:bodyPr wrap="none" rtlCol="0">
            <a:spAutoFit/>
          </a:bodyPr>
          <a:lstStyle/>
          <a:p>
            <a:r>
              <a:rPr lang="it-CH" sz="1200" dirty="0"/>
              <a:t>P</a:t>
            </a:r>
            <a:endParaRPr lang="en-US" sz="1200" dirty="0"/>
          </a:p>
        </p:txBody>
      </p:sp>
      <p:sp>
        <p:nvSpPr>
          <p:cNvPr id="32" name="CasellaDiTesto 31"/>
          <p:cNvSpPr txBox="1"/>
          <p:nvPr/>
        </p:nvSpPr>
        <p:spPr>
          <a:xfrm>
            <a:off x="10044079" y="5682569"/>
            <a:ext cx="279244" cy="276999"/>
          </a:xfrm>
          <a:prstGeom prst="rect">
            <a:avLst/>
          </a:prstGeom>
          <a:noFill/>
        </p:spPr>
        <p:txBody>
          <a:bodyPr wrap="none" rtlCol="0">
            <a:spAutoFit/>
          </a:bodyPr>
          <a:lstStyle/>
          <a:p>
            <a:r>
              <a:rPr lang="it-CH" sz="1200" dirty="0"/>
              <a:t>F</a:t>
            </a:r>
            <a:endParaRPr lang="en-US" sz="1200" dirty="0"/>
          </a:p>
        </p:txBody>
      </p:sp>
      <p:sp>
        <p:nvSpPr>
          <p:cNvPr id="33" name="CasellaDiTesto 32"/>
          <p:cNvSpPr txBox="1"/>
          <p:nvPr/>
        </p:nvSpPr>
        <p:spPr>
          <a:xfrm>
            <a:off x="10316674" y="5682569"/>
            <a:ext cx="304892" cy="276999"/>
          </a:xfrm>
          <a:prstGeom prst="rect">
            <a:avLst/>
          </a:prstGeom>
          <a:noFill/>
        </p:spPr>
        <p:txBody>
          <a:bodyPr wrap="none" rtlCol="0">
            <a:spAutoFit/>
          </a:bodyPr>
          <a:lstStyle/>
          <a:p>
            <a:r>
              <a:rPr lang="it-CH" sz="1200" dirty="0"/>
              <a:t>G</a:t>
            </a:r>
            <a:endParaRPr lang="en-US" sz="1200" dirty="0"/>
          </a:p>
        </p:txBody>
      </p:sp>
      <p:sp>
        <p:nvSpPr>
          <p:cNvPr id="34" name="CasellaDiTesto 33"/>
          <p:cNvSpPr txBox="1"/>
          <p:nvPr/>
        </p:nvSpPr>
        <p:spPr>
          <a:xfrm>
            <a:off x="10587060" y="5682569"/>
            <a:ext cx="287258" cy="276999"/>
          </a:xfrm>
          <a:prstGeom prst="rect">
            <a:avLst/>
          </a:prstGeom>
          <a:noFill/>
        </p:spPr>
        <p:txBody>
          <a:bodyPr wrap="none" rtlCol="0">
            <a:spAutoFit/>
          </a:bodyPr>
          <a:lstStyle/>
          <a:p>
            <a:r>
              <a:rPr lang="it-CH" sz="1200" dirty="0"/>
              <a:t>E</a:t>
            </a:r>
            <a:endParaRPr lang="en-US" sz="1200" dirty="0"/>
          </a:p>
        </p:txBody>
      </p:sp>
      <p:sp>
        <p:nvSpPr>
          <p:cNvPr id="46" name="Rettangolo 45"/>
          <p:cNvSpPr/>
          <p:nvPr/>
        </p:nvSpPr>
        <p:spPr>
          <a:xfrm>
            <a:off x="3305142" y="4773289"/>
            <a:ext cx="133350" cy="308016"/>
          </a:xfrm>
          <a:prstGeom prst="rect">
            <a:avLst/>
          </a:prstGeom>
          <a:solidFill>
            <a:srgbClr val="FFC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Rettangolo 46"/>
          <p:cNvSpPr/>
          <p:nvPr/>
        </p:nvSpPr>
        <p:spPr>
          <a:xfrm>
            <a:off x="3307689" y="5162057"/>
            <a:ext cx="133350" cy="308016"/>
          </a:xfrm>
          <a:prstGeom prst="rect">
            <a:avLst/>
          </a:prstGeom>
          <a:solidFill>
            <a:srgbClr val="92D050"/>
          </a:solid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8" name="Rettangolo 47"/>
          <p:cNvSpPr/>
          <p:nvPr/>
        </p:nvSpPr>
        <p:spPr>
          <a:xfrm>
            <a:off x="3305995" y="5548740"/>
            <a:ext cx="133350" cy="308016"/>
          </a:xfrm>
          <a:prstGeom prst="rect">
            <a:avLst/>
          </a:prstGeom>
          <a:solidFill>
            <a:srgbClr val="00B0F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9" name="Rettangolo 48"/>
          <p:cNvSpPr/>
          <p:nvPr/>
        </p:nvSpPr>
        <p:spPr>
          <a:xfrm>
            <a:off x="3305142" y="5935423"/>
            <a:ext cx="133350" cy="308016"/>
          </a:xfrm>
          <a:prstGeom prst="rect">
            <a:avLst/>
          </a:prstGeom>
          <a:solidFill>
            <a:srgbClr val="7030A0"/>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mc:AlternateContent xmlns:mc="http://schemas.openxmlformats.org/markup-compatibility/2006" xmlns:a14="http://schemas.microsoft.com/office/drawing/2010/main">
        <mc:Choice Requires="a14">
          <p:sp>
            <p:nvSpPr>
              <p:cNvPr id="99" name="Rettangolo 98">
                <a:extLst>
                  <a:ext uri="{FF2B5EF4-FFF2-40B4-BE49-F238E27FC236}">
                    <a16:creationId xmlns:a16="http://schemas.microsoft.com/office/drawing/2014/main" id="{26132571-79E5-16CF-9465-5CBB9DA5C505}"/>
                  </a:ext>
                </a:extLst>
              </p:cNvPr>
              <p:cNvSpPr/>
              <p:nvPr/>
            </p:nvSpPr>
            <p:spPr>
              <a:xfrm>
                <a:off x="4919738" y="4383270"/>
                <a:ext cx="1447224" cy="1155552"/>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it-CH" sz="2000" b="0" i="1" smtClean="0">
                          <a:latin typeface="Cambria Math" panose="02040503050406030204" pitchFamily="18" charset="0"/>
                        </a:rPr>
                        <m:t>𝑓</m:t>
                      </m:r>
                      <m:r>
                        <a:rPr lang="it-CH" sz="2000" b="0" i="1" smtClean="0">
                          <a:latin typeface="Cambria Math" panose="02040503050406030204" pitchFamily="18" charset="0"/>
                        </a:rPr>
                        <m:t>(·)</m:t>
                      </m:r>
                    </m:oMath>
                  </m:oMathPara>
                </a14:m>
                <a:endParaRPr lang="it-IT" dirty="0"/>
              </a:p>
            </p:txBody>
          </p:sp>
        </mc:Choice>
        <mc:Fallback xmlns="">
          <p:sp>
            <p:nvSpPr>
              <p:cNvPr id="99" name="Rettangolo 98">
                <a:extLst>
                  <a:ext uri="{FF2B5EF4-FFF2-40B4-BE49-F238E27FC236}">
                    <a16:creationId xmlns:a16="http://schemas.microsoft.com/office/drawing/2014/main" id="{26132571-79E5-16CF-9465-5CBB9DA5C505}"/>
                  </a:ext>
                </a:extLst>
              </p:cNvPr>
              <p:cNvSpPr>
                <a:spLocks noRot="1" noChangeAspect="1" noMove="1" noResize="1" noEditPoints="1" noAdjustHandles="1" noChangeArrowheads="1" noChangeShapeType="1" noTextEdit="1"/>
              </p:cNvSpPr>
              <p:nvPr/>
            </p:nvSpPr>
            <p:spPr>
              <a:xfrm>
                <a:off x="4919738" y="4383270"/>
                <a:ext cx="1447224" cy="1155552"/>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CasellaDiTesto 99"/>
              <p:cNvSpPr txBox="1"/>
              <p:nvPr/>
            </p:nvSpPr>
            <p:spPr>
              <a:xfrm>
                <a:off x="4579583" y="4446781"/>
                <a:ext cx="307584" cy="9610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800" i="1" smtClean="0">
                              <a:latin typeface="Cambria Math" panose="02040503050406030204" pitchFamily="18" charset="0"/>
                            </a:rPr>
                          </m:ctrlPr>
                        </m:mPr>
                        <m:mr>
                          <m:e>
                            <m:sSub>
                              <m:sSubPr>
                                <m:ctrlPr>
                                  <a:rPr lang="en-US" sz="1800" i="1" smtClean="0">
                                    <a:latin typeface="Cambria Math" panose="02040503050406030204" pitchFamily="18" charset="0"/>
                                  </a:rPr>
                                </m:ctrlPr>
                              </m:sSubPr>
                              <m:e>
                                <m:r>
                                  <a:rPr lang="it-CH" sz="1800" b="0" i="1" smtClean="0">
                                    <a:latin typeface="Cambria Math" panose="02040503050406030204" pitchFamily="18" charset="0"/>
                                  </a:rPr>
                                  <m:t>𝑥</m:t>
                                </m:r>
                              </m:e>
                              <m:sub>
                                <m:r>
                                  <a:rPr lang="it-CH" sz="1800" b="0" i="1" smtClean="0">
                                    <a:latin typeface="Cambria Math" panose="02040503050406030204" pitchFamily="18" charset="0"/>
                                  </a:rPr>
                                  <m:t>1</m:t>
                                </m:r>
                              </m:sub>
                            </m:sSub>
                          </m:e>
                        </m:mr>
                        <m:mr>
                          <m:e>
                            <m:m>
                              <m:mPr>
                                <m:mcs>
                                  <m:mc>
                                    <m:mcPr>
                                      <m:count m:val="1"/>
                                      <m:mcJc m:val="center"/>
                                    </m:mcPr>
                                  </m:mc>
                                </m:mcs>
                                <m:ctrlPr>
                                  <a:rPr lang="en-US" sz="1800" i="1" smtClean="0">
                                    <a:latin typeface="Cambria Math" panose="02040503050406030204" pitchFamily="18" charset="0"/>
                                  </a:rPr>
                                </m:ctrlPr>
                              </m:mPr>
                              <m:mr>
                                <m:e>
                                  <m:sSub>
                                    <m:sSubPr>
                                      <m:ctrlPr>
                                        <a:rPr lang="en-US" sz="1800" i="1">
                                          <a:latin typeface="Cambria Math" panose="02040503050406030204" pitchFamily="18" charset="0"/>
                                        </a:rPr>
                                      </m:ctrlPr>
                                    </m:sSubPr>
                                    <m:e>
                                      <m:r>
                                        <a:rPr lang="it-CH" sz="1800" i="1">
                                          <a:latin typeface="Cambria Math" panose="02040503050406030204" pitchFamily="18" charset="0"/>
                                        </a:rPr>
                                        <m:t>𝑥</m:t>
                                      </m:r>
                                    </m:e>
                                    <m:sub>
                                      <m:r>
                                        <a:rPr lang="it-CH" sz="1800" b="0" i="1" smtClean="0">
                                          <a:latin typeface="Cambria Math" panose="02040503050406030204" pitchFamily="18" charset="0"/>
                                        </a:rPr>
                                        <m:t>2</m:t>
                                      </m:r>
                                    </m:sub>
                                  </m:sSub>
                                </m:e>
                              </m:mr>
                              <m:mr>
                                <m:e>
                                  <m:m>
                                    <m:mPr>
                                      <m:mcs>
                                        <m:mc>
                                          <m:mcPr>
                                            <m:count m:val="1"/>
                                            <m:mcJc m:val="center"/>
                                          </m:mcPr>
                                        </m:mc>
                                      </m:mcs>
                                      <m:ctrlPr>
                                        <a:rPr lang="en-US" sz="1800" i="1" smtClean="0">
                                          <a:latin typeface="Cambria Math" panose="02040503050406030204" pitchFamily="18" charset="0"/>
                                        </a:rPr>
                                      </m:ctrlPr>
                                    </m:mPr>
                                    <m:mr>
                                      <m:e>
                                        <m:r>
                                          <m:rPr>
                                            <m:brk m:alnAt="7"/>
                                          </m:rPr>
                                          <a:rPr lang="en-US" sz="1800" i="1" smtClean="0">
                                            <a:latin typeface="Cambria Math" panose="02040503050406030204" pitchFamily="18" charset="0"/>
                                          </a:rPr>
                                          <m:t>⋮</m:t>
                                        </m:r>
                                      </m:e>
                                    </m:mr>
                                    <m:mr>
                                      <m:e>
                                        <m:sSub>
                                          <m:sSubPr>
                                            <m:ctrlPr>
                                              <a:rPr lang="en-US" sz="1800" i="1">
                                                <a:latin typeface="Cambria Math" panose="02040503050406030204" pitchFamily="18" charset="0"/>
                                              </a:rPr>
                                            </m:ctrlPr>
                                          </m:sSubPr>
                                          <m:e>
                                            <m:r>
                                              <a:rPr lang="it-CH" sz="1800" i="1">
                                                <a:latin typeface="Cambria Math" panose="02040503050406030204" pitchFamily="18" charset="0"/>
                                              </a:rPr>
                                              <m:t>𝑥</m:t>
                                            </m:r>
                                          </m:e>
                                          <m:sub>
                                            <m:r>
                                              <a:rPr lang="it-CH" sz="1800" b="0" i="1" smtClean="0">
                                                <a:latin typeface="Cambria Math" panose="02040503050406030204" pitchFamily="18" charset="0"/>
                                              </a:rPr>
                                              <m:t>𝑑</m:t>
                                            </m:r>
                                          </m:sub>
                                        </m:sSub>
                                      </m:e>
                                    </m:mr>
                                  </m:m>
                                </m:e>
                              </m:mr>
                            </m:m>
                          </m:e>
                        </m:mr>
                      </m:m>
                    </m:oMath>
                  </m:oMathPara>
                </a14:m>
                <a:endParaRPr lang="en-US" sz="1800" dirty="0"/>
              </a:p>
            </p:txBody>
          </p:sp>
        </mc:Choice>
        <mc:Fallback xmlns="">
          <p:sp>
            <p:nvSpPr>
              <p:cNvPr id="100" name="CasellaDiTesto 99"/>
              <p:cNvSpPr txBox="1">
                <a:spLocks noRot="1" noChangeAspect="1" noMove="1" noResize="1" noEditPoints="1" noAdjustHandles="1" noChangeArrowheads="1" noChangeShapeType="1" noTextEdit="1"/>
              </p:cNvSpPr>
              <p:nvPr/>
            </p:nvSpPr>
            <p:spPr>
              <a:xfrm>
                <a:off x="4579583" y="4446781"/>
                <a:ext cx="307584" cy="961032"/>
              </a:xfrm>
              <a:prstGeom prst="rect">
                <a:avLst/>
              </a:prstGeom>
              <a:blipFill>
                <a:blip r:embed="rId4"/>
                <a:stretch>
                  <a:fillRect/>
                </a:stretch>
              </a:blipFill>
            </p:spPr>
            <p:txBody>
              <a:bodyPr/>
              <a:lstStyle/>
              <a:p>
                <a:r>
                  <a:rPr lang="en-US">
                    <a:noFill/>
                  </a:rPr>
                  <a:t> </a:t>
                </a:r>
              </a:p>
            </p:txBody>
          </p:sp>
        </mc:Fallback>
      </mc:AlternateContent>
      <p:cxnSp>
        <p:nvCxnSpPr>
          <p:cNvPr id="101" name="Connettore 2 100"/>
          <p:cNvCxnSpPr>
            <a:stCxn id="99" idx="3"/>
            <a:endCxn id="102" idx="1"/>
          </p:cNvCxnSpPr>
          <p:nvPr/>
        </p:nvCxnSpPr>
        <p:spPr>
          <a:xfrm>
            <a:off x="6366962" y="4961046"/>
            <a:ext cx="227509" cy="0"/>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CasellaDiTesto 101"/>
              <p:cNvSpPr txBox="1"/>
              <p:nvPr/>
            </p:nvSpPr>
            <p:spPr>
              <a:xfrm>
                <a:off x="6594471" y="4822546"/>
                <a:ext cx="1654567" cy="276999"/>
              </a:xfrm>
              <a:prstGeom prst="rect">
                <a:avLst/>
              </a:prstGeom>
              <a:noFill/>
            </p:spPr>
            <p:txBody>
              <a:bodyPr wrap="square" lIns="0" tIns="0" rIns="0" bIns="0" rtlCol="0">
                <a:spAutoFit/>
              </a:bodyPr>
              <a:lstStyle/>
              <a:p>
                <a14:m>
                  <m:oMath xmlns:m="http://schemas.openxmlformats.org/officeDocument/2006/math">
                    <m:acc>
                      <m:accPr>
                        <m:chr m:val="̂"/>
                        <m:ctrlPr>
                          <a:rPr lang="en-US" sz="1800" i="1" smtClean="0">
                            <a:latin typeface="Cambria Math" panose="02040503050406030204" pitchFamily="18" charset="0"/>
                          </a:rPr>
                        </m:ctrlPr>
                      </m:accPr>
                      <m:e>
                        <m:r>
                          <a:rPr lang="it-CH" sz="1800" b="0" i="1" smtClean="0">
                            <a:latin typeface="Cambria Math" panose="02040503050406030204" pitchFamily="18" charset="0"/>
                          </a:rPr>
                          <m:t>𝑦</m:t>
                        </m:r>
                      </m:e>
                    </m:acc>
                    <m:r>
                      <a:rPr lang="it-CH" sz="1800" b="0" i="1" smtClean="0">
                        <a:latin typeface="Cambria Math" panose="02040503050406030204" pitchFamily="18" charset="0"/>
                      </a:rPr>
                      <m:t>=</m:t>
                    </m:r>
                  </m:oMath>
                </a14:m>
                <a:r>
                  <a:rPr lang="en-US" sz="1800" dirty="0"/>
                  <a:t> refused</a:t>
                </a:r>
              </a:p>
            </p:txBody>
          </p:sp>
        </mc:Choice>
        <mc:Fallback xmlns="">
          <p:sp>
            <p:nvSpPr>
              <p:cNvPr id="102" name="CasellaDiTesto 101"/>
              <p:cNvSpPr txBox="1">
                <a:spLocks noRot="1" noChangeAspect="1" noMove="1" noResize="1" noEditPoints="1" noAdjustHandles="1" noChangeArrowheads="1" noChangeShapeType="1" noTextEdit="1"/>
              </p:cNvSpPr>
              <p:nvPr/>
            </p:nvSpPr>
            <p:spPr>
              <a:xfrm>
                <a:off x="6594471" y="4822546"/>
                <a:ext cx="1654567" cy="276999"/>
              </a:xfrm>
              <a:prstGeom prst="rect">
                <a:avLst/>
              </a:prstGeom>
              <a:blipFill>
                <a:blip r:embed="rId5"/>
                <a:stretch>
                  <a:fillRect l="-5166" t="-28261" b="-50000"/>
                </a:stretch>
              </a:blipFill>
            </p:spPr>
            <p:txBody>
              <a:bodyPr/>
              <a:lstStyle/>
              <a:p>
                <a:r>
                  <a:rPr lang="en-US">
                    <a:noFill/>
                  </a:rPr>
                  <a:t> </a:t>
                </a:r>
              </a:p>
            </p:txBody>
          </p:sp>
        </mc:Fallback>
      </mc:AlternateContent>
      <p:sp>
        <p:nvSpPr>
          <p:cNvPr id="103" name="Rettangolo 102">
            <a:extLst>
              <a:ext uri="{FF2B5EF4-FFF2-40B4-BE49-F238E27FC236}">
                <a16:creationId xmlns:a16="http://schemas.microsoft.com/office/drawing/2014/main" id="{26132571-79E5-16CF-9465-5CBB9DA5C505}"/>
              </a:ext>
            </a:extLst>
          </p:cNvPr>
          <p:cNvSpPr/>
          <p:nvPr/>
        </p:nvSpPr>
        <p:spPr>
          <a:xfrm>
            <a:off x="4925575" y="4374262"/>
            <a:ext cx="1447224" cy="1155552"/>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xmlns:a14="http://schemas.microsoft.com/office/drawing/2010/main">
        <mc:Choice Requires="a14">
          <p:sp>
            <p:nvSpPr>
              <p:cNvPr id="104" name="Ovale 103">
                <a:extLst>
                  <a:ext uri="{FF2B5EF4-FFF2-40B4-BE49-F238E27FC236}">
                    <a16:creationId xmlns:a16="http://schemas.microsoft.com/office/drawing/2014/main" id="{A6EC773E-6ECA-0AFB-567E-EF5406B29850}"/>
                  </a:ext>
                </a:extLst>
              </p:cNvPr>
              <p:cNvSpPr/>
              <p:nvPr/>
            </p:nvSpPr>
            <p:spPr>
              <a:xfrm>
                <a:off x="5525480" y="4584146"/>
                <a:ext cx="745066" cy="677333"/>
              </a:xfrm>
              <a:prstGeom prst="ellipse">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it-CH" sz="1400" b="0" i="1" smtClean="0">
                          <a:solidFill>
                            <a:schemeClr val="tx1"/>
                          </a:solidFill>
                          <a:latin typeface="Cambria Math" panose="02040503050406030204" pitchFamily="18" charset="0"/>
                          <a:cs typeface="Calibri"/>
                        </a:rPr>
                        <m:t>      </m:t>
                      </m:r>
                      <m:nary>
                        <m:naryPr>
                          <m:chr m:val="∑"/>
                          <m:subHide m:val="on"/>
                          <m:supHide m:val="on"/>
                          <m:ctrlPr>
                            <a:rPr lang="it-IT" sz="1400" i="1" smtClean="0">
                              <a:solidFill>
                                <a:schemeClr val="bg1"/>
                              </a:solidFill>
                              <a:latin typeface="Cambria Math" panose="02040503050406030204" pitchFamily="18" charset="0"/>
                              <a:cs typeface="Calibri"/>
                            </a:rPr>
                          </m:ctrlPr>
                        </m:naryPr>
                        <m:sub/>
                        <m:sup/>
                        <m:e/>
                      </m:nary>
                    </m:oMath>
                  </m:oMathPara>
                </a14:m>
                <a:endParaRPr lang="it-IT" sz="1400" dirty="0"/>
              </a:p>
            </p:txBody>
          </p:sp>
        </mc:Choice>
        <mc:Fallback xmlns="">
          <p:sp>
            <p:nvSpPr>
              <p:cNvPr id="104" name="Ovale 103">
                <a:extLst>
                  <a:ext uri="{FF2B5EF4-FFF2-40B4-BE49-F238E27FC236}">
                    <a16:creationId xmlns:a16="http://schemas.microsoft.com/office/drawing/2014/main" id="{A6EC773E-6ECA-0AFB-567E-EF5406B29850}"/>
                  </a:ext>
                </a:extLst>
              </p:cNvPr>
              <p:cNvSpPr>
                <a:spLocks noRot="1" noChangeAspect="1" noMove="1" noResize="1" noEditPoints="1" noAdjustHandles="1" noChangeArrowheads="1" noChangeShapeType="1" noTextEdit="1"/>
              </p:cNvSpPr>
              <p:nvPr/>
            </p:nvSpPr>
            <p:spPr>
              <a:xfrm>
                <a:off x="5525480" y="4584146"/>
                <a:ext cx="745066" cy="677333"/>
              </a:xfrm>
              <a:prstGeom prst="ellipse">
                <a:avLst/>
              </a:prstGeom>
              <a:blipFill>
                <a:blip r:embed="rId6"/>
                <a:stretch>
                  <a:fillRect l="-52756" t="-94783" r="-65354" b="-140870"/>
                </a:stretch>
              </a:blipFill>
              <a:ln>
                <a:solidFill>
                  <a:schemeClr val="bg1"/>
                </a:solidFill>
              </a:ln>
            </p:spPr>
            <p:txBody>
              <a:bodyPr/>
              <a:lstStyle/>
              <a:p>
                <a:r>
                  <a:rPr lang="en-US">
                    <a:noFill/>
                  </a:rPr>
                  <a:t> </a:t>
                </a:r>
              </a:p>
            </p:txBody>
          </p:sp>
        </mc:Fallback>
      </mc:AlternateContent>
      <p:cxnSp>
        <p:nvCxnSpPr>
          <p:cNvPr id="105" name="Connettore 2 104"/>
          <p:cNvCxnSpPr>
            <a:endCxn id="104" idx="1"/>
          </p:cNvCxnSpPr>
          <p:nvPr/>
        </p:nvCxnSpPr>
        <p:spPr>
          <a:xfrm>
            <a:off x="4960127" y="4572000"/>
            <a:ext cx="674465" cy="111339"/>
          </a:xfrm>
          <a:prstGeom prst="straightConnector1">
            <a:avLst/>
          </a:prstGeom>
          <a:ln w="12700">
            <a:solidFill>
              <a:schemeClr val="bg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6" name="Connettore 2 105"/>
          <p:cNvCxnSpPr>
            <a:endCxn id="104" idx="2"/>
          </p:cNvCxnSpPr>
          <p:nvPr/>
        </p:nvCxnSpPr>
        <p:spPr>
          <a:xfrm>
            <a:off x="4953548" y="4841715"/>
            <a:ext cx="571932" cy="81098"/>
          </a:xfrm>
          <a:prstGeom prst="straightConnector1">
            <a:avLst/>
          </a:prstGeom>
          <a:ln w="12700">
            <a:solidFill>
              <a:schemeClr val="bg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7" name="Connettore 2 106"/>
          <p:cNvCxnSpPr>
            <a:endCxn id="104" idx="3"/>
          </p:cNvCxnSpPr>
          <p:nvPr/>
        </p:nvCxnSpPr>
        <p:spPr>
          <a:xfrm flipV="1">
            <a:off x="4960127" y="5162286"/>
            <a:ext cx="674465" cy="205702"/>
          </a:xfrm>
          <a:prstGeom prst="straightConnector1">
            <a:avLst/>
          </a:prstGeom>
          <a:ln w="12700">
            <a:solidFill>
              <a:schemeClr val="bg1"/>
            </a:solidFill>
            <a:prstDash val="soli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8" name="CasellaDiTesto 107"/>
              <p:cNvSpPr txBox="1"/>
              <p:nvPr/>
            </p:nvSpPr>
            <p:spPr>
              <a:xfrm>
                <a:off x="5010237" y="4353748"/>
                <a:ext cx="64280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CH" sz="1400" b="0" i="1" smtClean="0">
                          <a:solidFill>
                            <a:schemeClr val="bg1"/>
                          </a:solidFill>
                          <a:latin typeface="Cambria Math" panose="02040503050406030204" pitchFamily="18" charset="0"/>
                        </a:rPr>
                        <m:t> </m:t>
                      </m:r>
                      <m:sSub>
                        <m:sSubPr>
                          <m:ctrlPr>
                            <a:rPr lang="en-US" sz="1400" i="1" smtClean="0">
                              <a:solidFill>
                                <a:schemeClr val="bg1"/>
                              </a:solidFill>
                              <a:latin typeface="Cambria Math" panose="02040503050406030204" pitchFamily="18" charset="0"/>
                            </a:rPr>
                          </m:ctrlPr>
                        </m:sSubPr>
                        <m:e>
                          <m:r>
                            <a:rPr lang="it-CH" sz="1400" b="0" i="1" smtClean="0">
                              <a:solidFill>
                                <a:schemeClr val="bg1"/>
                              </a:solidFill>
                              <a:latin typeface="Cambria Math" panose="02040503050406030204" pitchFamily="18" charset="0"/>
                            </a:rPr>
                            <m:t> </m:t>
                          </m:r>
                          <m:sSub>
                            <m:sSubPr>
                              <m:ctrlPr>
                                <a:rPr lang="it-CH" sz="1400" b="0" i="1" smtClean="0">
                                  <a:solidFill>
                                    <a:schemeClr val="bg1"/>
                                  </a:solidFill>
                                  <a:latin typeface="Cambria Math" panose="02040503050406030204" pitchFamily="18" charset="0"/>
                                </a:rPr>
                              </m:ctrlPr>
                            </m:sSubPr>
                            <m:e>
                              <m:r>
                                <a:rPr lang="it-CH" sz="1400" i="1">
                                  <a:solidFill>
                                    <a:schemeClr val="bg1"/>
                                  </a:solidFill>
                                  <a:latin typeface="Cambria Math" panose="02040503050406030204" pitchFamily="18" charset="0"/>
                                </a:rPr>
                                <m:t>𝜙</m:t>
                              </m:r>
                            </m:e>
                            <m:sub>
                              <m:r>
                                <a:rPr lang="it-CH" sz="1400" b="0" i="1" smtClean="0">
                                  <a:solidFill>
                                    <a:schemeClr val="bg1"/>
                                  </a:solidFill>
                                  <a:latin typeface="Cambria Math" panose="02040503050406030204" pitchFamily="18" charset="0"/>
                                </a:rPr>
                                <m:t>1</m:t>
                              </m:r>
                            </m:sub>
                          </m:sSub>
                          <m:r>
                            <a:rPr lang="it-CH" sz="1400" b="0" i="1" smtClean="0">
                              <a:solidFill>
                                <a:schemeClr val="bg1"/>
                              </a:solidFill>
                              <a:latin typeface="Cambria Math" panose="02040503050406030204" pitchFamily="18" charset="0"/>
                            </a:rPr>
                            <m:t>(</m:t>
                          </m:r>
                          <m:r>
                            <a:rPr lang="it-CH" sz="1400" b="0" i="1" smtClean="0">
                              <a:solidFill>
                                <a:schemeClr val="bg1"/>
                              </a:solidFill>
                              <a:latin typeface="Cambria Math" panose="02040503050406030204" pitchFamily="18" charset="0"/>
                            </a:rPr>
                            <m:t>𝑥</m:t>
                          </m:r>
                        </m:e>
                        <m:sub>
                          <m:r>
                            <a:rPr lang="it-CH" sz="1400" b="0" i="1" smtClean="0">
                              <a:solidFill>
                                <a:schemeClr val="bg1"/>
                              </a:solidFill>
                              <a:latin typeface="Cambria Math" panose="02040503050406030204" pitchFamily="18" charset="0"/>
                            </a:rPr>
                            <m:t>1</m:t>
                          </m:r>
                        </m:sub>
                      </m:sSub>
                      <m:r>
                        <a:rPr lang="it-CH" sz="1400" b="0" i="1" smtClean="0">
                          <a:solidFill>
                            <a:schemeClr val="bg1"/>
                          </a:solidFill>
                          <a:latin typeface="Cambria Math" panose="02040503050406030204" pitchFamily="18" charset="0"/>
                        </a:rPr>
                        <m:t>)</m:t>
                      </m:r>
                    </m:oMath>
                  </m:oMathPara>
                </a14:m>
                <a:endParaRPr lang="en-US" sz="1400" dirty="0">
                  <a:solidFill>
                    <a:schemeClr val="bg1"/>
                  </a:solidFill>
                </a:endParaRPr>
              </a:p>
            </p:txBody>
          </p:sp>
        </mc:Choice>
        <mc:Fallback xmlns="">
          <p:sp>
            <p:nvSpPr>
              <p:cNvPr id="108" name="CasellaDiTesto 107"/>
              <p:cNvSpPr txBox="1">
                <a:spLocks noRot="1" noChangeAspect="1" noMove="1" noResize="1" noEditPoints="1" noAdjustHandles="1" noChangeArrowheads="1" noChangeShapeType="1" noTextEdit="1"/>
              </p:cNvSpPr>
              <p:nvPr/>
            </p:nvSpPr>
            <p:spPr>
              <a:xfrm>
                <a:off x="5010237" y="4353748"/>
                <a:ext cx="642805" cy="215444"/>
              </a:xfrm>
              <a:prstGeom prst="rect">
                <a:avLst/>
              </a:prstGeom>
              <a:blipFill>
                <a:blip r:embed="rId7"/>
                <a:stretch>
                  <a:fillRect r="-9524"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CasellaDiTesto 108"/>
              <p:cNvSpPr txBox="1"/>
              <p:nvPr/>
            </p:nvSpPr>
            <p:spPr>
              <a:xfrm>
                <a:off x="4907125" y="4624247"/>
                <a:ext cx="65114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CH" sz="1400" b="0" i="1" smtClean="0">
                          <a:solidFill>
                            <a:schemeClr val="bg1"/>
                          </a:solidFill>
                          <a:latin typeface="Cambria Math" panose="02040503050406030204" pitchFamily="18" charset="0"/>
                        </a:rPr>
                        <m:t> </m:t>
                      </m:r>
                      <m:sSub>
                        <m:sSubPr>
                          <m:ctrlPr>
                            <a:rPr lang="en-US" sz="1400" i="1" smtClean="0">
                              <a:solidFill>
                                <a:schemeClr val="bg1"/>
                              </a:solidFill>
                              <a:latin typeface="Cambria Math" panose="02040503050406030204" pitchFamily="18" charset="0"/>
                            </a:rPr>
                          </m:ctrlPr>
                        </m:sSubPr>
                        <m:e>
                          <m:r>
                            <a:rPr lang="it-CH" sz="1400" b="0" i="1" smtClean="0">
                              <a:solidFill>
                                <a:schemeClr val="bg1"/>
                              </a:solidFill>
                              <a:latin typeface="Cambria Math" panose="02040503050406030204" pitchFamily="18" charset="0"/>
                            </a:rPr>
                            <m:t> </m:t>
                          </m:r>
                          <m:sSub>
                            <m:sSubPr>
                              <m:ctrlPr>
                                <a:rPr lang="it-CH" sz="1400" b="0" i="1" smtClean="0">
                                  <a:solidFill>
                                    <a:schemeClr val="bg1"/>
                                  </a:solidFill>
                                  <a:latin typeface="Cambria Math" panose="02040503050406030204" pitchFamily="18" charset="0"/>
                                </a:rPr>
                              </m:ctrlPr>
                            </m:sSubPr>
                            <m:e>
                              <m:r>
                                <a:rPr lang="it-CH" sz="1400" i="1">
                                  <a:solidFill>
                                    <a:schemeClr val="bg1"/>
                                  </a:solidFill>
                                  <a:latin typeface="Cambria Math" panose="02040503050406030204" pitchFamily="18" charset="0"/>
                                </a:rPr>
                                <m:t>𝜙</m:t>
                              </m:r>
                            </m:e>
                            <m:sub>
                              <m:r>
                                <a:rPr lang="it-CH" sz="1400" b="0" i="1" smtClean="0">
                                  <a:solidFill>
                                    <a:schemeClr val="bg1"/>
                                  </a:solidFill>
                                  <a:latin typeface="Cambria Math" panose="02040503050406030204" pitchFamily="18" charset="0"/>
                                </a:rPr>
                                <m:t>2</m:t>
                              </m:r>
                            </m:sub>
                          </m:sSub>
                          <m:r>
                            <a:rPr lang="it-CH" sz="1400" b="0" i="1" smtClean="0">
                              <a:solidFill>
                                <a:schemeClr val="bg1"/>
                              </a:solidFill>
                              <a:latin typeface="Cambria Math" panose="02040503050406030204" pitchFamily="18" charset="0"/>
                            </a:rPr>
                            <m:t>(</m:t>
                          </m:r>
                          <m:r>
                            <a:rPr lang="it-CH" sz="1400" b="0" i="1" smtClean="0">
                              <a:solidFill>
                                <a:schemeClr val="bg1"/>
                              </a:solidFill>
                              <a:latin typeface="Cambria Math" panose="02040503050406030204" pitchFamily="18" charset="0"/>
                            </a:rPr>
                            <m:t>𝑥</m:t>
                          </m:r>
                        </m:e>
                        <m:sub>
                          <m:r>
                            <a:rPr lang="it-CH" sz="1400" b="0" i="1" smtClean="0">
                              <a:solidFill>
                                <a:schemeClr val="bg1"/>
                              </a:solidFill>
                              <a:latin typeface="Cambria Math" panose="02040503050406030204" pitchFamily="18" charset="0"/>
                            </a:rPr>
                            <m:t>2</m:t>
                          </m:r>
                        </m:sub>
                      </m:sSub>
                      <m:r>
                        <a:rPr lang="it-CH" sz="1400" b="0" i="1" smtClean="0">
                          <a:solidFill>
                            <a:schemeClr val="bg1"/>
                          </a:solidFill>
                          <a:latin typeface="Cambria Math" panose="02040503050406030204" pitchFamily="18" charset="0"/>
                        </a:rPr>
                        <m:t>)</m:t>
                      </m:r>
                    </m:oMath>
                  </m:oMathPara>
                </a14:m>
                <a:endParaRPr lang="en-US" sz="1400" dirty="0">
                  <a:solidFill>
                    <a:schemeClr val="bg1"/>
                  </a:solidFill>
                </a:endParaRPr>
              </a:p>
            </p:txBody>
          </p:sp>
        </mc:Choice>
        <mc:Fallback xmlns="">
          <p:sp>
            <p:nvSpPr>
              <p:cNvPr id="109" name="CasellaDiTesto 108"/>
              <p:cNvSpPr txBox="1">
                <a:spLocks noRot="1" noChangeAspect="1" noMove="1" noResize="1" noEditPoints="1" noAdjustHandles="1" noChangeArrowheads="1" noChangeShapeType="1" noTextEdit="1"/>
              </p:cNvSpPr>
              <p:nvPr/>
            </p:nvSpPr>
            <p:spPr>
              <a:xfrm>
                <a:off x="4907125" y="4624247"/>
                <a:ext cx="651140" cy="215444"/>
              </a:xfrm>
              <a:prstGeom prst="rect">
                <a:avLst/>
              </a:prstGeom>
              <a:blipFill>
                <a:blip r:embed="rId8"/>
                <a:stretch>
                  <a:fillRect r="-8411" b="-3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CasellaDiTesto 109"/>
              <p:cNvSpPr txBox="1"/>
              <p:nvPr/>
            </p:nvSpPr>
            <p:spPr>
              <a:xfrm>
                <a:off x="4885479" y="5000725"/>
                <a:ext cx="67550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CH" sz="1400" b="0" i="1" smtClean="0">
                          <a:solidFill>
                            <a:schemeClr val="bg1"/>
                          </a:solidFill>
                          <a:latin typeface="Cambria Math" panose="02040503050406030204" pitchFamily="18" charset="0"/>
                        </a:rPr>
                        <m:t> </m:t>
                      </m:r>
                      <m:sSub>
                        <m:sSubPr>
                          <m:ctrlPr>
                            <a:rPr lang="en-US" sz="1400" i="1" smtClean="0">
                              <a:solidFill>
                                <a:schemeClr val="bg1"/>
                              </a:solidFill>
                              <a:latin typeface="Cambria Math" panose="02040503050406030204" pitchFamily="18" charset="0"/>
                            </a:rPr>
                          </m:ctrlPr>
                        </m:sSubPr>
                        <m:e>
                          <m:r>
                            <a:rPr lang="it-CH" sz="1400" b="0" i="1" smtClean="0">
                              <a:solidFill>
                                <a:schemeClr val="bg1"/>
                              </a:solidFill>
                              <a:latin typeface="Cambria Math" panose="02040503050406030204" pitchFamily="18" charset="0"/>
                            </a:rPr>
                            <m:t> </m:t>
                          </m:r>
                          <m:sSub>
                            <m:sSubPr>
                              <m:ctrlPr>
                                <a:rPr lang="it-CH" sz="1400" b="0" i="1" smtClean="0">
                                  <a:solidFill>
                                    <a:schemeClr val="bg1"/>
                                  </a:solidFill>
                                  <a:latin typeface="Cambria Math" panose="02040503050406030204" pitchFamily="18" charset="0"/>
                                </a:rPr>
                              </m:ctrlPr>
                            </m:sSubPr>
                            <m:e>
                              <m:r>
                                <a:rPr lang="it-CH" sz="1400" i="1">
                                  <a:solidFill>
                                    <a:schemeClr val="bg1"/>
                                  </a:solidFill>
                                  <a:latin typeface="Cambria Math" panose="02040503050406030204" pitchFamily="18" charset="0"/>
                                </a:rPr>
                                <m:t>𝜙</m:t>
                              </m:r>
                            </m:e>
                            <m:sub>
                              <m:r>
                                <a:rPr lang="it-CH" sz="1400" b="0" i="1" smtClean="0">
                                  <a:solidFill>
                                    <a:schemeClr val="bg1"/>
                                  </a:solidFill>
                                  <a:latin typeface="Cambria Math" panose="02040503050406030204" pitchFamily="18" charset="0"/>
                                </a:rPr>
                                <m:t>𝑑</m:t>
                              </m:r>
                            </m:sub>
                          </m:sSub>
                          <m:r>
                            <a:rPr lang="it-CH" sz="1400" b="0" i="1" smtClean="0">
                              <a:solidFill>
                                <a:schemeClr val="bg1"/>
                              </a:solidFill>
                              <a:latin typeface="Cambria Math" panose="02040503050406030204" pitchFamily="18" charset="0"/>
                            </a:rPr>
                            <m:t>(</m:t>
                          </m:r>
                          <m:r>
                            <a:rPr lang="it-CH" sz="1400" b="0" i="1" smtClean="0">
                              <a:solidFill>
                                <a:schemeClr val="bg1"/>
                              </a:solidFill>
                              <a:latin typeface="Cambria Math" panose="02040503050406030204" pitchFamily="18" charset="0"/>
                            </a:rPr>
                            <m:t>𝑥</m:t>
                          </m:r>
                        </m:e>
                        <m:sub>
                          <m:r>
                            <a:rPr lang="it-CH" sz="1400" b="0" i="1" smtClean="0">
                              <a:solidFill>
                                <a:schemeClr val="bg1"/>
                              </a:solidFill>
                              <a:latin typeface="Cambria Math" panose="02040503050406030204" pitchFamily="18" charset="0"/>
                            </a:rPr>
                            <m:t>𝑑</m:t>
                          </m:r>
                        </m:sub>
                      </m:sSub>
                      <m:r>
                        <a:rPr lang="it-CH" sz="1400" b="0" i="1" smtClean="0">
                          <a:solidFill>
                            <a:schemeClr val="bg1"/>
                          </a:solidFill>
                          <a:latin typeface="Cambria Math" panose="02040503050406030204" pitchFamily="18" charset="0"/>
                        </a:rPr>
                        <m:t>)</m:t>
                      </m:r>
                    </m:oMath>
                  </m:oMathPara>
                </a14:m>
                <a:endParaRPr lang="en-US" sz="1400" dirty="0">
                  <a:solidFill>
                    <a:schemeClr val="bg1"/>
                  </a:solidFill>
                </a:endParaRPr>
              </a:p>
            </p:txBody>
          </p:sp>
        </mc:Choice>
        <mc:Fallback xmlns="">
          <p:sp>
            <p:nvSpPr>
              <p:cNvPr id="110" name="CasellaDiTesto 109"/>
              <p:cNvSpPr txBox="1">
                <a:spLocks noRot="1" noChangeAspect="1" noMove="1" noResize="1" noEditPoints="1" noAdjustHandles="1" noChangeArrowheads="1" noChangeShapeType="1" noTextEdit="1"/>
              </p:cNvSpPr>
              <p:nvPr/>
            </p:nvSpPr>
            <p:spPr>
              <a:xfrm>
                <a:off x="4885479" y="5000725"/>
                <a:ext cx="675506" cy="215444"/>
              </a:xfrm>
              <a:prstGeom prst="rect">
                <a:avLst/>
              </a:prstGeom>
              <a:blipFill>
                <a:blip r:embed="rId9"/>
                <a:stretch>
                  <a:fillRect r="-9009" b="-33333"/>
                </a:stretch>
              </a:blipFill>
            </p:spPr>
            <p:txBody>
              <a:bodyPr/>
              <a:lstStyle/>
              <a:p>
                <a:r>
                  <a:rPr lang="en-US">
                    <a:noFill/>
                  </a:rPr>
                  <a:t> </a:t>
                </a:r>
              </a:p>
            </p:txBody>
          </p:sp>
        </mc:Fallback>
      </mc:AlternateContent>
      <p:cxnSp>
        <p:nvCxnSpPr>
          <p:cNvPr id="134" name="Connettore 2 133"/>
          <p:cNvCxnSpPr>
            <a:endCxn id="135" idx="1"/>
          </p:cNvCxnSpPr>
          <p:nvPr/>
        </p:nvCxnSpPr>
        <p:spPr>
          <a:xfrm>
            <a:off x="6386371" y="4567020"/>
            <a:ext cx="227509" cy="0"/>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5" name="CasellaDiTesto 134"/>
              <p:cNvSpPr txBox="1"/>
              <p:nvPr/>
            </p:nvSpPr>
            <p:spPr>
              <a:xfrm>
                <a:off x="6613880" y="4428520"/>
                <a:ext cx="1654567" cy="276999"/>
              </a:xfrm>
              <a:prstGeom prst="rect">
                <a:avLst/>
              </a:prstGeom>
              <a:noFill/>
            </p:spPr>
            <p:txBody>
              <a:bodyPr wrap="square" lIns="0" tIns="0" rIns="0" bIns="0" rtlCol="0">
                <a:spAutoFit/>
              </a:bodyPr>
              <a:lstStyle/>
              <a:p>
                <a14:m>
                  <m:oMath xmlns:m="http://schemas.openxmlformats.org/officeDocument/2006/math">
                    <m:acc>
                      <m:accPr>
                        <m:chr m:val="̂"/>
                        <m:ctrlPr>
                          <a:rPr lang="en-US" sz="1800" i="1" smtClean="0">
                            <a:latin typeface="Cambria Math" panose="02040503050406030204" pitchFamily="18" charset="0"/>
                          </a:rPr>
                        </m:ctrlPr>
                      </m:accPr>
                      <m:e>
                        <m:r>
                          <a:rPr lang="it-CH" sz="1800" b="0" i="1" smtClean="0">
                            <a:latin typeface="Cambria Math" panose="02040503050406030204" pitchFamily="18" charset="0"/>
                          </a:rPr>
                          <m:t>𝑦</m:t>
                        </m:r>
                      </m:e>
                    </m:acc>
                    <m:r>
                      <a:rPr lang="it-CH" sz="1800" b="0" i="1" smtClean="0">
                        <a:latin typeface="Cambria Math" panose="02040503050406030204" pitchFamily="18" charset="0"/>
                      </a:rPr>
                      <m:t>=</m:t>
                    </m:r>
                  </m:oMath>
                </a14:m>
                <a:r>
                  <a:rPr lang="en-US" sz="1800" dirty="0"/>
                  <a:t> refused</a:t>
                </a:r>
              </a:p>
            </p:txBody>
          </p:sp>
        </mc:Choice>
        <mc:Fallback xmlns="">
          <p:sp>
            <p:nvSpPr>
              <p:cNvPr id="135" name="CasellaDiTesto 134"/>
              <p:cNvSpPr txBox="1">
                <a:spLocks noRot="1" noChangeAspect="1" noMove="1" noResize="1" noEditPoints="1" noAdjustHandles="1" noChangeArrowheads="1" noChangeShapeType="1" noTextEdit="1"/>
              </p:cNvSpPr>
              <p:nvPr/>
            </p:nvSpPr>
            <p:spPr>
              <a:xfrm>
                <a:off x="6613880" y="4428520"/>
                <a:ext cx="1654567" cy="276999"/>
              </a:xfrm>
              <a:prstGeom prst="rect">
                <a:avLst/>
              </a:prstGeom>
              <a:blipFill>
                <a:blip r:embed="rId10"/>
                <a:stretch>
                  <a:fillRect l="-5166" t="-28261" b="-50000"/>
                </a:stretch>
              </a:blipFill>
            </p:spPr>
            <p:txBody>
              <a:bodyPr/>
              <a:lstStyle/>
              <a:p>
                <a:r>
                  <a:rPr lang="en-US">
                    <a:noFill/>
                  </a:rPr>
                  <a:t> </a:t>
                </a:r>
              </a:p>
            </p:txBody>
          </p:sp>
        </mc:Fallback>
      </mc:AlternateContent>
      <p:cxnSp>
        <p:nvCxnSpPr>
          <p:cNvPr id="136" name="Connettore 2 135"/>
          <p:cNvCxnSpPr>
            <a:stCxn id="103" idx="3"/>
            <a:endCxn id="23" idx="0"/>
          </p:cNvCxnSpPr>
          <p:nvPr/>
        </p:nvCxnSpPr>
        <p:spPr>
          <a:xfrm>
            <a:off x="6372799" y="4952038"/>
            <a:ext cx="2683107" cy="9007"/>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40" name="CasellaDiTesto 139"/>
          <p:cNvSpPr txBox="1"/>
          <p:nvPr/>
        </p:nvSpPr>
        <p:spPr>
          <a:xfrm>
            <a:off x="9426516" y="3734554"/>
            <a:ext cx="2383794" cy="677108"/>
          </a:xfrm>
          <a:prstGeom prst="rect">
            <a:avLst/>
          </a:prstGeom>
          <a:noFill/>
        </p:spPr>
        <p:txBody>
          <a:bodyPr wrap="none" rtlCol="0">
            <a:spAutoFit/>
          </a:bodyPr>
          <a:lstStyle/>
          <a:p>
            <a:pPr algn="ctr"/>
            <a:r>
              <a:rPr lang="it-CH" sz="1400" b="1" dirty="0" err="1"/>
              <a:t>Explanation</a:t>
            </a:r>
            <a:endParaRPr lang="it-CH" sz="1400" b="1" dirty="0"/>
          </a:p>
          <a:p>
            <a:pPr algn="ctr"/>
            <a:r>
              <a:rPr lang="en-US" sz="1200" dirty="0"/>
              <a:t>Variable that contributed most to</a:t>
            </a:r>
          </a:p>
          <a:p>
            <a:pPr algn="ctr"/>
            <a:r>
              <a:rPr lang="en-US" sz="1200" dirty="0"/>
              <a:t> the model decision</a:t>
            </a:r>
          </a:p>
        </p:txBody>
      </p:sp>
      <p:pic>
        <p:nvPicPr>
          <p:cNvPr id="142" name="Immagine 141"/>
          <p:cNvPicPr>
            <a:picLocks noChangeAspect="1"/>
          </p:cNvPicPr>
          <p:nvPr/>
        </p:nvPicPr>
        <p:blipFill>
          <a:blip r:embed="rId11"/>
          <a:stretch>
            <a:fillRect/>
          </a:stretch>
        </p:blipFill>
        <p:spPr>
          <a:xfrm>
            <a:off x="700814" y="4481050"/>
            <a:ext cx="1187846" cy="1187846"/>
          </a:xfrm>
          <a:prstGeom prst="rect">
            <a:avLst/>
          </a:prstGeom>
        </p:spPr>
      </p:pic>
      <p:pic>
        <p:nvPicPr>
          <p:cNvPr id="145" name="Immagine 144"/>
          <p:cNvPicPr>
            <a:picLocks noChangeAspect="1"/>
          </p:cNvPicPr>
          <p:nvPr/>
        </p:nvPicPr>
        <p:blipFill>
          <a:blip r:embed="rId11"/>
          <a:stretch>
            <a:fillRect/>
          </a:stretch>
        </p:blipFill>
        <p:spPr>
          <a:xfrm>
            <a:off x="6418704" y="5669342"/>
            <a:ext cx="619222" cy="619222"/>
          </a:xfrm>
          <a:prstGeom prst="rect">
            <a:avLst/>
          </a:prstGeom>
        </p:spPr>
      </p:pic>
      <p:pic>
        <p:nvPicPr>
          <p:cNvPr id="146" name="Immagine 145"/>
          <p:cNvPicPr>
            <a:picLocks noChangeAspect="1"/>
          </p:cNvPicPr>
          <p:nvPr/>
        </p:nvPicPr>
        <p:blipFill>
          <a:blip r:embed="rId12"/>
          <a:stretch>
            <a:fillRect/>
          </a:stretch>
        </p:blipFill>
        <p:spPr>
          <a:xfrm>
            <a:off x="5392898" y="5627994"/>
            <a:ext cx="659501" cy="659501"/>
          </a:xfrm>
          <a:prstGeom prst="rect">
            <a:avLst/>
          </a:prstGeom>
        </p:spPr>
      </p:pic>
      <p:pic>
        <p:nvPicPr>
          <p:cNvPr id="147" name="Immagine 146"/>
          <p:cNvPicPr>
            <a:picLocks noChangeAspect="1"/>
          </p:cNvPicPr>
          <p:nvPr/>
        </p:nvPicPr>
        <p:blipFill>
          <a:blip r:embed="rId13"/>
          <a:stretch>
            <a:fillRect/>
          </a:stretch>
        </p:blipFill>
        <p:spPr>
          <a:xfrm>
            <a:off x="7369464" y="5682569"/>
            <a:ext cx="611554" cy="611554"/>
          </a:xfrm>
          <a:prstGeom prst="rect">
            <a:avLst/>
          </a:prstGeom>
        </p:spPr>
      </p:pic>
      <p:sp>
        <p:nvSpPr>
          <p:cNvPr id="148" name="CasellaDiTesto 147"/>
          <p:cNvSpPr txBox="1"/>
          <p:nvPr/>
        </p:nvSpPr>
        <p:spPr bwMode="auto">
          <a:xfrm>
            <a:off x="5488609" y="6299565"/>
            <a:ext cx="485710" cy="184666"/>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CH" sz="1200" kern="0" dirty="0" err="1">
                <a:latin typeface="+mn-lt"/>
                <a:ea typeface="ＭＳ Ｐゴシック" pitchFamily="-112" charset="-128"/>
                <a:cs typeface="ＭＳ Ｐゴシック" pitchFamily="-112" charset="-128"/>
              </a:rPr>
              <a:t>Banker</a:t>
            </a:r>
            <a:endParaRPr lang="en-US" sz="1200" kern="0" dirty="0">
              <a:latin typeface="+mn-lt"/>
              <a:ea typeface="ＭＳ Ｐゴシック" pitchFamily="-112" charset="-128"/>
              <a:cs typeface="ＭＳ Ｐゴシック" pitchFamily="-112" charset="-128"/>
            </a:endParaRPr>
          </a:p>
        </p:txBody>
      </p:sp>
      <p:sp>
        <p:nvSpPr>
          <p:cNvPr id="149" name="CasellaDiTesto 148"/>
          <p:cNvSpPr txBox="1"/>
          <p:nvPr/>
        </p:nvSpPr>
        <p:spPr bwMode="auto">
          <a:xfrm>
            <a:off x="6230582" y="6300907"/>
            <a:ext cx="995465" cy="184666"/>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CH" sz="1200" kern="0" dirty="0" err="1">
                <a:latin typeface="+mn-lt"/>
                <a:ea typeface="ＭＳ Ｐゴシック" pitchFamily="-112" charset="-128"/>
                <a:cs typeface="ＭＳ Ｐゴシック" pitchFamily="-112" charset="-128"/>
              </a:rPr>
              <a:t>Loan</a:t>
            </a:r>
            <a:r>
              <a:rPr lang="it-CH" sz="1200" kern="0" dirty="0">
                <a:latin typeface="+mn-lt"/>
                <a:ea typeface="ＭＳ Ｐゴシック" pitchFamily="-112" charset="-128"/>
                <a:cs typeface="ＭＳ Ｐゴシック" pitchFamily="-112" charset="-128"/>
              </a:rPr>
              <a:t> </a:t>
            </a:r>
            <a:r>
              <a:rPr lang="it-CH" sz="1200" kern="0" dirty="0" err="1">
                <a:latin typeface="+mn-lt"/>
                <a:ea typeface="ＭＳ Ｐゴシック" pitchFamily="-112" charset="-128"/>
                <a:cs typeface="ＭＳ Ｐゴシック" pitchFamily="-112" charset="-128"/>
              </a:rPr>
              <a:t>applicant</a:t>
            </a:r>
            <a:endParaRPr lang="en-US" sz="1200" kern="0" dirty="0">
              <a:latin typeface="+mn-lt"/>
              <a:ea typeface="ＭＳ Ｐゴシック" pitchFamily="-112" charset="-128"/>
              <a:cs typeface="ＭＳ Ｐゴシック" pitchFamily="-112" charset="-128"/>
            </a:endParaRPr>
          </a:p>
        </p:txBody>
      </p:sp>
      <p:sp>
        <p:nvSpPr>
          <p:cNvPr id="150" name="CasellaDiTesto 149"/>
          <p:cNvSpPr txBox="1"/>
          <p:nvPr/>
        </p:nvSpPr>
        <p:spPr bwMode="auto">
          <a:xfrm>
            <a:off x="7386379" y="6312282"/>
            <a:ext cx="682879" cy="184666"/>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CH" sz="1200" kern="0" dirty="0">
                <a:latin typeface="+mn-lt"/>
                <a:ea typeface="ＭＳ Ｐゴシック" pitchFamily="-112" charset="-128"/>
                <a:cs typeface="ＭＳ Ｐゴシック" pitchFamily="-112" charset="-128"/>
              </a:rPr>
              <a:t>ML </a:t>
            </a:r>
            <a:r>
              <a:rPr lang="it-CH" sz="1200" kern="0" dirty="0" err="1">
                <a:latin typeface="+mn-lt"/>
                <a:ea typeface="ＭＳ Ｐゴシック" pitchFamily="-112" charset="-128"/>
                <a:cs typeface="ＭＳ Ｐゴシック" pitchFamily="-112" charset="-128"/>
              </a:rPr>
              <a:t>expert</a:t>
            </a:r>
            <a:endParaRPr lang="en-US" sz="1200" kern="0" dirty="0">
              <a:latin typeface="+mn-lt"/>
              <a:ea typeface="ＭＳ Ｐゴシック" pitchFamily="-112" charset="-128"/>
              <a:cs typeface="ＭＳ Ｐゴシック" pitchFamily="-112" charset="-128"/>
            </a:endParaRPr>
          </a:p>
        </p:txBody>
      </p:sp>
      <p:pic>
        <p:nvPicPr>
          <p:cNvPr id="5" name="Immagine 4">
            <a:extLst>
              <a:ext uri="{FF2B5EF4-FFF2-40B4-BE49-F238E27FC236}">
                <a16:creationId xmlns:a16="http://schemas.microsoft.com/office/drawing/2014/main" id="{3F2E6B34-A2CF-6EF7-291E-431550D01618}"/>
              </a:ext>
            </a:extLst>
          </p:cNvPr>
          <p:cNvPicPr>
            <a:picLocks noChangeAspect="1"/>
          </p:cNvPicPr>
          <p:nvPr/>
        </p:nvPicPr>
        <p:blipFill>
          <a:blip r:embed="rId11"/>
          <a:stretch>
            <a:fillRect/>
          </a:stretch>
        </p:blipFill>
        <p:spPr>
          <a:xfrm>
            <a:off x="9791630" y="5045398"/>
            <a:ext cx="263552" cy="263552"/>
          </a:xfrm>
          <a:prstGeom prst="rect">
            <a:avLst/>
          </a:prstGeom>
        </p:spPr>
      </p:pic>
    </p:spTree>
    <p:extLst>
      <p:ext uri="{BB962C8B-B14F-4D97-AF65-F5344CB8AC3E}">
        <p14:creationId xmlns:p14="http://schemas.microsoft.com/office/powerpoint/2010/main" val="986760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4"/>
                                        </p:tgtEl>
                                        <p:attrNameLst>
                                          <p:attrName>style.visibility</p:attrName>
                                        </p:attrNameLst>
                                      </p:cBhvr>
                                      <p:to>
                                        <p:strVal val="visible"/>
                                      </p:to>
                                    </p:set>
                                  </p:childTnLst>
                                </p:cTn>
                              </p:par>
                              <p:par>
                                <p:cTn id="27" presetID="1" presetClass="exit" presetSubtype="0" fill="hold" grpId="0" nodeType="withEffect">
                                  <p:stCondLst>
                                    <p:cond delay="0"/>
                                  </p:stCondLst>
                                  <p:childTnLst>
                                    <p:set>
                                      <p:cBhvr>
                                        <p:cTn id="28" dur="1" fill="hold">
                                          <p:stCondLst>
                                            <p:cond delay="0"/>
                                          </p:stCondLst>
                                        </p:cTn>
                                        <p:tgtEl>
                                          <p:spTgt spid="102"/>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0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p:bldP spid="27" grpId="0" animBg="1"/>
      <p:bldP spid="28" grpId="0" animBg="1"/>
      <p:bldP spid="29" grpId="0" animBg="1"/>
      <p:bldP spid="30" grpId="0" animBg="1"/>
      <p:bldP spid="31" grpId="0"/>
      <p:bldP spid="32" grpId="0"/>
      <p:bldP spid="33" grpId="0"/>
      <p:bldP spid="34" grpId="0"/>
      <p:bldP spid="99" grpId="0" animBg="1"/>
      <p:bldP spid="102" grpId="0"/>
      <p:bldP spid="103" grpId="0" animBg="1"/>
      <p:bldP spid="104" grpId="0" animBg="1"/>
      <p:bldP spid="108" grpId="0"/>
      <p:bldP spid="109" grpId="0"/>
      <p:bldP spid="110" grpId="0"/>
      <p:bldP spid="135" grpId="0"/>
      <p:bldP spid="1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CH" dirty="0" err="1"/>
              <a:t>Interpretability</a:t>
            </a:r>
            <a:r>
              <a:rPr lang="it-CH" dirty="0"/>
              <a:t> in Machine Learning</a:t>
            </a:r>
            <a:endParaRPr lang="en-US" dirty="0"/>
          </a:p>
        </p:txBody>
      </p:sp>
      <p:sp>
        <p:nvSpPr>
          <p:cNvPr id="3" name="Segnaposto contenuto 2"/>
          <p:cNvSpPr>
            <a:spLocks noGrp="1"/>
          </p:cNvSpPr>
          <p:nvPr>
            <p:ph idx="1"/>
          </p:nvPr>
        </p:nvSpPr>
        <p:spPr/>
        <p:txBody>
          <a:bodyPr/>
          <a:lstStyle/>
          <a:p>
            <a:pPr marL="0" indent="0">
              <a:buNone/>
            </a:pPr>
            <a:r>
              <a:rPr lang="en" sz="2000" b="1" dirty="0">
                <a:solidFill>
                  <a:schemeClr val="accent2"/>
                </a:solidFill>
                <a:cs typeface="Calibri"/>
              </a:rPr>
              <a:t>When</a:t>
            </a:r>
            <a:r>
              <a:rPr lang="en" sz="2000" dirty="0">
                <a:solidFill>
                  <a:schemeClr val="accent1"/>
                </a:solidFill>
                <a:cs typeface="Calibri"/>
              </a:rPr>
              <a:t> </a:t>
            </a:r>
            <a:r>
              <a:rPr lang="en" sz="2000" dirty="0">
                <a:cs typeface="Calibri"/>
              </a:rPr>
              <a:t>and </a:t>
            </a:r>
            <a:r>
              <a:rPr lang="en" sz="2000" b="1" dirty="0">
                <a:solidFill>
                  <a:srgbClr val="F79109"/>
                </a:solidFill>
                <a:cs typeface="Calibri"/>
              </a:rPr>
              <a:t>why</a:t>
            </a:r>
            <a:r>
              <a:rPr lang="en" sz="2000" dirty="0">
                <a:cs typeface="Calibri"/>
              </a:rPr>
              <a:t> is needed:</a:t>
            </a:r>
            <a:endParaRPr lang="it-IT" sz="2000" dirty="0">
              <a:cs typeface="Calibri"/>
            </a:endParaRPr>
          </a:p>
          <a:p>
            <a:pPr lvl="1"/>
            <a:r>
              <a:rPr lang="en" sz="1600" b="1" dirty="0">
                <a:solidFill>
                  <a:schemeClr val="accent2"/>
                </a:solidFill>
                <a:ea typeface="+mn-lt"/>
                <a:cs typeface="+mn-lt"/>
              </a:rPr>
              <a:t>Medium to </a:t>
            </a:r>
            <a:r>
              <a:rPr lang="en-US" sz="1600" b="1" dirty="0">
                <a:solidFill>
                  <a:schemeClr val="accent2"/>
                </a:solidFill>
                <a:ea typeface="+mn-lt"/>
                <a:cs typeface="+mn-lt"/>
              </a:rPr>
              <a:t>high-risk</a:t>
            </a:r>
            <a:r>
              <a:rPr lang="en" sz="1600" b="1" dirty="0">
                <a:solidFill>
                  <a:schemeClr val="accent2"/>
                </a:solidFill>
                <a:ea typeface="+mn-lt"/>
                <a:cs typeface="+mn-lt"/>
              </a:rPr>
              <a:t> environments</a:t>
            </a:r>
            <a:r>
              <a:rPr lang="en" sz="1600" dirty="0">
                <a:ea typeface="+mn-lt"/>
                <a:cs typeface="+mn-lt"/>
              </a:rPr>
              <a:t> where a prediction error can have serious consequences (</a:t>
            </a:r>
            <a:r>
              <a:rPr lang="en-US" sz="1600" dirty="0">
                <a:ea typeface="+mn-lt"/>
                <a:cs typeface="+mn-lt"/>
              </a:rPr>
              <a:t>e.g.,</a:t>
            </a:r>
            <a:r>
              <a:rPr lang="en" sz="1600" dirty="0">
                <a:ea typeface="+mn-lt"/>
                <a:cs typeface="+mn-lt"/>
              </a:rPr>
              <a:t> self-driving cars, medical diagnosis, ...).</a:t>
            </a:r>
            <a:endParaRPr lang="en" sz="1600" dirty="0">
              <a:cs typeface="Calibri"/>
            </a:endParaRPr>
          </a:p>
          <a:p>
            <a:pPr lvl="1"/>
            <a:r>
              <a:rPr lang="en" sz="1600" dirty="0">
                <a:ea typeface="+mn-lt"/>
                <a:cs typeface="+mn-lt"/>
              </a:rPr>
              <a:t>Understanding the decisions of complex models can lead to </a:t>
            </a:r>
            <a:r>
              <a:rPr lang="en" sz="1600" b="1" dirty="0">
                <a:solidFill>
                  <a:srgbClr val="F79109"/>
                </a:solidFill>
                <a:ea typeface="+mn-lt"/>
                <a:cs typeface="+mn-lt"/>
              </a:rPr>
              <a:t>new scientific discoveries</a:t>
            </a:r>
            <a:r>
              <a:rPr lang="en" sz="1600" b="1" dirty="0">
                <a:solidFill>
                  <a:srgbClr val="FFC000"/>
                </a:solidFill>
                <a:ea typeface="+mn-lt"/>
                <a:cs typeface="+mn-lt"/>
              </a:rPr>
              <a:t> </a:t>
            </a:r>
            <a:r>
              <a:rPr lang="en" sz="1600" dirty="0">
                <a:ea typeface="+mn-lt"/>
                <a:cs typeface="+mn-lt"/>
              </a:rPr>
              <a:t>[3].</a:t>
            </a:r>
            <a:endParaRPr lang="en" sz="1600" dirty="0">
              <a:cs typeface="Calibri"/>
            </a:endParaRPr>
          </a:p>
          <a:p>
            <a:pPr lvl="1"/>
            <a:r>
              <a:rPr lang="en" sz="1600" dirty="0">
                <a:ea typeface="+mn-lt"/>
                <a:cs typeface="+mn-lt"/>
              </a:rPr>
              <a:t>Provides </a:t>
            </a:r>
            <a:r>
              <a:rPr lang="en" sz="1600" b="1" dirty="0">
                <a:solidFill>
                  <a:srgbClr val="F79109"/>
                </a:solidFill>
                <a:ea typeface="+mn-lt"/>
                <a:cs typeface="+mn-lt"/>
              </a:rPr>
              <a:t>business value</a:t>
            </a:r>
            <a:r>
              <a:rPr lang="en" sz="1600" b="1" dirty="0">
                <a:solidFill>
                  <a:srgbClr val="FFC000"/>
                </a:solidFill>
                <a:ea typeface="+mn-lt"/>
                <a:cs typeface="+mn-lt"/>
              </a:rPr>
              <a:t> </a:t>
            </a:r>
            <a:r>
              <a:rPr lang="en" sz="1600" dirty="0">
                <a:ea typeface="+mn-lt"/>
                <a:cs typeface="+mn-lt"/>
              </a:rPr>
              <a:t>by ensuring a technical team, being able to explain model decisions, can communicate more effectively with the business team [4].</a:t>
            </a:r>
            <a:endParaRPr lang="en" sz="1600" dirty="0">
              <a:cs typeface="Calibri"/>
            </a:endParaRPr>
          </a:p>
          <a:p>
            <a:pPr lvl="1"/>
            <a:r>
              <a:rPr lang="en" sz="1600" dirty="0">
                <a:ea typeface="+mn-lt"/>
                <a:cs typeface="+mn-lt"/>
              </a:rPr>
              <a:t>It can help companies and institutions to </a:t>
            </a:r>
            <a:r>
              <a:rPr lang="en" sz="1600" b="1" dirty="0">
                <a:solidFill>
                  <a:srgbClr val="F79109"/>
                </a:solidFill>
                <a:ea typeface="+mn-lt"/>
                <a:cs typeface="+mn-lt"/>
              </a:rPr>
              <a:t>build trust and adoption</a:t>
            </a:r>
            <a:r>
              <a:rPr lang="en" sz="1600" dirty="0">
                <a:ea typeface="+mn-lt"/>
                <a:cs typeface="+mn-lt"/>
              </a:rPr>
              <a:t> for customers, regulators and the general public [4].</a:t>
            </a:r>
            <a:endParaRPr lang="en" dirty="0">
              <a:cs typeface="Calibri" panose="020F0502020204030204"/>
            </a:endParaRPr>
          </a:p>
          <a:p>
            <a:pPr lvl="1"/>
            <a:r>
              <a:rPr lang="en" sz="1600" b="1" dirty="0">
                <a:solidFill>
                  <a:srgbClr val="F79109"/>
                </a:solidFill>
                <a:ea typeface="+mn-lt"/>
                <a:cs typeface="+mn-lt"/>
              </a:rPr>
              <a:t>Legal requirements</a:t>
            </a:r>
            <a:r>
              <a:rPr lang="en" sz="1600" dirty="0">
                <a:solidFill>
                  <a:schemeClr val="accent2"/>
                </a:solidFill>
                <a:ea typeface="+mn-lt"/>
                <a:cs typeface="+mn-lt"/>
              </a:rPr>
              <a:t> </a:t>
            </a:r>
            <a:r>
              <a:rPr lang="en" sz="1600" dirty="0">
                <a:ea typeface="+mn-lt"/>
                <a:cs typeface="+mn-lt"/>
              </a:rPr>
              <a:t>[5].</a:t>
            </a:r>
            <a:r>
              <a:rPr lang="en" sz="1600" dirty="0">
                <a:solidFill>
                  <a:schemeClr val="accent2"/>
                </a:solidFill>
                <a:ea typeface="+mn-lt"/>
                <a:cs typeface="+mn-lt"/>
              </a:rPr>
              <a:t> </a:t>
            </a:r>
            <a:r>
              <a:rPr lang="en" sz="1600" dirty="0">
                <a:ea typeface="+mn-lt"/>
                <a:cs typeface="+mn-lt"/>
              </a:rPr>
              <a:t>Explainability obligations depend on who makes the decisions (e.g., requirements are stronger for public authorities than for private firms), and on the degree of automation of the decision-making process (i.e., when no humans are in the loop).</a:t>
            </a:r>
          </a:p>
          <a:p>
            <a:pPr marL="457200" lvl="1" indent="0">
              <a:buNone/>
            </a:pPr>
            <a:r>
              <a:rPr lang="en" sz="1600" dirty="0">
                <a:ea typeface="+mn-lt"/>
                <a:cs typeface="+mn-lt"/>
              </a:rPr>
              <a:t>     Four level of constraints on explainability:</a:t>
            </a:r>
            <a:endParaRPr lang="en" sz="1600" dirty="0">
              <a:solidFill>
                <a:srgbClr val="000000"/>
              </a:solidFill>
              <a:cs typeface="Calibri"/>
            </a:endParaRPr>
          </a:p>
          <a:p>
            <a:pPr marL="1257300" lvl="2" indent="-342900">
              <a:buAutoNum type="arabicPeriod"/>
            </a:pPr>
            <a:r>
              <a:rPr lang="en" sz="1400" dirty="0">
                <a:ea typeface="+mn-lt"/>
                <a:cs typeface="+mn-lt"/>
              </a:rPr>
              <a:t>providing the main features used to make a decision,</a:t>
            </a:r>
          </a:p>
          <a:p>
            <a:pPr marL="1257300" lvl="2" indent="-342900">
              <a:buAutoNum type="arabicPeriod"/>
            </a:pPr>
            <a:r>
              <a:rPr lang="en" sz="1400" dirty="0">
                <a:ea typeface="+mn-lt"/>
                <a:cs typeface="+mn-lt"/>
              </a:rPr>
              <a:t>providing all the processed features,</a:t>
            </a:r>
          </a:p>
          <a:p>
            <a:pPr marL="1257300" lvl="2" indent="-342900">
              <a:buAutoNum type="arabicPeriod"/>
            </a:pPr>
            <a:r>
              <a:rPr lang="en" sz="1400" dirty="0">
                <a:ea typeface="+mn-lt"/>
                <a:cs typeface="+mn-lt"/>
              </a:rPr>
              <a:t>providing a comprehensive explanation of the decision,</a:t>
            </a:r>
          </a:p>
          <a:p>
            <a:pPr marL="1257300" lvl="2" indent="-342900">
              <a:buAutoNum type="arabicPeriod"/>
            </a:pPr>
            <a:r>
              <a:rPr lang="en" sz="1400" dirty="0">
                <a:ea typeface="+mn-lt"/>
                <a:cs typeface="+mn-lt"/>
              </a:rPr>
              <a:t>providing an understandable representation of the whole model.</a:t>
            </a:r>
            <a:endParaRPr lang="en" sz="1400" dirty="0">
              <a:cs typeface="Calibri"/>
            </a:endParaRPr>
          </a:p>
          <a:p>
            <a:pPr marL="0" indent="0">
              <a:buNone/>
            </a:pPr>
            <a:endParaRPr lang="en-US" dirty="0"/>
          </a:p>
        </p:txBody>
      </p:sp>
      <p:sp>
        <p:nvSpPr>
          <p:cNvPr id="4" name="Segnaposto data 3"/>
          <p:cNvSpPr>
            <a:spLocks noGrp="1"/>
          </p:cNvSpPr>
          <p:nvPr>
            <p:ph type="dt" sz="half" idx="10"/>
          </p:nvPr>
        </p:nvSpPr>
        <p:spPr/>
        <p:txBody>
          <a:bodyPr/>
          <a:lstStyle/>
          <a:p>
            <a:r>
              <a:rPr lang="en-US" altLang="x-none"/>
              <a:t>29 March 2023</a:t>
            </a:r>
            <a:endParaRPr lang="it-IT" altLang="x-none"/>
          </a:p>
        </p:txBody>
      </p:sp>
    </p:spTree>
    <p:extLst>
      <p:ext uri="{BB962C8B-B14F-4D97-AF65-F5344CB8AC3E}">
        <p14:creationId xmlns:p14="http://schemas.microsoft.com/office/powerpoint/2010/main" val="3403064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CH" dirty="0" err="1"/>
              <a:t>Covariance</a:t>
            </a:r>
            <a:r>
              <a:rPr lang="it-CH" dirty="0"/>
              <a:t> and </a:t>
            </a:r>
            <a:r>
              <a:rPr lang="it-CH" dirty="0" err="1"/>
              <a:t>correlation</a:t>
            </a:r>
            <a:endParaRPr lang="en-US" dirty="0"/>
          </a:p>
        </p:txBody>
      </p:sp>
      <p:sp>
        <p:nvSpPr>
          <p:cNvPr id="4" name="Segnaposto data 3"/>
          <p:cNvSpPr>
            <a:spLocks noGrp="1"/>
          </p:cNvSpPr>
          <p:nvPr>
            <p:ph type="dt" sz="half" idx="10"/>
          </p:nvPr>
        </p:nvSpPr>
        <p:spPr/>
        <p:txBody>
          <a:bodyPr/>
          <a:lstStyle/>
          <a:p>
            <a:r>
              <a:rPr lang="en-US" altLang="x-none"/>
              <a:t>29 March 2023</a:t>
            </a:r>
            <a:endParaRPr lang="it-IT" altLang="x-none"/>
          </a:p>
        </p:txBody>
      </p:sp>
      <mc:AlternateContent xmlns:mc="http://schemas.openxmlformats.org/markup-compatibility/2006" xmlns:a14="http://schemas.microsoft.com/office/drawing/2010/main">
        <mc:Choice Requires="a14">
          <p:sp>
            <p:nvSpPr>
              <p:cNvPr id="7" name="Segnaposto contenuto 6"/>
              <p:cNvSpPr>
                <a:spLocks noGrp="1"/>
              </p:cNvSpPr>
              <p:nvPr>
                <p:ph idx="1"/>
              </p:nvPr>
            </p:nvSpPr>
            <p:spPr/>
            <p:txBody>
              <a:bodyPr/>
              <a:lstStyle/>
              <a:p>
                <a:pPr marL="0" indent="0">
                  <a:buNone/>
                </a:pPr>
                <a:r>
                  <a:rPr lang="en-US" dirty="0"/>
                  <a:t>Given two random variables </a:t>
                </a:r>
                <a14:m>
                  <m:oMath xmlns:m="http://schemas.openxmlformats.org/officeDocument/2006/math">
                    <m:r>
                      <a:rPr lang="it-CH" b="0" i="1" smtClean="0">
                        <a:latin typeface="Cambria Math" panose="02040503050406030204" pitchFamily="18" charset="0"/>
                      </a:rPr>
                      <m:t>𝑋</m:t>
                    </m:r>
                  </m:oMath>
                </a14:m>
                <a:r>
                  <a:rPr lang="en-US" dirty="0"/>
                  <a:t> and </a:t>
                </a:r>
                <a14:m>
                  <m:oMath xmlns:m="http://schemas.openxmlformats.org/officeDocument/2006/math">
                    <m:r>
                      <a:rPr lang="it-CH" i="1">
                        <a:latin typeface="Cambria Math" panose="02040503050406030204" pitchFamily="18" charset="0"/>
                      </a:rPr>
                      <m:t>𝑌</m:t>
                    </m:r>
                  </m:oMath>
                </a14:m>
                <a:r>
                  <a:rPr lang="en-US" dirty="0"/>
                  <a:t>, with expected values </a:t>
                </a:r>
                <a14:m>
                  <m:oMath xmlns:m="http://schemas.openxmlformats.org/officeDocument/2006/math">
                    <m:sSub>
                      <m:sSubPr>
                        <m:ctrlPr>
                          <a:rPr lang="it-CH" b="0" i="1" smtClean="0">
                            <a:latin typeface="Cambria Math" panose="02040503050406030204" pitchFamily="18" charset="0"/>
                          </a:rPr>
                        </m:ctrlPr>
                      </m:sSubPr>
                      <m:e>
                        <m:r>
                          <a:rPr lang="it-CH" b="0" i="1" smtClean="0">
                            <a:latin typeface="Cambria Math" panose="02040503050406030204" pitchFamily="18" charset="0"/>
                          </a:rPr>
                          <m:t>𝜇</m:t>
                        </m:r>
                      </m:e>
                      <m:sub>
                        <m:r>
                          <a:rPr lang="it-CH" b="0" i="1" smtClean="0">
                            <a:latin typeface="Cambria Math" panose="02040503050406030204" pitchFamily="18" charset="0"/>
                          </a:rPr>
                          <m:t>𝑋</m:t>
                        </m:r>
                      </m:sub>
                    </m:sSub>
                  </m:oMath>
                </a14:m>
                <a:r>
                  <a:rPr lang="en-US" dirty="0"/>
                  <a:t> and </a:t>
                </a:r>
                <a14:m>
                  <m:oMath xmlns:m="http://schemas.openxmlformats.org/officeDocument/2006/math">
                    <m:sSub>
                      <m:sSubPr>
                        <m:ctrlPr>
                          <a:rPr lang="it-CH" i="1">
                            <a:latin typeface="Cambria Math" panose="02040503050406030204" pitchFamily="18" charset="0"/>
                          </a:rPr>
                        </m:ctrlPr>
                      </m:sSubPr>
                      <m:e>
                        <m:r>
                          <a:rPr lang="it-CH" i="1">
                            <a:latin typeface="Cambria Math" panose="02040503050406030204" pitchFamily="18" charset="0"/>
                          </a:rPr>
                          <m:t>𝜇</m:t>
                        </m:r>
                      </m:e>
                      <m:sub>
                        <m:r>
                          <a:rPr lang="it-CH" i="1">
                            <a:latin typeface="Cambria Math" panose="02040503050406030204" pitchFamily="18" charset="0"/>
                          </a:rPr>
                          <m:t>𝑌</m:t>
                        </m:r>
                      </m:sub>
                    </m:sSub>
                  </m:oMath>
                </a14:m>
                <a:r>
                  <a:rPr lang="en-US" dirty="0"/>
                  <a:t>, and standard deviations </a:t>
                </a:r>
                <a14:m>
                  <m:oMath xmlns:m="http://schemas.openxmlformats.org/officeDocument/2006/math">
                    <m:sSub>
                      <m:sSubPr>
                        <m:ctrlPr>
                          <a:rPr lang="it-CH" b="0" i="1" smtClean="0">
                            <a:latin typeface="Cambria Math" panose="02040503050406030204" pitchFamily="18" charset="0"/>
                          </a:rPr>
                        </m:ctrlPr>
                      </m:sSubPr>
                      <m:e>
                        <m:r>
                          <a:rPr lang="it-CH" b="0" i="1" smtClean="0">
                            <a:latin typeface="Cambria Math" panose="02040503050406030204" pitchFamily="18" charset="0"/>
                          </a:rPr>
                          <m:t>𝜎</m:t>
                        </m:r>
                      </m:e>
                      <m:sub>
                        <m:r>
                          <a:rPr lang="it-CH" b="0" i="1" smtClean="0">
                            <a:latin typeface="Cambria Math" panose="02040503050406030204" pitchFamily="18" charset="0"/>
                          </a:rPr>
                          <m:t>𝑋</m:t>
                        </m:r>
                      </m:sub>
                    </m:sSub>
                  </m:oMath>
                </a14:m>
                <a:r>
                  <a:rPr lang="en-US" dirty="0"/>
                  <a:t> and </a:t>
                </a:r>
                <a14:m>
                  <m:oMath xmlns:m="http://schemas.openxmlformats.org/officeDocument/2006/math">
                    <m:sSub>
                      <m:sSubPr>
                        <m:ctrlPr>
                          <a:rPr lang="it-CH" b="0" i="1" smtClean="0">
                            <a:latin typeface="Cambria Math" panose="02040503050406030204" pitchFamily="18" charset="0"/>
                          </a:rPr>
                        </m:ctrlPr>
                      </m:sSubPr>
                      <m:e>
                        <m:r>
                          <a:rPr lang="it-CH" b="0" i="1" smtClean="0">
                            <a:latin typeface="Cambria Math" panose="02040503050406030204" pitchFamily="18" charset="0"/>
                          </a:rPr>
                          <m:t>𝜎</m:t>
                        </m:r>
                      </m:e>
                      <m:sub>
                        <m:r>
                          <a:rPr lang="it-CH" b="0" i="1" smtClean="0">
                            <a:latin typeface="Cambria Math" panose="02040503050406030204" pitchFamily="18" charset="0"/>
                          </a:rPr>
                          <m:t>𝑌</m:t>
                        </m:r>
                      </m:sub>
                    </m:sSub>
                  </m:oMath>
                </a14:m>
                <a:r>
                  <a:rPr lang="en-US" dirty="0"/>
                  <a:t>, respectively, then their covariance and correlation are defined as follows:</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r>
                        <a:rPr lang="it-CH" b="0" i="1" smtClean="0">
                          <a:latin typeface="Cambria Math" panose="02040503050406030204" pitchFamily="18" charset="0"/>
                        </a:rPr>
                        <m:t>𝑐𝑜𝑣</m:t>
                      </m:r>
                      <m:d>
                        <m:dPr>
                          <m:ctrlPr>
                            <a:rPr lang="it-CH" b="0" i="1" smtClean="0">
                              <a:latin typeface="Cambria Math" panose="02040503050406030204" pitchFamily="18" charset="0"/>
                            </a:rPr>
                          </m:ctrlPr>
                        </m:dPr>
                        <m:e>
                          <m:r>
                            <a:rPr lang="it-CH" b="0" i="1" smtClean="0">
                              <a:latin typeface="Cambria Math" panose="02040503050406030204" pitchFamily="18" charset="0"/>
                            </a:rPr>
                            <m:t>𝑋</m:t>
                          </m:r>
                          <m:r>
                            <a:rPr lang="it-CH" b="0" i="1" smtClean="0">
                              <a:latin typeface="Cambria Math" panose="02040503050406030204" pitchFamily="18" charset="0"/>
                            </a:rPr>
                            <m:t>,</m:t>
                          </m:r>
                          <m:r>
                            <a:rPr lang="it-CH" b="0" i="1" smtClean="0">
                              <a:latin typeface="Cambria Math" panose="02040503050406030204" pitchFamily="18" charset="0"/>
                            </a:rPr>
                            <m:t>𝑌</m:t>
                          </m:r>
                        </m:e>
                      </m:d>
                      <m:r>
                        <a:rPr lang="it-CH" b="0" i="1" smtClean="0">
                          <a:latin typeface="Cambria Math" panose="02040503050406030204" pitchFamily="18" charset="0"/>
                        </a:rPr>
                        <m:t>=</m:t>
                      </m:r>
                      <m:sSub>
                        <m:sSubPr>
                          <m:ctrlPr>
                            <a:rPr lang="it-CH" b="0" i="1" smtClean="0">
                              <a:latin typeface="Cambria Math" panose="02040503050406030204" pitchFamily="18" charset="0"/>
                            </a:rPr>
                          </m:ctrlPr>
                        </m:sSubPr>
                        <m:e>
                          <m:r>
                            <a:rPr lang="it-CH" b="0" i="1" smtClean="0">
                              <a:latin typeface="Cambria Math" panose="02040503050406030204" pitchFamily="18" charset="0"/>
                            </a:rPr>
                            <m:t>𝜎</m:t>
                          </m:r>
                        </m:e>
                        <m:sub>
                          <m:r>
                            <a:rPr lang="it-CH" b="0" i="1" smtClean="0">
                              <a:latin typeface="Cambria Math" panose="02040503050406030204" pitchFamily="18" charset="0"/>
                            </a:rPr>
                            <m:t>𝑋𝑌</m:t>
                          </m:r>
                        </m:sub>
                      </m:sSub>
                      <m:r>
                        <a:rPr lang="it-CH" b="0" i="1" smtClean="0">
                          <a:latin typeface="Cambria Math" panose="02040503050406030204" pitchFamily="18" charset="0"/>
                        </a:rPr>
                        <m:t>=</m:t>
                      </m:r>
                      <m:r>
                        <m:rPr>
                          <m:sty m:val="p"/>
                        </m:rPr>
                        <a:rPr lang="it-CH" b="0" i="1" smtClean="0">
                          <a:latin typeface="Cambria Math" panose="02040503050406030204" pitchFamily="18" charset="0"/>
                        </a:rPr>
                        <m:t>E</m:t>
                      </m:r>
                      <m:d>
                        <m:dPr>
                          <m:begChr m:val="["/>
                          <m:endChr m:val="]"/>
                          <m:ctrlPr>
                            <a:rPr lang="it-CH" b="0" i="1" smtClean="0">
                              <a:latin typeface="Cambria Math" panose="02040503050406030204" pitchFamily="18" charset="0"/>
                            </a:rPr>
                          </m:ctrlPr>
                        </m:dPr>
                        <m:e>
                          <m:d>
                            <m:dPr>
                              <m:ctrlPr>
                                <a:rPr lang="it-CH" b="0" i="1" smtClean="0">
                                  <a:latin typeface="Cambria Math" panose="02040503050406030204" pitchFamily="18" charset="0"/>
                                </a:rPr>
                              </m:ctrlPr>
                            </m:dPr>
                            <m:e>
                              <m:r>
                                <a:rPr lang="it-CH" b="0" i="1" smtClean="0">
                                  <a:latin typeface="Cambria Math" panose="02040503050406030204" pitchFamily="18" charset="0"/>
                                </a:rPr>
                                <m:t>𝑋</m:t>
                              </m:r>
                              <m:r>
                                <a:rPr lang="it-CH" b="0" i="1" smtClean="0">
                                  <a:latin typeface="Cambria Math" panose="02040503050406030204" pitchFamily="18" charset="0"/>
                                </a:rPr>
                                <m:t>−</m:t>
                              </m:r>
                              <m:sSub>
                                <m:sSubPr>
                                  <m:ctrlPr>
                                    <a:rPr lang="it-CH" i="1">
                                      <a:latin typeface="Cambria Math" panose="02040503050406030204" pitchFamily="18" charset="0"/>
                                    </a:rPr>
                                  </m:ctrlPr>
                                </m:sSubPr>
                                <m:e>
                                  <m:r>
                                    <a:rPr lang="it-CH" i="1">
                                      <a:latin typeface="Cambria Math" panose="02040503050406030204" pitchFamily="18" charset="0"/>
                                    </a:rPr>
                                    <m:t>𝜇</m:t>
                                  </m:r>
                                </m:e>
                                <m:sub>
                                  <m:r>
                                    <a:rPr lang="it-CH" i="1">
                                      <a:latin typeface="Cambria Math" panose="02040503050406030204" pitchFamily="18" charset="0"/>
                                    </a:rPr>
                                    <m:t>𝑋</m:t>
                                  </m:r>
                                </m:sub>
                              </m:sSub>
                            </m:e>
                          </m:d>
                          <m:d>
                            <m:dPr>
                              <m:ctrlPr>
                                <a:rPr lang="it-CH" b="0" i="1" smtClean="0">
                                  <a:latin typeface="Cambria Math" panose="02040503050406030204" pitchFamily="18" charset="0"/>
                                </a:rPr>
                              </m:ctrlPr>
                            </m:dPr>
                            <m:e>
                              <m:r>
                                <a:rPr lang="it-CH" b="0" i="1" smtClean="0">
                                  <a:latin typeface="Cambria Math" panose="02040503050406030204" pitchFamily="18" charset="0"/>
                                </a:rPr>
                                <m:t>𝑌</m:t>
                              </m:r>
                              <m:r>
                                <a:rPr lang="it-CH" b="0" i="1" smtClean="0">
                                  <a:latin typeface="Cambria Math" panose="02040503050406030204" pitchFamily="18" charset="0"/>
                                </a:rPr>
                                <m:t>−</m:t>
                              </m:r>
                              <m:sSub>
                                <m:sSubPr>
                                  <m:ctrlPr>
                                    <a:rPr lang="it-CH" i="1">
                                      <a:latin typeface="Cambria Math" panose="02040503050406030204" pitchFamily="18" charset="0"/>
                                    </a:rPr>
                                  </m:ctrlPr>
                                </m:sSubPr>
                                <m:e>
                                  <m:r>
                                    <a:rPr lang="it-CH" i="1">
                                      <a:latin typeface="Cambria Math" panose="02040503050406030204" pitchFamily="18" charset="0"/>
                                    </a:rPr>
                                    <m:t>𝜇</m:t>
                                  </m:r>
                                </m:e>
                                <m:sub>
                                  <m:r>
                                    <a:rPr lang="it-CH" i="1">
                                      <a:latin typeface="Cambria Math" panose="02040503050406030204" pitchFamily="18" charset="0"/>
                                    </a:rPr>
                                    <m:t>𝑌</m:t>
                                  </m:r>
                                </m:sub>
                              </m:sSub>
                            </m:e>
                          </m:d>
                        </m:e>
                      </m:d>
                    </m:oMath>
                  </m:oMathPara>
                </a14:m>
                <a:endParaRPr lang="it-CH" b="0" dirty="0"/>
              </a:p>
              <a:p>
                <a:pPr marL="0" indent="0" algn="ctr">
                  <a:buNone/>
                </a:pPr>
                <a:endParaRPr lang="it-CH" dirty="0"/>
              </a:p>
              <a:p>
                <a:pPr marL="0" indent="0" algn="ctr">
                  <a:buNone/>
                </a:pPr>
                <a14:m>
                  <m:oMathPara xmlns:m="http://schemas.openxmlformats.org/officeDocument/2006/math">
                    <m:oMathParaPr>
                      <m:jc m:val="centerGroup"/>
                    </m:oMathParaPr>
                    <m:oMath xmlns:m="http://schemas.openxmlformats.org/officeDocument/2006/math">
                      <m:r>
                        <a:rPr lang="it-CH" b="0" i="1" smtClean="0">
                          <a:latin typeface="Cambria Math" panose="02040503050406030204" pitchFamily="18" charset="0"/>
                        </a:rPr>
                        <m:t>𝑐𝑜𝑟𝑟</m:t>
                      </m:r>
                      <m:d>
                        <m:dPr>
                          <m:ctrlPr>
                            <a:rPr lang="it-CH" b="0" i="1" smtClean="0">
                              <a:latin typeface="Cambria Math" panose="02040503050406030204" pitchFamily="18" charset="0"/>
                            </a:rPr>
                          </m:ctrlPr>
                        </m:dPr>
                        <m:e>
                          <m:r>
                            <a:rPr lang="it-CH" b="0" i="1" smtClean="0">
                              <a:latin typeface="Cambria Math" panose="02040503050406030204" pitchFamily="18" charset="0"/>
                            </a:rPr>
                            <m:t>𝑋</m:t>
                          </m:r>
                          <m:r>
                            <a:rPr lang="it-CH" b="0" i="1" smtClean="0">
                              <a:latin typeface="Cambria Math" panose="02040503050406030204" pitchFamily="18" charset="0"/>
                            </a:rPr>
                            <m:t>,</m:t>
                          </m:r>
                          <m:r>
                            <a:rPr lang="it-CH" b="0" i="1" smtClean="0">
                              <a:latin typeface="Cambria Math" panose="02040503050406030204" pitchFamily="18" charset="0"/>
                            </a:rPr>
                            <m:t>𝑌</m:t>
                          </m:r>
                        </m:e>
                      </m:d>
                      <m:r>
                        <a:rPr lang="it-CH" b="0" i="1" smtClean="0">
                          <a:latin typeface="Cambria Math" panose="02040503050406030204" pitchFamily="18" charset="0"/>
                        </a:rPr>
                        <m:t>=</m:t>
                      </m:r>
                      <m:sSub>
                        <m:sSubPr>
                          <m:ctrlPr>
                            <a:rPr lang="it-CH" b="0" i="1" smtClean="0">
                              <a:latin typeface="Cambria Math" panose="02040503050406030204" pitchFamily="18" charset="0"/>
                            </a:rPr>
                          </m:ctrlPr>
                        </m:sSubPr>
                        <m:e>
                          <m:r>
                            <a:rPr lang="it-CH" b="0" i="1" smtClean="0">
                              <a:latin typeface="Cambria Math" panose="02040503050406030204" pitchFamily="18" charset="0"/>
                            </a:rPr>
                            <m:t>𝜌</m:t>
                          </m:r>
                        </m:e>
                        <m:sub>
                          <m:r>
                            <a:rPr lang="it-CH" b="0" i="1" smtClean="0">
                              <a:latin typeface="Cambria Math" panose="02040503050406030204" pitchFamily="18" charset="0"/>
                            </a:rPr>
                            <m:t>𝑋𝑌</m:t>
                          </m:r>
                        </m:sub>
                      </m:sSub>
                      <m:r>
                        <a:rPr lang="it-CH" i="1">
                          <a:latin typeface="Cambria Math" panose="02040503050406030204" pitchFamily="18" charset="0"/>
                        </a:rPr>
                        <m:t>=</m:t>
                      </m:r>
                      <m:f>
                        <m:fPr>
                          <m:ctrlPr>
                            <a:rPr lang="it-CH" b="0" i="1" smtClean="0">
                              <a:latin typeface="Cambria Math" panose="02040503050406030204" pitchFamily="18" charset="0"/>
                            </a:rPr>
                          </m:ctrlPr>
                        </m:fPr>
                        <m:num>
                          <m:r>
                            <m:rPr>
                              <m:sty m:val="p"/>
                            </m:rPr>
                            <a:rPr lang="it-CH" i="1">
                              <a:latin typeface="Cambria Math" panose="02040503050406030204" pitchFamily="18" charset="0"/>
                            </a:rPr>
                            <m:t>E</m:t>
                          </m:r>
                          <m:d>
                            <m:dPr>
                              <m:begChr m:val="["/>
                              <m:endChr m:val="]"/>
                              <m:ctrlPr>
                                <a:rPr lang="it-CH" i="1">
                                  <a:latin typeface="Cambria Math" panose="02040503050406030204" pitchFamily="18" charset="0"/>
                                </a:rPr>
                              </m:ctrlPr>
                            </m:dPr>
                            <m:e>
                              <m:d>
                                <m:dPr>
                                  <m:ctrlPr>
                                    <a:rPr lang="it-CH" i="1">
                                      <a:latin typeface="Cambria Math" panose="02040503050406030204" pitchFamily="18" charset="0"/>
                                    </a:rPr>
                                  </m:ctrlPr>
                                </m:dPr>
                                <m:e>
                                  <m:r>
                                    <a:rPr lang="it-CH" i="1">
                                      <a:latin typeface="Cambria Math" panose="02040503050406030204" pitchFamily="18" charset="0"/>
                                    </a:rPr>
                                    <m:t>𝑋</m:t>
                                  </m:r>
                                  <m:r>
                                    <a:rPr lang="it-CH" i="1">
                                      <a:latin typeface="Cambria Math" panose="02040503050406030204" pitchFamily="18" charset="0"/>
                                    </a:rPr>
                                    <m:t>−</m:t>
                                  </m:r>
                                  <m:sSub>
                                    <m:sSubPr>
                                      <m:ctrlPr>
                                        <a:rPr lang="it-CH" i="1">
                                          <a:latin typeface="Cambria Math" panose="02040503050406030204" pitchFamily="18" charset="0"/>
                                        </a:rPr>
                                      </m:ctrlPr>
                                    </m:sSubPr>
                                    <m:e>
                                      <m:r>
                                        <a:rPr lang="it-CH" i="1">
                                          <a:latin typeface="Cambria Math" panose="02040503050406030204" pitchFamily="18" charset="0"/>
                                        </a:rPr>
                                        <m:t>𝜇</m:t>
                                      </m:r>
                                    </m:e>
                                    <m:sub>
                                      <m:r>
                                        <a:rPr lang="it-CH" i="1">
                                          <a:latin typeface="Cambria Math" panose="02040503050406030204" pitchFamily="18" charset="0"/>
                                        </a:rPr>
                                        <m:t>𝑋</m:t>
                                      </m:r>
                                    </m:sub>
                                  </m:sSub>
                                </m:e>
                              </m:d>
                              <m:d>
                                <m:dPr>
                                  <m:ctrlPr>
                                    <a:rPr lang="it-CH" i="1">
                                      <a:latin typeface="Cambria Math" panose="02040503050406030204" pitchFamily="18" charset="0"/>
                                    </a:rPr>
                                  </m:ctrlPr>
                                </m:dPr>
                                <m:e>
                                  <m:r>
                                    <a:rPr lang="it-CH" i="1">
                                      <a:latin typeface="Cambria Math" panose="02040503050406030204" pitchFamily="18" charset="0"/>
                                    </a:rPr>
                                    <m:t>𝑌</m:t>
                                  </m:r>
                                  <m:r>
                                    <a:rPr lang="it-CH" i="1">
                                      <a:latin typeface="Cambria Math" panose="02040503050406030204" pitchFamily="18" charset="0"/>
                                    </a:rPr>
                                    <m:t>−</m:t>
                                  </m:r>
                                  <m:sSub>
                                    <m:sSubPr>
                                      <m:ctrlPr>
                                        <a:rPr lang="it-CH" i="1">
                                          <a:latin typeface="Cambria Math" panose="02040503050406030204" pitchFamily="18" charset="0"/>
                                        </a:rPr>
                                      </m:ctrlPr>
                                    </m:sSubPr>
                                    <m:e>
                                      <m:r>
                                        <a:rPr lang="it-CH" i="1">
                                          <a:latin typeface="Cambria Math" panose="02040503050406030204" pitchFamily="18" charset="0"/>
                                        </a:rPr>
                                        <m:t>𝜇</m:t>
                                      </m:r>
                                    </m:e>
                                    <m:sub>
                                      <m:r>
                                        <a:rPr lang="it-CH" i="1">
                                          <a:latin typeface="Cambria Math" panose="02040503050406030204" pitchFamily="18" charset="0"/>
                                        </a:rPr>
                                        <m:t>𝑌</m:t>
                                      </m:r>
                                    </m:sub>
                                  </m:sSub>
                                </m:e>
                              </m:d>
                            </m:e>
                          </m:d>
                        </m:num>
                        <m:den>
                          <m:sSub>
                            <m:sSubPr>
                              <m:ctrlPr>
                                <a:rPr lang="it-CH" i="1">
                                  <a:latin typeface="Cambria Math" panose="02040503050406030204" pitchFamily="18" charset="0"/>
                                </a:rPr>
                              </m:ctrlPr>
                            </m:sSubPr>
                            <m:e>
                              <m:r>
                                <a:rPr lang="it-CH" i="1">
                                  <a:latin typeface="Cambria Math" panose="02040503050406030204" pitchFamily="18" charset="0"/>
                                </a:rPr>
                                <m:t>𝜎</m:t>
                              </m:r>
                            </m:e>
                            <m:sub>
                              <m:r>
                                <a:rPr lang="it-CH" i="1">
                                  <a:latin typeface="Cambria Math" panose="02040503050406030204" pitchFamily="18" charset="0"/>
                                </a:rPr>
                                <m:t>𝑋</m:t>
                              </m:r>
                            </m:sub>
                          </m:sSub>
                          <m:sSub>
                            <m:sSubPr>
                              <m:ctrlPr>
                                <a:rPr lang="it-CH" i="1">
                                  <a:latin typeface="Cambria Math" panose="02040503050406030204" pitchFamily="18" charset="0"/>
                                </a:rPr>
                              </m:ctrlPr>
                            </m:sSubPr>
                            <m:e>
                              <m:r>
                                <a:rPr lang="it-CH" i="1">
                                  <a:latin typeface="Cambria Math" panose="02040503050406030204" pitchFamily="18" charset="0"/>
                                </a:rPr>
                                <m:t>𝜎</m:t>
                              </m:r>
                            </m:e>
                            <m:sub>
                              <m:r>
                                <a:rPr lang="it-CH" b="0" i="1" smtClean="0">
                                  <a:latin typeface="Cambria Math" panose="02040503050406030204" pitchFamily="18" charset="0"/>
                                </a:rPr>
                                <m:t>𝑌</m:t>
                              </m:r>
                            </m:sub>
                          </m:sSub>
                        </m:den>
                      </m:f>
                      <m:r>
                        <a:rPr lang="it-CH" b="0" i="1" smtClean="0">
                          <a:latin typeface="Cambria Math" panose="02040503050406030204" pitchFamily="18" charset="0"/>
                        </a:rPr>
                        <m:t>=</m:t>
                      </m:r>
                      <m:f>
                        <m:fPr>
                          <m:ctrlPr>
                            <a:rPr lang="it-CH" b="0" i="1" smtClean="0">
                              <a:latin typeface="Cambria Math" panose="02040503050406030204" pitchFamily="18" charset="0"/>
                            </a:rPr>
                          </m:ctrlPr>
                        </m:fPr>
                        <m:num>
                          <m:sSub>
                            <m:sSubPr>
                              <m:ctrlPr>
                                <a:rPr lang="it-CH" i="1">
                                  <a:latin typeface="Cambria Math" panose="02040503050406030204" pitchFamily="18" charset="0"/>
                                </a:rPr>
                              </m:ctrlPr>
                            </m:sSubPr>
                            <m:e>
                              <m:r>
                                <a:rPr lang="it-CH" i="1">
                                  <a:latin typeface="Cambria Math" panose="02040503050406030204" pitchFamily="18" charset="0"/>
                                </a:rPr>
                                <m:t>𝜎</m:t>
                              </m:r>
                            </m:e>
                            <m:sub>
                              <m:r>
                                <a:rPr lang="it-CH" i="1">
                                  <a:latin typeface="Cambria Math" panose="02040503050406030204" pitchFamily="18" charset="0"/>
                                </a:rPr>
                                <m:t>𝑋𝑌</m:t>
                              </m:r>
                            </m:sub>
                          </m:sSub>
                        </m:num>
                        <m:den>
                          <m:sSub>
                            <m:sSubPr>
                              <m:ctrlPr>
                                <a:rPr lang="it-CH" i="1">
                                  <a:latin typeface="Cambria Math" panose="02040503050406030204" pitchFamily="18" charset="0"/>
                                </a:rPr>
                              </m:ctrlPr>
                            </m:sSubPr>
                            <m:e>
                              <m:r>
                                <a:rPr lang="it-CH" i="1">
                                  <a:latin typeface="Cambria Math" panose="02040503050406030204" pitchFamily="18" charset="0"/>
                                </a:rPr>
                                <m:t>𝜎</m:t>
                              </m:r>
                            </m:e>
                            <m:sub>
                              <m:r>
                                <a:rPr lang="it-CH" i="1">
                                  <a:latin typeface="Cambria Math" panose="02040503050406030204" pitchFamily="18" charset="0"/>
                                </a:rPr>
                                <m:t>𝑋</m:t>
                              </m:r>
                            </m:sub>
                          </m:sSub>
                          <m:sSub>
                            <m:sSubPr>
                              <m:ctrlPr>
                                <a:rPr lang="it-CH" i="1">
                                  <a:latin typeface="Cambria Math" panose="02040503050406030204" pitchFamily="18" charset="0"/>
                                </a:rPr>
                              </m:ctrlPr>
                            </m:sSubPr>
                            <m:e>
                              <m:r>
                                <a:rPr lang="it-CH" i="1">
                                  <a:latin typeface="Cambria Math" panose="02040503050406030204" pitchFamily="18" charset="0"/>
                                </a:rPr>
                                <m:t>𝜎</m:t>
                              </m:r>
                            </m:e>
                            <m:sub>
                              <m:r>
                                <a:rPr lang="it-CH" i="1">
                                  <a:latin typeface="Cambria Math" panose="02040503050406030204" pitchFamily="18" charset="0"/>
                                </a:rPr>
                                <m:t>𝑌</m:t>
                              </m:r>
                            </m:sub>
                          </m:sSub>
                        </m:den>
                      </m:f>
                    </m:oMath>
                  </m:oMathPara>
                </a14:m>
                <a:endParaRPr lang="it-CH" b="0" dirty="0"/>
              </a:p>
              <a:p>
                <a:pPr marL="0" indent="0">
                  <a:buNone/>
                </a:pPr>
                <a:endParaRPr lang="en-US" dirty="0"/>
              </a:p>
              <a:p>
                <a:pPr marL="0" indent="0">
                  <a:buNone/>
                </a:pPr>
                <a:r>
                  <a:rPr lang="en-US" dirty="0"/>
                  <a:t>Covariance of a random variable </a:t>
                </a:r>
                <a14:m>
                  <m:oMath xmlns:m="http://schemas.openxmlformats.org/officeDocument/2006/math">
                    <m:r>
                      <a:rPr lang="it-CH" i="1" smtClean="0">
                        <a:latin typeface="Cambria Math" panose="02040503050406030204" pitchFamily="18" charset="0"/>
                      </a:rPr>
                      <m:t>𝑋</m:t>
                    </m:r>
                  </m:oMath>
                </a14:m>
                <a:r>
                  <a:rPr lang="en-US" dirty="0"/>
                  <a:t> with itself is called variance and is denoted as </a:t>
                </a:r>
                <a14:m>
                  <m:oMath xmlns:m="http://schemas.openxmlformats.org/officeDocument/2006/math">
                    <m:sSub>
                      <m:sSubPr>
                        <m:ctrlPr>
                          <a:rPr lang="it-CH" i="1">
                            <a:latin typeface="Cambria Math" panose="02040503050406030204" pitchFamily="18" charset="0"/>
                          </a:rPr>
                        </m:ctrlPr>
                      </m:sSubPr>
                      <m:e>
                        <m:r>
                          <a:rPr lang="it-CH" i="1">
                            <a:latin typeface="Cambria Math" panose="02040503050406030204" pitchFamily="18" charset="0"/>
                          </a:rPr>
                          <m:t>𝜎</m:t>
                        </m:r>
                      </m:e>
                      <m:sub>
                        <m:r>
                          <a:rPr lang="it-CH" i="1">
                            <a:latin typeface="Cambria Math" panose="02040503050406030204" pitchFamily="18" charset="0"/>
                          </a:rPr>
                          <m:t>𝑋</m:t>
                        </m:r>
                        <m:r>
                          <a:rPr lang="it-CH" b="0" i="1" smtClean="0">
                            <a:latin typeface="Cambria Math" panose="02040503050406030204" pitchFamily="18" charset="0"/>
                          </a:rPr>
                          <m:t>𝑋</m:t>
                        </m:r>
                      </m:sub>
                    </m:sSub>
                    <m:r>
                      <a:rPr lang="it-CH" b="0" i="1" smtClean="0">
                        <a:latin typeface="Cambria Math" panose="02040503050406030204" pitchFamily="18" charset="0"/>
                      </a:rPr>
                      <m:t>=</m:t>
                    </m:r>
                    <m:sSub>
                      <m:sSubPr>
                        <m:ctrlPr>
                          <a:rPr lang="it-CH" i="1">
                            <a:latin typeface="Cambria Math" panose="02040503050406030204" pitchFamily="18" charset="0"/>
                          </a:rPr>
                        </m:ctrlPr>
                      </m:sSubPr>
                      <m:e>
                        <m:r>
                          <a:rPr lang="it-CH" i="1">
                            <a:latin typeface="Cambria Math" panose="02040503050406030204" pitchFamily="18" charset="0"/>
                          </a:rPr>
                          <m:t>𝜎</m:t>
                        </m:r>
                      </m:e>
                      <m:sub>
                        <m:sSup>
                          <m:sSupPr>
                            <m:ctrlPr>
                              <a:rPr lang="it-CH" b="0" i="1" smtClean="0">
                                <a:latin typeface="Cambria Math" panose="02040503050406030204" pitchFamily="18" charset="0"/>
                              </a:rPr>
                            </m:ctrlPr>
                          </m:sSupPr>
                          <m:e>
                            <m:r>
                              <a:rPr lang="it-CH" i="1">
                                <a:latin typeface="Cambria Math" panose="02040503050406030204" pitchFamily="18" charset="0"/>
                              </a:rPr>
                              <m:t>𝑋</m:t>
                            </m:r>
                          </m:e>
                          <m:sup>
                            <m:r>
                              <a:rPr lang="it-CH" b="0" i="1" smtClean="0">
                                <a:latin typeface="Cambria Math" panose="02040503050406030204" pitchFamily="18" charset="0"/>
                              </a:rPr>
                              <m:t>2</m:t>
                            </m:r>
                          </m:sup>
                        </m:sSup>
                      </m:sub>
                    </m:sSub>
                  </m:oMath>
                </a14:m>
                <a:r>
                  <a:rPr lang="en-US" dirty="0"/>
                  <a:t>.</a:t>
                </a:r>
              </a:p>
              <a:p>
                <a:pPr marL="0" indent="0">
                  <a:buNone/>
                </a:pPr>
                <a:endParaRPr lang="en-US" dirty="0"/>
              </a:p>
              <a:p>
                <a:pPr marL="0" indent="0">
                  <a:buNone/>
                </a:pPr>
                <a:r>
                  <a:rPr lang="en-US" dirty="0"/>
                  <a:t>Correlation </a:t>
                </a:r>
                <a14:m>
                  <m:oMath xmlns:m="http://schemas.openxmlformats.org/officeDocument/2006/math">
                    <m:sSub>
                      <m:sSubPr>
                        <m:ctrlPr>
                          <a:rPr lang="it-CH" i="1">
                            <a:latin typeface="Cambria Math" panose="02040503050406030204" pitchFamily="18" charset="0"/>
                          </a:rPr>
                        </m:ctrlPr>
                      </m:sSubPr>
                      <m:e>
                        <m:r>
                          <a:rPr lang="it-CH" i="1">
                            <a:latin typeface="Cambria Math" panose="02040503050406030204" pitchFamily="18" charset="0"/>
                          </a:rPr>
                          <m:t>𝜌</m:t>
                        </m:r>
                      </m:e>
                      <m:sub>
                        <m:r>
                          <a:rPr lang="it-CH" i="1">
                            <a:latin typeface="Cambria Math" panose="02040503050406030204" pitchFamily="18" charset="0"/>
                          </a:rPr>
                          <m:t>𝑋𝑌</m:t>
                        </m:r>
                      </m:sub>
                    </m:sSub>
                  </m:oMath>
                </a14:m>
                <a:r>
                  <a:rPr lang="en-US" dirty="0"/>
                  <a:t> is also called Pearson’s correlation coefficient. </a:t>
                </a:r>
              </a:p>
              <a:p>
                <a:pPr marL="0" indent="0">
                  <a:buNone/>
                </a:pPr>
                <a:endParaRPr lang="en-US" dirty="0"/>
              </a:p>
              <a:p>
                <a:pPr marL="0" indent="0">
                  <a:buNone/>
                </a:pPr>
                <a:r>
                  <a:rPr lang="en-US" dirty="0"/>
                  <a:t>Correlation is dimensionless and </a:t>
                </a:r>
                <a14:m>
                  <m:oMath xmlns:m="http://schemas.openxmlformats.org/officeDocument/2006/math">
                    <m:sSub>
                      <m:sSubPr>
                        <m:ctrlPr>
                          <a:rPr lang="it-CH" b="0" i="1" smtClean="0">
                            <a:latin typeface="Cambria Math" panose="02040503050406030204" pitchFamily="18" charset="0"/>
                          </a:rPr>
                        </m:ctrlPr>
                      </m:sSubPr>
                      <m:e>
                        <m:r>
                          <a:rPr lang="it-CH" b="0" i="1" smtClean="0">
                            <a:latin typeface="Cambria Math" panose="02040503050406030204" pitchFamily="18" charset="0"/>
                          </a:rPr>
                          <m:t>𝜌</m:t>
                        </m:r>
                      </m:e>
                      <m:sub>
                        <m:r>
                          <a:rPr lang="it-CH" b="0" i="1" smtClean="0">
                            <a:latin typeface="Cambria Math" panose="02040503050406030204" pitchFamily="18" charset="0"/>
                          </a:rPr>
                          <m:t>𝑋𝑌</m:t>
                        </m:r>
                      </m:sub>
                    </m:sSub>
                    <m:r>
                      <a:rPr lang="it-CH" b="0" i="1" smtClean="0">
                        <a:latin typeface="Cambria Math" panose="02040503050406030204" pitchFamily="18" charset="0"/>
                      </a:rPr>
                      <m:t>∈</m:t>
                    </m:r>
                    <m:d>
                      <m:dPr>
                        <m:begChr m:val="["/>
                        <m:endChr m:val="]"/>
                        <m:ctrlPr>
                          <a:rPr lang="it-CH" b="0" i="1" smtClean="0">
                            <a:latin typeface="Cambria Math" panose="02040503050406030204" pitchFamily="18" charset="0"/>
                          </a:rPr>
                        </m:ctrlPr>
                      </m:dPr>
                      <m:e>
                        <m:r>
                          <a:rPr lang="it-CH" b="0" i="1" smtClean="0">
                            <a:latin typeface="Cambria Math" panose="02040503050406030204" pitchFamily="18" charset="0"/>
                          </a:rPr>
                          <m:t>−1,1</m:t>
                        </m:r>
                      </m:e>
                    </m:d>
                  </m:oMath>
                </a14:m>
                <a:r>
                  <a:rPr lang="en-US" dirty="0"/>
                  <a:t> while covariance is in units obtained multiplying the units of the two random variables </a:t>
                </a:r>
                <a14:m>
                  <m:oMath xmlns:m="http://schemas.openxmlformats.org/officeDocument/2006/math">
                    <m:r>
                      <a:rPr lang="it-CH" i="1">
                        <a:latin typeface="Cambria Math" panose="02040503050406030204" pitchFamily="18" charset="0"/>
                      </a:rPr>
                      <m:t>𝑋</m:t>
                    </m:r>
                  </m:oMath>
                </a14:m>
                <a:r>
                  <a:rPr lang="en-US" dirty="0"/>
                  <a:t> and </a:t>
                </a:r>
                <a14:m>
                  <m:oMath xmlns:m="http://schemas.openxmlformats.org/officeDocument/2006/math">
                    <m:r>
                      <a:rPr lang="it-CH" i="1">
                        <a:latin typeface="Cambria Math" panose="02040503050406030204" pitchFamily="18" charset="0"/>
                      </a:rPr>
                      <m:t>𝑌</m:t>
                    </m:r>
                  </m:oMath>
                </a14:m>
                <a:r>
                  <a:rPr lang="en-US" dirty="0"/>
                  <a:t> and </a:t>
                </a:r>
                <a14:m>
                  <m:oMath xmlns:m="http://schemas.openxmlformats.org/officeDocument/2006/math">
                    <m:sSub>
                      <m:sSubPr>
                        <m:ctrlPr>
                          <a:rPr lang="it-CH" i="1">
                            <a:latin typeface="Cambria Math" panose="02040503050406030204" pitchFamily="18" charset="0"/>
                          </a:rPr>
                        </m:ctrlPr>
                      </m:sSubPr>
                      <m:e>
                        <m:r>
                          <a:rPr lang="it-CH" i="1">
                            <a:latin typeface="Cambria Math" panose="02040503050406030204" pitchFamily="18" charset="0"/>
                          </a:rPr>
                          <m:t>𝜎</m:t>
                        </m:r>
                      </m:e>
                      <m:sub>
                        <m:r>
                          <a:rPr lang="it-CH" i="1">
                            <a:latin typeface="Cambria Math" panose="02040503050406030204" pitchFamily="18" charset="0"/>
                          </a:rPr>
                          <m:t>𝑋𝑌</m:t>
                        </m:r>
                      </m:sub>
                    </m:sSub>
                    <m:r>
                      <a:rPr lang="it-CH" b="0" i="1" smtClean="0">
                        <a:latin typeface="Cambria Math" panose="02040503050406030204" pitchFamily="18" charset="0"/>
                      </a:rPr>
                      <m:t>∈</m:t>
                    </m:r>
                    <m:r>
                      <a:rPr lang="it-CH" b="0" i="1" smtClean="0">
                        <a:latin typeface="Cambria Math" panose="02040503050406030204" pitchFamily="18" charset="0"/>
                      </a:rPr>
                      <m:t>ℝ</m:t>
                    </m:r>
                  </m:oMath>
                </a14:m>
                <a:r>
                  <a:rPr lang="en-US" dirty="0"/>
                  <a:t>.</a:t>
                </a:r>
              </a:p>
            </p:txBody>
          </p:sp>
        </mc:Choice>
        <mc:Fallback xmlns="">
          <p:sp>
            <p:nvSpPr>
              <p:cNvPr id="7" name="Segnaposto contenuto 6"/>
              <p:cNvSpPr>
                <a:spLocks noGrp="1" noRot="1" noChangeAspect="1" noMove="1" noResize="1" noEditPoints="1" noAdjustHandles="1" noChangeArrowheads="1" noChangeShapeType="1" noTextEdit="1"/>
              </p:cNvSpPr>
              <p:nvPr>
                <p:ph idx="1"/>
              </p:nvPr>
            </p:nvSpPr>
            <p:spPr>
              <a:blipFill>
                <a:blip r:embed="rId2"/>
                <a:stretch>
                  <a:fillRect l="-1292" t="-1834" b="-3244"/>
                </a:stretch>
              </a:blipFill>
            </p:spPr>
            <p:txBody>
              <a:bodyPr/>
              <a:lstStyle/>
              <a:p>
                <a:r>
                  <a:rPr lang="en-US">
                    <a:noFill/>
                  </a:rPr>
                  <a:t> </a:t>
                </a:r>
              </a:p>
            </p:txBody>
          </p:sp>
        </mc:Fallback>
      </mc:AlternateContent>
    </p:spTree>
    <p:extLst>
      <p:ext uri="{BB962C8B-B14F-4D97-AF65-F5344CB8AC3E}">
        <p14:creationId xmlns:p14="http://schemas.microsoft.com/office/powerpoint/2010/main" val="2895117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CH" dirty="0" err="1"/>
              <a:t>Feature</a:t>
            </a:r>
            <a:r>
              <a:rPr lang="it-CH" dirty="0"/>
              <a:t> </a:t>
            </a:r>
            <a:r>
              <a:rPr lang="it-CH" dirty="0" err="1"/>
              <a:t>selection</a:t>
            </a:r>
            <a:endParaRPr lang="en-US" dirty="0"/>
          </a:p>
        </p:txBody>
      </p:sp>
      <p:sp>
        <p:nvSpPr>
          <p:cNvPr id="3" name="Segnaposto contenuto 2"/>
          <p:cNvSpPr>
            <a:spLocks noGrp="1"/>
          </p:cNvSpPr>
          <p:nvPr>
            <p:ph idx="1"/>
          </p:nvPr>
        </p:nvSpPr>
        <p:spPr/>
        <p:txBody>
          <a:bodyPr/>
          <a:lstStyle/>
          <a:p>
            <a:pPr marL="0" indent="0">
              <a:buNone/>
            </a:pPr>
            <a:r>
              <a:rPr lang="en-US" dirty="0"/>
              <a:t>A fundamental step to make a complex black-box model more interpretable is that of </a:t>
            </a:r>
            <a:r>
              <a:rPr lang="en-US" b="1" dirty="0">
                <a:solidFill>
                  <a:schemeClr val="accent1"/>
                </a:solidFill>
              </a:rPr>
              <a:t>feature selection</a:t>
            </a:r>
            <a:r>
              <a:rPr lang="en-US" dirty="0"/>
              <a:t>.</a:t>
            </a:r>
          </a:p>
          <a:p>
            <a:pPr marL="0" indent="0">
              <a:buNone/>
            </a:pPr>
            <a:endParaRPr lang="it-CH" dirty="0"/>
          </a:p>
          <a:p>
            <a:pPr marL="0" indent="0">
              <a:buNone/>
            </a:pPr>
            <a:r>
              <a:rPr lang="en-US" dirty="0"/>
              <a:t>Feature selection, also known as variable selection, is the process of </a:t>
            </a:r>
            <a:r>
              <a:rPr lang="en-US" b="1" dirty="0">
                <a:solidFill>
                  <a:schemeClr val="accent1"/>
                </a:solidFill>
              </a:rPr>
              <a:t>selecting a subset of relevant features</a:t>
            </a:r>
            <a:r>
              <a:rPr lang="en-US" dirty="0"/>
              <a:t> for use in model construction.</a:t>
            </a:r>
          </a:p>
          <a:p>
            <a:pPr marL="0" indent="0">
              <a:buNone/>
            </a:pPr>
            <a:endParaRPr lang="it-CH" dirty="0"/>
          </a:p>
          <a:p>
            <a:pPr marL="0" indent="0">
              <a:buNone/>
            </a:pPr>
            <a:r>
              <a:rPr lang="en-US" dirty="0"/>
              <a:t>Feature selection techniques are used for several reasons:</a:t>
            </a:r>
          </a:p>
          <a:p>
            <a:pPr lvl="1"/>
            <a:r>
              <a:rPr lang="en-US" sz="1600" b="1" dirty="0">
                <a:solidFill>
                  <a:schemeClr val="accent1"/>
                </a:solidFill>
              </a:rPr>
              <a:t>simplification of models to make them easier to interpret</a:t>
            </a:r>
            <a:r>
              <a:rPr lang="en-US" sz="1600" dirty="0"/>
              <a:t> by researchers/users [6], </a:t>
            </a:r>
          </a:p>
          <a:p>
            <a:pPr lvl="1"/>
            <a:r>
              <a:rPr lang="en-US" sz="1600" dirty="0"/>
              <a:t>shorter training times [7], </a:t>
            </a:r>
          </a:p>
          <a:p>
            <a:pPr lvl="1"/>
            <a:r>
              <a:rPr lang="en-US" sz="1600" dirty="0"/>
              <a:t>to avoid the curse of dimensionality [8], </a:t>
            </a:r>
          </a:p>
          <a:p>
            <a:pPr lvl="1"/>
            <a:r>
              <a:rPr lang="en-US" sz="1600" dirty="0"/>
              <a:t>reduce chances of overfitting [9].</a:t>
            </a:r>
          </a:p>
          <a:p>
            <a:pPr marL="0" indent="0">
              <a:buNone/>
            </a:pPr>
            <a:endParaRPr lang="it-CH" dirty="0"/>
          </a:p>
          <a:p>
            <a:pPr marL="0" indent="0">
              <a:buNone/>
            </a:pPr>
            <a:r>
              <a:rPr lang="en-US" dirty="0"/>
              <a:t>In contexts where interpretability is needed, feature selection techniques are based on the estimated </a:t>
            </a:r>
            <a:r>
              <a:rPr lang="en-US" b="1" dirty="0">
                <a:solidFill>
                  <a:schemeClr val="accent1"/>
                </a:solidFill>
              </a:rPr>
              <a:t>importance of individual features</a:t>
            </a:r>
            <a:r>
              <a:rPr lang="en-US" dirty="0"/>
              <a:t>.</a:t>
            </a:r>
            <a:endParaRPr lang="it-CH" dirty="0"/>
          </a:p>
        </p:txBody>
      </p:sp>
      <p:sp>
        <p:nvSpPr>
          <p:cNvPr id="4" name="Segnaposto data 3"/>
          <p:cNvSpPr>
            <a:spLocks noGrp="1"/>
          </p:cNvSpPr>
          <p:nvPr>
            <p:ph type="dt" sz="half" idx="10"/>
          </p:nvPr>
        </p:nvSpPr>
        <p:spPr/>
        <p:txBody>
          <a:bodyPr/>
          <a:lstStyle/>
          <a:p>
            <a:r>
              <a:rPr lang="en-US" altLang="x-none"/>
              <a:t>29 March 2023</a:t>
            </a:r>
            <a:endParaRPr lang="it-IT" altLang="x-none"/>
          </a:p>
        </p:txBody>
      </p:sp>
    </p:spTree>
    <p:extLst>
      <p:ext uri="{BB962C8B-B14F-4D97-AF65-F5344CB8AC3E}">
        <p14:creationId xmlns:p14="http://schemas.microsoft.com/office/powerpoint/2010/main" val="3168791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CH" dirty="0" err="1"/>
              <a:t>Feature</a:t>
            </a:r>
            <a:r>
              <a:rPr lang="it-CH" dirty="0"/>
              <a:t> </a:t>
            </a:r>
            <a:r>
              <a:rPr lang="it-CH" dirty="0" err="1"/>
              <a:t>importance</a:t>
            </a:r>
            <a:endParaRPr lang="en-US" dirty="0"/>
          </a:p>
        </p:txBody>
      </p:sp>
      <p:sp>
        <p:nvSpPr>
          <p:cNvPr id="3" name="Segnaposto contenuto 2"/>
          <p:cNvSpPr>
            <a:spLocks noGrp="1"/>
          </p:cNvSpPr>
          <p:nvPr>
            <p:ph idx="1"/>
          </p:nvPr>
        </p:nvSpPr>
        <p:spPr/>
        <p:txBody>
          <a:bodyPr/>
          <a:lstStyle/>
          <a:p>
            <a:pPr marL="0" indent="0">
              <a:buNone/>
            </a:pPr>
            <a:r>
              <a:rPr lang="it-CH" dirty="0" err="1"/>
              <a:t>Feature</a:t>
            </a:r>
            <a:r>
              <a:rPr lang="it-CH" dirty="0"/>
              <a:t> </a:t>
            </a:r>
            <a:r>
              <a:rPr lang="it-CH" dirty="0" err="1"/>
              <a:t>importance</a:t>
            </a:r>
            <a:r>
              <a:rPr lang="it-CH" dirty="0"/>
              <a:t> </a:t>
            </a:r>
            <a:r>
              <a:rPr lang="it-CH" dirty="0" err="1"/>
              <a:t>techniques</a:t>
            </a:r>
            <a:r>
              <a:rPr lang="it-CH" dirty="0"/>
              <a:t> are </a:t>
            </a:r>
            <a:r>
              <a:rPr lang="it-CH" dirty="0" err="1"/>
              <a:t>used</a:t>
            </a:r>
            <a:r>
              <a:rPr lang="it-CH" dirty="0"/>
              <a:t> to </a:t>
            </a:r>
            <a:r>
              <a:rPr lang="it-CH" dirty="0" err="1"/>
              <a:t>assign</a:t>
            </a:r>
            <a:r>
              <a:rPr lang="it-CH" dirty="0"/>
              <a:t> an </a:t>
            </a:r>
            <a:r>
              <a:rPr lang="it-CH" b="1" dirty="0" err="1">
                <a:solidFill>
                  <a:schemeClr val="accent1"/>
                </a:solidFill>
              </a:rPr>
              <a:t>importance</a:t>
            </a:r>
            <a:r>
              <a:rPr lang="it-CH" dirty="0"/>
              <a:t> </a:t>
            </a:r>
            <a:r>
              <a:rPr lang="it-CH" b="1" dirty="0" err="1">
                <a:solidFill>
                  <a:schemeClr val="accent1"/>
                </a:solidFill>
              </a:rPr>
              <a:t>value</a:t>
            </a:r>
            <a:r>
              <a:rPr lang="it-CH" dirty="0"/>
              <a:t> to the single input </a:t>
            </a:r>
            <a:r>
              <a:rPr lang="it-CH" dirty="0" err="1"/>
              <a:t>features</a:t>
            </a:r>
            <a:r>
              <a:rPr lang="it-CH" dirty="0"/>
              <a:t>, </a:t>
            </a:r>
            <a:r>
              <a:rPr lang="en-US" dirty="0"/>
              <a:t>i.e., the </a:t>
            </a:r>
            <a:r>
              <a:rPr lang="en-US" b="1" dirty="0">
                <a:solidFill>
                  <a:schemeClr val="accent1"/>
                </a:solidFill>
              </a:rPr>
              <a:t>impact</a:t>
            </a:r>
            <a:r>
              <a:rPr lang="en-US" dirty="0"/>
              <a:t> that the considered feature has </a:t>
            </a:r>
            <a:r>
              <a:rPr lang="en-US" b="1" dirty="0">
                <a:solidFill>
                  <a:schemeClr val="accent1"/>
                </a:solidFill>
              </a:rPr>
              <a:t>on the predictions</a:t>
            </a:r>
            <a:r>
              <a:rPr lang="en-US" dirty="0"/>
              <a:t>.</a:t>
            </a:r>
          </a:p>
          <a:p>
            <a:pPr marL="0" indent="0">
              <a:buNone/>
            </a:pPr>
            <a:endParaRPr lang="it-CH" dirty="0"/>
          </a:p>
          <a:p>
            <a:pPr marL="0" indent="0">
              <a:buNone/>
            </a:pPr>
            <a:r>
              <a:rPr lang="it-CH" dirty="0" err="1"/>
              <a:t>Famous</a:t>
            </a:r>
            <a:r>
              <a:rPr lang="it-CH" dirty="0"/>
              <a:t> </a:t>
            </a:r>
            <a:r>
              <a:rPr lang="it-CH" dirty="0" err="1"/>
              <a:t>feature</a:t>
            </a:r>
            <a:r>
              <a:rPr lang="it-CH" dirty="0"/>
              <a:t> </a:t>
            </a:r>
            <a:r>
              <a:rPr lang="it-CH" dirty="0" err="1"/>
              <a:t>importance</a:t>
            </a:r>
            <a:r>
              <a:rPr lang="it-CH" dirty="0"/>
              <a:t> </a:t>
            </a:r>
            <a:r>
              <a:rPr lang="it-CH" b="1" dirty="0" err="1">
                <a:solidFill>
                  <a:schemeClr val="accent1"/>
                </a:solidFill>
              </a:rPr>
              <a:t>methods</a:t>
            </a:r>
            <a:r>
              <a:rPr lang="it-CH" dirty="0"/>
              <a:t>:</a:t>
            </a:r>
          </a:p>
          <a:p>
            <a:pPr marL="685800" lvl="1"/>
            <a:r>
              <a:rPr lang="it-CH" dirty="0"/>
              <a:t>Linear model </a:t>
            </a:r>
            <a:r>
              <a:rPr lang="it-CH" dirty="0" err="1"/>
              <a:t>coefficients</a:t>
            </a:r>
            <a:r>
              <a:rPr lang="it-CH" dirty="0"/>
              <a:t>,</a:t>
            </a:r>
          </a:p>
          <a:p>
            <a:pPr marL="685800" lvl="1"/>
            <a:r>
              <a:rPr lang="it-CH" dirty="0" err="1"/>
              <a:t>Mean</a:t>
            </a:r>
            <a:r>
              <a:rPr lang="it-CH" dirty="0"/>
              <a:t> </a:t>
            </a:r>
            <a:r>
              <a:rPr lang="it-CH" dirty="0" err="1"/>
              <a:t>Decrease</a:t>
            </a:r>
            <a:r>
              <a:rPr lang="it-CH" dirty="0"/>
              <a:t> in </a:t>
            </a:r>
            <a:r>
              <a:rPr lang="it-CH" dirty="0" err="1"/>
              <a:t>Impurity</a:t>
            </a:r>
            <a:r>
              <a:rPr lang="it-CH" dirty="0"/>
              <a:t> (MDI),</a:t>
            </a:r>
          </a:p>
          <a:p>
            <a:pPr marL="685800" lvl="1"/>
            <a:r>
              <a:rPr lang="it-CH" dirty="0" err="1"/>
              <a:t>Permutation</a:t>
            </a:r>
            <a:r>
              <a:rPr lang="it-CH" dirty="0"/>
              <a:t> </a:t>
            </a:r>
            <a:r>
              <a:rPr lang="it-CH" dirty="0" err="1"/>
              <a:t>Feature</a:t>
            </a:r>
            <a:r>
              <a:rPr lang="it-CH" dirty="0"/>
              <a:t> </a:t>
            </a:r>
            <a:r>
              <a:rPr lang="it-CH" dirty="0" err="1"/>
              <a:t>Importance</a:t>
            </a:r>
            <a:r>
              <a:rPr lang="it-CH" dirty="0"/>
              <a:t> (PFI),</a:t>
            </a:r>
          </a:p>
          <a:p>
            <a:pPr marL="685800" lvl="1"/>
            <a:r>
              <a:rPr lang="it-CH" dirty="0" err="1"/>
              <a:t>SHapley</a:t>
            </a:r>
            <a:r>
              <a:rPr lang="it-CH" dirty="0"/>
              <a:t> Additive </a:t>
            </a:r>
            <a:r>
              <a:rPr lang="it-CH" dirty="0" err="1"/>
              <a:t>exPlanations</a:t>
            </a:r>
            <a:r>
              <a:rPr lang="it-CH" dirty="0"/>
              <a:t> (SHAP).</a:t>
            </a:r>
            <a:endParaRPr lang="en-US" dirty="0"/>
          </a:p>
          <a:p>
            <a:pPr marL="0" indent="0">
              <a:buNone/>
            </a:pPr>
            <a:endParaRPr lang="it-CH" dirty="0"/>
          </a:p>
          <a:p>
            <a:pPr marL="0" indent="0">
              <a:buNone/>
            </a:pPr>
            <a:r>
              <a:rPr lang="en-US" dirty="0">
                <a:solidFill>
                  <a:srgbClr val="202124"/>
                </a:solidFill>
              </a:rPr>
              <a:t>Critical points:</a:t>
            </a:r>
          </a:p>
          <a:p>
            <a:pPr lvl="1"/>
            <a:r>
              <a:rPr lang="en-US" sz="1600" b="1" dirty="0">
                <a:solidFill>
                  <a:schemeClr val="accent1"/>
                </a:solidFill>
              </a:rPr>
              <a:t>Overestimating</a:t>
            </a:r>
            <a:r>
              <a:rPr lang="en-US" sz="1600" dirty="0">
                <a:solidFill>
                  <a:srgbClr val="202124"/>
                </a:solidFill>
              </a:rPr>
              <a:t> the importance of irrelevant features can lead to </a:t>
            </a:r>
            <a:r>
              <a:rPr lang="en-US" sz="1600" b="1" dirty="0">
                <a:solidFill>
                  <a:schemeClr val="accent1"/>
                </a:solidFill>
              </a:rPr>
              <a:t>false conclusions</a:t>
            </a:r>
            <a:r>
              <a:rPr lang="en-US" sz="1600" dirty="0">
                <a:solidFill>
                  <a:srgbClr val="202124"/>
                </a:solidFill>
              </a:rPr>
              <a:t>. </a:t>
            </a:r>
          </a:p>
          <a:p>
            <a:pPr lvl="1"/>
            <a:r>
              <a:rPr lang="en-US" sz="1600" b="1" dirty="0">
                <a:solidFill>
                  <a:schemeClr val="accent1"/>
                </a:solidFill>
              </a:rPr>
              <a:t>Underestimating</a:t>
            </a:r>
            <a:r>
              <a:rPr lang="en-US" sz="1600" dirty="0">
                <a:solidFill>
                  <a:srgbClr val="202124"/>
                </a:solidFill>
              </a:rPr>
              <a:t> the importance of relevant features can cause such variables to be discarded in the feature selection phase with </a:t>
            </a:r>
            <a:r>
              <a:rPr lang="en-US" sz="1600" b="1" dirty="0">
                <a:solidFill>
                  <a:schemeClr val="accent1"/>
                </a:solidFill>
              </a:rPr>
              <a:t>negative consequences on performance and final interpretation</a:t>
            </a:r>
            <a:r>
              <a:rPr lang="en-US" sz="1600" dirty="0">
                <a:solidFill>
                  <a:srgbClr val="202124"/>
                </a:solidFill>
              </a:rPr>
              <a:t>.</a:t>
            </a:r>
          </a:p>
          <a:p>
            <a:pPr marL="0" indent="0">
              <a:buNone/>
            </a:pPr>
            <a:endParaRPr lang="en-US" dirty="0"/>
          </a:p>
          <a:p>
            <a:pPr marL="0" indent="0">
              <a:buNone/>
            </a:pPr>
            <a:endParaRPr lang="it-CH" dirty="0"/>
          </a:p>
        </p:txBody>
      </p:sp>
      <p:sp>
        <p:nvSpPr>
          <p:cNvPr id="4" name="Segnaposto data 3"/>
          <p:cNvSpPr>
            <a:spLocks noGrp="1"/>
          </p:cNvSpPr>
          <p:nvPr>
            <p:ph type="dt" sz="half" idx="10"/>
          </p:nvPr>
        </p:nvSpPr>
        <p:spPr/>
        <p:txBody>
          <a:bodyPr/>
          <a:lstStyle/>
          <a:p>
            <a:r>
              <a:rPr lang="en-US" altLang="x-none"/>
              <a:t>29 March 2023</a:t>
            </a:r>
            <a:endParaRPr lang="it-IT" altLang="x-none"/>
          </a:p>
        </p:txBody>
      </p:sp>
    </p:spTree>
    <p:extLst>
      <p:ext uri="{BB962C8B-B14F-4D97-AF65-F5344CB8AC3E}">
        <p14:creationId xmlns:p14="http://schemas.microsoft.com/office/powerpoint/2010/main" val="3940547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CH" dirty="0" err="1"/>
              <a:t>Feature</a:t>
            </a:r>
            <a:r>
              <a:rPr lang="it-CH" dirty="0"/>
              <a:t> </a:t>
            </a:r>
            <a:r>
              <a:rPr lang="it-CH" dirty="0" err="1"/>
              <a:t>importance</a:t>
            </a:r>
            <a:endParaRPr lang="en-US" dirty="0"/>
          </a:p>
        </p:txBody>
      </p:sp>
      <p:sp>
        <p:nvSpPr>
          <p:cNvPr id="3" name="Segnaposto contenuto 2"/>
          <p:cNvSpPr>
            <a:spLocks noGrp="1"/>
          </p:cNvSpPr>
          <p:nvPr>
            <p:ph idx="1"/>
          </p:nvPr>
        </p:nvSpPr>
        <p:spPr/>
        <p:txBody>
          <a:bodyPr/>
          <a:lstStyle/>
          <a:p>
            <a:pPr marL="0" indent="0">
              <a:buNone/>
            </a:pPr>
            <a:r>
              <a:rPr lang="en-US" dirty="0"/>
              <a:t>Feature importance can be computed </a:t>
            </a:r>
            <a:r>
              <a:rPr lang="en-US" b="1" dirty="0">
                <a:solidFill>
                  <a:schemeClr val="accent1"/>
                </a:solidFill>
              </a:rPr>
              <a:t>globally</a:t>
            </a:r>
            <a:r>
              <a:rPr lang="en-US" dirty="0"/>
              <a:t> on the entire dataset, or </a:t>
            </a:r>
            <a:r>
              <a:rPr lang="en-US" b="1" dirty="0">
                <a:solidFill>
                  <a:schemeClr val="accent1"/>
                </a:solidFill>
              </a:rPr>
              <a:t>locally</a:t>
            </a:r>
            <a:r>
              <a:rPr lang="en-US" dirty="0"/>
              <a:t> for single observations of the dataset.</a:t>
            </a:r>
            <a:endParaRPr lang="it-CH" dirty="0"/>
          </a:p>
          <a:p>
            <a:pPr marL="0" indent="0">
              <a:buNone/>
            </a:pPr>
            <a:endParaRPr lang="en-US" dirty="0"/>
          </a:p>
        </p:txBody>
      </p:sp>
      <p:sp>
        <p:nvSpPr>
          <p:cNvPr id="4" name="Segnaposto data 3"/>
          <p:cNvSpPr>
            <a:spLocks noGrp="1"/>
          </p:cNvSpPr>
          <p:nvPr>
            <p:ph type="dt" sz="half" idx="10"/>
          </p:nvPr>
        </p:nvSpPr>
        <p:spPr/>
        <p:txBody>
          <a:bodyPr/>
          <a:lstStyle/>
          <a:p>
            <a:r>
              <a:rPr lang="en-US" altLang="x-none"/>
              <a:t>29 March 2023</a:t>
            </a:r>
            <a:endParaRPr lang="it-IT" altLang="x-none"/>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589" y="2636342"/>
            <a:ext cx="2818567" cy="3672385"/>
          </a:xfrm>
          <a:prstGeom prst="rect">
            <a:avLst/>
          </a:prstGeom>
        </p:spPr>
      </p:pic>
      <p:pic>
        <p:nvPicPr>
          <p:cNvPr id="6" name="Immagin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1944" y="2851574"/>
            <a:ext cx="5485714" cy="3200000"/>
          </a:xfrm>
          <a:prstGeom prst="rect">
            <a:avLst/>
          </a:prstGeom>
        </p:spPr>
      </p:pic>
      <p:sp>
        <p:nvSpPr>
          <p:cNvPr id="7" name="Rettangolo 6"/>
          <p:cNvSpPr/>
          <p:nvPr/>
        </p:nvSpPr>
        <p:spPr>
          <a:xfrm>
            <a:off x="2019537" y="2379059"/>
            <a:ext cx="2401619" cy="307777"/>
          </a:xfrm>
          <a:prstGeom prst="rect">
            <a:avLst/>
          </a:prstGeom>
        </p:spPr>
        <p:txBody>
          <a:bodyPr wrap="none">
            <a:spAutoFit/>
          </a:bodyPr>
          <a:lstStyle/>
          <a:p>
            <a:pPr algn="ctr"/>
            <a:r>
              <a:rPr lang="it-CH" sz="1400" b="1" dirty="0"/>
              <a:t>Global </a:t>
            </a:r>
            <a:r>
              <a:rPr lang="it-CH" sz="1400" b="1" dirty="0" err="1"/>
              <a:t>feature</a:t>
            </a:r>
            <a:r>
              <a:rPr lang="it-CH" sz="1400" b="1" dirty="0"/>
              <a:t> </a:t>
            </a:r>
            <a:r>
              <a:rPr lang="it-CH" sz="1400" b="1" dirty="0" err="1"/>
              <a:t>importance</a:t>
            </a:r>
            <a:endParaRPr lang="it-CH" sz="1400" b="1" dirty="0"/>
          </a:p>
        </p:txBody>
      </p:sp>
      <p:sp>
        <p:nvSpPr>
          <p:cNvPr id="8" name="Rettangolo 7"/>
          <p:cNvSpPr/>
          <p:nvPr/>
        </p:nvSpPr>
        <p:spPr>
          <a:xfrm>
            <a:off x="7178876" y="2354190"/>
            <a:ext cx="2311851" cy="307777"/>
          </a:xfrm>
          <a:prstGeom prst="rect">
            <a:avLst/>
          </a:prstGeom>
        </p:spPr>
        <p:txBody>
          <a:bodyPr wrap="none">
            <a:spAutoFit/>
          </a:bodyPr>
          <a:lstStyle/>
          <a:p>
            <a:pPr algn="ctr"/>
            <a:r>
              <a:rPr lang="it-CH" sz="1400" b="1" dirty="0"/>
              <a:t>Local </a:t>
            </a:r>
            <a:r>
              <a:rPr lang="it-CH" sz="1400" b="1" dirty="0" err="1"/>
              <a:t>feature</a:t>
            </a:r>
            <a:r>
              <a:rPr lang="it-CH" sz="1400" b="1" dirty="0"/>
              <a:t> </a:t>
            </a:r>
            <a:r>
              <a:rPr lang="it-CH" sz="1400" b="1" dirty="0" err="1"/>
              <a:t>importance</a:t>
            </a:r>
            <a:endParaRPr lang="it-CH" sz="1400" b="1" dirty="0"/>
          </a:p>
        </p:txBody>
      </p:sp>
    </p:spTree>
    <p:extLst>
      <p:ext uri="{BB962C8B-B14F-4D97-AF65-F5344CB8AC3E}">
        <p14:creationId xmlns:p14="http://schemas.microsoft.com/office/powerpoint/2010/main" val="1102776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CH" dirty="0"/>
              <a:t>Linear model </a:t>
            </a:r>
            <a:r>
              <a:rPr lang="it-CH" dirty="0" err="1"/>
              <a:t>coefficients</a:t>
            </a:r>
            <a:endParaRPr lang="en-US"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p:txBody>
              <a:bodyPr/>
              <a:lstStyle/>
              <a:p>
                <a:pPr marL="0" indent="0">
                  <a:buNone/>
                </a:pPr>
                <a:r>
                  <a:rPr lang="it-CH" dirty="0"/>
                  <a:t>Linear </a:t>
                </a:r>
                <a:r>
                  <a:rPr lang="it-CH" dirty="0" err="1"/>
                  <a:t>models</a:t>
                </a:r>
                <a:r>
                  <a:rPr lang="it-CH" dirty="0"/>
                  <a:t> </a:t>
                </a:r>
                <a:r>
                  <a:rPr lang="it-CH" dirty="0" err="1"/>
                  <a:t>predict</a:t>
                </a:r>
                <a:r>
                  <a:rPr lang="it-CH" dirty="0"/>
                  <a:t> the target </a:t>
                </a:r>
                <a:r>
                  <a:rPr lang="it-CH" dirty="0" err="1"/>
                  <a:t>variable</a:t>
                </a:r>
                <a:r>
                  <a:rPr lang="it-CH" dirty="0"/>
                  <a:t> </a:t>
                </a:r>
                <a:r>
                  <a:rPr lang="it-CH" dirty="0" err="1"/>
                  <a:t>as</a:t>
                </a:r>
                <a:r>
                  <a:rPr lang="it-CH" dirty="0"/>
                  <a:t> a </a:t>
                </a:r>
                <a:r>
                  <a:rPr lang="it-CH" b="1" dirty="0">
                    <a:solidFill>
                      <a:schemeClr val="accent1"/>
                    </a:solidFill>
                  </a:rPr>
                  <a:t>linear </a:t>
                </a:r>
                <a:r>
                  <a:rPr lang="it-CH" b="1" dirty="0" err="1">
                    <a:solidFill>
                      <a:schemeClr val="accent1"/>
                    </a:solidFill>
                  </a:rPr>
                  <a:t>combination</a:t>
                </a:r>
                <a:r>
                  <a:rPr lang="it-CH" dirty="0"/>
                  <a:t> of the </a:t>
                </a:r>
                <a:r>
                  <a:rPr lang="it-CH" dirty="0" err="1"/>
                  <a:t>feature</a:t>
                </a:r>
                <a:r>
                  <a:rPr lang="it-CH" dirty="0"/>
                  <a:t> </a:t>
                </a:r>
                <a:r>
                  <a:rPr lang="it-CH" dirty="0" err="1"/>
                  <a:t>inputs</a:t>
                </a:r>
                <a:r>
                  <a:rPr lang="it-CH" dirty="0"/>
                  <a:t>:</a:t>
                </a:r>
              </a:p>
              <a:p>
                <a:pPr marL="0" indent="0">
                  <a:buNone/>
                </a:pPr>
                <a:endParaRPr lang="it-CH" dirty="0"/>
              </a:p>
              <a:p>
                <a:pPr marL="0" indent="0">
                  <a:buNone/>
                </a:pPr>
                <a:endParaRPr lang="it-CH" dirty="0"/>
              </a:p>
              <a:p>
                <a:pPr marL="0" indent="0">
                  <a:buNone/>
                </a:pPr>
                <a:endParaRPr lang="it-CH" dirty="0"/>
              </a:p>
              <a:p>
                <a:pPr marL="0" indent="0">
                  <a:buNone/>
                </a:pPr>
                <a:endParaRPr lang="it-CH" dirty="0"/>
              </a:p>
              <a:p>
                <a:pPr marL="0" indent="0">
                  <a:buNone/>
                </a:pPr>
                <a:endParaRPr lang="it-CH" dirty="0"/>
              </a:p>
              <a:p>
                <a:pPr marL="0" indent="0">
                  <a:buNone/>
                </a:pPr>
                <a:endParaRPr lang="it-CH" dirty="0"/>
              </a:p>
              <a:p>
                <a:pPr marL="0" indent="0">
                  <a:buNone/>
                </a:pPr>
                <a:r>
                  <a:rPr lang="it-CH" dirty="0" err="1"/>
                  <a:t>One</a:t>
                </a:r>
                <a:r>
                  <a:rPr lang="it-CH" dirty="0"/>
                  <a:t> </a:t>
                </a:r>
                <a:r>
                  <a:rPr lang="it-CH" dirty="0" err="1"/>
                  <a:t>advantage</a:t>
                </a:r>
                <a:r>
                  <a:rPr lang="it-CH" dirty="0"/>
                  <a:t> of linear </a:t>
                </a:r>
                <a:r>
                  <a:rPr lang="it-CH" dirty="0" err="1"/>
                  <a:t>models</a:t>
                </a:r>
                <a:r>
                  <a:rPr lang="it-CH" dirty="0"/>
                  <a:t> </a:t>
                </a:r>
                <a:r>
                  <a:rPr lang="it-CH" dirty="0" err="1"/>
                  <a:t>is</a:t>
                </a:r>
                <a:r>
                  <a:rPr lang="it-CH" dirty="0"/>
                  <a:t> </a:t>
                </a:r>
                <a:r>
                  <a:rPr lang="it-CH" b="1" dirty="0" err="1">
                    <a:solidFill>
                      <a:schemeClr val="accent1"/>
                    </a:solidFill>
                  </a:rPr>
                  <a:t>direct</a:t>
                </a:r>
                <a:r>
                  <a:rPr lang="it-CH" dirty="0"/>
                  <a:t> and easy to </a:t>
                </a:r>
                <a:r>
                  <a:rPr lang="it-CH" dirty="0" err="1"/>
                  <a:t>understand</a:t>
                </a:r>
                <a:r>
                  <a:rPr lang="it-CH" dirty="0"/>
                  <a:t> </a:t>
                </a:r>
                <a:r>
                  <a:rPr lang="it-CH" b="1" dirty="0" err="1">
                    <a:solidFill>
                      <a:schemeClr val="accent1"/>
                    </a:solidFill>
                  </a:rPr>
                  <a:t>interpretation</a:t>
                </a:r>
                <a:r>
                  <a:rPr lang="it-CH" b="1" dirty="0">
                    <a:solidFill>
                      <a:schemeClr val="accent1"/>
                    </a:solidFill>
                  </a:rPr>
                  <a:t> of the </a:t>
                </a:r>
                <a:r>
                  <a:rPr lang="it-CH" b="1" dirty="0" err="1">
                    <a:solidFill>
                      <a:schemeClr val="accent1"/>
                    </a:solidFill>
                  </a:rPr>
                  <a:t>estimated</a:t>
                </a:r>
                <a:r>
                  <a:rPr lang="it-CH" b="1" dirty="0">
                    <a:solidFill>
                      <a:schemeClr val="accent1"/>
                    </a:solidFill>
                  </a:rPr>
                  <a:t> </a:t>
                </a:r>
                <a:r>
                  <a:rPr lang="it-CH" b="1" dirty="0" err="1">
                    <a:solidFill>
                      <a:schemeClr val="accent1"/>
                    </a:solidFill>
                  </a:rPr>
                  <a:t>weights</a:t>
                </a:r>
                <a:r>
                  <a:rPr lang="it-CH" b="1" dirty="0">
                    <a:solidFill>
                      <a:schemeClr val="accent1"/>
                    </a:solidFill>
                  </a:rPr>
                  <a:t> </a:t>
                </a:r>
                <a:r>
                  <a:rPr lang="it-CH" dirty="0"/>
                  <a:t>[2]:</a:t>
                </a:r>
                <a:endParaRPr lang="it-CH" sz="1600" i="1" dirty="0"/>
              </a:p>
              <a:p>
                <a:pPr lvl="1"/>
                <a:r>
                  <a:rPr lang="it-CH" sz="1600" b="1" dirty="0" err="1">
                    <a:solidFill>
                      <a:schemeClr val="accent2"/>
                    </a:solidFill>
                  </a:rPr>
                  <a:t>Numerical</a:t>
                </a:r>
                <a:r>
                  <a:rPr lang="it-CH" sz="1600" b="1" dirty="0">
                    <a:solidFill>
                      <a:schemeClr val="accent2"/>
                    </a:solidFill>
                  </a:rPr>
                  <a:t> </a:t>
                </a:r>
                <a:r>
                  <a:rPr lang="it-CH" sz="1600" b="1" dirty="0" err="1">
                    <a:solidFill>
                      <a:schemeClr val="accent2"/>
                    </a:solidFill>
                  </a:rPr>
                  <a:t>feature</a:t>
                </a:r>
                <a:r>
                  <a:rPr lang="it-CH" sz="1600" b="1" dirty="0">
                    <a:solidFill>
                      <a:schemeClr val="accent2"/>
                    </a:solidFill>
                  </a:rPr>
                  <a:t> </a:t>
                </a:r>
                <a:r>
                  <a:rPr lang="it-CH" sz="1600" dirty="0"/>
                  <a:t>(</a:t>
                </a:r>
                <a14:m>
                  <m:oMath xmlns:m="http://schemas.openxmlformats.org/officeDocument/2006/math">
                    <m:sSub>
                      <m:sSubPr>
                        <m:ctrlPr>
                          <a:rPr lang="it-CH" sz="1600" i="1">
                            <a:latin typeface="Cambria Math" panose="02040503050406030204" pitchFamily="18" charset="0"/>
                          </a:rPr>
                        </m:ctrlPr>
                      </m:sSubPr>
                      <m:e>
                        <m:r>
                          <m:rPr>
                            <m:sty m:val="p"/>
                          </m:rPr>
                          <a:rPr lang="it-CH" sz="1600" i="0">
                            <a:latin typeface="Cambria Math" panose="02040503050406030204" pitchFamily="18" charset="0"/>
                          </a:rPr>
                          <m:t>x</m:t>
                        </m:r>
                      </m:e>
                      <m:sub>
                        <m:r>
                          <m:rPr>
                            <m:sty m:val="p"/>
                          </m:rPr>
                          <a:rPr lang="it-CH" sz="1600" i="0">
                            <a:latin typeface="Cambria Math" panose="02040503050406030204" pitchFamily="18" charset="0"/>
                          </a:rPr>
                          <m:t>j</m:t>
                        </m:r>
                      </m:sub>
                    </m:sSub>
                    <m:r>
                      <a:rPr lang="it-CH" sz="1600" i="0">
                        <a:latin typeface="Cambria Math" panose="02040503050406030204" pitchFamily="18" charset="0"/>
                      </a:rPr>
                      <m:t>∈</m:t>
                    </m:r>
                    <m:r>
                      <a:rPr lang="it-CH" sz="1600" i="0">
                        <a:latin typeface="Cambria Math" panose="02040503050406030204" pitchFamily="18" charset="0"/>
                      </a:rPr>
                      <m:t>ℝ</m:t>
                    </m:r>
                  </m:oMath>
                </a14:m>
                <a:r>
                  <a:rPr lang="it-CH" sz="1600" dirty="0"/>
                  <a:t>): </a:t>
                </a:r>
                <a:r>
                  <a:rPr lang="it-CH" sz="1600" dirty="0" err="1"/>
                  <a:t>increasing</a:t>
                </a:r>
                <a:r>
                  <a:rPr lang="it-CH" sz="1600" dirty="0"/>
                  <a:t> the </a:t>
                </a:r>
                <a:r>
                  <a:rPr lang="it-CH" sz="1600" dirty="0" err="1"/>
                  <a:t>numerical</a:t>
                </a:r>
                <a:r>
                  <a:rPr lang="it-CH" sz="1600" dirty="0"/>
                  <a:t> </a:t>
                </a:r>
                <a:r>
                  <a:rPr lang="it-CH" sz="1600" dirty="0" err="1"/>
                  <a:t>feature</a:t>
                </a:r>
                <a:r>
                  <a:rPr lang="it-CH" sz="1600" dirty="0"/>
                  <a:t> </a:t>
                </a:r>
                <a14:m>
                  <m:oMath xmlns:m="http://schemas.openxmlformats.org/officeDocument/2006/math">
                    <m:sSub>
                      <m:sSubPr>
                        <m:ctrlPr>
                          <a:rPr lang="it-CH" sz="1600" i="1">
                            <a:latin typeface="Cambria Math" panose="02040503050406030204" pitchFamily="18" charset="0"/>
                          </a:rPr>
                        </m:ctrlPr>
                      </m:sSubPr>
                      <m:e>
                        <m:r>
                          <a:rPr lang="it-CH" sz="1600" i="1">
                            <a:latin typeface="Cambria Math" panose="02040503050406030204" pitchFamily="18" charset="0"/>
                          </a:rPr>
                          <m:t>𝑥</m:t>
                        </m:r>
                      </m:e>
                      <m:sub>
                        <m:r>
                          <a:rPr lang="it-CH" sz="1600" i="1">
                            <a:latin typeface="Cambria Math" panose="02040503050406030204" pitchFamily="18" charset="0"/>
                          </a:rPr>
                          <m:t>𝑗</m:t>
                        </m:r>
                      </m:sub>
                    </m:sSub>
                  </m:oMath>
                </a14:m>
                <a:r>
                  <a:rPr lang="it-CH" sz="1600" dirty="0"/>
                  <a:t> by </a:t>
                </a:r>
                <a:r>
                  <a:rPr lang="it-CH" sz="1600" dirty="0" err="1"/>
                  <a:t>one</a:t>
                </a:r>
                <a:r>
                  <a:rPr lang="it-CH" sz="1600" dirty="0"/>
                  <a:t> </a:t>
                </a:r>
                <a:r>
                  <a:rPr lang="it-CH" sz="1600" dirty="0" err="1"/>
                  <a:t>unit</a:t>
                </a:r>
                <a:r>
                  <a:rPr lang="it-CH" sz="1600" dirty="0"/>
                  <a:t> </a:t>
                </a:r>
                <a:r>
                  <a:rPr lang="it-CH" sz="1600" dirty="0" err="1"/>
                  <a:t>increase</a:t>
                </a:r>
                <a:r>
                  <a:rPr lang="it-CH" sz="1600" dirty="0"/>
                  <a:t> the </a:t>
                </a:r>
                <a:r>
                  <a:rPr lang="it-CH" sz="1600" dirty="0" err="1"/>
                  <a:t>prediction</a:t>
                </a:r>
                <a:r>
                  <a:rPr lang="it-CH" sz="1600" dirty="0"/>
                  <a:t> by </a:t>
                </a:r>
                <a14:m>
                  <m:oMath xmlns:m="http://schemas.openxmlformats.org/officeDocument/2006/math">
                    <m:sSub>
                      <m:sSubPr>
                        <m:ctrlPr>
                          <a:rPr lang="it-CH" sz="1600" i="1">
                            <a:latin typeface="Cambria Math" panose="02040503050406030204" pitchFamily="18" charset="0"/>
                          </a:rPr>
                        </m:ctrlPr>
                      </m:sSubPr>
                      <m:e>
                        <m:r>
                          <a:rPr lang="it-CH" sz="1600" i="1">
                            <a:latin typeface="Cambria Math" panose="02040503050406030204" pitchFamily="18" charset="0"/>
                          </a:rPr>
                          <m:t>𝛽</m:t>
                        </m:r>
                      </m:e>
                      <m:sub>
                        <m:r>
                          <a:rPr lang="it-CH" sz="1600" i="1">
                            <a:latin typeface="Cambria Math" panose="02040503050406030204" pitchFamily="18" charset="0"/>
                          </a:rPr>
                          <m:t>𝑗</m:t>
                        </m:r>
                      </m:sub>
                    </m:sSub>
                  </m:oMath>
                </a14:m>
                <a:r>
                  <a:rPr lang="it-CH" sz="1600" dirty="0"/>
                  <a:t> (the </a:t>
                </a:r>
                <a:r>
                  <a:rPr lang="it-CH" sz="1600" dirty="0" err="1"/>
                  <a:t>odds</a:t>
                </a:r>
                <a:r>
                  <a:rPr lang="it-CH" sz="1600" dirty="0"/>
                  <a:t> by </a:t>
                </a:r>
                <a14:m>
                  <m:oMath xmlns:m="http://schemas.openxmlformats.org/officeDocument/2006/math">
                    <m:sSup>
                      <m:sSupPr>
                        <m:ctrlPr>
                          <a:rPr lang="it-CH" sz="1600" i="1" smtClean="0">
                            <a:latin typeface="Cambria Math" panose="02040503050406030204" pitchFamily="18" charset="0"/>
                          </a:rPr>
                        </m:ctrlPr>
                      </m:sSupPr>
                      <m:e>
                        <m:r>
                          <a:rPr lang="it-CH" sz="1600" b="0" i="1" smtClean="0">
                            <a:latin typeface="Cambria Math" panose="02040503050406030204" pitchFamily="18" charset="0"/>
                          </a:rPr>
                          <m:t>𝑒</m:t>
                        </m:r>
                      </m:e>
                      <m:sup>
                        <m:sSub>
                          <m:sSubPr>
                            <m:ctrlPr>
                              <a:rPr lang="it-CH" sz="1600" i="1">
                                <a:latin typeface="Cambria Math" panose="02040503050406030204" pitchFamily="18" charset="0"/>
                              </a:rPr>
                            </m:ctrlPr>
                          </m:sSubPr>
                          <m:e>
                            <m:r>
                              <a:rPr lang="it-CH" sz="1600" i="1">
                                <a:latin typeface="Cambria Math" panose="02040503050406030204" pitchFamily="18" charset="0"/>
                              </a:rPr>
                              <m:t>𝛽</m:t>
                            </m:r>
                          </m:e>
                          <m:sub>
                            <m:r>
                              <a:rPr lang="it-CH" sz="1600" i="1">
                                <a:latin typeface="Cambria Math" panose="02040503050406030204" pitchFamily="18" charset="0"/>
                              </a:rPr>
                              <m:t>𝑗</m:t>
                            </m:r>
                          </m:sub>
                        </m:sSub>
                      </m:sup>
                    </m:sSup>
                  </m:oMath>
                </a14:m>
                <a:r>
                  <a:rPr lang="it-CH" sz="1600" dirty="0"/>
                  <a:t>) </a:t>
                </a:r>
                <a:r>
                  <a:rPr lang="it-CH" sz="1600" dirty="0" err="1"/>
                  <a:t>units</a:t>
                </a:r>
                <a:r>
                  <a:rPr lang="it-CH" sz="1600" dirty="0"/>
                  <a:t> </a:t>
                </a:r>
                <a:r>
                  <a:rPr lang="it-CH" sz="1600" dirty="0" err="1"/>
                  <a:t>when</a:t>
                </a:r>
                <a:r>
                  <a:rPr lang="it-CH" sz="1600" dirty="0"/>
                  <a:t> </a:t>
                </a:r>
                <a:r>
                  <a:rPr lang="it-CH" sz="1600" dirty="0" err="1"/>
                  <a:t>all</a:t>
                </a:r>
                <a:r>
                  <a:rPr lang="it-CH" sz="1600" dirty="0"/>
                  <a:t> </a:t>
                </a:r>
                <a:r>
                  <a:rPr lang="it-CH" sz="1600" dirty="0" err="1"/>
                  <a:t>other</a:t>
                </a:r>
                <a:r>
                  <a:rPr lang="it-CH" sz="1600" dirty="0"/>
                  <a:t> </a:t>
                </a:r>
                <a:r>
                  <a:rPr lang="it-CH" sz="1600" dirty="0" err="1"/>
                  <a:t>feature</a:t>
                </a:r>
                <a:r>
                  <a:rPr lang="it-CH" sz="1600" dirty="0"/>
                  <a:t> </a:t>
                </a:r>
                <a:r>
                  <a:rPr lang="it-CH" sz="1600" dirty="0" err="1"/>
                  <a:t>values</a:t>
                </a:r>
                <a:r>
                  <a:rPr lang="it-CH" sz="1600" dirty="0"/>
                  <a:t> </a:t>
                </a:r>
                <a:r>
                  <a:rPr lang="it-CH" sz="1600" dirty="0" err="1"/>
                  <a:t>remain</a:t>
                </a:r>
                <a:r>
                  <a:rPr lang="it-CH" sz="1600" dirty="0"/>
                  <a:t> </a:t>
                </a:r>
                <a:r>
                  <a:rPr lang="it-CH" sz="1600" dirty="0" err="1"/>
                  <a:t>fixed</a:t>
                </a:r>
                <a:r>
                  <a:rPr lang="it-CH" sz="1600" dirty="0"/>
                  <a:t>.</a:t>
                </a:r>
              </a:p>
              <a:p>
                <a:pPr lvl="1"/>
                <a:r>
                  <a:rPr lang="it-CH" sz="1600" b="1" dirty="0">
                    <a:solidFill>
                      <a:schemeClr val="accent2"/>
                    </a:solidFill>
                  </a:rPr>
                  <a:t>(</a:t>
                </a:r>
                <a:r>
                  <a:rPr lang="it-CH" sz="1600" b="1" dirty="0" err="1">
                    <a:solidFill>
                      <a:schemeClr val="accent2"/>
                    </a:solidFill>
                  </a:rPr>
                  <a:t>One</a:t>
                </a:r>
                <a:r>
                  <a:rPr lang="it-CH" sz="1600" b="1" dirty="0">
                    <a:solidFill>
                      <a:schemeClr val="accent2"/>
                    </a:solidFill>
                  </a:rPr>
                  <a:t> hot-</a:t>
                </a:r>
                <a:r>
                  <a:rPr lang="it-CH" sz="1600" b="1" dirty="0" err="1">
                    <a:solidFill>
                      <a:schemeClr val="accent2"/>
                    </a:solidFill>
                  </a:rPr>
                  <a:t>encoded</a:t>
                </a:r>
                <a:r>
                  <a:rPr lang="it-CH" sz="1600" b="1" dirty="0">
                    <a:solidFill>
                      <a:schemeClr val="accent2"/>
                    </a:solidFill>
                  </a:rPr>
                  <a:t>) </a:t>
                </a:r>
                <a:r>
                  <a:rPr lang="it-CH" sz="1600" b="1" dirty="0" err="1">
                    <a:solidFill>
                      <a:schemeClr val="accent2"/>
                    </a:solidFill>
                  </a:rPr>
                  <a:t>Categorical</a:t>
                </a:r>
                <a:r>
                  <a:rPr lang="it-CH" sz="1600" b="1" dirty="0">
                    <a:solidFill>
                      <a:schemeClr val="accent2"/>
                    </a:solidFill>
                  </a:rPr>
                  <a:t> </a:t>
                </a:r>
                <a:r>
                  <a:rPr lang="it-CH" sz="1600" b="1" dirty="0" err="1">
                    <a:solidFill>
                      <a:schemeClr val="accent2"/>
                    </a:solidFill>
                  </a:rPr>
                  <a:t>feature</a:t>
                </a:r>
                <a:r>
                  <a:rPr lang="it-CH" sz="1600" b="1" dirty="0">
                    <a:solidFill>
                      <a:schemeClr val="accent2"/>
                    </a:solidFill>
                  </a:rPr>
                  <a:t> </a:t>
                </a:r>
                <a:r>
                  <a:rPr lang="it-CH" sz="1600" i="1" dirty="0"/>
                  <a:t>(</a:t>
                </a:r>
                <a14:m>
                  <m:oMath xmlns:m="http://schemas.openxmlformats.org/officeDocument/2006/math">
                    <m:sSub>
                      <m:sSubPr>
                        <m:ctrlPr>
                          <a:rPr lang="it-CH" sz="1600" i="1">
                            <a:latin typeface="Cambria Math" panose="02040503050406030204" pitchFamily="18" charset="0"/>
                          </a:rPr>
                        </m:ctrlPr>
                      </m:sSubPr>
                      <m:e>
                        <m:r>
                          <a:rPr lang="it-CH" sz="1600" i="1">
                            <a:latin typeface="Cambria Math" panose="02040503050406030204" pitchFamily="18" charset="0"/>
                          </a:rPr>
                          <m:t>𝑥</m:t>
                        </m:r>
                      </m:e>
                      <m:sub>
                        <m:r>
                          <a:rPr lang="it-CH" sz="1600" i="1">
                            <a:latin typeface="Cambria Math" panose="02040503050406030204" pitchFamily="18" charset="0"/>
                          </a:rPr>
                          <m:t>𝑗</m:t>
                        </m:r>
                      </m:sub>
                    </m:sSub>
                    <m:r>
                      <a:rPr lang="it-CH" sz="1600" i="1">
                        <a:latin typeface="Cambria Math" panose="02040503050406030204" pitchFamily="18" charset="0"/>
                      </a:rPr>
                      <m:t>∈</m:t>
                    </m:r>
                    <m:d>
                      <m:dPr>
                        <m:begChr m:val="{"/>
                        <m:endChr m:val="}"/>
                        <m:ctrlPr>
                          <a:rPr lang="it-CH" sz="1600" i="1">
                            <a:latin typeface="Cambria Math" panose="02040503050406030204" pitchFamily="18" charset="0"/>
                          </a:rPr>
                        </m:ctrlPr>
                      </m:dPr>
                      <m:e>
                        <m:r>
                          <a:rPr lang="it-CH" sz="1600" i="1">
                            <a:latin typeface="Cambria Math" panose="02040503050406030204" pitchFamily="18" charset="0"/>
                          </a:rPr>
                          <m:t>1,…,</m:t>
                        </m:r>
                        <m:r>
                          <a:rPr lang="it-CH" sz="1600" i="1">
                            <a:latin typeface="Cambria Math" panose="02040503050406030204" pitchFamily="18" charset="0"/>
                          </a:rPr>
                          <m:t>𝐿</m:t>
                        </m:r>
                      </m:e>
                    </m:d>
                  </m:oMath>
                </a14:m>
                <a:r>
                  <a:rPr lang="it-CH" sz="1600" i="1" dirty="0"/>
                  <a:t>): </a:t>
                </a:r>
                <a:r>
                  <a:rPr lang="it-CH" sz="1600" dirty="0" err="1"/>
                  <a:t>changing</a:t>
                </a:r>
                <a:r>
                  <a:rPr lang="it-CH" sz="1600" dirty="0"/>
                  <a:t> </a:t>
                </a:r>
                <a:r>
                  <a:rPr lang="it-CH" sz="1600" dirty="0" err="1"/>
                  <a:t>feature</a:t>
                </a:r>
                <a:r>
                  <a:rPr lang="it-CH" sz="1600" dirty="0"/>
                  <a:t> </a:t>
                </a:r>
                <a14:m>
                  <m:oMath xmlns:m="http://schemas.openxmlformats.org/officeDocument/2006/math">
                    <m:sSub>
                      <m:sSubPr>
                        <m:ctrlPr>
                          <a:rPr lang="it-CH" sz="1600" i="1">
                            <a:latin typeface="Cambria Math" panose="02040503050406030204" pitchFamily="18" charset="0"/>
                          </a:rPr>
                        </m:ctrlPr>
                      </m:sSubPr>
                      <m:e>
                        <m:r>
                          <a:rPr lang="it-CH" sz="1600" i="1">
                            <a:latin typeface="Cambria Math" panose="02040503050406030204" pitchFamily="18" charset="0"/>
                          </a:rPr>
                          <m:t>𝑥</m:t>
                        </m:r>
                      </m:e>
                      <m:sub>
                        <m:r>
                          <a:rPr lang="it-CH" sz="1600" i="1">
                            <a:latin typeface="Cambria Math" panose="02040503050406030204" pitchFamily="18" charset="0"/>
                          </a:rPr>
                          <m:t>𝑗</m:t>
                        </m:r>
                      </m:sub>
                    </m:sSub>
                  </m:oMath>
                </a14:m>
                <a:r>
                  <a:rPr lang="it-CH" sz="1600" dirty="0"/>
                  <a:t> from the </a:t>
                </a:r>
                <a:r>
                  <a:rPr lang="it-CH" sz="1600" dirty="0" err="1"/>
                  <a:t>reference</a:t>
                </a:r>
                <a:r>
                  <a:rPr lang="it-CH" sz="1600" dirty="0"/>
                  <a:t> </a:t>
                </a:r>
                <a:r>
                  <a:rPr lang="it-CH" sz="1600" dirty="0" err="1"/>
                  <a:t>category</a:t>
                </a:r>
                <a:r>
                  <a:rPr lang="it-CH" sz="1600" dirty="0"/>
                  <a:t> to the </a:t>
                </a:r>
                <a:r>
                  <a:rPr lang="it-CH" sz="1600" dirty="0" err="1"/>
                  <a:t>other</a:t>
                </a:r>
                <a:r>
                  <a:rPr lang="it-CH" sz="1600" dirty="0"/>
                  <a:t> </a:t>
                </a:r>
                <a:r>
                  <a:rPr lang="it-CH" sz="1600" dirty="0" err="1"/>
                  <a:t>category</a:t>
                </a:r>
                <a:r>
                  <a:rPr lang="it-CH" sz="1600" dirty="0"/>
                  <a:t> </a:t>
                </a:r>
                <a:r>
                  <a:rPr lang="en-US" sz="1600" dirty="0"/>
                  <a:t>increases the prediction </a:t>
                </a:r>
                <a:r>
                  <a:rPr lang="it-CH" sz="1600" dirty="0"/>
                  <a:t>by </a:t>
                </a:r>
                <a14:m>
                  <m:oMath xmlns:m="http://schemas.openxmlformats.org/officeDocument/2006/math">
                    <m:sSub>
                      <m:sSubPr>
                        <m:ctrlPr>
                          <a:rPr lang="it-CH" sz="1600" i="1">
                            <a:latin typeface="Cambria Math" panose="02040503050406030204" pitchFamily="18" charset="0"/>
                          </a:rPr>
                        </m:ctrlPr>
                      </m:sSubPr>
                      <m:e>
                        <m:r>
                          <a:rPr lang="it-CH" sz="1600" i="1">
                            <a:latin typeface="Cambria Math" panose="02040503050406030204" pitchFamily="18" charset="0"/>
                          </a:rPr>
                          <m:t>𝛽</m:t>
                        </m:r>
                      </m:e>
                      <m:sub>
                        <m:r>
                          <a:rPr lang="it-CH" sz="1600" i="1">
                            <a:latin typeface="Cambria Math" panose="02040503050406030204" pitchFamily="18" charset="0"/>
                          </a:rPr>
                          <m:t>𝑗</m:t>
                        </m:r>
                      </m:sub>
                    </m:sSub>
                  </m:oMath>
                </a14:m>
                <a:r>
                  <a:rPr lang="it-CH" sz="1600" dirty="0"/>
                  <a:t> (the </a:t>
                </a:r>
                <a:r>
                  <a:rPr lang="it-CH" sz="1600" dirty="0" err="1"/>
                  <a:t>odds</a:t>
                </a:r>
                <a:r>
                  <a:rPr lang="it-CH" sz="1600" dirty="0"/>
                  <a:t> by </a:t>
                </a:r>
                <a14:m>
                  <m:oMath xmlns:m="http://schemas.openxmlformats.org/officeDocument/2006/math">
                    <m:sSup>
                      <m:sSupPr>
                        <m:ctrlPr>
                          <a:rPr lang="it-CH" sz="1600" i="1">
                            <a:latin typeface="Cambria Math" panose="02040503050406030204" pitchFamily="18" charset="0"/>
                          </a:rPr>
                        </m:ctrlPr>
                      </m:sSupPr>
                      <m:e>
                        <m:r>
                          <a:rPr lang="it-CH" sz="1600" i="1">
                            <a:latin typeface="Cambria Math" panose="02040503050406030204" pitchFamily="18" charset="0"/>
                          </a:rPr>
                          <m:t>𝑒</m:t>
                        </m:r>
                      </m:e>
                      <m:sup>
                        <m:sSub>
                          <m:sSubPr>
                            <m:ctrlPr>
                              <a:rPr lang="it-CH" sz="1600" i="1">
                                <a:latin typeface="Cambria Math" panose="02040503050406030204" pitchFamily="18" charset="0"/>
                              </a:rPr>
                            </m:ctrlPr>
                          </m:sSubPr>
                          <m:e>
                            <m:r>
                              <a:rPr lang="it-CH" sz="1600" i="1">
                                <a:latin typeface="Cambria Math" panose="02040503050406030204" pitchFamily="18" charset="0"/>
                              </a:rPr>
                              <m:t>𝛽</m:t>
                            </m:r>
                          </m:e>
                          <m:sub>
                            <m:r>
                              <a:rPr lang="it-CH" sz="1600" i="1">
                                <a:latin typeface="Cambria Math" panose="02040503050406030204" pitchFamily="18" charset="0"/>
                              </a:rPr>
                              <m:t>𝑗</m:t>
                            </m:r>
                          </m:sub>
                        </m:sSub>
                      </m:sup>
                    </m:sSup>
                  </m:oMath>
                </a14:m>
                <a:r>
                  <a:rPr lang="it-CH" sz="1600" dirty="0"/>
                  <a:t>) when </a:t>
                </a:r>
                <a:r>
                  <a:rPr lang="it-CH" sz="1600" dirty="0" err="1"/>
                  <a:t>all</a:t>
                </a:r>
                <a:r>
                  <a:rPr lang="it-CH" sz="1600" dirty="0"/>
                  <a:t> </a:t>
                </a:r>
                <a:r>
                  <a:rPr lang="it-CH" sz="1600" dirty="0" err="1"/>
                  <a:t>other</a:t>
                </a:r>
                <a:r>
                  <a:rPr lang="it-CH" sz="1600" dirty="0"/>
                  <a:t> </a:t>
                </a:r>
                <a:r>
                  <a:rPr lang="it-CH" sz="1600" dirty="0" err="1"/>
                  <a:t>feature</a:t>
                </a:r>
                <a:r>
                  <a:rPr lang="it-CH" sz="1600" dirty="0"/>
                  <a:t> </a:t>
                </a:r>
                <a:r>
                  <a:rPr lang="it-CH" sz="1600" dirty="0" err="1"/>
                  <a:t>values</a:t>
                </a:r>
                <a:r>
                  <a:rPr lang="it-CH" sz="1600" dirty="0"/>
                  <a:t> </a:t>
                </a:r>
                <a:r>
                  <a:rPr lang="it-CH" sz="1600" dirty="0" err="1"/>
                  <a:t>remain</a:t>
                </a:r>
                <a:r>
                  <a:rPr lang="it-CH" sz="1600" dirty="0"/>
                  <a:t> </a:t>
                </a:r>
                <a:r>
                  <a:rPr lang="it-CH" sz="1600" dirty="0" err="1"/>
                  <a:t>fixed</a:t>
                </a:r>
                <a:r>
                  <a:rPr lang="it-CH" sz="1600" dirty="0"/>
                  <a:t>.</a:t>
                </a:r>
              </a:p>
              <a:p>
                <a:pPr marL="0" indent="0">
                  <a:buNone/>
                </a:pPr>
                <a:endParaRPr lang="it-CH"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blipFill>
                <a:blip r:embed="rId2"/>
                <a:stretch>
                  <a:fillRect l="-1292" t="-1834" r="-1184"/>
                </a:stretch>
              </a:blipFill>
            </p:spPr>
            <p:txBody>
              <a:bodyPr/>
              <a:lstStyle/>
              <a:p>
                <a:r>
                  <a:rPr lang="en-US">
                    <a:noFill/>
                  </a:rPr>
                  <a:t> </a:t>
                </a:r>
              </a:p>
            </p:txBody>
          </p:sp>
        </mc:Fallback>
      </mc:AlternateContent>
      <p:sp>
        <p:nvSpPr>
          <p:cNvPr id="4" name="Segnaposto data 3"/>
          <p:cNvSpPr>
            <a:spLocks noGrp="1"/>
          </p:cNvSpPr>
          <p:nvPr>
            <p:ph type="dt" sz="half" idx="10"/>
          </p:nvPr>
        </p:nvSpPr>
        <p:spPr/>
        <p:txBody>
          <a:bodyPr/>
          <a:lstStyle/>
          <a:p>
            <a:r>
              <a:rPr lang="en-US" altLang="x-none"/>
              <a:t>29 March 2023</a:t>
            </a:r>
            <a:endParaRPr lang="it-IT" altLang="x-none" dirty="0"/>
          </a:p>
        </p:txBody>
      </p:sp>
      <p:grpSp>
        <p:nvGrpSpPr>
          <p:cNvPr id="6" name="Gruppo 5"/>
          <p:cNvGrpSpPr/>
          <p:nvPr/>
        </p:nvGrpSpPr>
        <p:grpSpPr>
          <a:xfrm>
            <a:off x="1457540" y="2371327"/>
            <a:ext cx="2705164" cy="576001"/>
            <a:chOff x="1561508" y="2311646"/>
            <a:chExt cx="2705164" cy="576001"/>
          </a:xfrm>
        </p:grpSpPr>
        <mc:AlternateContent xmlns:mc="http://schemas.openxmlformats.org/markup-compatibility/2006" xmlns:a14="http://schemas.microsoft.com/office/drawing/2010/main">
          <mc:Choice Requires="a14">
            <p:sp>
              <p:nvSpPr>
                <p:cNvPr id="7" name="Rettangolo 6"/>
                <p:cNvSpPr/>
                <p:nvPr/>
              </p:nvSpPr>
              <p:spPr>
                <a:xfrm>
                  <a:off x="1561508" y="2579870"/>
                  <a:ext cx="270516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1400" i="1" smtClean="0">
                                <a:latin typeface="Cambria Math" panose="02040503050406030204" pitchFamily="18" charset="0"/>
                              </a:rPr>
                            </m:ctrlPr>
                          </m:accPr>
                          <m:e>
                            <m:r>
                              <a:rPr lang="it-CH" sz="1400" i="1">
                                <a:latin typeface="Cambria Math" panose="02040503050406030204" pitchFamily="18" charset="0"/>
                              </a:rPr>
                              <m:t>𝑦</m:t>
                            </m:r>
                          </m:e>
                        </m:acc>
                        <m:d>
                          <m:dPr>
                            <m:ctrlPr>
                              <a:rPr lang="it-CH" sz="1400" i="1">
                                <a:latin typeface="Cambria Math" panose="02040503050406030204" pitchFamily="18" charset="0"/>
                              </a:rPr>
                            </m:ctrlPr>
                          </m:dPr>
                          <m:e>
                            <m:r>
                              <a:rPr lang="it-CH" sz="1400" i="1">
                                <a:latin typeface="Cambria Math" panose="02040503050406030204" pitchFamily="18" charset="0"/>
                              </a:rPr>
                              <m:t>𝑥</m:t>
                            </m:r>
                            <m:r>
                              <a:rPr lang="it-CH" sz="1400" b="0" i="1" smtClean="0">
                                <a:latin typeface="Cambria Math" panose="02040503050406030204" pitchFamily="18" charset="0"/>
                              </a:rPr>
                              <m:t>;</m:t>
                            </m:r>
                            <m:r>
                              <a:rPr lang="it-CH" sz="1400" i="1">
                                <a:latin typeface="Cambria Math" panose="02040503050406030204" pitchFamily="18" charset="0"/>
                              </a:rPr>
                              <m:t>𝛽</m:t>
                            </m:r>
                          </m:e>
                        </m:d>
                        <m:r>
                          <a:rPr lang="it-CH" sz="1400" i="1">
                            <a:latin typeface="Cambria Math" panose="02040503050406030204" pitchFamily="18" charset="0"/>
                          </a:rPr>
                          <m:t>=</m:t>
                        </m:r>
                        <m:sSub>
                          <m:sSubPr>
                            <m:ctrlPr>
                              <a:rPr lang="it-CH" sz="1400" i="1">
                                <a:latin typeface="Cambria Math" panose="02040503050406030204" pitchFamily="18" charset="0"/>
                              </a:rPr>
                            </m:ctrlPr>
                          </m:sSubPr>
                          <m:e>
                            <m:r>
                              <a:rPr lang="it-CH" sz="1400" i="1">
                                <a:latin typeface="Cambria Math" panose="02040503050406030204" pitchFamily="18" charset="0"/>
                              </a:rPr>
                              <m:t>𝛽</m:t>
                            </m:r>
                          </m:e>
                          <m:sub>
                            <m:r>
                              <a:rPr lang="it-CH" sz="1400" i="1">
                                <a:latin typeface="Cambria Math" panose="02040503050406030204" pitchFamily="18" charset="0"/>
                              </a:rPr>
                              <m:t>0</m:t>
                            </m:r>
                          </m:sub>
                        </m:sSub>
                        <m:r>
                          <a:rPr lang="it-CH" sz="1400" i="1">
                            <a:latin typeface="Cambria Math" panose="02040503050406030204" pitchFamily="18" charset="0"/>
                          </a:rPr>
                          <m:t>+</m:t>
                        </m:r>
                        <m:sSub>
                          <m:sSubPr>
                            <m:ctrlPr>
                              <a:rPr lang="it-CH" sz="1400" i="1">
                                <a:latin typeface="Cambria Math" panose="02040503050406030204" pitchFamily="18" charset="0"/>
                              </a:rPr>
                            </m:ctrlPr>
                          </m:sSubPr>
                          <m:e>
                            <m:r>
                              <a:rPr lang="it-CH" sz="1400" i="1">
                                <a:latin typeface="Cambria Math" panose="02040503050406030204" pitchFamily="18" charset="0"/>
                              </a:rPr>
                              <m:t>𝛽</m:t>
                            </m:r>
                          </m:e>
                          <m:sub>
                            <m:r>
                              <a:rPr lang="it-CH" sz="1400" i="1">
                                <a:latin typeface="Cambria Math" panose="02040503050406030204" pitchFamily="18" charset="0"/>
                              </a:rPr>
                              <m:t>1</m:t>
                            </m:r>
                          </m:sub>
                        </m:sSub>
                        <m:sSub>
                          <m:sSubPr>
                            <m:ctrlPr>
                              <a:rPr lang="it-CH" sz="1400" i="1">
                                <a:latin typeface="Cambria Math" panose="02040503050406030204" pitchFamily="18" charset="0"/>
                              </a:rPr>
                            </m:ctrlPr>
                          </m:sSubPr>
                          <m:e>
                            <m:r>
                              <a:rPr lang="it-CH" sz="1400" i="1">
                                <a:latin typeface="Cambria Math" panose="02040503050406030204" pitchFamily="18" charset="0"/>
                              </a:rPr>
                              <m:t>𝑥</m:t>
                            </m:r>
                          </m:e>
                          <m:sub>
                            <m:r>
                              <a:rPr lang="it-CH" sz="1400" i="1">
                                <a:latin typeface="Cambria Math" panose="02040503050406030204" pitchFamily="18" charset="0"/>
                              </a:rPr>
                              <m:t>1</m:t>
                            </m:r>
                          </m:sub>
                        </m:sSub>
                        <m:r>
                          <a:rPr lang="it-CH" sz="1400" i="1">
                            <a:latin typeface="Cambria Math" panose="02040503050406030204" pitchFamily="18" charset="0"/>
                          </a:rPr>
                          <m:t>+…+</m:t>
                        </m:r>
                        <m:sSub>
                          <m:sSubPr>
                            <m:ctrlPr>
                              <a:rPr lang="it-CH" sz="1400" i="1">
                                <a:latin typeface="Cambria Math" panose="02040503050406030204" pitchFamily="18" charset="0"/>
                              </a:rPr>
                            </m:ctrlPr>
                          </m:sSubPr>
                          <m:e>
                            <m:r>
                              <a:rPr lang="it-CH" sz="1400" i="1">
                                <a:latin typeface="Cambria Math" panose="02040503050406030204" pitchFamily="18" charset="0"/>
                              </a:rPr>
                              <m:t>𝛽</m:t>
                            </m:r>
                          </m:e>
                          <m:sub>
                            <m:r>
                              <a:rPr lang="it-CH" sz="1400" i="1">
                                <a:latin typeface="Cambria Math" panose="02040503050406030204" pitchFamily="18" charset="0"/>
                              </a:rPr>
                              <m:t>𝑑</m:t>
                            </m:r>
                          </m:sub>
                        </m:sSub>
                        <m:sSub>
                          <m:sSubPr>
                            <m:ctrlPr>
                              <a:rPr lang="it-CH" sz="1400" i="1">
                                <a:latin typeface="Cambria Math" panose="02040503050406030204" pitchFamily="18" charset="0"/>
                              </a:rPr>
                            </m:ctrlPr>
                          </m:sSubPr>
                          <m:e>
                            <m:r>
                              <a:rPr lang="it-CH" sz="1400" i="1">
                                <a:latin typeface="Cambria Math" panose="02040503050406030204" pitchFamily="18" charset="0"/>
                              </a:rPr>
                              <m:t>𝑥</m:t>
                            </m:r>
                          </m:e>
                          <m:sub>
                            <m:r>
                              <a:rPr lang="it-CH" sz="1400" i="1">
                                <a:latin typeface="Cambria Math" panose="02040503050406030204" pitchFamily="18" charset="0"/>
                              </a:rPr>
                              <m:t>𝑑</m:t>
                            </m:r>
                          </m:sub>
                        </m:sSub>
                      </m:oMath>
                    </m:oMathPara>
                  </a14:m>
                  <a:endParaRPr lang="en-US" sz="1400" dirty="0"/>
                </a:p>
              </p:txBody>
            </p:sp>
          </mc:Choice>
          <mc:Fallback xmlns="">
            <p:sp>
              <p:nvSpPr>
                <p:cNvPr id="4" name="Rettangolo 3"/>
                <p:cNvSpPr>
                  <a:spLocks noRot="1" noChangeAspect="1" noMove="1" noResize="1" noEditPoints="1" noAdjustHandles="1" noChangeArrowheads="1" noChangeShapeType="1" noTextEdit="1"/>
                </p:cNvSpPr>
                <p:nvPr/>
              </p:nvSpPr>
              <p:spPr>
                <a:xfrm>
                  <a:off x="1561508" y="2579870"/>
                  <a:ext cx="2705164" cy="307777"/>
                </a:xfrm>
                <a:prstGeom prst="rect">
                  <a:avLst/>
                </a:prstGeom>
                <a:blipFill>
                  <a:blip r:embed="rId3"/>
                  <a:stretch>
                    <a:fillRect b="-8000"/>
                  </a:stretch>
                </a:blipFill>
              </p:spPr>
              <p:txBody>
                <a:bodyPr/>
                <a:lstStyle/>
                <a:p>
                  <a:r>
                    <a:rPr lang="en-US">
                      <a:noFill/>
                    </a:rPr>
                    <a:t> </a:t>
                  </a:r>
                </a:p>
              </p:txBody>
            </p:sp>
          </mc:Fallback>
        </mc:AlternateContent>
        <p:sp>
          <p:nvSpPr>
            <p:cNvPr id="8" name="CasellaDiTesto 7"/>
            <p:cNvSpPr txBox="1"/>
            <p:nvPr/>
          </p:nvSpPr>
          <p:spPr>
            <a:xfrm>
              <a:off x="2184369" y="2311646"/>
              <a:ext cx="1453475" cy="307777"/>
            </a:xfrm>
            <a:prstGeom prst="rect">
              <a:avLst/>
            </a:prstGeom>
            <a:noFill/>
          </p:spPr>
          <p:txBody>
            <a:bodyPr wrap="none" rtlCol="0">
              <a:spAutoFit/>
            </a:bodyPr>
            <a:lstStyle/>
            <a:p>
              <a:r>
                <a:rPr lang="it-CH" sz="1400" b="1" dirty="0"/>
                <a:t>Linear </a:t>
              </a:r>
              <a:r>
                <a:rPr lang="it-CH" sz="1400" b="1" dirty="0" err="1"/>
                <a:t>regression</a:t>
              </a:r>
              <a:endParaRPr lang="en-US" sz="1400" b="1" dirty="0"/>
            </a:p>
          </p:txBody>
        </p:sp>
      </p:grpSp>
      <p:grpSp>
        <p:nvGrpSpPr>
          <p:cNvPr id="9" name="Gruppo 8"/>
          <p:cNvGrpSpPr/>
          <p:nvPr/>
        </p:nvGrpSpPr>
        <p:grpSpPr>
          <a:xfrm>
            <a:off x="6528145" y="2373105"/>
            <a:ext cx="4250844" cy="609828"/>
            <a:chOff x="6542090" y="2277819"/>
            <a:chExt cx="4250844" cy="609828"/>
          </a:xfrm>
        </p:grpSpPr>
        <mc:AlternateContent xmlns:mc="http://schemas.openxmlformats.org/markup-compatibility/2006" xmlns:a14="http://schemas.microsoft.com/office/drawing/2010/main">
          <mc:Choice Requires="a14">
            <p:sp>
              <p:nvSpPr>
                <p:cNvPr id="10" name="Rettangolo 9"/>
                <p:cNvSpPr/>
                <p:nvPr/>
              </p:nvSpPr>
              <p:spPr>
                <a:xfrm>
                  <a:off x="6542090" y="2579870"/>
                  <a:ext cx="4250844" cy="307777"/>
                </a:xfrm>
                <a:prstGeom prst="rect">
                  <a:avLst/>
                </a:prstGeom>
              </p:spPr>
              <p:txBody>
                <a:bodyPr wrap="none">
                  <a:spAutoFit/>
                </a:bodyPr>
                <a:lstStyle/>
                <a:p>
                  <a14:m>
                    <m:oMath xmlns:m="http://schemas.openxmlformats.org/officeDocument/2006/math">
                      <m:acc>
                        <m:accPr>
                          <m:chr m:val="̂"/>
                          <m:ctrlPr>
                            <a:rPr lang="en-US" sz="1400" i="1" smtClean="0">
                              <a:latin typeface="Cambria Math" panose="02040503050406030204" pitchFamily="18" charset="0"/>
                            </a:rPr>
                          </m:ctrlPr>
                        </m:accPr>
                        <m:e>
                          <m:r>
                            <a:rPr lang="it-CH" sz="1400" i="1">
                              <a:latin typeface="Cambria Math" panose="02040503050406030204" pitchFamily="18" charset="0"/>
                            </a:rPr>
                            <m:t>𝑦</m:t>
                          </m:r>
                        </m:e>
                      </m:acc>
                      <m:d>
                        <m:dPr>
                          <m:ctrlPr>
                            <a:rPr lang="it-CH" sz="1400" i="1">
                              <a:latin typeface="Cambria Math" panose="02040503050406030204" pitchFamily="18" charset="0"/>
                            </a:rPr>
                          </m:ctrlPr>
                        </m:dPr>
                        <m:e>
                          <m:r>
                            <a:rPr lang="it-CH" sz="1400" i="1">
                              <a:latin typeface="Cambria Math" panose="02040503050406030204" pitchFamily="18" charset="0"/>
                            </a:rPr>
                            <m:t>𝑥</m:t>
                          </m:r>
                          <m:r>
                            <a:rPr lang="it-CH" sz="1400" i="1">
                              <a:latin typeface="Cambria Math" panose="02040503050406030204" pitchFamily="18" charset="0"/>
                            </a:rPr>
                            <m:t>;</m:t>
                          </m:r>
                          <m:r>
                            <a:rPr lang="it-CH" sz="1400" i="1">
                              <a:latin typeface="Cambria Math" panose="02040503050406030204" pitchFamily="18" charset="0"/>
                            </a:rPr>
                            <m:t>𝛽</m:t>
                          </m:r>
                        </m:e>
                      </m:d>
                      <m:r>
                        <a:rPr lang="it-CH" sz="1400" b="0" i="1" smtClean="0">
                          <a:latin typeface="Cambria Math" panose="02040503050406030204" pitchFamily="18" charset="0"/>
                        </a:rPr>
                        <m:t>=</m:t>
                      </m:r>
                      <m:r>
                        <a:rPr lang="it-CH" sz="1400" b="0" i="1" smtClean="0">
                          <a:latin typeface="Cambria Math" panose="02040503050406030204" pitchFamily="18" charset="0"/>
                        </a:rPr>
                        <m:t>𝑃</m:t>
                      </m:r>
                      <m:d>
                        <m:dPr>
                          <m:ctrlPr>
                            <a:rPr lang="it-CH" sz="1400" b="0" i="1" smtClean="0">
                              <a:latin typeface="Cambria Math" panose="02040503050406030204" pitchFamily="18" charset="0"/>
                            </a:rPr>
                          </m:ctrlPr>
                        </m:dPr>
                        <m:e>
                          <m:r>
                            <a:rPr lang="it-CH" sz="1400" b="0" i="1" smtClean="0">
                              <a:latin typeface="Cambria Math" panose="02040503050406030204" pitchFamily="18" charset="0"/>
                            </a:rPr>
                            <m:t>𝑦</m:t>
                          </m:r>
                          <m:r>
                            <a:rPr lang="it-CH" sz="1400" b="0" i="1" smtClean="0">
                              <a:latin typeface="Cambria Math" panose="02040503050406030204" pitchFamily="18" charset="0"/>
                            </a:rPr>
                            <m:t>=1|</m:t>
                          </m:r>
                          <m:r>
                            <a:rPr lang="it-CH" sz="1400" b="0" i="1" smtClean="0">
                              <a:latin typeface="Cambria Math" panose="02040503050406030204" pitchFamily="18" charset="0"/>
                            </a:rPr>
                            <m:t>𝑥</m:t>
                          </m:r>
                          <m:r>
                            <a:rPr lang="it-CH" sz="1400" b="0" i="1" smtClean="0">
                              <a:latin typeface="Cambria Math" panose="02040503050406030204" pitchFamily="18" charset="0"/>
                            </a:rPr>
                            <m:t>;</m:t>
                          </m:r>
                          <m:r>
                            <a:rPr lang="it-CH" sz="1400" i="1">
                              <a:latin typeface="Cambria Math" panose="02040503050406030204" pitchFamily="18" charset="0"/>
                            </a:rPr>
                            <m:t>𝛽</m:t>
                          </m:r>
                        </m:e>
                      </m:d>
                      <m:r>
                        <a:rPr lang="it-CH" sz="1400" i="1">
                          <a:latin typeface="Cambria Math" panose="02040503050406030204" pitchFamily="18" charset="0"/>
                        </a:rPr>
                        <m:t>=</m:t>
                      </m:r>
                      <m:r>
                        <a:rPr lang="it-CH" sz="1400" b="0" i="1" smtClean="0">
                          <a:latin typeface="Cambria Math" panose="02040503050406030204" pitchFamily="18" charset="0"/>
                        </a:rPr>
                        <m:t>𝜎</m:t>
                      </m:r>
                      <m:d>
                        <m:dPr>
                          <m:ctrlPr>
                            <a:rPr lang="it-CH" sz="1400" b="0" i="1" smtClean="0">
                              <a:latin typeface="Cambria Math" panose="02040503050406030204" pitchFamily="18" charset="0"/>
                            </a:rPr>
                          </m:ctrlPr>
                        </m:dPr>
                        <m:e>
                          <m:sSub>
                            <m:sSubPr>
                              <m:ctrlPr>
                                <a:rPr lang="it-CH" sz="1400" i="1">
                                  <a:latin typeface="Cambria Math" panose="02040503050406030204" pitchFamily="18" charset="0"/>
                                </a:rPr>
                              </m:ctrlPr>
                            </m:sSubPr>
                            <m:e>
                              <m:r>
                                <a:rPr lang="it-CH" sz="1400" i="1">
                                  <a:latin typeface="Cambria Math" panose="02040503050406030204" pitchFamily="18" charset="0"/>
                                </a:rPr>
                                <m:t>𝛽</m:t>
                              </m:r>
                            </m:e>
                            <m:sub>
                              <m:r>
                                <a:rPr lang="it-CH" sz="1400" i="1">
                                  <a:latin typeface="Cambria Math" panose="02040503050406030204" pitchFamily="18" charset="0"/>
                                </a:rPr>
                                <m:t>0</m:t>
                              </m:r>
                            </m:sub>
                          </m:sSub>
                          <m:r>
                            <a:rPr lang="it-CH" sz="1400" i="1">
                              <a:latin typeface="Cambria Math" panose="02040503050406030204" pitchFamily="18" charset="0"/>
                            </a:rPr>
                            <m:t>+</m:t>
                          </m:r>
                          <m:sSub>
                            <m:sSubPr>
                              <m:ctrlPr>
                                <a:rPr lang="it-CH" sz="1400" i="1">
                                  <a:latin typeface="Cambria Math" panose="02040503050406030204" pitchFamily="18" charset="0"/>
                                </a:rPr>
                              </m:ctrlPr>
                            </m:sSubPr>
                            <m:e>
                              <m:r>
                                <a:rPr lang="it-CH" sz="1400" i="1">
                                  <a:latin typeface="Cambria Math" panose="02040503050406030204" pitchFamily="18" charset="0"/>
                                </a:rPr>
                                <m:t>𝛽</m:t>
                              </m:r>
                            </m:e>
                            <m:sub>
                              <m:r>
                                <a:rPr lang="it-CH" sz="1400" i="1">
                                  <a:latin typeface="Cambria Math" panose="02040503050406030204" pitchFamily="18" charset="0"/>
                                </a:rPr>
                                <m:t>1</m:t>
                              </m:r>
                            </m:sub>
                          </m:sSub>
                          <m:sSub>
                            <m:sSubPr>
                              <m:ctrlPr>
                                <a:rPr lang="it-CH" sz="1400" i="1">
                                  <a:latin typeface="Cambria Math" panose="02040503050406030204" pitchFamily="18" charset="0"/>
                                </a:rPr>
                              </m:ctrlPr>
                            </m:sSubPr>
                            <m:e>
                              <m:r>
                                <a:rPr lang="it-CH" sz="1400" i="1">
                                  <a:latin typeface="Cambria Math" panose="02040503050406030204" pitchFamily="18" charset="0"/>
                                </a:rPr>
                                <m:t>𝑥</m:t>
                              </m:r>
                            </m:e>
                            <m:sub>
                              <m:r>
                                <a:rPr lang="it-CH" sz="1400" i="1">
                                  <a:latin typeface="Cambria Math" panose="02040503050406030204" pitchFamily="18" charset="0"/>
                                </a:rPr>
                                <m:t>1</m:t>
                              </m:r>
                            </m:sub>
                          </m:sSub>
                          <m:r>
                            <a:rPr lang="it-CH" sz="1400" i="1">
                              <a:latin typeface="Cambria Math" panose="02040503050406030204" pitchFamily="18" charset="0"/>
                            </a:rPr>
                            <m:t>+…+</m:t>
                          </m:r>
                          <m:sSub>
                            <m:sSubPr>
                              <m:ctrlPr>
                                <a:rPr lang="it-CH" sz="1400" i="1">
                                  <a:latin typeface="Cambria Math" panose="02040503050406030204" pitchFamily="18" charset="0"/>
                                </a:rPr>
                              </m:ctrlPr>
                            </m:sSubPr>
                            <m:e>
                              <m:r>
                                <a:rPr lang="it-CH" sz="1400" i="1">
                                  <a:latin typeface="Cambria Math" panose="02040503050406030204" pitchFamily="18" charset="0"/>
                                </a:rPr>
                                <m:t>𝛽</m:t>
                              </m:r>
                            </m:e>
                            <m:sub>
                              <m:r>
                                <a:rPr lang="it-CH" sz="1400" i="1">
                                  <a:latin typeface="Cambria Math" panose="02040503050406030204" pitchFamily="18" charset="0"/>
                                </a:rPr>
                                <m:t>𝑑</m:t>
                              </m:r>
                            </m:sub>
                          </m:sSub>
                          <m:sSub>
                            <m:sSubPr>
                              <m:ctrlPr>
                                <a:rPr lang="it-CH" sz="1400" i="1">
                                  <a:latin typeface="Cambria Math" panose="02040503050406030204" pitchFamily="18" charset="0"/>
                                </a:rPr>
                              </m:ctrlPr>
                            </m:sSubPr>
                            <m:e>
                              <m:r>
                                <a:rPr lang="it-CH" sz="1400" i="1">
                                  <a:latin typeface="Cambria Math" panose="02040503050406030204" pitchFamily="18" charset="0"/>
                                </a:rPr>
                                <m:t>𝑥</m:t>
                              </m:r>
                            </m:e>
                            <m:sub>
                              <m:r>
                                <a:rPr lang="it-CH" sz="1400" i="1">
                                  <a:latin typeface="Cambria Math" panose="02040503050406030204" pitchFamily="18" charset="0"/>
                                </a:rPr>
                                <m:t>𝑑</m:t>
                              </m:r>
                            </m:sub>
                          </m:sSub>
                        </m:e>
                      </m:d>
                    </m:oMath>
                  </a14:m>
                  <a:r>
                    <a:rPr lang="en-US" sz="1400" dirty="0"/>
                    <a:t> </a:t>
                  </a:r>
                </a:p>
              </p:txBody>
            </p:sp>
          </mc:Choice>
          <mc:Fallback xmlns="">
            <p:sp>
              <p:nvSpPr>
                <p:cNvPr id="5" name="Rettangolo 4"/>
                <p:cNvSpPr>
                  <a:spLocks noRot="1" noChangeAspect="1" noMove="1" noResize="1" noEditPoints="1" noAdjustHandles="1" noChangeArrowheads="1" noChangeShapeType="1" noTextEdit="1"/>
                </p:cNvSpPr>
                <p:nvPr/>
              </p:nvSpPr>
              <p:spPr>
                <a:xfrm>
                  <a:off x="6542090" y="2579870"/>
                  <a:ext cx="4250844" cy="307777"/>
                </a:xfrm>
                <a:prstGeom prst="rect">
                  <a:avLst/>
                </a:prstGeom>
                <a:blipFill>
                  <a:blip r:embed="rId4"/>
                  <a:stretch>
                    <a:fillRect b="-8000"/>
                  </a:stretch>
                </a:blipFill>
              </p:spPr>
              <p:txBody>
                <a:bodyPr/>
                <a:lstStyle/>
                <a:p>
                  <a:r>
                    <a:rPr lang="en-US">
                      <a:noFill/>
                    </a:rPr>
                    <a:t> </a:t>
                  </a:r>
                </a:p>
              </p:txBody>
            </p:sp>
          </mc:Fallback>
        </mc:AlternateContent>
        <p:sp>
          <p:nvSpPr>
            <p:cNvPr id="11" name="CasellaDiTesto 10"/>
            <p:cNvSpPr txBox="1"/>
            <p:nvPr/>
          </p:nvSpPr>
          <p:spPr>
            <a:xfrm>
              <a:off x="7892877" y="2277819"/>
              <a:ext cx="1549270" cy="307777"/>
            </a:xfrm>
            <a:prstGeom prst="rect">
              <a:avLst/>
            </a:prstGeom>
            <a:noFill/>
          </p:spPr>
          <p:txBody>
            <a:bodyPr wrap="none" rtlCol="0">
              <a:spAutoFit/>
            </a:bodyPr>
            <a:lstStyle/>
            <a:p>
              <a:r>
                <a:rPr lang="it-CH" sz="1400" b="1" dirty="0" err="1"/>
                <a:t>Logistic</a:t>
              </a:r>
              <a:r>
                <a:rPr lang="it-CH" sz="1400" b="1" dirty="0"/>
                <a:t> </a:t>
              </a:r>
              <a:r>
                <a:rPr lang="it-CH" sz="1400" b="1" dirty="0" err="1"/>
                <a:t>regression</a:t>
              </a:r>
              <a:endParaRPr lang="en-US" sz="1400" b="1" dirty="0"/>
            </a:p>
          </p:txBody>
        </p:sp>
      </p:grpSp>
      <mc:AlternateContent xmlns:mc="http://schemas.openxmlformats.org/markup-compatibility/2006" xmlns:a14="http://schemas.microsoft.com/office/drawing/2010/main">
        <mc:Choice Requires="a14">
          <p:sp>
            <p:nvSpPr>
              <p:cNvPr id="12" name="Rettangolo 11"/>
              <p:cNvSpPr/>
              <p:nvPr/>
            </p:nvSpPr>
            <p:spPr>
              <a:xfrm>
                <a:off x="1130011" y="3140968"/>
                <a:ext cx="3354252" cy="8186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it-CH" sz="1200" i="1" dirty="0" smtClean="0">
                              <a:latin typeface="Cambria Math" panose="02040503050406030204" pitchFamily="18" charset="0"/>
                            </a:rPr>
                          </m:ctrlPr>
                        </m:accPr>
                        <m:e>
                          <m:r>
                            <a:rPr lang="it-CH" sz="1200" b="0" i="1" dirty="0" smtClean="0">
                              <a:latin typeface="Cambria Math" panose="02040503050406030204" pitchFamily="18" charset="0"/>
                            </a:rPr>
                            <m:t>𝛽</m:t>
                          </m:r>
                        </m:e>
                      </m:acc>
                      <m:r>
                        <a:rPr lang="it-CH" sz="1200" b="0" i="1" dirty="0" smtClean="0">
                          <a:latin typeface="Cambria Math" panose="02040503050406030204" pitchFamily="18" charset="0"/>
                        </a:rPr>
                        <m:t>=</m:t>
                      </m:r>
                      <m:func>
                        <m:funcPr>
                          <m:ctrlPr>
                            <a:rPr lang="it-CH" sz="1200" b="0" i="1" dirty="0" smtClean="0">
                              <a:latin typeface="Cambria Math" panose="02040503050406030204" pitchFamily="18" charset="0"/>
                            </a:rPr>
                          </m:ctrlPr>
                        </m:funcPr>
                        <m:fName>
                          <m:limLow>
                            <m:limLowPr>
                              <m:ctrlPr>
                                <a:rPr lang="it-CH" sz="1200" b="0" i="1" dirty="0" smtClean="0">
                                  <a:latin typeface="Cambria Math" panose="02040503050406030204" pitchFamily="18" charset="0"/>
                                </a:rPr>
                              </m:ctrlPr>
                            </m:limLowPr>
                            <m:e>
                              <m:r>
                                <m:rPr>
                                  <m:sty m:val="p"/>
                                </m:rPr>
                                <a:rPr lang="it-CH" sz="1200" b="0" i="0" dirty="0" smtClean="0">
                                  <a:latin typeface="Cambria Math" panose="02040503050406030204" pitchFamily="18" charset="0"/>
                                </a:rPr>
                                <m:t>arg</m:t>
                              </m:r>
                              <m:r>
                                <a:rPr lang="it-CH" sz="1200" b="0" i="0" dirty="0" smtClean="0">
                                  <a:latin typeface="Cambria Math" panose="02040503050406030204" pitchFamily="18" charset="0"/>
                                </a:rPr>
                                <m:t> </m:t>
                              </m:r>
                              <m:r>
                                <m:rPr>
                                  <m:sty m:val="p"/>
                                </m:rPr>
                                <a:rPr lang="it-CH" sz="1200" b="0" i="0" dirty="0" smtClean="0">
                                  <a:latin typeface="Cambria Math" panose="02040503050406030204" pitchFamily="18" charset="0"/>
                                </a:rPr>
                                <m:t>min</m:t>
                              </m:r>
                            </m:e>
                            <m:lim>
                              <m:sSub>
                                <m:sSubPr>
                                  <m:ctrlPr>
                                    <a:rPr lang="it-CH" sz="1200" b="0" i="1" dirty="0" smtClean="0">
                                      <a:latin typeface="Cambria Math" panose="02040503050406030204" pitchFamily="18" charset="0"/>
                                    </a:rPr>
                                  </m:ctrlPr>
                                </m:sSubPr>
                                <m:e>
                                  <m:r>
                                    <a:rPr lang="it-CH" sz="1200" b="0" i="1" dirty="0" smtClean="0">
                                      <a:latin typeface="Cambria Math" panose="02040503050406030204" pitchFamily="18" charset="0"/>
                                    </a:rPr>
                                    <m:t>𝛽</m:t>
                                  </m:r>
                                </m:e>
                                <m:sub>
                                  <m:r>
                                    <a:rPr lang="it-CH" sz="1200" b="0" i="1" dirty="0" smtClean="0">
                                      <a:latin typeface="Cambria Math" panose="02040503050406030204" pitchFamily="18" charset="0"/>
                                    </a:rPr>
                                    <m:t>0</m:t>
                                  </m:r>
                                </m:sub>
                              </m:sSub>
                              <m:r>
                                <a:rPr lang="it-CH" sz="1200" b="0" i="1" dirty="0" smtClean="0">
                                  <a:latin typeface="Cambria Math" panose="02040503050406030204" pitchFamily="18" charset="0"/>
                                </a:rPr>
                                <m:t>,…,</m:t>
                              </m:r>
                              <m:sSub>
                                <m:sSubPr>
                                  <m:ctrlPr>
                                    <a:rPr lang="it-CH" sz="1200" b="0" i="1" dirty="0" smtClean="0">
                                      <a:latin typeface="Cambria Math" panose="02040503050406030204" pitchFamily="18" charset="0"/>
                                    </a:rPr>
                                  </m:ctrlPr>
                                </m:sSubPr>
                                <m:e>
                                  <m:r>
                                    <a:rPr lang="it-CH" sz="1200" b="0" i="1" dirty="0" smtClean="0">
                                      <a:latin typeface="Cambria Math" panose="02040503050406030204" pitchFamily="18" charset="0"/>
                                    </a:rPr>
                                    <m:t>𝛽</m:t>
                                  </m:r>
                                </m:e>
                                <m:sub>
                                  <m:r>
                                    <a:rPr lang="it-CH" sz="1200" b="0" i="1" dirty="0" smtClean="0">
                                      <a:latin typeface="Cambria Math" panose="02040503050406030204" pitchFamily="18" charset="0"/>
                                    </a:rPr>
                                    <m:t>𝑑</m:t>
                                  </m:r>
                                </m:sub>
                              </m:sSub>
                            </m:lim>
                          </m:limLow>
                        </m:fName>
                        <m:e>
                          <m:f>
                            <m:fPr>
                              <m:ctrlPr>
                                <a:rPr lang="it-CH" sz="1200" b="0" i="1" dirty="0" smtClean="0">
                                  <a:latin typeface="Cambria Math" panose="02040503050406030204" pitchFamily="18" charset="0"/>
                                </a:rPr>
                              </m:ctrlPr>
                            </m:fPr>
                            <m:num>
                              <m:r>
                                <a:rPr lang="it-CH" sz="1200" b="0" i="1" dirty="0" smtClean="0">
                                  <a:latin typeface="Cambria Math" panose="02040503050406030204" pitchFamily="18" charset="0"/>
                                </a:rPr>
                                <m:t>1</m:t>
                              </m:r>
                            </m:num>
                            <m:den>
                              <m:r>
                                <a:rPr lang="it-CH" sz="1200" b="0" i="1" dirty="0" smtClean="0">
                                  <a:latin typeface="Cambria Math" panose="02040503050406030204" pitchFamily="18" charset="0"/>
                                </a:rPr>
                                <m:t>2</m:t>
                              </m:r>
                              <m:r>
                                <a:rPr lang="it-CH" sz="1200" b="0" i="1" dirty="0" smtClean="0">
                                  <a:latin typeface="Cambria Math" panose="02040503050406030204" pitchFamily="18" charset="0"/>
                                </a:rPr>
                                <m:t>𝑛</m:t>
                              </m:r>
                            </m:den>
                          </m:f>
                          <m:nary>
                            <m:naryPr>
                              <m:chr m:val="∑"/>
                              <m:ctrlPr>
                                <a:rPr lang="it-CH" sz="1200" b="0" i="1" dirty="0" smtClean="0">
                                  <a:latin typeface="Cambria Math" panose="02040503050406030204" pitchFamily="18" charset="0"/>
                                </a:rPr>
                              </m:ctrlPr>
                            </m:naryPr>
                            <m:sub>
                              <m:r>
                                <m:rPr>
                                  <m:brk m:alnAt="23"/>
                                </m:rPr>
                                <a:rPr lang="it-CH" sz="1200" b="0" i="1" dirty="0" smtClean="0">
                                  <a:latin typeface="Cambria Math" panose="02040503050406030204" pitchFamily="18" charset="0"/>
                                </a:rPr>
                                <m:t>𝑖</m:t>
                              </m:r>
                              <m:r>
                                <a:rPr lang="it-CH" sz="1200" b="0" i="1" dirty="0" smtClean="0">
                                  <a:latin typeface="Cambria Math" panose="02040503050406030204" pitchFamily="18" charset="0"/>
                                </a:rPr>
                                <m:t>=1</m:t>
                              </m:r>
                            </m:sub>
                            <m:sup>
                              <m:r>
                                <a:rPr lang="it-CH" sz="1200" b="0" i="1" dirty="0" smtClean="0">
                                  <a:latin typeface="Cambria Math" panose="02040503050406030204" pitchFamily="18" charset="0"/>
                                </a:rPr>
                                <m:t>𝑛</m:t>
                              </m:r>
                            </m:sup>
                            <m:e>
                              <m:sSup>
                                <m:sSupPr>
                                  <m:ctrlPr>
                                    <a:rPr lang="it-CH" sz="1200" b="0" i="1" dirty="0" smtClean="0">
                                      <a:latin typeface="Cambria Math" panose="02040503050406030204" pitchFamily="18" charset="0"/>
                                    </a:rPr>
                                  </m:ctrlPr>
                                </m:sSupPr>
                                <m:e>
                                  <m:d>
                                    <m:dPr>
                                      <m:ctrlPr>
                                        <a:rPr lang="it-CH" sz="1200" i="1" dirty="0">
                                          <a:latin typeface="Cambria Math" panose="02040503050406030204" pitchFamily="18" charset="0"/>
                                        </a:rPr>
                                      </m:ctrlPr>
                                    </m:dPr>
                                    <m:e>
                                      <m:sSup>
                                        <m:sSupPr>
                                          <m:ctrlPr>
                                            <a:rPr lang="it-CH" sz="1200" i="1" dirty="0">
                                              <a:latin typeface="Cambria Math" panose="02040503050406030204" pitchFamily="18" charset="0"/>
                                            </a:rPr>
                                          </m:ctrlPr>
                                        </m:sSupPr>
                                        <m:e>
                                          <m:r>
                                            <a:rPr lang="it-CH" sz="1200" i="1" dirty="0">
                                              <a:latin typeface="Cambria Math" panose="02040503050406030204" pitchFamily="18" charset="0"/>
                                            </a:rPr>
                                            <m:t>𝑦</m:t>
                                          </m:r>
                                        </m:e>
                                        <m:sup>
                                          <m:r>
                                            <a:rPr lang="it-CH" sz="1200" i="1" dirty="0">
                                              <a:latin typeface="Cambria Math" panose="02040503050406030204" pitchFamily="18" charset="0"/>
                                            </a:rPr>
                                            <m:t>(</m:t>
                                          </m:r>
                                          <m:r>
                                            <a:rPr lang="it-CH" sz="1200" i="1" dirty="0">
                                              <a:latin typeface="Cambria Math" panose="02040503050406030204" pitchFamily="18" charset="0"/>
                                            </a:rPr>
                                            <m:t>𝑖</m:t>
                                          </m:r>
                                          <m:r>
                                            <a:rPr lang="it-CH" sz="1200" i="1" dirty="0">
                                              <a:latin typeface="Cambria Math" panose="02040503050406030204" pitchFamily="18" charset="0"/>
                                            </a:rPr>
                                            <m:t>)</m:t>
                                          </m:r>
                                        </m:sup>
                                      </m:sSup>
                                      <m:r>
                                        <a:rPr lang="it-CH" sz="1200" i="1" dirty="0">
                                          <a:latin typeface="Cambria Math" panose="02040503050406030204" pitchFamily="18" charset="0"/>
                                        </a:rPr>
                                        <m:t>−</m:t>
                                      </m:r>
                                      <m:d>
                                        <m:dPr>
                                          <m:ctrlPr>
                                            <a:rPr lang="it-CH" sz="1200" i="1" dirty="0">
                                              <a:latin typeface="Cambria Math" panose="02040503050406030204" pitchFamily="18" charset="0"/>
                                            </a:rPr>
                                          </m:ctrlPr>
                                        </m:dPr>
                                        <m:e>
                                          <m:sSub>
                                            <m:sSubPr>
                                              <m:ctrlPr>
                                                <a:rPr lang="it-CH" sz="1200" i="1" dirty="0">
                                                  <a:latin typeface="Cambria Math" panose="02040503050406030204" pitchFamily="18" charset="0"/>
                                                </a:rPr>
                                              </m:ctrlPr>
                                            </m:sSubPr>
                                            <m:e>
                                              <m:r>
                                                <a:rPr lang="it-CH" sz="1200" i="1" dirty="0">
                                                  <a:latin typeface="Cambria Math" panose="02040503050406030204" pitchFamily="18" charset="0"/>
                                                </a:rPr>
                                                <m:t>𝛽</m:t>
                                              </m:r>
                                            </m:e>
                                            <m:sub>
                                              <m:r>
                                                <a:rPr lang="it-CH" sz="1200" i="1" dirty="0">
                                                  <a:latin typeface="Cambria Math" panose="02040503050406030204" pitchFamily="18" charset="0"/>
                                                </a:rPr>
                                                <m:t>0</m:t>
                                              </m:r>
                                            </m:sub>
                                          </m:sSub>
                                          <m:r>
                                            <a:rPr lang="it-CH" sz="1200" i="1" dirty="0">
                                              <a:latin typeface="Cambria Math" panose="02040503050406030204" pitchFamily="18" charset="0"/>
                                            </a:rPr>
                                            <m:t>+</m:t>
                                          </m:r>
                                          <m:nary>
                                            <m:naryPr>
                                              <m:chr m:val="∑"/>
                                              <m:ctrlPr>
                                                <a:rPr lang="it-CH" sz="1200" i="1" dirty="0">
                                                  <a:latin typeface="Cambria Math" panose="02040503050406030204" pitchFamily="18" charset="0"/>
                                                </a:rPr>
                                              </m:ctrlPr>
                                            </m:naryPr>
                                            <m:sub>
                                              <m:r>
                                                <m:rPr>
                                                  <m:brk m:alnAt="23"/>
                                                </m:rPr>
                                                <a:rPr lang="it-CH" sz="1200" i="1" dirty="0">
                                                  <a:latin typeface="Cambria Math" panose="02040503050406030204" pitchFamily="18" charset="0"/>
                                                </a:rPr>
                                                <m:t>𝑗</m:t>
                                              </m:r>
                                              <m:r>
                                                <a:rPr lang="it-CH" sz="1200" i="1" dirty="0">
                                                  <a:latin typeface="Cambria Math" panose="02040503050406030204" pitchFamily="18" charset="0"/>
                                                </a:rPr>
                                                <m:t>=</m:t>
                                              </m:r>
                                              <m:r>
                                                <m:rPr>
                                                  <m:brk m:alnAt="23"/>
                                                </m:rPr>
                                                <a:rPr lang="it-CH" sz="1200" i="1" dirty="0">
                                                  <a:latin typeface="Cambria Math" panose="02040503050406030204" pitchFamily="18" charset="0"/>
                                                </a:rPr>
                                                <m:t>1</m:t>
                                              </m:r>
                                            </m:sub>
                                            <m:sup>
                                              <m:r>
                                                <a:rPr lang="it-CH" sz="1200" i="1" dirty="0">
                                                  <a:latin typeface="Cambria Math" panose="02040503050406030204" pitchFamily="18" charset="0"/>
                                                </a:rPr>
                                                <m:t>𝑑</m:t>
                                              </m:r>
                                            </m:sup>
                                            <m:e>
                                              <m:sSub>
                                                <m:sSubPr>
                                                  <m:ctrlPr>
                                                    <a:rPr lang="it-CH" sz="1200" i="1" dirty="0">
                                                      <a:latin typeface="Cambria Math" panose="02040503050406030204" pitchFamily="18" charset="0"/>
                                                    </a:rPr>
                                                  </m:ctrlPr>
                                                </m:sSubPr>
                                                <m:e>
                                                  <m:r>
                                                    <a:rPr lang="it-CH" sz="1200" i="1" dirty="0">
                                                      <a:latin typeface="Cambria Math" panose="02040503050406030204" pitchFamily="18" charset="0"/>
                                                    </a:rPr>
                                                    <m:t>𝛽</m:t>
                                                  </m:r>
                                                </m:e>
                                                <m:sub>
                                                  <m:r>
                                                    <a:rPr lang="it-CH" sz="1200" i="1" dirty="0">
                                                      <a:latin typeface="Cambria Math" panose="02040503050406030204" pitchFamily="18" charset="0"/>
                                                    </a:rPr>
                                                    <m:t>𝑗</m:t>
                                                  </m:r>
                                                </m:sub>
                                              </m:sSub>
                                              <m:sSubSup>
                                                <m:sSubSupPr>
                                                  <m:ctrlPr>
                                                    <a:rPr lang="it-CH" sz="1200" i="1" dirty="0">
                                                      <a:latin typeface="Cambria Math" panose="02040503050406030204" pitchFamily="18" charset="0"/>
                                                    </a:rPr>
                                                  </m:ctrlPr>
                                                </m:sSubSupPr>
                                                <m:e>
                                                  <m:r>
                                                    <a:rPr lang="it-CH" sz="1200" i="1" dirty="0">
                                                      <a:latin typeface="Cambria Math" panose="02040503050406030204" pitchFamily="18" charset="0"/>
                                                    </a:rPr>
                                                    <m:t>𝑥</m:t>
                                                  </m:r>
                                                </m:e>
                                                <m:sub>
                                                  <m:r>
                                                    <a:rPr lang="it-CH" sz="1200" i="1" dirty="0">
                                                      <a:latin typeface="Cambria Math" panose="02040503050406030204" pitchFamily="18" charset="0"/>
                                                    </a:rPr>
                                                    <m:t>𝑗</m:t>
                                                  </m:r>
                                                </m:sub>
                                                <m:sup>
                                                  <m:r>
                                                    <a:rPr lang="it-CH" sz="1200" i="1" dirty="0">
                                                      <a:latin typeface="Cambria Math" panose="02040503050406030204" pitchFamily="18" charset="0"/>
                                                    </a:rPr>
                                                    <m:t>(</m:t>
                                                  </m:r>
                                                  <m:r>
                                                    <a:rPr lang="it-CH" sz="1200" i="1" dirty="0">
                                                      <a:latin typeface="Cambria Math" panose="02040503050406030204" pitchFamily="18" charset="0"/>
                                                    </a:rPr>
                                                    <m:t>𝑖</m:t>
                                                  </m:r>
                                                  <m:r>
                                                    <a:rPr lang="it-CH" sz="1200" i="1" dirty="0">
                                                      <a:latin typeface="Cambria Math" panose="02040503050406030204" pitchFamily="18" charset="0"/>
                                                    </a:rPr>
                                                    <m:t>)</m:t>
                                                  </m:r>
                                                </m:sup>
                                              </m:sSubSup>
                                            </m:e>
                                          </m:nary>
                                        </m:e>
                                      </m:d>
                                    </m:e>
                                  </m:d>
                                </m:e>
                                <m:sup>
                                  <m:r>
                                    <a:rPr lang="it-CH" sz="1200" b="0" i="1" dirty="0" smtClean="0">
                                      <a:latin typeface="Cambria Math" panose="02040503050406030204" pitchFamily="18" charset="0"/>
                                    </a:rPr>
                                    <m:t>2</m:t>
                                  </m:r>
                                </m:sup>
                              </m:sSup>
                            </m:e>
                          </m:nary>
                        </m:e>
                      </m:func>
                    </m:oMath>
                  </m:oMathPara>
                </a14:m>
                <a:endParaRPr lang="en-US" sz="1200" dirty="0"/>
              </a:p>
            </p:txBody>
          </p:sp>
        </mc:Choice>
        <mc:Fallback xmlns="">
          <p:sp>
            <p:nvSpPr>
              <p:cNvPr id="12" name="Rettangolo 11"/>
              <p:cNvSpPr>
                <a:spLocks noRot="1" noChangeAspect="1" noMove="1" noResize="1" noEditPoints="1" noAdjustHandles="1" noChangeArrowheads="1" noChangeShapeType="1" noTextEdit="1"/>
              </p:cNvSpPr>
              <p:nvPr/>
            </p:nvSpPr>
            <p:spPr>
              <a:xfrm>
                <a:off x="1130011" y="3140968"/>
                <a:ext cx="3354252" cy="81862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asellaDiTesto 12"/>
              <p:cNvSpPr txBox="1"/>
              <p:nvPr/>
            </p:nvSpPr>
            <p:spPr>
              <a:xfrm>
                <a:off x="6600056" y="3284984"/>
                <a:ext cx="4107022" cy="8036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CH" sz="1400" i="1" dirty="0" smtClean="0">
                              <a:latin typeface="Cambria Math" panose="02040503050406030204" pitchFamily="18" charset="0"/>
                            </a:rPr>
                          </m:ctrlPr>
                        </m:accPr>
                        <m:e>
                          <m:r>
                            <a:rPr lang="it-CH" sz="1400" i="1" dirty="0">
                              <a:latin typeface="Cambria Math" panose="02040503050406030204" pitchFamily="18" charset="0"/>
                            </a:rPr>
                            <m:t>𝛽</m:t>
                          </m:r>
                        </m:e>
                      </m:acc>
                      <m:r>
                        <a:rPr lang="it-CH" sz="1400" i="1" dirty="0">
                          <a:latin typeface="Cambria Math" panose="02040503050406030204" pitchFamily="18" charset="0"/>
                        </a:rPr>
                        <m:t>=</m:t>
                      </m:r>
                      <m:func>
                        <m:funcPr>
                          <m:ctrlPr>
                            <a:rPr lang="it-CH" sz="1400" i="1" dirty="0">
                              <a:latin typeface="Cambria Math" panose="02040503050406030204" pitchFamily="18" charset="0"/>
                            </a:rPr>
                          </m:ctrlPr>
                        </m:funcPr>
                        <m:fName>
                          <m:limLow>
                            <m:limLowPr>
                              <m:ctrlPr>
                                <a:rPr lang="it-CH" sz="1400" i="1" dirty="0">
                                  <a:latin typeface="Cambria Math" panose="02040503050406030204" pitchFamily="18" charset="0"/>
                                </a:rPr>
                              </m:ctrlPr>
                            </m:limLowPr>
                            <m:e>
                              <m:r>
                                <m:rPr>
                                  <m:sty m:val="p"/>
                                </m:rPr>
                                <a:rPr lang="it-CH" sz="1400" dirty="0">
                                  <a:latin typeface="Cambria Math" panose="02040503050406030204" pitchFamily="18" charset="0"/>
                                </a:rPr>
                                <m:t>arg</m:t>
                              </m:r>
                              <m:r>
                                <a:rPr lang="it-CH" sz="1400" dirty="0">
                                  <a:latin typeface="Cambria Math" panose="02040503050406030204" pitchFamily="18" charset="0"/>
                                </a:rPr>
                                <m:t> </m:t>
                              </m:r>
                              <m:r>
                                <m:rPr>
                                  <m:sty m:val="p"/>
                                </m:rPr>
                                <a:rPr lang="it-CH" sz="1400" dirty="0">
                                  <a:latin typeface="Cambria Math" panose="02040503050406030204" pitchFamily="18" charset="0"/>
                                </a:rPr>
                                <m:t>min</m:t>
                              </m:r>
                            </m:e>
                            <m:lim>
                              <m:sSub>
                                <m:sSubPr>
                                  <m:ctrlPr>
                                    <a:rPr lang="it-CH" sz="1400" i="1" dirty="0">
                                      <a:latin typeface="Cambria Math" panose="02040503050406030204" pitchFamily="18" charset="0"/>
                                    </a:rPr>
                                  </m:ctrlPr>
                                </m:sSubPr>
                                <m:e>
                                  <m:r>
                                    <a:rPr lang="it-CH" sz="1400" i="1" dirty="0">
                                      <a:latin typeface="Cambria Math" panose="02040503050406030204" pitchFamily="18" charset="0"/>
                                    </a:rPr>
                                    <m:t>𝛽</m:t>
                                  </m:r>
                                </m:e>
                                <m:sub>
                                  <m:r>
                                    <a:rPr lang="it-CH" sz="1400" i="1" dirty="0">
                                      <a:latin typeface="Cambria Math" panose="02040503050406030204" pitchFamily="18" charset="0"/>
                                    </a:rPr>
                                    <m:t>0</m:t>
                                  </m:r>
                                </m:sub>
                              </m:sSub>
                              <m:r>
                                <a:rPr lang="it-CH" sz="1400" i="1" dirty="0">
                                  <a:latin typeface="Cambria Math" panose="02040503050406030204" pitchFamily="18" charset="0"/>
                                </a:rPr>
                                <m:t>,…,</m:t>
                              </m:r>
                              <m:sSub>
                                <m:sSubPr>
                                  <m:ctrlPr>
                                    <a:rPr lang="it-CH" sz="1400" i="1" dirty="0">
                                      <a:latin typeface="Cambria Math" panose="02040503050406030204" pitchFamily="18" charset="0"/>
                                    </a:rPr>
                                  </m:ctrlPr>
                                </m:sSubPr>
                                <m:e>
                                  <m:r>
                                    <a:rPr lang="it-CH" sz="1400" i="1" dirty="0">
                                      <a:latin typeface="Cambria Math" panose="02040503050406030204" pitchFamily="18" charset="0"/>
                                    </a:rPr>
                                    <m:t>𝛽</m:t>
                                  </m:r>
                                </m:e>
                                <m:sub>
                                  <m:r>
                                    <a:rPr lang="it-CH" sz="1400" i="1" dirty="0">
                                      <a:latin typeface="Cambria Math" panose="02040503050406030204" pitchFamily="18" charset="0"/>
                                    </a:rPr>
                                    <m:t>𝑑</m:t>
                                  </m:r>
                                </m:sub>
                              </m:sSub>
                            </m:lim>
                          </m:limLow>
                        </m:fName>
                        <m:e>
                          <m:r>
                            <a:rPr lang="it-CH" sz="1400" b="0" i="1" dirty="0" smtClean="0">
                              <a:latin typeface="Cambria Math" panose="02040503050406030204" pitchFamily="18" charset="0"/>
                            </a:rPr>
                            <m:t>−</m:t>
                          </m:r>
                          <m:f>
                            <m:fPr>
                              <m:ctrlPr>
                                <a:rPr lang="it-CH" sz="1400" i="1" dirty="0">
                                  <a:latin typeface="Cambria Math" panose="02040503050406030204" pitchFamily="18" charset="0"/>
                                </a:rPr>
                              </m:ctrlPr>
                            </m:fPr>
                            <m:num>
                              <m:r>
                                <a:rPr lang="it-CH" sz="1400" i="1" dirty="0">
                                  <a:latin typeface="Cambria Math" panose="02040503050406030204" pitchFamily="18" charset="0"/>
                                </a:rPr>
                                <m:t>1</m:t>
                              </m:r>
                            </m:num>
                            <m:den>
                              <m:r>
                                <a:rPr lang="it-CH" sz="1400" i="1" dirty="0">
                                  <a:latin typeface="Cambria Math" panose="02040503050406030204" pitchFamily="18" charset="0"/>
                                </a:rPr>
                                <m:t>𝑛</m:t>
                              </m:r>
                            </m:den>
                          </m:f>
                          <m:nary>
                            <m:naryPr>
                              <m:chr m:val="∑"/>
                              <m:ctrlPr>
                                <a:rPr lang="it-CH" sz="1400" i="1" dirty="0" smtClean="0">
                                  <a:latin typeface="Cambria Math" panose="02040503050406030204" pitchFamily="18" charset="0"/>
                                </a:rPr>
                              </m:ctrlPr>
                            </m:naryPr>
                            <m:sub>
                              <m:r>
                                <m:rPr>
                                  <m:brk m:alnAt="23"/>
                                </m:rPr>
                                <a:rPr lang="it-CH" sz="1400" b="0" i="1" dirty="0" smtClean="0">
                                  <a:latin typeface="Cambria Math" panose="02040503050406030204" pitchFamily="18" charset="0"/>
                                </a:rPr>
                                <m:t>𝑖</m:t>
                              </m:r>
                              <m:r>
                                <a:rPr lang="it-CH" sz="1400" b="0" i="1" dirty="0" smtClean="0">
                                  <a:latin typeface="Cambria Math" panose="02040503050406030204" pitchFamily="18" charset="0"/>
                                </a:rPr>
                                <m:t>=1</m:t>
                              </m:r>
                            </m:sub>
                            <m:sup>
                              <m:r>
                                <a:rPr lang="it-CH" sz="1400" b="0" i="1" dirty="0" smtClean="0">
                                  <a:latin typeface="Cambria Math" panose="02040503050406030204" pitchFamily="18" charset="0"/>
                                </a:rPr>
                                <m:t>𝑛</m:t>
                              </m:r>
                            </m:sup>
                            <m:e>
                              <m:d>
                                <m:dPr>
                                  <m:ctrlPr>
                                    <a:rPr lang="it-CH" sz="1400" b="0" i="1" dirty="0" smtClean="0">
                                      <a:latin typeface="Cambria Math" panose="02040503050406030204" pitchFamily="18" charset="0"/>
                                    </a:rPr>
                                  </m:ctrlPr>
                                </m:dPr>
                                <m:e>
                                  <m:sSub>
                                    <m:sSubPr>
                                      <m:ctrlPr>
                                        <a:rPr lang="it-CH" sz="1400" b="0" i="1" dirty="0" smtClean="0">
                                          <a:latin typeface="Cambria Math" panose="02040503050406030204" pitchFamily="18" charset="0"/>
                                        </a:rPr>
                                      </m:ctrlPr>
                                    </m:sSubPr>
                                    <m:e>
                                      <m:r>
                                        <a:rPr lang="it-CH" sz="1400" b="0" i="1" dirty="0" smtClean="0">
                                          <a:latin typeface="Cambria Math" panose="02040503050406030204" pitchFamily="18" charset="0"/>
                                        </a:rPr>
                                        <m:t>𝑦</m:t>
                                      </m:r>
                                    </m:e>
                                    <m:sub>
                                      <m:r>
                                        <a:rPr lang="it-CH" sz="1400" b="0" i="1" dirty="0" smtClean="0">
                                          <a:latin typeface="Cambria Math" panose="02040503050406030204" pitchFamily="18" charset="0"/>
                                        </a:rPr>
                                        <m:t>𝑛</m:t>
                                      </m:r>
                                    </m:sub>
                                  </m:sSub>
                                  <m:func>
                                    <m:funcPr>
                                      <m:ctrlPr>
                                        <a:rPr lang="it-CH" sz="1400" b="0" i="1" dirty="0" smtClean="0">
                                          <a:latin typeface="Cambria Math" panose="02040503050406030204" pitchFamily="18" charset="0"/>
                                        </a:rPr>
                                      </m:ctrlPr>
                                    </m:funcPr>
                                    <m:fName>
                                      <m:r>
                                        <m:rPr>
                                          <m:sty m:val="p"/>
                                        </m:rPr>
                                        <a:rPr lang="it-CH" sz="1400" b="0" i="0" dirty="0" smtClean="0">
                                          <a:latin typeface="Cambria Math" panose="02040503050406030204" pitchFamily="18" charset="0"/>
                                        </a:rPr>
                                        <m:t>log</m:t>
                                      </m:r>
                                    </m:fName>
                                    <m:e>
                                      <m:sSub>
                                        <m:sSubPr>
                                          <m:ctrlPr>
                                            <a:rPr lang="it-CH" sz="1400" b="0" i="1" dirty="0" smtClean="0">
                                              <a:latin typeface="Cambria Math" panose="02040503050406030204" pitchFamily="18" charset="0"/>
                                            </a:rPr>
                                          </m:ctrlPr>
                                        </m:sSubPr>
                                        <m:e>
                                          <m:acc>
                                            <m:accPr>
                                              <m:chr m:val="̂"/>
                                              <m:ctrlPr>
                                                <a:rPr lang="it-CH" sz="1400" b="0" i="1" dirty="0" smtClean="0">
                                                  <a:latin typeface="Cambria Math" panose="02040503050406030204" pitchFamily="18" charset="0"/>
                                                </a:rPr>
                                              </m:ctrlPr>
                                            </m:accPr>
                                            <m:e>
                                              <m:r>
                                                <a:rPr lang="it-CH" sz="1400" b="0" i="1" dirty="0" smtClean="0">
                                                  <a:latin typeface="Cambria Math" panose="02040503050406030204" pitchFamily="18" charset="0"/>
                                                </a:rPr>
                                                <m:t>𝑦</m:t>
                                              </m:r>
                                            </m:e>
                                          </m:acc>
                                        </m:e>
                                        <m:sub>
                                          <m:r>
                                            <a:rPr lang="it-CH" sz="1400" b="0" i="1" dirty="0" smtClean="0">
                                              <a:latin typeface="Cambria Math" panose="02040503050406030204" pitchFamily="18" charset="0"/>
                                            </a:rPr>
                                            <m:t>𝑛</m:t>
                                          </m:r>
                                        </m:sub>
                                      </m:sSub>
                                      <m:r>
                                        <a:rPr lang="it-CH" sz="1400" b="0" i="1" dirty="0" smtClean="0">
                                          <a:latin typeface="Cambria Math" panose="02040503050406030204" pitchFamily="18" charset="0"/>
                                        </a:rPr>
                                        <m:t>+</m:t>
                                      </m:r>
                                      <m:d>
                                        <m:dPr>
                                          <m:ctrlPr>
                                            <a:rPr lang="it-CH" sz="1400" b="0" i="1" dirty="0" smtClean="0">
                                              <a:latin typeface="Cambria Math" panose="02040503050406030204" pitchFamily="18" charset="0"/>
                                            </a:rPr>
                                          </m:ctrlPr>
                                        </m:dPr>
                                        <m:e>
                                          <m:r>
                                            <a:rPr lang="it-CH" sz="1400" b="0" i="1" dirty="0" smtClean="0">
                                              <a:latin typeface="Cambria Math" panose="02040503050406030204" pitchFamily="18" charset="0"/>
                                            </a:rPr>
                                            <m:t>1−</m:t>
                                          </m:r>
                                          <m:sSub>
                                            <m:sSubPr>
                                              <m:ctrlPr>
                                                <a:rPr lang="it-CH" sz="1400" i="1" dirty="0">
                                                  <a:latin typeface="Cambria Math" panose="02040503050406030204" pitchFamily="18" charset="0"/>
                                                </a:rPr>
                                              </m:ctrlPr>
                                            </m:sSubPr>
                                            <m:e>
                                              <m:r>
                                                <a:rPr lang="it-CH" sz="1400" i="1" dirty="0">
                                                  <a:latin typeface="Cambria Math" panose="02040503050406030204" pitchFamily="18" charset="0"/>
                                                </a:rPr>
                                                <m:t>𝑦</m:t>
                                              </m:r>
                                            </m:e>
                                            <m:sub>
                                              <m:r>
                                                <a:rPr lang="it-CH" sz="1400" i="1" dirty="0">
                                                  <a:latin typeface="Cambria Math" panose="02040503050406030204" pitchFamily="18" charset="0"/>
                                                </a:rPr>
                                                <m:t>𝑛</m:t>
                                              </m:r>
                                            </m:sub>
                                          </m:sSub>
                                        </m:e>
                                      </m:d>
                                      <m:func>
                                        <m:funcPr>
                                          <m:ctrlPr>
                                            <a:rPr lang="it-CH" sz="1400" b="0" i="1" dirty="0" smtClean="0">
                                              <a:latin typeface="Cambria Math" panose="02040503050406030204" pitchFamily="18" charset="0"/>
                                            </a:rPr>
                                          </m:ctrlPr>
                                        </m:funcPr>
                                        <m:fName>
                                          <m:r>
                                            <m:rPr>
                                              <m:sty m:val="p"/>
                                            </m:rPr>
                                            <a:rPr lang="it-CH" sz="1400" b="0" i="0" dirty="0" smtClean="0">
                                              <a:latin typeface="Cambria Math" panose="02040503050406030204" pitchFamily="18" charset="0"/>
                                            </a:rPr>
                                            <m:t>log</m:t>
                                          </m:r>
                                        </m:fName>
                                        <m:e>
                                          <m:d>
                                            <m:dPr>
                                              <m:ctrlPr>
                                                <a:rPr lang="it-CH" sz="1400" b="0" i="1" dirty="0" smtClean="0">
                                                  <a:latin typeface="Cambria Math" panose="02040503050406030204" pitchFamily="18" charset="0"/>
                                                </a:rPr>
                                              </m:ctrlPr>
                                            </m:dPr>
                                            <m:e>
                                              <m:r>
                                                <a:rPr lang="it-CH" sz="1400" b="0" i="1" dirty="0" smtClean="0">
                                                  <a:latin typeface="Cambria Math" panose="02040503050406030204" pitchFamily="18" charset="0"/>
                                                </a:rPr>
                                                <m:t>1−</m:t>
                                              </m:r>
                                              <m:sSub>
                                                <m:sSubPr>
                                                  <m:ctrlPr>
                                                    <a:rPr lang="it-CH" sz="1400" i="1" dirty="0">
                                                      <a:latin typeface="Cambria Math" panose="02040503050406030204" pitchFamily="18" charset="0"/>
                                                    </a:rPr>
                                                  </m:ctrlPr>
                                                </m:sSubPr>
                                                <m:e>
                                                  <m:acc>
                                                    <m:accPr>
                                                      <m:chr m:val="̂"/>
                                                      <m:ctrlPr>
                                                        <a:rPr lang="it-CH" sz="1400" i="1" dirty="0">
                                                          <a:latin typeface="Cambria Math" panose="02040503050406030204" pitchFamily="18" charset="0"/>
                                                        </a:rPr>
                                                      </m:ctrlPr>
                                                    </m:accPr>
                                                    <m:e>
                                                      <m:r>
                                                        <a:rPr lang="it-CH" sz="1400" i="1" dirty="0">
                                                          <a:latin typeface="Cambria Math" panose="02040503050406030204" pitchFamily="18" charset="0"/>
                                                        </a:rPr>
                                                        <m:t>𝑦</m:t>
                                                      </m:r>
                                                    </m:e>
                                                  </m:acc>
                                                </m:e>
                                                <m:sub>
                                                  <m:r>
                                                    <a:rPr lang="it-CH" sz="1400" i="1" dirty="0">
                                                      <a:latin typeface="Cambria Math" panose="02040503050406030204" pitchFamily="18" charset="0"/>
                                                    </a:rPr>
                                                    <m:t>𝑛</m:t>
                                                  </m:r>
                                                </m:sub>
                                              </m:sSub>
                                            </m:e>
                                          </m:d>
                                        </m:e>
                                      </m:func>
                                    </m:e>
                                  </m:func>
                                </m:e>
                              </m:d>
                            </m:e>
                          </m:nary>
                        </m:e>
                      </m:func>
                    </m:oMath>
                  </m:oMathPara>
                </a14:m>
                <a:endParaRPr lang="en-US" sz="1400" dirty="0"/>
              </a:p>
              <a:p>
                <a:endParaRPr lang="en-US" sz="1200" dirty="0"/>
              </a:p>
            </p:txBody>
          </p:sp>
        </mc:Choice>
        <mc:Fallback xmlns="">
          <p:sp>
            <p:nvSpPr>
              <p:cNvPr id="13" name="CasellaDiTesto 12"/>
              <p:cNvSpPr txBox="1">
                <a:spLocks noRot="1" noChangeAspect="1" noMove="1" noResize="1" noEditPoints="1" noAdjustHandles="1" noChangeArrowheads="1" noChangeShapeType="1" noTextEdit="1"/>
              </p:cNvSpPr>
              <p:nvPr/>
            </p:nvSpPr>
            <p:spPr>
              <a:xfrm>
                <a:off x="6600056" y="3284984"/>
                <a:ext cx="4107022" cy="803618"/>
              </a:xfrm>
              <a:prstGeom prst="rect">
                <a:avLst/>
              </a:prstGeom>
              <a:blipFill>
                <a:blip r:embed="rId6"/>
                <a:stretch>
                  <a:fillRect/>
                </a:stretch>
              </a:blipFill>
            </p:spPr>
            <p:txBody>
              <a:bodyPr/>
              <a:lstStyle/>
              <a:p>
                <a:r>
                  <a:rPr lang="en-US">
                    <a:noFill/>
                  </a:rPr>
                  <a:t> </a:t>
                </a:r>
              </a:p>
            </p:txBody>
          </p:sp>
        </mc:Fallback>
      </mc:AlternateContent>
      <p:sp>
        <p:nvSpPr>
          <p:cNvPr id="14" name="CasellaDiTesto 13"/>
          <p:cNvSpPr txBox="1"/>
          <p:nvPr/>
        </p:nvSpPr>
        <p:spPr>
          <a:xfrm>
            <a:off x="1561123" y="2918758"/>
            <a:ext cx="2492029" cy="307777"/>
          </a:xfrm>
          <a:prstGeom prst="rect">
            <a:avLst/>
          </a:prstGeom>
          <a:noFill/>
        </p:spPr>
        <p:txBody>
          <a:bodyPr wrap="none" rtlCol="0">
            <a:spAutoFit/>
          </a:bodyPr>
          <a:lstStyle/>
          <a:p>
            <a:r>
              <a:rPr lang="it-CH" sz="1400" b="1" dirty="0" err="1"/>
              <a:t>Mean</a:t>
            </a:r>
            <a:r>
              <a:rPr lang="it-CH" sz="1400" b="1" dirty="0"/>
              <a:t> </a:t>
            </a:r>
            <a:r>
              <a:rPr lang="it-CH" sz="1400" b="1" dirty="0" err="1"/>
              <a:t>Squared</a:t>
            </a:r>
            <a:r>
              <a:rPr lang="it-CH" sz="1400" b="1" dirty="0"/>
              <a:t> </a:t>
            </a:r>
            <a:r>
              <a:rPr lang="it-CH" sz="1400" b="1" dirty="0" err="1"/>
              <a:t>Error</a:t>
            </a:r>
            <a:r>
              <a:rPr lang="it-CH" sz="1400" b="1" dirty="0"/>
              <a:t> (MSE) </a:t>
            </a:r>
            <a:r>
              <a:rPr lang="it-CH" sz="1400" b="1" dirty="0" err="1"/>
              <a:t>loss</a:t>
            </a:r>
            <a:endParaRPr lang="en-US" sz="1400" b="1" dirty="0"/>
          </a:p>
        </p:txBody>
      </p:sp>
      <p:sp>
        <p:nvSpPr>
          <p:cNvPr id="15" name="CasellaDiTesto 14"/>
          <p:cNvSpPr txBox="1"/>
          <p:nvPr/>
        </p:nvSpPr>
        <p:spPr>
          <a:xfrm>
            <a:off x="7629793" y="2950257"/>
            <a:ext cx="2047548" cy="307777"/>
          </a:xfrm>
          <a:prstGeom prst="rect">
            <a:avLst/>
          </a:prstGeom>
          <a:noFill/>
        </p:spPr>
        <p:txBody>
          <a:bodyPr wrap="none" rtlCol="0">
            <a:spAutoFit/>
          </a:bodyPr>
          <a:lstStyle/>
          <a:p>
            <a:r>
              <a:rPr lang="it-CH" sz="1400" b="1" dirty="0" err="1"/>
              <a:t>Binary</a:t>
            </a:r>
            <a:r>
              <a:rPr lang="it-CH" sz="1400" b="1" dirty="0"/>
              <a:t> cross-</a:t>
            </a:r>
            <a:r>
              <a:rPr lang="it-CH" sz="1400" b="1" dirty="0" err="1"/>
              <a:t>entropy</a:t>
            </a:r>
            <a:r>
              <a:rPr lang="it-CH" sz="1400" b="1" dirty="0"/>
              <a:t> </a:t>
            </a:r>
            <a:r>
              <a:rPr lang="it-CH" sz="1400" b="1" dirty="0" err="1"/>
              <a:t>loss</a:t>
            </a:r>
            <a:endParaRPr lang="en-US" sz="1400" b="1" dirty="0"/>
          </a:p>
        </p:txBody>
      </p:sp>
    </p:spTree>
    <p:extLst>
      <p:ext uri="{BB962C8B-B14F-4D97-AF65-F5344CB8AC3E}">
        <p14:creationId xmlns:p14="http://schemas.microsoft.com/office/powerpoint/2010/main" val="4088286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CH" dirty="0"/>
              <a:t>Linear model </a:t>
            </a:r>
            <a:r>
              <a:rPr lang="it-CH" dirty="0" err="1"/>
              <a:t>coefficients</a:t>
            </a:r>
            <a:endParaRPr lang="en-US" dirty="0"/>
          </a:p>
        </p:txBody>
      </p:sp>
      <p:sp>
        <p:nvSpPr>
          <p:cNvPr id="3" name="Segnaposto contenuto 2"/>
          <p:cNvSpPr>
            <a:spLocks noGrp="1"/>
          </p:cNvSpPr>
          <p:nvPr>
            <p:ph idx="1"/>
          </p:nvPr>
        </p:nvSpPr>
        <p:spPr/>
        <p:txBody>
          <a:bodyPr/>
          <a:lstStyle/>
          <a:p>
            <a:pPr marL="0" indent="0">
              <a:buNone/>
            </a:pPr>
            <a:r>
              <a:rPr lang="it-CH" dirty="0" err="1"/>
              <a:t>Prediction</a:t>
            </a:r>
            <a:r>
              <a:rPr lang="it-CH" dirty="0"/>
              <a:t> </a:t>
            </a:r>
            <a:r>
              <a:rPr lang="it-CH" dirty="0" err="1"/>
              <a:t>accuracy</a:t>
            </a:r>
            <a:r>
              <a:rPr lang="it-CH" dirty="0"/>
              <a:t> and reliability of the </a:t>
            </a:r>
            <a:r>
              <a:rPr lang="it-CH" dirty="0" err="1"/>
              <a:t>estimated</a:t>
            </a:r>
            <a:r>
              <a:rPr lang="it-CH" dirty="0"/>
              <a:t> model </a:t>
            </a:r>
            <a:r>
              <a:rPr lang="it-CH" dirty="0" err="1"/>
              <a:t>coefficients</a:t>
            </a:r>
            <a:r>
              <a:rPr lang="it-CH" dirty="0"/>
              <a:t> </a:t>
            </a:r>
            <a:r>
              <a:rPr lang="it-CH" dirty="0" err="1"/>
              <a:t>depends</a:t>
            </a:r>
            <a:r>
              <a:rPr lang="it-CH" dirty="0"/>
              <a:t> on </a:t>
            </a:r>
            <a:r>
              <a:rPr lang="it-CH" dirty="0" err="1"/>
              <a:t>certain</a:t>
            </a:r>
            <a:r>
              <a:rPr lang="it-CH" dirty="0"/>
              <a:t> </a:t>
            </a:r>
            <a:r>
              <a:rPr lang="it-CH" b="1" dirty="0" err="1">
                <a:solidFill>
                  <a:schemeClr val="accent1"/>
                </a:solidFill>
              </a:rPr>
              <a:t>assumptions</a:t>
            </a:r>
            <a:r>
              <a:rPr lang="it-CH" b="1" dirty="0">
                <a:solidFill>
                  <a:schemeClr val="accent1"/>
                </a:solidFill>
              </a:rPr>
              <a:t> </a:t>
            </a:r>
            <a:r>
              <a:rPr lang="it-CH" dirty="0"/>
              <a:t>[2]:</a:t>
            </a:r>
          </a:p>
          <a:p>
            <a:pPr lvl="1"/>
            <a:r>
              <a:rPr lang="it-CH" sz="1600" b="1" dirty="0" err="1">
                <a:solidFill>
                  <a:schemeClr val="accent2"/>
                </a:solidFill>
              </a:rPr>
              <a:t>Linearity</a:t>
            </a:r>
            <a:r>
              <a:rPr lang="it-CH" sz="1600" b="1" dirty="0"/>
              <a:t>: </a:t>
            </a:r>
            <a:r>
              <a:rPr lang="it-CH" sz="1600" dirty="0"/>
              <a:t>the </a:t>
            </a:r>
            <a:r>
              <a:rPr lang="it-CH" sz="1600" dirty="0" err="1"/>
              <a:t>prediction</a:t>
            </a:r>
            <a:r>
              <a:rPr lang="it-CH" sz="1600" dirty="0"/>
              <a:t> </a:t>
            </a:r>
            <a:r>
              <a:rPr lang="it-CH" sz="1600" dirty="0" err="1"/>
              <a:t>is</a:t>
            </a:r>
            <a:r>
              <a:rPr lang="it-CH" sz="1600" dirty="0"/>
              <a:t> </a:t>
            </a:r>
            <a:r>
              <a:rPr lang="it-CH" sz="1600" dirty="0" err="1"/>
              <a:t>forced</a:t>
            </a:r>
            <a:r>
              <a:rPr lang="it-CH" sz="1600" dirty="0"/>
              <a:t> to be a linear </a:t>
            </a:r>
            <a:r>
              <a:rPr lang="it-CH" sz="1600" dirty="0" err="1"/>
              <a:t>combination</a:t>
            </a:r>
            <a:r>
              <a:rPr lang="it-CH" sz="1600" dirty="0"/>
              <a:t> of the input </a:t>
            </a:r>
            <a:r>
              <a:rPr lang="it-CH" sz="1600" dirty="0" err="1"/>
              <a:t>features</a:t>
            </a:r>
            <a:r>
              <a:rPr lang="it-CH" sz="1600" dirty="0"/>
              <a:t>, </a:t>
            </a:r>
            <a:r>
              <a:rPr lang="it-CH" sz="1600" dirty="0" err="1"/>
              <a:t>but</a:t>
            </a:r>
            <a:r>
              <a:rPr lang="it-CH" sz="1600" dirty="0"/>
              <a:t> the </a:t>
            </a:r>
            <a:r>
              <a:rPr lang="it-CH" sz="1600" dirty="0" err="1"/>
              <a:t>real</a:t>
            </a:r>
            <a:r>
              <a:rPr lang="it-CH" sz="1600" dirty="0"/>
              <a:t> target </a:t>
            </a:r>
            <a:r>
              <a:rPr lang="it-CH" sz="1600" dirty="0" err="1"/>
              <a:t>could</a:t>
            </a:r>
            <a:r>
              <a:rPr lang="it-CH" sz="1600" dirty="0"/>
              <a:t> be an </a:t>
            </a:r>
            <a:r>
              <a:rPr lang="it-CH" sz="1600" dirty="0" err="1"/>
              <a:t>arbitrary</a:t>
            </a:r>
            <a:r>
              <a:rPr lang="it-CH" sz="1600" dirty="0"/>
              <a:t> non-linear </a:t>
            </a:r>
            <a:r>
              <a:rPr lang="it-CH" sz="1600" dirty="0" err="1"/>
              <a:t>function</a:t>
            </a:r>
            <a:r>
              <a:rPr lang="it-CH" sz="1600" dirty="0"/>
              <a:t> of the </a:t>
            </a:r>
            <a:r>
              <a:rPr lang="it-CH" sz="1600" dirty="0" err="1"/>
              <a:t>inputs</a:t>
            </a:r>
            <a:r>
              <a:rPr lang="it-CH" sz="1600" dirty="0"/>
              <a:t>. </a:t>
            </a:r>
            <a:r>
              <a:rPr lang="en-US" sz="1600" dirty="0"/>
              <a:t>Nevertheless, linear effects being additive, are easily separable and quantifiable and therefore interpretable.</a:t>
            </a:r>
            <a:endParaRPr lang="it-CH" sz="1600" dirty="0"/>
          </a:p>
          <a:p>
            <a:pPr lvl="1"/>
            <a:r>
              <a:rPr lang="it-CH" sz="1600" b="1" dirty="0" err="1">
                <a:solidFill>
                  <a:schemeClr val="accent2"/>
                </a:solidFill>
              </a:rPr>
              <a:t>Normality</a:t>
            </a:r>
            <a:r>
              <a:rPr lang="it-CH" sz="1600" b="1" dirty="0"/>
              <a:t>:</a:t>
            </a:r>
            <a:r>
              <a:rPr lang="it-CH" sz="1600" dirty="0"/>
              <a:t> </a:t>
            </a:r>
            <a:r>
              <a:rPr lang="it-CH" sz="1600" dirty="0" err="1"/>
              <a:t>it</a:t>
            </a:r>
            <a:r>
              <a:rPr lang="it-CH" sz="1600" dirty="0"/>
              <a:t> </a:t>
            </a:r>
            <a:r>
              <a:rPr lang="it-CH" sz="1600" dirty="0" err="1"/>
              <a:t>is</a:t>
            </a:r>
            <a:r>
              <a:rPr lang="it-CH" sz="1600" dirty="0"/>
              <a:t> </a:t>
            </a:r>
            <a:r>
              <a:rPr lang="it-CH" sz="1600" dirty="0" err="1"/>
              <a:t>assumed</a:t>
            </a:r>
            <a:r>
              <a:rPr lang="it-CH" sz="1600" dirty="0"/>
              <a:t> </a:t>
            </a:r>
            <a:r>
              <a:rPr lang="it-CH" sz="1600" dirty="0" err="1"/>
              <a:t>that</a:t>
            </a:r>
            <a:r>
              <a:rPr lang="it-CH" sz="1600" dirty="0"/>
              <a:t> the target </a:t>
            </a:r>
            <a:r>
              <a:rPr lang="it-CH" sz="1600" dirty="0" err="1"/>
              <a:t>variable</a:t>
            </a:r>
            <a:r>
              <a:rPr lang="it-CH" sz="1600" dirty="0"/>
              <a:t>, </a:t>
            </a:r>
            <a:r>
              <a:rPr lang="it-CH" sz="1600" dirty="0" err="1"/>
              <a:t>given</a:t>
            </a:r>
            <a:r>
              <a:rPr lang="it-CH" sz="1600" dirty="0"/>
              <a:t> the </a:t>
            </a:r>
            <a:r>
              <a:rPr lang="it-CH" sz="1600" dirty="0" err="1"/>
              <a:t>features</a:t>
            </a:r>
            <a:r>
              <a:rPr lang="it-CH" sz="1600" dirty="0"/>
              <a:t>, </a:t>
            </a:r>
            <a:r>
              <a:rPr lang="it-CH" sz="1600" dirty="0" err="1"/>
              <a:t>follows</a:t>
            </a:r>
            <a:r>
              <a:rPr lang="it-CH" sz="1600" dirty="0"/>
              <a:t> a </a:t>
            </a:r>
            <a:r>
              <a:rPr lang="it-CH" sz="1600" dirty="0" err="1"/>
              <a:t>normal</a:t>
            </a:r>
            <a:r>
              <a:rPr lang="it-CH" sz="1600" dirty="0"/>
              <a:t> </a:t>
            </a:r>
            <a:r>
              <a:rPr lang="it-CH" sz="1600" dirty="0" err="1"/>
              <a:t>distribution</a:t>
            </a:r>
            <a:r>
              <a:rPr lang="it-CH" sz="1600" dirty="0"/>
              <a:t>.</a:t>
            </a:r>
          </a:p>
          <a:p>
            <a:pPr lvl="1"/>
            <a:r>
              <a:rPr lang="en-US" sz="1600" b="1" dirty="0">
                <a:solidFill>
                  <a:schemeClr val="accent2"/>
                </a:solidFill>
              </a:rPr>
              <a:t>Homoscedasticity</a:t>
            </a:r>
            <a:r>
              <a:rPr lang="en-US" sz="1600" b="1" dirty="0"/>
              <a:t>:</a:t>
            </a:r>
            <a:r>
              <a:rPr lang="en-US" sz="1600" dirty="0"/>
              <a:t> the variance of the errors does not depend on the values of the predictor variables. </a:t>
            </a:r>
            <a:endParaRPr lang="it-CH" sz="1600" dirty="0"/>
          </a:p>
          <a:p>
            <a:pPr lvl="1"/>
            <a:r>
              <a:rPr lang="it-CH" sz="1600" b="1" dirty="0" err="1">
                <a:solidFill>
                  <a:schemeClr val="accent2"/>
                </a:solidFill>
              </a:rPr>
              <a:t>Indipendence</a:t>
            </a:r>
            <a:r>
              <a:rPr lang="it-CH" sz="1600" b="1" dirty="0"/>
              <a:t>: </a:t>
            </a:r>
            <a:r>
              <a:rPr lang="it-CH" sz="1600" dirty="0" err="1"/>
              <a:t>It</a:t>
            </a:r>
            <a:r>
              <a:rPr lang="it-CH" sz="1600" dirty="0"/>
              <a:t> </a:t>
            </a:r>
            <a:r>
              <a:rPr lang="it-CH" sz="1600" dirty="0" err="1"/>
              <a:t>is</a:t>
            </a:r>
            <a:r>
              <a:rPr lang="it-CH" sz="1600" dirty="0"/>
              <a:t> </a:t>
            </a:r>
            <a:r>
              <a:rPr lang="it-CH" sz="1600" dirty="0" err="1"/>
              <a:t>assumed</a:t>
            </a:r>
            <a:r>
              <a:rPr lang="it-CH" sz="1600" dirty="0"/>
              <a:t> </a:t>
            </a:r>
            <a:r>
              <a:rPr lang="it-CH" sz="1600" dirty="0" err="1"/>
              <a:t>that</a:t>
            </a:r>
            <a:r>
              <a:rPr lang="it-CH" sz="1600" dirty="0"/>
              <a:t> </a:t>
            </a:r>
            <a:r>
              <a:rPr lang="it-CH" sz="1600" dirty="0" err="1"/>
              <a:t>each</a:t>
            </a:r>
            <a:r>
              <a:rPr lang="it-CH" sz="1600" dirty="0"/>
              <a:t> </a:t>
            </a:r>
            <a:r>
              <a:rPr lang="it-CH" sz="1600" dirty="0" err="1"/>
              <a:t>instance</a:t>
            </a:r>
            <a:r>
              <a:rPr lang="it-CH" sz="1600" dirty="0"/>
              <a:t> </a:t>
            </a:r>
            <a:r>
              <a:rPr lang="it-CH" sz="1600" dirty="0" err="1"/>
              <a:t>is</a:t>
            </a:r>
            <a:r>
              <a:rPr lang="it-CH" sz="1600" dirty="0"/>
              <a:t> </a:t>
            </a:r>
            <a:r>
              <a:rPr lang="it-CH" sz="1600" dirty="0" err="1"/>
              <a:t>indipendent</a:t>
            </a:r>
            <a:r>
              <a:rPr lang="it-CH" sz="1600" dirty="0"/>
              <a:t> from </a:t>
            </a:r>
            <a:r>
              <a:rPr lang="it-CH" sz="1600" dirty="0" err="1"/>
              <a:t>each</a:t>
            </a:r>
            <a:r>
              <a:rPr lang="it-CH" sz="1600" dirty="0"/>
              <a:t> </a:t>
            </a:r>
            <a:r>
              <a:rPr lang="it-CH" sz="1600" dirty="0" err="1"/>
              <a:t>other</a:t>
            </a:r>
            <a:r>
              <a:rPr lang="it-CH" sz="1600" dirty="0"/>
              <a:t>.</a:t>
            </a:r>
          </a:p>
          <a:p>
            <a:pPr lvl="1"/>
            <a:r>
              <a:rPr lang="it-CH" sz="1600" b="1" dirty="0" err="1">
                <a:solidFill>
                  <a:schemeClr val="accent2"/>
                </a:solidFill>
              </a:rPr>
              <a:t>Absence</a:t>
            </a:r>
            <a:r>
              <a:rPr lang="it-CH" sz="1600" b="1" dirty="0">
                <a:solidFill>
                  <a:schemeClr val="accent2"/>
                </a:solidFill>
              </a:rPr>
              <a:t> of </a:t>
            </a:r>
            <a:r>
              <a:rPr lang="it-CH" sz="1600" b="1" dirty="0" err="1">
                <a:solidFill>
                  <a:schemeClr val="accent2"/>
                </a:solidFill>
              </a:rPr>
              <a:t>multicollinearity</a:t>
            </a:r>
            <a:r>
              <a:rPr lang="it-CH" sz="1600" b="1" dirty="0"/>
              <a:t>:</a:t>
            </a:r>
            <a:r>
              <a:rPr lang="it-CH" sz="1600" dirty="0"/>
              <a:t> </a:t>
            </a:r>
            <a:r>
              <a:rPr lang="it-CH" sz="1600" dirty="0" err="1"/>
              <a:t>it</a:t>
            </a:r>
            <a:r>
              <a:rPr lang="it-CH" sz="1600" dirty="0"/>
              <a:t> </a:t>
            </a:r>
            <a:r>
              <a:rPr lang="it-CH" sz="1600" dirty="0" err="1"/>
              <a:t>is</a:t>
            </a:r>
            <a:r>
              <a:rPr lang="it-CH" sz="1600" dirty="0"/>
              <a:t> </a:t>
            </a:r>
            <a:r>
              <a:rPr lang="it-CH" sz="1600" dirty="0" err="1"/>
              <a:t>assumed</a:t>
            </a:r>
            <a:r>
              <a:rPr lang="it-CH" sz="1600" dirty="0"/>
              <a:t> </a:t>
            </a:r>
            <a:r>
              <a:rPr lang="it-CH" sz="1600" dirty="0" err="1"/>
              <a:t>that</a:t>
            </a:r>
            <a:r>
              <a:rPr lang="it-CH" sz="1600" dirty="0"/>
              <a:t> the </a:t>
            </a:r>
            <a:r>
              <a:rPr lang="it-CH" sz="1600" dirty="0" err="1"/>
              <a:t>features</a:t>
            </a:r>
            <a:r>
              <a:rPr lang="it-CH" sz="1600" dirty="0"/>
              <a:t> are </a:t>
            </a:r>
            <a:r>
              <a:rPr lang="it-CH" sz="1600" dirty="0" err="1"/>
              <a:t>not</a:t>
            </a:r>
            <a:r>
              <a:rPr lang="it-CH" sz="1600" dirty="0"/>
              <a:t> </a:t>
            </a:r>
            <a:r>
              <a:rPr lang="it-CH" sz="1600" dirty="0" err="1"/>
              <a:t>strongly</a:t>
            </a:r>
            <a:r>
              <a:rPr lang="it-CH" sz="1600" dirty="0"/>
              <a:t> </a:t>
            </a:r>
            <a:r>
              <a:rPr lang="it-CH" sz="1600" dirty="0" err="1"/>
              <a:t>linearly</a:t>
            </a:r>
            <a:r>
              <a:rPr lang="it-CH" sz="1600" dirty="0"/>
              <a:t> </a:t>
            </a:r>
            <a:r>
              <a:rPr lang="it-CH" sz="1600" dirty="0" err="1"/>
              <a:t>correlated</a:t>
            </a:r>
            <a:r>
              <a:rPr lang="it-CH" sz="1600" dirty="0"/>
              <a:t> </a:t>
            </a:r>
            <a:r>
              <a:rPr lang="it-CH" sz="1600" dirty="0" err="1"/>
              <a:t>because</a:t>
            </a:r>
            <a:r>
              <a:rPr lang="it-CH" sz="1600" dirty="0"/>
              <a:t>, </a:t>
            </a:r>
            <a:r>
              <a:rPr lang="it-CH" sz="1600" dirty="0" err="1"/>
              <a:t>being</a:t>
            </a:r>
            <a:r>
              <a:rPr lang="it-CH" sz="1600" dirty="0"/>
              <a:t> the </a:t>
            </a:r>
            <a:r>
              <a:rPr lang="it-CH" sz="1600" dirty="0" err="1"/>
              <a:t>feature</a:t>
            </a:r>
            <a:r>
              <a:rPr lang="it-CH" sz="1600" dirty="0"/>
              <a:t> </a:t>
            </a:r>
            <a:r>
              <a:rPr lang="it-CH" sz="1600" dirty="0" err="1"/>
              <a:t>contribution</a:t>
            </a:r>
            <a:r>
              <a:rPr lang="it-CH" sz="1600" dirty="0"/>
              <a:t> to the </a:t>
            </a:r>
            <a:r>
              <a:rPr lang="it-CH" sz="1600" dirty="0" err="1"/>
              <a:t>prediction</a:t>
            </a:r>
            <a:r>
              <a:rPr lang="it-CH" sz="1600" dirty="0"/>
              <a:t> additive, </a:t>
            </a:r>
            <a:r>
              <a:rPr lang="en-US" sz="1600" dirty="0"/>
              <a:t>it becomes indeterminable to which of the correlated feature to attribute the real contribution </a:t>
            </a:r>
            <a:r>
              <a:rPr lang="en-US" sz="1600" b="1" dirty="0">
                <a:solidFill>
                  <a:srgbClr val="C00000"/>
                </a:solidFill>
              </a:rPr>
              <a:t>(*)</a:t>
            </a:r>
            <a:r>
              <a:rPr lang="en-US" sz="1600" dirty="0"/>
              <a:t>.</a:t>
            </a:r>
            <a:endParaRPr lang="en-US" dirty="0"/>
          </a:p>
        </p:txBody>
      </p:sp>
      <p:sp>
        <p:nvSpPr>
          <p:cNvPr id="4" name="Segnaposto data 3"/>
          <p:cNvSpPr>
            <a:spLocks noGrp="1"/>
          </p:cNvSpPr>
          <p:nvPr>
            <p:ph type="dt" sz="half" idx="10"/>
          </p:nvPr>
        </p:nvSpPr>
        <p:spPr/>
        <p:txBody>
          <a:bodyPr/>
          <a:lstStyle/>
          <a:p>
            <a:r>
              <a:rPr lang="en-US" altLang="x-none"/>
              <a:t>29 March 2023</a:t>
            </a:r>
            <a:endParaRPr lang="it-IT" altLang="x-none"/>
          </a:p>
        </p:txBody>
      </p:sp>
      <p:sp>
        <p:nvSpPr>
          <p:cNvPr id="6" name="Rettangolo 5"/>
          <p:cNvSpPr/>
          <p:nvPr/>
        </p:nvSpPr>
        <p:spPr>
          <a:xfrm>
            <a:off x="3287688" y="5301208"/>
            <a:ext cx="4980851" cy="369332"/>
          </a:xfrm>
          <a:prstGeom prst="rect">
            <a:avLst/>
          </a:prstGeom>
        </p:spPr>
        <p:txBody>
          <a:bodyPr wrap="none">
            <a:spAutoFit/>
          </a:bodyPr>
          <a:lstStyle/>
          <a:p>
            <a:pPr lvl="1"/>
            <a:r>
              <a:rPr lang="en-US" sz="1800" b="1" dirty="0">
                <a:solidFill>
                  <a:srgbClr val="C00000"/>
                </a:solidFill>
              </a:rPr>
              <a:t>(*) DEMO: 0_Linear_model_coeff.ipynb</a:t>
            </a:r>
            <a:endParaRPr lang="it-CH" sz="1800" b="1" dirty="0">
              <a:solidFill>
                <a:srgbClr val="C00000"/>
              </a:solidFill>
            </a:endParaRPr>
          </a:p>
        </p:txBody>
      </p:sp>
    </p:spTree>
    <p:extLst>
      <p:ext uri="{BB962C8B-B14F-4D97-AF65-F5344CB8AC3E}">
        <p14:creationId xmlns:p14="http://schemas.microsoft.com/office/powerpoint/2010/main" val="39208048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CH" dirty="0"/>
              <a:t>Random </a:t>
            </a:r>
            <a:r>
              <a:rPr lang="it-CH" dirty="0" err="1"/>
              <a:t>Forest</a:t>
            </a:r>
            <a:r>
              <a:rPr lang="it-CH" dirty="0"/>
              <a:t> </a:t>
            </a:r>
            <a:r>
              <a:rPr lang="it-CH" dirty="0" err="1"/>
              <a:t>feature</a:t>
            </a:r>
            <a:r>
              <a:rPr lang="it-CH" dirty="0"/>
              <a:t> </a:t>
            </a:r>
            <a:r>
              <a:rPr lang="it-CH" dirty="0" err="1"/>
              <a:t>importance</a:t>
            </a:r>
            <a:endParaRPr lang="en-US" dirty="0"/>
          </a:p>
        </p:txBody>
      </p:sp>
      <p:sp>
        <p:nvSpPr>
          <p:cNvPr id="3" name="Segnaposto contenuto 2"/>
          <p:cNvSpPr>
            <a:spLocks noGrp="1"/>
          </p:cNvSpPr>
          <p:nvPr>
            <p:ph idx="1"/>
          </p:nvPr>
        </p:nvSpPr>
        <p:spPr/>
        <p:txBody>
          <a:bodyPr/>
          <a:lstStyle/>
          <a:p>
            <a:pPr marL="0" indent="0">
              <a:buNone/>
            </a:pPr>
            <a:r>
              <a:rPr lang="it-CH" dirty="0"/>
              <a:t>Model </a:t>
            </a:r>
            <a:r>
              <a:rPr lang="it-CH" dirty="0" err="1"/>
              <a:t>based</a:t>
            </a:r>
            <a:r>
              <a:rPr lang="it-CH" dirty="0"/>
              <a:t> on </a:t>
            </a:r>
            <a:r>
              <a:rPr lang="it-CH" dirty="0" err="1"/>
              <a:t>decision</a:t>
            </a:r>
            <a:r>
              <a:rPr lang="it-CH" dirty="0"/>
              <a:t> </a:t>
            </a:r>
            <a:r>
              <a:rPr lang="it-CH" dirty="0" err="1"/>
              <a:t>trees</a:t>
            </a:r>
            <a:r>
              <a:rPr lang="it-CH" dirty="0"/>
              <a:t> </a:t>
            </a:r>
            <a:r>
              <a:rPr lang="it-CH" dirty="0" err="1"/>
              <a:t>perform</a:t>
            </a:r>
            <a:r>
              <a:rPr lang="it-CH" dirty="0"/>
              <a:t> </a:t>
            </a:r>
            <a:r>
              <a:rPr lang="it-CH" dirty="0" err="1"/>
              <a:t>feature</a:t>
            </a:r>
            <a:r>
              <a:rPr lang="it-CH" dirty="0"/>
              <a:t> </a:t>
            </a:r>
            <a:r>
              <a:rPr lang="it-CH" dirty="0" err="1"/>
              <a:t>selection</a:t>
            </a:r>
            <a:r>
              <a:rPr lang="it-CH" dirty="0"/>
              <a:t> </a:t>
            </a:r>
            <a:r>
              <a:rPr lang="en-US" dirty="0"/>
              <a:t>implicitly</a:t>
            </a:r>
            <a:r>
              <a:rPr lang="it-CH" dirty="0"/>
              <a:t> </a:t>
            </a:r>
            <a:r>
              <a:rPr lang="it-CH" dirty="0" err="1"/>
              <a:t>during</a:t>
            </a:r>
            <a:r>
              <a:rPr lang="it-CH" dirty="0"/>
              <a:t> the </a:t>
            </a:r>
            <a:r>
              <a:rPr lang="it-CH" dirty="0" err="1"/>
              <a:t>learning</a:t>
            </a:r>
            <a:r>
              <a:rPr lang="it-CH" dirty="0"/>
              <a:t> </a:t>
            </a:r>
            <a:r>
              <a:rPr lang="it-CH" dirty="0" err="1"/>
              <a:t>phase</a:t>
            </a:r>
            <a:r>
              <a:rPr lang="it-CH" dirty="0"/>
              <a:t> so </a:t>
            </a:r>
            <a:r>
              <a:rPr lang="it-CH" dirty="0" err="1"/>
              <a:t>that</a:t>
            </a:r>
            <a:r>
              <a:rPr lang="it-CH" dirty="0"/>
              <a:t> </a:t>
            </a:r>
            <a:r>
              <a:rPr lang="en-US" dirty="0"/>
              <a:t>computing feature importance comes at almost no cost [10].</a:t>
            </a:r>
          </a:p>
          <a:p>
            <a:pPr marL="0" indent="0">
              <a:buNone/>
            </a:pPr>
            <a:endParaRPr lang="it-CH" dirty="0"/>
          </a:p>
          <a:p>
            <a:pPr marL="0" indent="0">
              <a:buNone/>
            </a:pPr>
            <a:endParaRPr lang="en-US" dirty="0"/>
          </a:p>
        </p:txBody>
      </p:sp>
      <p:sp>
        <p:nvSpPr>
          <p:cNvPr id="4" name="Segnaposto data 3"/>
          <p:cNvSpPr>
            <a:spLocks noGrp="1"/>
          </p:cNvSpPr>
          <p:nvPr>
            <p:ph type="dt" sz="half" idx="10"/>
          </p:nvPr>
        </p:nvSpPr>
        <p:spPr/>
        <p:txBody>
          <a:bodyPr/>
          <a:lstStyle/>
          <a:p>
            <a:r>
              <a:rPr lang="en-US" altLang="x-none"/>
              <a:t>29 March 2023</a:t>
            </a:r>
            <a:endParaRPr lang="it-IT" altLang="x-none"/>
          </a:p>
        </p:txBody>
      </p:sp>
      <p:pic>
        <p:nvPicPr>
          <p:cNvPr id="6" name="Immagine 5"/>
          <p:cNvPicPr>
            <a:picLocks noChangeAspect="1"/>
          </p:cNvPicPr>
          <p:nvPr/>
        </p:nvPicPr>
        <p:blipFill>
          <a:blip r:embed="rId2"/>
          <a:stretch>
            <a:fillRect/>
          </a:stretch>
        </p:blipFill>
        <p:spPr>
          <a:xfrm>
            <a:off x="590955" y="3068960"/>
            <a:ext cx="5101820" cy="1990184"/>
          </a:xfrm>
          <a:prstGeom prst="rect">
            <a:avLst/>
          </a:prstGeom>
        </p:spPr>
      </p:pic>
      <p:grpSp>
        <p:nvGrpSpPr>
          <p:cNvPr id="7" name="Gruppo 6"/>
          <p:cNvGrpSpPr/>
          <p:nvPr/>
        </p:nvGrpSpPr>
        <p:grpSpPr>
          <a:xfrm>
            <a:off x="6023992" y="2636912"/>
            <a:ext cx="6067425" cy="3424236"/>
            <a:chOff x="6400800" y="2000249"/>
            <a:chExt cx="6067425" cy="3424236"/>
          </a:xfrm>
        </p:grpSpPr>
        <p:pic>
          <p:nvPicPr>
            <p:cNvPr id="8" name="Immagin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0800" y="2000249"/>
              <a:ext cx="5361201" cy="3114675"/>
            </a:xfrm>
            <a:prstGeom prst="rect">
              <a:avLst/>
            </a:prstGeom>
          </p:spPr>
        </p:pic>
        <p:sp>
          <p:nvSpPr>
            <p:cNvPr id="9" name="CasellaDiTesto 8"/>
            <p:cNvSpPr txBox="1"/>
            <p:nvPr/>
          </p:nvSpPr>
          <p:spPr>
            <a:xfrm>
              <a:off x="6667501" y="5178264"/>
              <a:ext cx="5800724" cy="246221"/>
            </a:xfrm>
            <a:prstGeom prst="rect">
              <a:avLst/>
            </a:prstGeom>
            <a:noFill/>
          </p:spPr>
          <p:txBody>
            <a:bodyPr wrap="square" rtlCol="0">
              <a:spAutoFit/>
            </a:bodyPr>
            <a:lstStyle/>
            <a:p>
              <a:r>
                <a:rPr lang="it-CH" sz="1000" dirty="0"/>
                <a:t>Source: https://sebastianraschka.com/pdf/lecture-notes/stat451fs21/13_feat-sele__slides.pdf</a:t>
              </a:r>
              <a:endParaRPr lang="en-US" sz="1000" dirty="0"/>
            </a:p>
          </p:txBody>
        </p:sp>
      </p:grpSp>
    </p:spTree>
    <p:extLst>
      <p:ext uri="{BB962C8B-B14F-4D97-AF65-F5344CB8AC3E}">
        <p14:creationId xmlns:p14="http://schemas.microsoft.com/office/powerpoint/2010/main" val="1760380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CH" dirty="0"/>
              <a:t>Random </a:t>
            </a:r>
            <a:r>
              <a:rPr lang="it-CH" dirty="0" err="1"/>
              <a:t>Forest</a:t>
            </a:r>
            <a:r>
              <a:rPr lang="it-CH" dirty="0"/>
              <a:t> </a:t>
            </a:r>
            <a:r>
              <a:rPr lang="it-CH" dirty="0" err="1"/>
              <a:t>feature</a:t>
            </a:r>
            <a:r>
              <a:rPr lang="it-CH" dirty="0"/>
              <a:t> </a:t>
            </a:r>
            <a:r>
              <a:rPr lang="it-CH" dirty="0" err="1"/>
              <a:t>importance</a:t>
            </a:r>
            <a:endParaRPr lang="en-US" dirty="0"/>
          </a:p>
        </p:txBody>
      </p:sp>
      <p:sp>
        <p:nvSpPr>
          <p:cNvPr id="3" name="Segnaposto contenuto 2"/>
          <p:cNvSpPr>
            <a:spLocks noGrp="1"/>
          </p:cNvSpPr>
          <p:nvPr>
            <p:ph idx="1"/>
          </p:nvPr>
        </p:nvSpPr>
        <p:spPr/>
        <p:txBody>
          <a:bodyPr/>
          <a:lstStyle/>
          <a:p>
            <a:pPr marL="0" indent="0">
              <a:buNone/>
            </a:pPr>
            <a:r>
              <a:rPr lang="en-US" dirty="0"/>
              <a:t>Drawbacks of impurity-based </a:t>
            </a:r>
            <a:r>
              <a:rPr lang="en-US" dirty="0" err="1"/>
              <a:t>importances</a:t>
            </a:r>
            <a:r>
              <a:rPr lang="en-US" dirty="0"/>
              <a:t>:</a:t>
            </a:r>
          </a:p>
          <a:p>
            <a:pPr marL="685800" lvl="1"/>
            <a:r>
              <a:rPr lang="en-US" sz="1600" dirty="0"/>
              <a:t>biased towards high cardinality features </a:t>
            </a:r>
            <a:r>
              <a:rPr lang="en-US" sz="1600" b="1" dirty="0">
                <a:solidFill>
                  <a:srgbClr val="C00000"/>
                </a:solidFill>
              </a:rPr>
              <a:t>(*)</a:t>
            </a:r>
            <a:r>
              <a:rPr lang="en-US" sz="1600" dirty="0"/>
              <a:t>,</a:t>
            </a:r>
          </a:p>
          <a:p>
            <a:pPr marL="685800" lvl="1"/>
            <a:r>
              <a:rPr lang="en-US" sz="1600" dirty="0"/>
              <a:t>are computed on in-sample data and therefore are prone to overfitting,</a:t>
            </a:r>
          </a:p>
          <a:p>
            <a:pPr marL="685800" lvl="1"/>
            <a:r>
              <a:rPr lang="it-CH" sz="1600" dirty="0" err="1"/>
              <a:t>correlated</a:t>
            </a:r>
            <a:r>
              <a:rPr lang="it-CH" sz="1600" dirty="0"/>
              <a:t> features share </a:t>
            </a:r>
            <a:r>
              <a:rPr lang="it-CH" sz="1600" dirty="0" err="1"/>
              <a:t>importance</a:t>
            </a:r>
            <a:r>
              <a:rPr lang="it-CH" sz="1600" dirty="0"/>
              <a:t>, </a:t>
            </a:r>
            <a:r>
              <a:rPr lang="en-US" sz="1600" dirty="0"/>
              <a:t>therefore their relevance may be underestimated (substitution effect).</a:t>
            </a:r>
          </a:p>
          <a:p>
            <a:pPr marL="0" indent="0">
              <a:buNone/>
            </a:pPr>
            <a:endParaRPr lang="en-US" dirty="0"/>
          </a:p>
        </p:txBody>
      </p:sp>
      <p:sp>
        <p:nvSpPr>
          <p:cNvPr id="4" name="Segnaposto data 3"/>
          <p:cNvSpPr>
            <a:spLocks noGrp="1"/>
          </p:cNvSpPr>
          <p:nvPr>
            <p:ph type="dt" sz="half" idx="10"/>
          </p:nvPr>
        </p:nvSpPr>
        <p:spPr/>
        <p:txBody>
          <a:bodyPr/>
          <a:lstStyle/>
          <a:p>
            <a:r>
              <a:rPr lang="en-US" altLang="x-none"/>
              <a:t>29 March 2023</a:t>
            </a:r>
            <a:endParaRPr lang="it-IT" altLang="x-none"/>
          </a:p>
        </p:txBody>
      </p:sp>
      <p:sp>
        <p:nvSpPr>
          <p:cNvPr id="6" name="Rettangolo 5"/>
          <p:cNvSpPr/>
          <p:nvPr/>
        </p:nvSpPr>
        <p:spPr>
          <a:xfrm>
            <a:off x="3287688" y="5301208"/>
            <a:ext cx="5301451" cy="369332"/>
          </a:xfrm>
          <a:prstGeom prst="rect">
            <a:avLst/>
          </a:prstGeom>
        </p:spPr>
        <p:txBody>
          <a:bodyPr wrap="none">
            <a:spAutoFit/>
          </a:bodyPr>
          <a:lstStyle/>
          <a:p>
            <a:pPr lvl="1"/>
            <a:r>
              <a:rPr lang="en-US" sz="1800" b="1" dirty="0">
                <a:solidFill>
                  <a:srgbClr val="C00000"/>
                </a:solidFill>
              </a:rPr>
              <a:t>(*) DEMO: 1_RF_feature_importance.ipynb</a:t>
            </a:r>
            <a:endParaRPr lang="it-CH" sz="1800" b="1" dirty="0">
              <a:solidFill>
                <a:srgbClr val="C00000"/>
              </a:solidFill>
            </a:endParaRPr>
          </a:p>
        </p:txBody>
      </p:sp>
    </p:spTree>
    <p:extLst>
      <p:ext uri="{BB962C8B-B14F-4D97-AF65-F5344CB8AC3E}">
        <p14:creationId xmlns:p14="http://schemas.microsoft.com/office/powerpoint/2010/main" val="2408388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CH" dirty="0" err="1"/>
              <a:t>Permutation</a:t>
            </a:r>
            <a:r>
              <a:rPr lang="it-CH" dirty="0"/>
              <a:t> </a:t>
            </a:r>
            <a:r>
              <a:rPr lang="it-CH" dirty="0" err="1"/>
              <a:t>feature</a:t>
            </a:r>
            <a:r>
              <a:rPr lang="it-CH" dirty="0"/>
              <a:t> </a:t>
            </a:r>
            <a:r>
              <a:rPr lang="it-CH" dirty="0" err="1"/>
              <a:t>importance</a:t>
            </a:r>
            <a:r>
              <a:rPr lang="it-CH" dirty="0"/>
              <a:t> (PFI)</a:t>
            </a:r>
            <a:br>
              <a:rPr lang="it-CH" dirty="0"/>
            </a:br>
            <a:endParaRPr lang="en-US" dirty="0"/>
          </a:p>
        </p:txBody>
      </p:sp>
      <p:sp>
        <p:nvSpPr>
          <p:cNvPr id="3" name="Segnaposto contenuto 2"/>
          <p:cNvSpPr>
            <a:spLocks noGrp="1"/>
          </p:cNvSpPr>
          <p:nvPr>
            <p:ph idx="1"/>
          </p:nvPr>
        </p:nvSpPr>
        <p:spPr/>
        <p:txBody>
          <a:bodyPr/>
          <a:lstStyle/>
          <a:p>
            <a:pPr marL="0" indent="0">
              <a:buNone/>
            </a:pPr>
            <a:r>
              <a:rPr lang="it-CH" dirty="0"/>
              <a:t>PFI </a:t>
            </a:r>
            <a:r>
              <a:rPr lang="it-CH" dirty="0" err="1"/>
              <a:t>is</a:t>
            </a:r>
            <a:r>
              <a:rPr lang="it-CH" dirty="0"/>
              <a:t> a model </a:t>
            </a:r>
            <a:r>
              <a:rPr lang="it-CH" dirty="0" err="1"/>
              <a:t>interpretation</a:t>
            </a:r>
            <a:r>
              <a:rPr lang="it-CH" dirty="0"/>
              <a:t> </a:t>
            </a:r>
            <a:r>
              <a:rPr lang="it-CH" dirty="0" err="1"/>
              <a:t>technique</a:t>
            </a:r>
            <a:r>
              <a:rPr lang="it-CH" dirty="0"/>
              <a:t> </a:t>
            </a:r>
            <a:r>
              <a:rPr lang="it-CH" dirty="0" err="1"/>
              <a:t>that</a:t>
            </a:r>
            <a:r>
              <a:rPr lang="it-CH" dirty="0"/>
              <a:t> </a:t>
            </a:r>
            <a:r>
              <a:rPr lang="it-CH" b="1" dirty="0">
                <a:solidFill>
                  <a:schemeClr val="accent1"/>
                </a:solidFill>
              </a:rPr>
              <a:t>can be </a:t>
            </a:r>
            <a:r>
              <a:rPr lang="it-CH" b="1" dirty="0" err="1">
                <a:solidFill>
                  <a:schemeClr val="accent1"/>
                </a:solidFill>
              </a:rPr>
              <a:t>used</a:t>
            </a:r>
            <a:r>
              <a:rPr lang="it-CH" b="1" dirty="0">
                <a:solidFill>
                  <a:schemeClr val="accent1"/>
                </a:solidFill>
              </a:rPr>
              <a:t> for </a:t>
            </a:r>
            <a:r>
              <a:rPr lang="it-CH" b="1" dirty="0" err="1">
                <a:solidFill>
                  <a:schemeClr val="accent1"/>
                </a:solidFill>
              </a:rPr>
              <a:t>any</a:t>
            </a:r>
            <a:r>
              <a:rPr lang="it-CH" b="1" dirty="0">
                <a:solidFill>
                  <a:schemeClr val="accent1"/>
                </a:solidFill>
              </a:rPr>
              <a:t> model</a:t>
            </a:r>
            <a:r>
              <a:rPr lang="it-CH" dirty="0"/>
              <a:t> </a:t>
            </a:r>
            <a:r>
              <a:rPr lang="en-US" dirty="0"/>
              <a:t>regardless of their complexity and therefore it is very useful in the case of black-box algorithms.</a:t>
            </a:r>
          </a:p>
          <a:p>
            <a:pPr marL="0" indent="0">
              <a:buNone/>
            </a:pPr>
            <a:r>
              <a:rPr lang="it-CH" dirty="0" err="1"/>
              <a:t>It</a:t>
            </a:r>
            <a:r>
              <a:rPr lang="it-CH" dirty="0"/>
              <a:t> </a:t>
            </a:r>
            <a:r>
              <a:rPr lang="it-CH" dirty="0" err="1"/>
              <a:t>is</a:t>
            </a:r>
            <a:r>
              <a:rPr lang="it-CH" dirty="0"/>
              <a:t> </a:t>
            </a:r>
            <a:r>
              <a:rPr lang="it-CH" dirty="0" err="1"/>
              <a:t>defined</a:t>
            </a:r>
            <a:r>
              <a:rPr lang="it-CH" dirty="0"/>
              <a:t> </a:t>
            </a:r>
            <a:r>
              <a:rPr lang="it-CH" dirty="0" err="1"/>
              <a:t>as</a:t>
            </a:r>
            <a:r>
              <a:rPr lang="it-CH" dirty="0"/>
              <a:t> the </a:t>
            </a:r>
            <a:r>
              <a:rPr lang="it-CH" b="1" dirty="0" err="1">
                <a:solidFill>
                  <a:schemeClr val="accent1"/>
                </a:solidFill>
              </a:rPr>
              <a:t>decrease</a:t>
            </a:r>
            <a:r>
              <a:rPr lang="it-CH" b="1" dirty="0">
                <a:solidFill>
                  <a:schemeClr val="accent1"/>
                </a:solidFill>
              </a:rPr>
              <a:t> in </a:t>
            </a:r>
            <a:r>
              <a:rPr lang="it-CH" dirty="0"/>
              <a:t>the </a:t>
            </a:r>
            <a:r>
              <a:rPr lang="it-CH" dirty="0" err="1"/>
              <a:t>considered</a:t>
            </a:r>
            <a:r>
              <a:rPr lang="it-CH" dirty="0"/>
              <a:t> </a:t>
            </a:r>
            <a:r>
              <a:rPr lang="it-CH" b="1" dirty="0">
                <a:solidFill>
                  <a:schemeClr val="accent1"/>
                </a:solidFill>
              </a:rPr>
              <a:t>performance</a:t>
            </a:r>
            <a:r>
              <a:rPr lang="it-CH" dirty="0"/>
              <a:t> </a:t>
            </a:r>
            <a:r>
              <a:rPr lang="it-CH" dirty="0" err="1"/>
              <a:t>metric</a:t>
            </a:r>
            <a:r>
              <a:rPr lang="it-CH" dirty="0"/>
              <a:t> </a:t>
            </a:r>
            <a:r>
              <a:rPr lang="it-CH" dirty="0" err="1"/>
              <a:t>when</a:t>
            </a:r>
            <a:r>
              <a:rPr lang="it-CH" dirty="0"/>
              <a:t> a single </a:t>
            </a:r>
            <a:r>
              <a:rPr lang="it-CH" dirty="0" err="1"/>
              <a:t>feature</a:t>
            </a:r>
            <a:r>
              <a:rPr lang="it-CH" dirty="0"/>
              <a:t> </a:t>
            </a:r>
            <a:r>
              <a:rPr lang="it-CH" dirty="0" err="1"/>
              <a:t>is</a:t>
            </a:r>
            <a:r>
              <a:rPr lang="it-CH" dirty="0"/>
              <a:t> </a:t>
            </a:r>
            <a:r>
              <a:rPr lang="it-CH" dirty="0" err="1"/>
              <a:t>randomly</a:t>
            </a:r>
            <a:r>
              <a:rPr lang="it-CH" dirty="0"/>
              <a:t> </a:t>
            </a:r>
            <a:r>
              <a:rPr lang="it-CH" dirty="0" err="1"/>
              <a:t>shuffled</a:t>
            </a:r>
            <a:r>
              <a:rPr lang="it-CH" dirty="0"/>
              <a:t> [11]. </a:t>
            </a:r>
            <a:r>
              <a:rPr lang="en-US" dirty="0"/>
              <a:t>To get a more robust estimate of the importance the shuffling can be repeated multiple times.</a:t>
            </a:r>
          </a:p>
          <a:p>
            <a:pPr marL="0" indent="0">
              <a:buNone/>
            </a:pPr>
            <a:endParaRPr lang="en-US" dirty="0"/>
          </a:p>
        </p:txBody>
      </p:sp>
      <p:sp>
        <p:nvSpPr>
          <p:cNvPr id="4" name="Segnaposto data 3"/>
          <p:cNvSpPr>
            <a:spLocks noGrp="1"/>
          </p:cNvSpPr>
          <p:nvPr>
            <p:ph type="dt" sz="half" idx="10"/>
          </p:nvPr>
        </p:nvSpPr>
        <p:spPr/>
        <p:txBody>
          <a:bodyPr/>
          <a:lstStyle/>
          <a:p>
            <a:r>
              <a:rPr lang="en-US" altLang="x-none"/>
              <a:t>29 March 2023</a:t>
            </a:r>
            <a:endParaRPr lang="it-IT" altLang="x-none"/>
          </a:p>
        </p:txBody>
      </p:sp>
      <p:pic>
        <p:nvPicPr>
          <p:cNvPr id="6" name="Immagine 5"/>
          <p:cNvPicPr>
            <a:picLocks noChangeAspect="1"/>
          </p:cNvPicPr>
          <p:nvPr/>
        </p:nvPicPr>
        <p:blipFill>
          <a:blip r:embed="rId2"/>
          <a:stretch>
            <a:fillRect/>
          </a:stretch>
        </p:blipFill>
        <p:spPr>
          <a:xfrm>
            <a:off x="742976" y="3501008"/>
            <a:ext cx="5760640" cy="2461505"/>
          </a:xfrm>
          <a:prstGeom prst="rect">
            <a:avLst/>
          </a:prstGeom>
        </p:spPr>
      </p:pic>
      <p:grpSp>
        <p:nvGrpSpPr>
          <p:cNvPr id="7" name="Gruppo 6"/>
          <p:cNvGrpSpPr/>
          <p:nvPr/>
        </p:nvGrpSpPr>
        <p:grpSpPr>
          <a:xfrm>
            <a:off x="6600056" y="3322130"/>
            <a:ext cx="5256584" cy="2110048"/>
            <a:chOff x="7086115" y="3468950"/>
            <a:chExt cx="6044848" cy="2400054"/>
          </a:xfrm>
        </p:grpSpPr>
        <p:pic>
          <p:nvPicPr>
            <p:cNvPr id="8" name="Immagin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1425" y="3468950"/>
              <a:ext cx="3924299" cy="2305643"/>
            </a:xfrm>
            <a:prstGeom prst="rect">
              <a:avLst/>
            </a:prstGeom>
          </p:spPr>
        </p:pic>
        <p:sp>
          <p:nvSpPr>
            <p:cNvPr id="9" name="Rettangolo 8"/>
            <p:cNvSpPr/>
            <p:nvPr/>
          </p:nvSpPr>
          <p:spPr>
            <a:xfrm>
              <a:off x="7086115" y="5606446"/>
              <a:ext cx="6044848" cy="262558"/>
            </a:xfrm>
            <a:prstGeom prst="rect">
              <a:avLst/>
            </a:prstGeom>
          </p:spPr>
          <p:txBody>
            <a:bodyPr wrap="square">
              <a:spAutoFit/>
            </a:bodyPr>
            <a:lstStyle/>
            <a:p>
              <a:pPr lvl="0"/>
              <a:r>
                <a:rPr lang="it-CH" sz="900" dirty="0">
                  <a:solidFill>
                    <a:prstClr val="black"/>
                  </a:solidFill>
                </a:rPr>
                <a:t>Source: https://sebastianraschka.com/pdf/lecture-notes/stat451fs21/13_feat-sele__slides.pdf</a:t>
              </a:r>
              <a:endParaRPr lang="en-US" sz="900" dirty="0">
                <a:solidFill>
                  <a:prstClr val="black"/>
                </a:solidFill>
              </a:endParaRPr>
            </a:p>
          </p:txBody>
        </p:sp>
      </p:grpSp>
      <p:sp>
        <p:nvSpPr>
          <p:cNvPr id="13" name="Rettangolo 12"/>
          <p:cNvSpPr/>
          <p:nvPr/>
        </p:nvSpPr>
        <p:spPr>
          <a:xfrm>
            <a:off x="6600056" y="5433458"/>
            <a:ext cx="5088136" cy="738664"/>
          </a:xfrm>
          <a:prstGeom prst="rect">
            <a:avLst/>
          </a:prstGeom>
        </p:spPr>
        <p:txBody>
          <a:bodyPr wrap="square">
            <a:spAutoFit/>
          </a:bodyPr>
          <a:lstStyle/>
          <a:p>
            <a:r>
              <a:rPr lang="it-CH" sz="1400" dirty="0" err="1"/>
              <a:t>Shuffling</a:t>
            </a:r>
            <a:r>
              <a:rPr lang="it-CH" sz="1400" dirty="0"/>
              <a:t> a </a:t>
            </a:r>
            <a:r>
              <a:rPr lang="it-CH" sz="1400" dirty="0" err="1"/>
              <a:t>feature</a:t>
            </a:r>
            <a:r>
              <a:rPr lang="it-CH" sz="1400" dirty="0"/>
              <a:t> breaks </a:t>
            </a:r>
            <a:r>
              <a:rPr lang="it-CH" sz="1400" dirty="0" err="1"/>
              <a:t>its</a:t>
            </a:r>
            <a:r>
              <a:rPr lang="it-CH" sz="1400" dirty="0"/>
              <a:t> </a:t>
            </a:r>
            <a:r>
              <a:rPr lang="it-CH" sz="1400" dirty="0" err="1"/>
              <a:t>relationship</a:t>
            </a:r>
            <a:r>
              <a:rPr lang="it-CH" sz="1400" dirty="0"/>
              <a:t> with the target </a:t>
            </a:r>
            <a:r>
              <a:rPr lang="it-CH" sz="1400" dirty="0" err="1"/>
              <a:t>variable</a:t>
            </a:r>
            <a:r>
              <a:rPr lang="it-CH" sz="1400" dirty="0"/>
              <a:t>, </a:t>
            </a:r>
            <a:r>
              <a:rPr lang="it-CH" sz="1400" dirty="0" err="1"/>
              <a:t>thus</a:t>
            </a:r>
            <a:r>
              <a:rPr lang="it-CH" sz="1400" dirty="0"/>
              <a:t> the </a:t>
            </a:r>
            <a:r>
              <a:rPr lang="it-CH" sz="1400" dirty="0" err="1"/>
              <a:t>drop</a:t>
            </a:r>
            <a:r>
              <a:rPr lang="it-CH" sz="1400" dirty="0"/>
              <a:t> in the score </a:t>
            </a:r>
            <a:r>
              <a:rPr lang="it-CH" sz="1400" dirty="0" err="1"/>
              <a:t>reflects</a:t>
            </a:r>
            <a:r>
              <a:rPr lang="it-CH" sz="1400" dirty="0"/>
              <a:t> </a:t>
            </a:r>
            <a:r>
              <a:rPr lang="it-CH" sz="1400" dirty="0" err="1"/>
              <a:t>how</a:t>
            </a:r>
            <a:r>
              <a:rPr lang="it-CH" sz="1400" dirty="0"/>
              <a:t> </a:t>
            </a:r>
            <a:r>
              <a:rPr lang="it-CH" sz="1400" dirty="0" err="1"/>
              <a:t>much</a:t>
            </a:r>
            <a:r>
              <a:rPr lang="it-CH" sz="1400" dirty="0"/>
              <a:t> the model </a:t>
            </a:r>
            <a:r>
              <a:rPr lang="it-CH" sz="1400" dirty="0" err="1"/>
              <a:t>depends</a:t>
            </a:r>
            <a:r>
              <a:rPr lang="it-CH" sz="1400" dirty="0"/>
              <a:t> on the </a:t>
            </a:r>
            <a:r>
              <a:rPr lang="it-CH" sz="1400" dirty="0" err="1"/>
              <a:t>feature</a:t>
            </a:r>
            <a:r>
              <a:rPr lang="it-CH" sz="1400" dirty="0"/>
              <a:t>. </a:t>
            </a:r>
            <a:endParaRPr lang="en-US" sz="1400" dirty="0"/>
          </a:p>
        </p:txBody>
      </p:sp>
    </p:spTree>
    <p:extLst>
      <p:ext uri="{BB962C8B-B14F-4D97-AF65-F5344CB8AC3E}">
        <p14:creationId xmlns:p14="http://schemas.microsoft.com/office/powerpoint/2010/main" val="2548094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CH" dirty="0" err="1"/>
              <a:t>Permutation</a:t>
            </a:r>
            <a:r>
              <a:rPr lang="it-CH" dirty="0"/>
              <a:t> </a:t>
            </a:r>
            <a:r>
              <a:rPr lang="it-CH" dirty="0" err="1"/>
              <a:t>feature</a:t>
            </a:r>
            <a:r>
              <a:rPr lang="it-CH" dirty="0"/>
              <a:t> </a:t>
            </a:r>
            <a:r>
              <a:rPr lang="it-CH" dirty="0" err="1"/>
              <a:t>importance</a:t>
            </a:r>
            <a:r>
              <a:rPr lang="it-CH" dirty="0"/>
              <a:t> (PFI)</a:t>
            </a:r>
            <a:endParaRPr lang="en-US" dirty="0"/>
          </a:p>
        </p:txBody>
      </p:sp>
      <p:sp>
        <p:nvSpPr>
          <p:cNvPr id="3" name="Segnaposto contenuto 2"/>
          <p:cNvSpPr>
            <a:spLocks noGrp="1"/>
          </p:cNvSpPr>
          <p:nvPr>
            <p:ph idx="1"/>
          </p:nvPr>
        </p:nvSpPr>
        <p:spPr/>
        <p:txBody>
          <a:bodyPr/>
          <a:lstStyle/>
          <a:p>
            <a:pPr marL="0" indent="0">
              <a:buNone/>
            </a:pPr>
            <a:r>
              <a:rPr lang="it-CH" dirty="0" err="1"/>
              <a:t>Pros</a:t>
            </a:r>
            <a:r>
              <a:rPr lang="it-CH" dirty="0"/>
              <a:t> and </a:t>
            </a:r>
            <a:r>
              <a:rPr lang="it-CH" dirty="0" err="1"/>
              <a:t>cons</a:t>
            </a:r>
            <a:r>
              <a:rPr lang="it-CH" dirty="0"/>
              <a:t> of PFI:</a:t>
            </a:r>
          </a:p>
          <a:p>
            <a:pPr marL="400050" lvl="1" indent="0">
              <a:buNone/>
            </a:pPr>
            <a:r>
              <a:rPr lang="it-CH" sz="1600" dirty="0"/>
              <a:t>+ model </a:t>
            </a:r>
            <a:r>
              <a:rPr lang="it-CH" sz="1600" dirty="0" err="1"/>
              <a:t>agnostic</a:t>
            </a:r>
            <a:r>
              <a:rPr lang="it-CH" sz="1600" dirty="0"/>
              <a:t>,</a:t>
            </a:r>
          </a:p>
          <a:p>
            <a:pPr marL="400050" lvl="1" indent="0">
              <a:buNone/>
            </a:pPr>
            <a:r>
              <a:rPr lang="en-US" sz="1600" dirty="0"/>
              <a:t>+ not biased towards high cardinality features,</a:t>
            </a:r>
            <a:endParaRPr lang="it-CH" sz="1600" dirty="0"/>
          </a:p>
          <a:p>
            <a:pPr marL="400050" lvl="1" indent="0">
              <a:buNone/>
            </a:pPr>
            <a:r>
              <a:rPr lang="it-CH" sz="1600" dirty="0"/>
              <a:t>+ </a:t>
            </a:r>
            <a:r>
              <a:rPr lang="it-CH" sz="1600" dirty="0" err="1"/>
              <a:t>based</a:t>
            </a:r>
            <a:r>
              <a:rPr lang="it-CH" sz="1600" dirty="0"/>
              <a:t> on a </a:t>
            </a:r>
            <a:r>
              <a:rPr lang="it-CH" sz="1600" dirty="0" err="1"/>
              <a:t>metric</a:t>
            </a:r>
            <a:r>
              <a:rPr lang="it-CH" sz="1600" dirty="0"/>
              <a:t> of </a:t>
            </a:r>
            <a:r>
              <a:rPr lang="it-CH" sz="1600" dirty="0" err="1"/>
              <a:t>choice</a:t>
            </a:r>
            <a:r>
              <a:rPr lang="it-CH" sz="1600" dirty="0"/>
              <a:t>,</a:t>
            </a:r>
          </a:p>
          <a:p>
            <a:pPr marL="400050" lvl="1" indent="0">
              <a:buNone/>
            </a:pPr>
            <a:r>
              <a:rPr lang="it-CH" sz="1600" dirty="0"/>
              <a:t>+ </a:t>
            </a:r>
            <a:r>
              <a:rPr lang="it-CH" sz="1600" dirty="0" err="1"/>
              <a:t>it</a:t>
            </a:r>
            <a:r>
              <a:rPr lang="it-CH" sz="1600" dirty="0"/>
              <a:t> can be </a:t>
            </a:r>
            <a:r>
              <a:rPr lang="it-CH" sz="1600" dirty="0" err="1"/>
              <a:t>computed</a:t>
            </a:r>
            <a:r>
              <a:rPr lang="it-CH" sz="1600" dirty="0"/>
              <a:t> on out-of-sample data,</a:t>
            </a:r>
          </a:p>
          <a:p>
            <a:pPr marL="400050" lvl="1" indent="0">
              <a:buNone/>
            </a:pPr>
            <a:r>
              <a:rPr lang="it-CH" sz="1600" dirty="0"/>
              <a:t>- </a:t>
            </a:r>
            <a:r>
              <a:rPr lang="it-CH" sz="1600" dirty="0" err="1"/>
              <a:t>shuffling</a:t>
            </a:r>
            <a:r>
              <a:rPr lang="it-CH" sz="1600" dirty="0"/>
              <a:t> </a:t>
            </a:r>
            <a:r>
              <a:rPr lang="it-CH" sz="1600" dirty="0" err="1"/>
              <a:t>columns</a:t>
            </a:r>
            <a:r>
              <a:rPr lang="it-CH" sz="1600" dirty="0"/>
              <a:t> can produce </a:t>
            </a:r>
            <a:r>
              <a:rPr lang="it-CH" sz="1600" dirty="0" err="1"/>
              <a:t>irrealistic</a:t>
            </a:r>
            <a:r>
              <a:rPr lang="it-CH" sz="1600" dirty="0"/>
              <a:t> </a:t>
            </a:r>
            <a:r>
              <a:rPr lang="it-CH" sz="1600" dirty="0" err="1"/>
              <a:t>samples</a:t>
            </a:r>
            <a:r>
              <a:rPr lang="it-CH" sz="1600" dirty="0"/>
              <a:t> </a:t>
            </a:r>
            <a:r>
              <a:rPr lang="it-CH" sz="1600" dirty="0" err="1"/>
              <a:t>if</a:t>
            </a:r>
            <a:r>
              <a:rPr lang="it-CH" sz="1600" dirty="0"/>
              <a:t> </a:t>
            </a:r>
            <a:r>
              <a:rPr lang="it-CH" sz="1600" dirty="0" err="1"/>
              <a:t>features</a:t>
            </a:r>
            <a:r>
              <a:rPr lang="it-CH" sz="1600" dirty="0"/>
              <a:t> are </a:t>
            </a:r>
            <a:r>
              <a:rPr lang="it-CH" sz="1600" dirty="0" err="1"/>
              <a:t>dependent</a:t>
            </a:r>
            <a:r>
              <a:rPr lang="it-CH" sz="1600" dirty="0"/>
              <a:t>:</a:t>
            </a:r>
          </a:p>
          <a:p>
            <a:pPr marL="685800" lvl="1">
              <a:buFontTx/>
              <a:buChar char="-"/>
            </a:pPr>
            <a:endParaRPr lang="it-CH" sz="1600" dirty="0"/>
          </a:p>
          <a:p>
            <a:pPr marL="685800" lvl="1">
              <a:buFontTx/>
              <a:buChar char="-"/>
            </a:pPr>
            <a:endParaRPr lang="it-CH" sz="1600" dirty="0"/>
          </a:p>
          <a:p>
            <a:pPr marL="685800" lvl="1">
              <a:buFontTx/>
              <a:buChar char="-"/>
            </a:pPr>
            <a:endParaRPr lang="it-CH" sz="1600" dirty="0"/>
          </a:p>
          <a:p>
            <a:pPr marL="685800" lvl="1">
              <a:buFontTx/>
              <a:buChar char="-"/>
            </a:pPr>
            <a:endParaRPr lang="it-CH" sz="1600" dirty="0"/>
          </a:p>
          <a:p>
            <a:pPr marL="685800" lvl="1">
              <a:buFontTx/>
              <a:buChar char="-"/>
            </a:pPr>
            <a:endParaRPr lang="it-CH" sz="1600" dirty="0"/>
          </a:p>
          <a:p>
            <a:pPr marL="400050" lvl="1" indent="0">
              <a:buNone/>
            </a:pPr>
            <a:endParaRPr lang="it-CH" sz="1600" dirty="0"/>
          </a:p>
          <a:p>
            <a:pPr marL="400050" lvl="1" indent="0">
              <a:buNone/>
            </a:pPr>
            <a:r>
              <a:rPr lang="it-CH" sz="1600" dirty="0"/>
              <a:t>- </a:t>
            </a:r>
            <a:r>
              <a:rPr lang="it-CH" sz="1600" dirty="0" err="1"/>
              <a:t>correlated</a:t>
            </a:r>
            <a:r>
              <a:rPr lang="it-CH" sz="1600" dirty="0"/>
              <a:t> </a:t>
            </a:r>
            <a:r>
              <a:rPr lang="it-CH" sz="1600" dirty="0" err="1"/>
              <a:t>features</a:t>
            </a:r>
            <a:r>
              <a:rPr lang="it-CH" sz="1600" dirty="0"/>
              <a:t> share </a:t>
            </a:r>
            <a:r>
              <a:rPr lang="it-CH" sz="1600" dirty="0" err="1"/>
              <a:t>importance</a:t>
            </a:r>
            <a:r>
              <a:rPr lang="it-CH" sz="1600" dirty="0"/>
              <a:t>, </a:t>
            </a:r>
            <a:r>
              <a:rPr lang="en-US" sz="1600" dirty="0"/>
              <a:t>therefore their relevance may be underestimated (substitution effect) </a:t>
            </a:r>
            <a:r>
              <a:rPr lang="en-US" sz="1600" b="1" dirty="0">
                <a:solidFill>
                  <a:srgbClr val="C00000"/>
                </a:solidFill>
              </a:rPr>
              <a:t>(*)</a:t>
            </a:r>
            <a:r>
              <a:rPr lang="en-US" sz="1600" dirty="0"/>
              <a:t>.</a:t>
            </a:r>
          </a:p>
          <a:p>
            <a:pPr marL="400050" lvl="1" indent="0">
              <a:buNone/>
            </a:pPr>
            <a:endParaRPr lang="it-CH" sz="1600" dirty="0"/>
          </a:p>
        </p:txBody>
      </p:sp>
      <p:sp>
        <p:nvSpPr>
          <p:cNvPr id="4" name="Segnaposto data 3"/>
          <p:cNvSpPr>
            <a:spLocks noGrp="1"/>
          </p:cNvSpPr>
          <p:nvPr>
            <p:ph type="dt" sz="half" idx="10"/>
          </p:nvPr>
        </p:nvSpPr>
        <p:spPr/>
        <p:txBody>
          <a:bodyPr/>
          <a:lstStyle/>
          <a:p>
            <a:r>
              <a:rPr lang="en-US" altLang="x-none"/>
              <a:t>29 March 2023</a:t>
            </a:r>
            <a:endParaRPr lang="it-IT" altLang="x-none"/>
          </a:p>
        </p:txBody>
      </p:sp>
      <mc:AlternateContent xmlns:mc="http://schemas.openxmlformats.org/markup-compatibility/2006" xmlns:a14="http://schemas.microsoft.com/office/drawing/2010/main">
        <mc:Choice Requires="a14">
          <p:graphicFrame>
            <p:nvGraphicFramePr>
              <p:cNvPr id="6" name="Tabella 5"/>
              <p:cNvGraphicFramePr>
                <a:graphicFrameLocks noGrp="1"/>
              </p:cNvGraphicFramePr>
              <p:nvPr>
                <p:extLst>
                  <p:ext uri="{D42A27DB-BD31-4B8C-83A1-F6EECF244321}">
                    <p14:modId xmlns:p14="http://schemas.microsoft.com/office/powerpoint/2010/main" val="2989366661"/>
                  </p:ext>
                </p:extLst>
              </p:nvPr>
            </p:nvGraphicFramePr>
            <p:xfrm>
              <a:off x="911424" y="3789040"/>
              <a:ext cx="3672408" cy="1451835"/>
            </p:xfrm>
            <a:graphic>
              <a:graphicData uri="http://schemas.openxmlformats.org/drawingml/2006/table">
                <a:tbl>
                  <a:tblPr firstRow="1" bandRow="1">
                    <a:tableStyleId>{9D7B26C5-4107-4FEC-AEDC-1716B250A1EF}</a:tableStyleId>
                  </a:tblPr>
                  <a:tblGrid>
                    <a:gridCol w="1026114">
                      <a:extLst>
                        <a:ext uri="{9D8B030D-6E8A-4147-A177-3AD203B41FA5}">
                          <a16:colId xmlns:a16="http://schemas.microsoft.com/office/drawing/2014/main" val="300319078"/>
                        </a:ext>
                      </a:extLst>
                    </a:gridCol>
                    <a:gridCol w="1026114">
                      <a:extLst>
                        <a:ext uri="{9D8B030D-6E8A-4147-A177-3AD203B41FA5}">
                          <a16:colId xmlns:a16="http://schemas.microsoft.com/office/drawing/2014/main" val="1877281214"/>
                        </a:ext>
                      </a:extLst>
                    </a:gridCol>
                    <a:gridCol w="1620180">
                      <a:extLst>
                        <a:ext uri="{9D8B030D-6E8A-4147-A177-3AD203B41FA5}">
                          <a16:colId xmlns:a16="http://schemas.microsoft.com/office/drawing/2014/main" val="3277382961"/>
                        </a:ext>
                      </a:extLst>
                    </a:gridCol>
                  </a:tblGrid>
                  <a:tr h="445526">
                    <a:tc>
                      <a:txBody>
                        <a:bodyPr/>
                        <a:lstStyle/>
                        <a:p>
                          <a:pPr algn="ctr"/>
                          <a14:m>
                            <m:oMath xmlns:m="http://schemas.openxmlformats.org/officeDocument/2006/math">
                              <m:sSub>
                                <m:sSubPr>
                                  <m:ctrlPr>
                                    <a:rPr lang="it-CH" sz="1200" i="1" dirty="0" smtClean="0">
                                      <a:latin typeface="Cambria Math" panose="02040503050406030204" pitchFamily="18" charset="0"/>
                                    </a:rPr>
                                  </m:ctrlPr>
                                </m:sSubPr>
                                <m:e>
                                  <m:r>
                                    <a:rPr lang="it-CH" sz="1200" dirty="0" smtClean="0">
                                      <a:latin typeface="Cambria Math" panose="02040503050406030204" pitchFamily="18" charset="0"/>
                                    </a:rPr>
                                    <m:t>𝒙</m:t>
                                  </m:r>
                                </m:e>
                                <m:sub>
                                  <m:r>
                                    <a:rPr lang="it-CH" sz="1200" dirty="0" smtClean="0">
                                      <a:latin typeface="Cambria Math" panose="02040503050406030204" pitchFamily="18" charset="0"/>
                                    </a:rPr>
                                    <m:t>𝟏</m:t>
                                  </m:r>
                                </m:sub>
                              </m:sSub>
                            </m:oMath>
                          </a14:m>
                          <a:r>
                            <a:rPr lang="it-CH" sz="1200" dirty="0"/>
                            <a:t>- Age </a:t>
                          </a:r>
                          <a:r>
                            <a:rPr lang="it-CH" sz="1200" dirty="0" err="1"/>
                            <a:t>class</a:t>
                          </a:r>
                          <a:endParaRPr lang="en-US" sz="1200" dirty="0"/>
                        </a:p>
                      </a:txBody>
                      <a:tcPr/>
                    </a:tc>
                    <a:tc>
                      <a:txBody>
                        <a:bodyPr/>
                        <a:lstStyle/>
                        <a:p>
                          <a:pPr algn="ctr"/>
                          <a14:m>
                            <m:oMath xmlns:m="http://schemas.openxmlformats.org/officeDocument/2006/math">
                              <m:sSub>
                                <m:sSubPr>
                                  <m:ctrlPr>
                                    <a:rPr lang="it-CH" sz="1200" i="1" smtClean="0">
                                      <a:latin typeface="Cambria Math" panose="02040503050406030204" pitchFamily="18" charset="0"/>
                                    </a:rPr>
                                  </m:ctrlPr>
                                </m:sSubPr>
                                <m:e>
                                  <m:r>
                                    <a:rPr lang="it-CH" sz="1200" smtClean="0">
                                      <a:latin typeface="Cambria Math" panose="02040503050406030204" pitchFamily="18" charset="0"/>
                                    </a:rPr>
                                    <m:t>𝒙</m:t>
                                  </m:r>
                                </m:e>
                                <m:sub>
                                  <m:r>
                                    <a:rPr lang="it-CH" sz="1200" smtClean="0">
                                      <a:latin typeface="Cambria Math" panose="02040503050406030204" pitchFamily="18" charset="0"/>
                                    </a:rPr>
                                    <m:t>𝟐</m:t>
                                  </m:r>
                                </m:sub>
                              </m:sSub>
                            </m:oMath>
                          </a14:m>
                          <a:r>
                            <a:rPr lang="it-CH" sz="1200" dirty="0"/>
                            <a:t> - </a:t>
                          </a:r>
                          <a:r>
                            <a:rPr lang="it-CH" sz="1200" dirty="0" err="1"/>
                            <a:t>Weight</a:t>
                          </a:r>
                          <a:r>
                            <a:rPr lang="it-CH" sz="1200" dirty="0"/>
                            <a:t> [kg]</a:t>
                          </a:r>
                          <a:endParaRPr lang="en-US" sz="1200" dirty="0"/>
                        </a:p>
                      </a:txBody>
                      <a:tcPr/>
                    </a:tc>
                    <a:tc>
                      <a:txBody>
                        <a:bodyPr/>
                        <a:lstStyle/>
                        <a:p>
                          <a:pPr algn="ctr"/>
                          <a14:m>
                            <m:oMath xmlns:m="http://schemas.openxmlformats.org/officeDocument/2006/math">
                              <m:r>
                                <a:rPr lang="it-CH" sz="1200" smtClean="0">
                                  <a:latin typeface="Cambria Math" panose="02040503050406030204" pitchFamily="18" charset="0"/>
                                </a:rPr>
                                <m:t>𝒚</m:t>
                              </m:r>
                            </m:oMath>
                          </a14:m>
                          <a:r>
                            <a:rPr lang="en-US" sz="1200" dirty="0"/>
                            <a:t> - hypertension </a:t>
                          </a:r>
                        </a:p>
                        <a:p>
                          <a:pPr algn="ctr"/>
                          <a:r>
                            <a:rPr lang="en-US" sz="1200" dirty="0"/>
                            <a:t>risk</a:t>
                          </a:r>
                        </a:p>
                      </a:txBody>
                      <a:tcPr/>
                    </a:tc>
                    <a:extLst>
                      <a:ext uri="{0D108BD9-81ED-4DB2-BD59-A6C34878D82A}">
                        <a16:rowId xmlns:a16="http://schemas.microsoft.com/office/drawing/2014/main" val="3839214571"/>
                      </a:ext>
                    </a:extLst>
                  </a:tr>
                  <a:tr h="331545">
                    <a:tc>
                      <a:txBody>
                        <a:bodyPr/>
                        <a:lstStyle/>
                        <a:p>
                          <a:pPr algn="ctr"/>
                          <a:r>
                            <a:rPr lang="it-CH" sz="1200" dirty="0" err="1"/>
                            <a:t>infant</a:t>
                          </a:r>
                          <a:endParaRPr lang="en-US" sz="1200" dirty="0"/>
                        </a:p>
                      </a:txBody>
                      <a:tcPr/>
                    </a:tc>
                    <a:tc>
                      <a:txBody>
                        <a:bodyPr/>
                        <a:lstStyle/>
                        <a:p>
                          <a:pPr algn="ctr"/>
                          <a:r>
                            <a:rPr lang="it-CH" sz="1200" dirty="0"/>
                            <a:t>5</a:t>
                          </a:r>
                          <a:endParaRPr lang="en-US" sz="1200" dirty="0"/>
                        </a:p>
                      </a:txBody>
                      <a:tcPr/>
                    </a:tc>
                    <a:tc>
                      <a:txBody>
                        <a:bodyPr/>
                        <a:lstStyle/>
                        <a:p>
                          <a:pPr algn="ctr"/>
                          <a:r>
                            <a:rPr lang="it-CH" sz="1200" dirty="0" err="1"/>
                            <a:t>low</a:t>
                          </a:r>
                          <a:endParaRPr lang="en-US" sz="1200" dirty="0"/>
                        </a:p>
                      </a:txBody>
                      <a:tcPr/>
                    </a:tc>
                    <a:extLst>
                      <a:ext uri="{0D108BD9-81ED-4DB2-BD59-A6C34878D82A}">
                        <a16:rowId xmlns:a16="http://schemas.microsoft.com/office/drawing/2014/main" val="1253668333"/>
                      </a:ext>
                    </a:extLst>
                  </a:tr>
                  <a:tr h="331545">
                    <a:tc>
                      <a:txBody>
                        <a:bodyPr/>
                        <a:lstStyle/>
                        <a:p>
                          <a:pPr algn="ctr"/>
                          <a:r>
                            <a:rPr lang="en-US" sz="1200" dirty="0"/>
                            <a:t>teenager</a:t>
                          </a:r>
                        </a:p>
                      </a:txBody>
                      <a:tcPr/>
                    </a:tc>
                    <a:tc>
                      <a:txBody>
                        <a:bodyPr/>
                        <a:lstStyle/>
                        <a:p>
                          <a:pPr algn="ctr"/>
                          <a:r>
                            <a:rPr lang="it-CH" sz="1200" dirty="0"/>
                            <a:t>75</a:t>
                          </a:r>
                          <a:endParaRPr lang="en-US" sz="1200" dirty="0"/>
                        </a:p>
                      </a:txBody>
                      <a:tcPr/>
                    </a:tc>
                    <a:tc>
                      <a:txBody>
                        <a:bodyPr/>
                        <a:lstStyle/>
                        <a:p>
                          <a:pPr algn="ctr"/>
                          <a:r>
                            <a:rPr lang="it-CH" sz="1200" dirty="0" err="1"/>
                            <a:t>low</a:t>
                          </a:r>
                          <a:endParaRPr lang="en-US" sz="1200" dirty="0"/>
                        </a:p>
                      </a:txBody>
                      <a:tcPr/>
                    </a:tc>
                    <a:extLst>
                      <a:ext uri="{0D108BD9-81ED-4DB2-BD59-A6C34878D82A}">
                        <a16:rowId xmlns:a16="http://schemas.microsoft.com/office/drawing/2014/main" val="973570958"/>
                      </a:ext>
                    </a:extLst>
                  </a:tr>
                  <a:tr h="331545">
                    <a:tc>
                      <a:txBody>
                        <a:bodyPr/>
                        <a:lstStyle/>
                        <a:p>
                          <a:pPr algn="ctr"/>
                          <a:r>
                            <a:rPr lang="en-US" sz="1200" dirty="0"/>
                            <a:t>middle-aged</a:t>
                          </a:r>
                        </a:p>
                      </a:txBody>
                      <a:tcPr/>
                    </a:tc>
                    <a:tc>
                      <a:txBody>
                        <a:bodyPr/>
                        <a:lstStyle/>
                        <a:p>
                          <a:pPr algn="ctr"/>
                          <a:r>
                            <a:rPr lang="it-CH" sz="1200" dirty="0"/>
                            <a:t>85</a:t>
                          </a:r>
                          <a:endParaRPr lang="en-US" sz="1200" dirty="0"/>
                        </a:p>
                      </a:txBody>
                      <a:tcPr/>
                    </a:tc>
                    <a:tc>
                      <a:txBody>
                        <a:bodyPr/>
                        <a:lstStyle/>
                        <a:p>
                          <a:pPr algn="ctr"/>
                          <a:r>
                            <a:rPr lang="it-CH" sz="1200" dirty="0"/>
                            <a:t>high</a:t>
                          </a:r>
                          <a:endParaRPr lang="en-US" sz="1200" dirty="0"/>
                        </a:p>
                      </a:txBody>
                      <a:tcPr/>
                    </a:tc>
                    <a:extLst>
                      <a:ext uri="{0D108BD9-81ED-4DB2-BD59-A6C34878D82A}">
                        <a16:rowId xmlns:a16="http://schemas.microsoft.com/office/drawing/2014/main" val="3111929239"/>
                      </a:ext>
                    </a:extLst>
                  </a:tr>
                </a:tbl>
              </a:graphicData>
            </a:graphic>
          </p:graphicFrame>
        </mc:Choice>
        <mc:Fallback xmlns="">
          <p:graphicFrame>
            <p:nvGraphicFramePr>
              <p:cNvPr id="6" name="Tabella 5"/>
              <p:cNvGraphicFramePr>
                <a:graphicFrameLocks noGrp="1"/>
              </p:cNvGraphicFramePr>
              <p:nvPr>
                <p:extLst>
                  <p:ext uri="{D42A27DB-BD31-4B8C-83A1-F6EECF244321}">
                    <p14:modId xmlns:p14="http://schemas.microsoft.com/office/powerpoint/2010/main" val="2989366661"/>
                  </p:ext>
                </p:extLst>
              </p:nvPr>
            </p:nvGraphicFramePr>
            <p:xfrm>
              <a:off x="911424" y="3789040"/>
              <a:ext cx="3672408" cy="1451835"/>
            </p:xfrm>
            <a:graphic>
              <a:graphicData uri="http://schemas.openxmlformats.org/drawingml/2006/table">
                <a:tbl>
                  <a:tblPr firstRow="1" bandRow="1">
                    <a:tableStyleId>{9D7B26C5-4107-4FEC-AEDC-1716B250A1EF}</a:tableStyleId>
                  </a:tblPr>
                  <a:tblGrid>
                    <a:gridCol w="1026114">
                      <a:extLst>
                        <a:ext uri="{9D8B030D-6E8A-4147-A177-3AD203B41FA5}">
                          <a16:colId xmlns:a16="http://schemas.microsoft.com/office/drawing/2014/main" val="300319078"/>
                        </a:ext>
                      </a:extLst>
                    </a:gridCol>
                    <a:gridCol w="1026114">
                      <a:extLst>
                        <a:ext uri="{9D8B030D-6E8A-4147-A177-3AD203B41FA5}">
                          <a16:colId xmlns:a16="http://schemas.microsoft.com/office/drawing/2014/main" val="1877281214"/>
                        </a:ext>
                      </a:extLst>
                    </a:gridCol>
                    <a:gridCol w="1620180">
                      <a:extLst>
                        <a:ext uri="{9D8B030D-6E8A-4147-A177-3AD203B41FA5}">
                          <a16:colId xmlns:a16="http://schemas.microsoft.com/office/drawing/2014/main" val="3277382961"/>
                        </a:ext>
                      </a:extLst>
                    </a:gridCol>
                  </a:tblGrid>
                  <a:tr h="457200">
                    <a:tc>
                      <a:txBody>
                        <a:bodyPr/>
                        <a:lstStyle/>
                        <a:p>
                          <a:endParaRPr lang="en-US"/>
                        </a:p>
                      </a:txBody>
                      <a:tcPr>
                        <a:blipFill>
                          <a:blip r:embed="rId2"/>
                          <a:stretch>
                            <a:fillRect t="-1333" r="-259524" b="-220000"/>
                          </a:stretch>
                        </a:blipFill>
                      </a:tcPr>
                    </a:tc>
                    <a:tc>
                      <a:txBody>
                        <a:bodyPr/>
                        <a:lstStyle/>
                        <a:p>
                          <a:endParaRPr lang="en-US"/>
                        </a:p>
                      </a:txBody>
                      <a:tcPr>
                        <a:blipFill>
                          <a:blip r:embed="rId2"/>
                          <a:stretch>
                            <a:fillRect l="-99408" t="-1333" r="-157988" b="-220000"/>
                          </a:stretch>
                        </a:blipFill>
                      </a:tcPr>
                    </a:tc>
                    <a:tc>
                      <a:txBody>
                        <a:bodyPr/>
                        <a:lstStyle/>
                        <a:p>
                          <a:endParaRPr lang="en-US"/>
                        </a:p>
                      </a:txBody>
                      <a:tcPr>
                        <a:blipFill>
                          <a:blip r:embed="rId2"/>
                          <a:stretch>
                            <a:fillRect l="-126692" t="-1333" r="-376" b="-220000"/>
                          </a:stretch>
                        </a:blipFill>
                      </a:tcPr>
                    </a:tc>
                    <a:extLst>
                      <a:ext uri="{0D108BD9-81ED-4DB2-BD59-A6C34878D82A}">
                        <a16:rowId xmlns:a16="http://schemas.microsoft.com/office/drawing/2014/main" val="3839214571"/>
                      </a:ext>
                    </a:extLst>
                  </a:tr>
                  <a:tr h="331545">
                    <a:tc>
                      <a:txBody>
                        <a:bodyPr/>
                        <a:lstStyle/>
                        <a:p>
                          <a:pPr algn="ctr"/>
                          <a:r>
                            <a:rPr lang="it-CH" sz="1200" dirty="0" err="1" smtClean="0"/>
                            <a:t>infant</a:t>
                          </a:r>
                          <a:endParaRPr lang="en-US" sz="1200" dirty="0"/>
                        </a:p>
                      </a:txBody>
                      <a:tcPr/>
                    </a:tc>
                    <a:tc>
                      <a:txBody>
                        <a:bodyPr/>
                        <a:lstStyle/>
                        <a:p>
                          <a:pPr algn="ctr"/>
                          <a:r>
                            <a:rPr lang="it-CH" sz="1200" dirty="0" smtClean="0"/>
                            <a:t>5</a:t>
                          </a:r>
                          <a:endParaRPr lang="en-US" sz="1200" dirty="0"/>
                        </a:p>
                      </a:txBody>
                      <a:tcPr/>
                    </a:tc>
                    <a:tc>
                      <a:txBody>
                        <a:bodyPr/>
                        <a:lstStyle/>
                        <a:p>
                          <a:pPr algn="ctr"/>
                          <a:r>
                            <a:rPr lang="it-CH" sz="1200" dirty="0" err="1" smtClean="0"/>
                            <a:t>low</a:t>
                          </a:r>
                          <a:endParaRPr lang="en-US" sz="1200" dirty="0"/>
                        </a:p>
                      </a:txBody>
                      <a:tcPr/>
                    </a:tc>
                    <a:extLst>
                      <a:ext uri="{0D108BD9-81ED-4DB2-BD59-A6C34878D82A}">
                        <a16:rowId xmlns:a16="http://schemas.microsoft.com/office/drawing/2014/main" val="1253668333"/>
                      </a:ext>
                    </a:extLst>
                  </a:tr>
                  <a:tr h="331545">
                    <a:tc>
                      <a:txBody>
                        <a:bodyPr/>
                        <a:lstStyle/>
                        <a:p>
                          <a:pPr algn="ctr"/>
                          <a:r>
                            <a:rPr lang="en-US" sz="1200" dirty="0" smtClean="0"/>
                            <a:t>teenager</a:t>
                          </a:r>
                          <a:endParaRPr lang="en-US" sz="1200" dirty="0"/>
                        </a:p>
                      </a:txBody>
                      <a:tcPr/>
                    </a:tc>
                    <a:tc>
                      <a:txBody>
                        <a:bodyPr/>
                        <a:lstStyle/>
                        <a:p>
                          <a:pPr algn="ctr"/>
                          <a:r>
                            <a:rPr lang="it-CH" sz="1200" dirty="0" smtClean="0"/>
                            <a:t>75</a:t>
                          </a:r>
                          <a:endParaRPr lang="en-US" sz="1200" dirty="0"/>
                        </a:p>
                      </a:txBody>
                      <a:tcPr/>
                    </a:tc>
                    <a:tc>
                      <a:txBody>
                        <a:bodyPr/>
                        <a:lstStyle/>
                        <a:p>
                          <a:pPr algn="ctr"/>
                          <a:r>
                            <a:rPr lang="it-CH" sz="1200" dirty="0" err="1" smtClean="0"/>
                            <a:t>low</a:t>
                          </a:r>
                          <a:endParaRPr lang="en-US" sz="1200" dirty="0"/>
                        </a:p>
                      </a:txBody>
                      <a:tcPr/>
                    </a:tc>
                    <a:extLst>
                      <a:ext uri="{0D108BD9-81ED-4DB2-BD59-A6C34878D82A}">
                        <a16:rowId xmlns:a16="http://schemas.microsoft.com/office/drawing/2014/main" val="973570958"/>
                      </a:ext>
                    </a:extLst>
                  </a:tr>
                  <a:tr h="331545">
                    <a:tc>
                      <a:txBody>
                        <a:bodyPr/>
                        <a:lstStyle/>
                        <a:p>
                          <a:pPr algn="ctr"/>
                          <a:r>
                            <a:rPr lang="en-US" sz="1200" dirty="0" smtClean="0"/>
                            <a:t>middle-aged</a:t>
                          </a:r>
                          <a:endParaRPr lang="en-US" sz="1200" dirty="0"/>
                        </a:p>
                      </a:txBody>
                      <a:tcPr/>
                    </a:tc>
                    <a:tc>
                      <a:txBody>
                        <a:bodyPr/>
                        <a:lstStyle/>
                        <a:p>
                          <a:pPr algn="ctr"/>
                          <a:r>
                            <a:rPr lang="it-CH" sz="1200" dirty="0" smtClean="0"/>
                            <a:t>85</a:t>
                          </a:r>
                          <a:endParaRPr lang="en-US" sz="1200" dirty="0"/>
                        </a:p>
                      </a:txBody>
                      <a:tcPr/>
                    </a:tc>
                    <a:tc>
                      <a:txBody>
                        <a:bodyPr/>
                        <a:lstStyle/>
                        <a:p>
                          <a:pPr algn="ctr"/>
                          <a:r>
                            <a:rPr lang="it-CH" sz="1200" dirty="0" smtClean="0"/>
                            <a:t>high</a:t>
                          </a:r>
                          <a:endParaRPr lang="en-US" sz="1200" dirty="0"/>
                        </a:p>
                      </a:txBody>
                      <a:tcPr/>
                    </a:tc>
                    <a:extLst>
                      <a:ext uri="{0D108BD9-81ED-4DB2-BD59-A6C34878D82A}">
                        <a16:rowId xmlns:a16="http://schemas.microsoft.com/office/drawing/2014/main" val="311192923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Tabella 6"/>
              <p:cNvGraphicFramePr>
                <a:graphicFrameLocks noGrp="1"/>
              </p:cNvGraphicFramePr>
              <p:nvPr>
                <p:extLst>
                  <p:ext uri="{D42A27DB-BD31-4B8C-83A1-F6EECF244321}">
                    <p14:modId xmlns:p14="http://schemas.microsoft.com/office/powerpoint/2010/main" val="3492071317"/>
                  </p:ext>
                </p:extLst>
              </p:nvPr>
            </p:nvGraphicFramePr>
            <p:xfrm>
              <a:off x="6888088" y="3789040"/>
              <a:ext cx="3744413" cy="1462413"/>
            </p:xfrm>
            <a:graphic>
              <a:graphicData uri="http://schemas.openxmlformats.org/drawingml/2006/table">
                <a:tbl>
                  <a:tblPr firstRow="1" bandRow="1">
                    <a:tableStyleId>{9D7B26C5-4107-4FEC-AEDC-1716B250A1EF}</a:tableStyleId>
                  </a:tblPr>
                  <a:tblGrid>
                    <a:gridCol w="1046233">
                      <a:extLst>
                        <a:ext uri="{9D8B030D-6E8A-4147-A177-3AD203B41FA5}">
                          <a16:colId xmlns:a16="http://schemas.microsoft.com/office/drawing/2014/main" val="300319078"/>
                        </a:ext>
                      </a:extLst>
                    </a:gridCol>
                    <a:gridCol w="1046233">
                      <a:extLst>
                        <a:ext uri="{9D8B030D-6E8A-4147-A177-3AD203B41FA5}">
                          <a16:colId xmlns:a16="http://schemas.microsoft.com/office/drawing/2014/main" val="1877281214"/>
                        </a:ext>
                      </a:extLst>
                    </a:gridCol>
                    <a:gridCol w="1651947">
                      <a:extLst>
                        <a:ext uri="{9D8B030D-6E8A-4147-A177-3AD203B41FA5}">
                          <a16:colId xmlns:a16="http://schemas.microsoft.com/office/drawing/2014/main" val="3277382961"/>
                        </a:ext>
                      </a:extLst>
                    </a:gridCol>
                  </a:tblGrid>
                  <a:tr h="446623">
                    <a:tc>
                      <a:txBody>
                        <a:bodyPr/>
                        <a:lstStyle/>
                        <a:p>
                          <a:pPr algn="ctr"/>
                          <a14:m>
                            <m:oMath xmlns:m="http://schemas.openxmlformats.org/officeDocument/2006/math">
                              <m:sSub>
                                <m:sSubPr>
                                  <m:ctrlPr>
                                    <a:rPr lang="it-CH" sz="1200" i="1" dirty="0" smtClean="0">
                                      <a:latin typeface="Cambria Math" panose="02040503050406030204" pitchFamily="18" charset="0"/>
                                    </a:rPr>
                                  </m:ctrlPr>
                                </m:sSubPr>
                                <m:e>
                                  <m:r>
                                    <a:rPr lang="it-CH" sz="1200" dirty="0" smtClean="0">
                                      <a:latin typeface="Cambria Math" panose="02040503050406030204" pitchFamily="18" charset="0"/>
                                    </a:rPr>
                                    <m:t>𝒙</m:t>
                                  </m:r>
                                </m:e>
                                <m:sub>
                                  <m:r>
                                    <a:rPr lang="it-CH" sz="1200" dirty="0" smtClean="0">
                                      <a:latin typeface="Cambria Math" panose="02040503050406030204" pitchFamily="18" charset="0"/>
                                    </a:rPr>
                                    <m:t>𝟏</m:t>
                                  </m:r>
                                </m:sub>
                              </m:sSub>
                            </m:oMath>
                          </a14:m>
                          <a:r>
                            <a:rPr lang="it-CH" sz="1200" dirty="0"/>
                            <a:t>- Age </a:t>
                          </a:r>
                          <a:r>
                            <a:rPr lang="it-CH" sz="1200" dirty="0" err="1"/>
                            <a:t>class</a:t>
                          </a:r>
                          <a:endParaRPr lang="en-US" sz="1200" dirty="0"/>
                        </a:p>
                      </a:txBody>
                      <a:tcPr/>
                    </a:tc>
                    <a:tc>
                      <a:txBody>
                        <a:bodyPr/>
                        <a:lstStyle/>
                        <a:p>
                          <a:pPr algn="ctr"/>
                          <a14:m>
                            <m:oMath xmlns:m="http://schemas.openxmlformats.org/officeDocument/2006/math">
                              <m:sSub>
                                <m:sSubPr>
                                  <m:ctrlPr>
                                    <a:rPr lang="it-CH" sz="1200" i="1" smtClean="0">
                                      <a:latin typeface="Cambria Math" panose="02040503050406030204" pitchFamily="18" charset="0"/>
                                    </a:rPr>
                                  </m:ctrlPr>
                                </m:sSubPr>
                                <m:e>
                                  <m:r>
                                    <a:rPr lang="it-CH" sz="1200" smtClean="0">
                                      <a:latin typeface="Cambria Math" panose="02040503050406030204" pitchFamily="18" charset="0"/>
                                    </a:rPr>
                                    <m:t>𝒙</m:t>
                                  </m:r>
                                </m:e>
                                <m:sub>
                                  <m:r>
                                    <a:rPr lang="it-CH" sz="1200" smtClean="0">
                                      <a:latin typeface="Cambria Math" panose="02040503050406030204" pitchFamily="18" charset="0"/>
                                    </a:rPr>
                                    <m:t>𝟐</m:t>
                                  </m:r>
                                </m:sub>
                              </m:sSub>
                            </m:oMath>
                          </a14:m>
                          <a:r>
                            <a:rPr lang="it-CH" sz="1200" dirty="0"/>
                            <a:t> - </a:t>
                          </a:r>
                          <a:r>
                            <a:rPr lang="it-CH" sz="1200" dirty="0" err="1"/>
                            <a:t>Weight</a:t>
                          </a:r>
                          <a:r>
                            <a:rPr lang="it-CH" sz="1200" dirty="0"/>
                            <a:t> [kg]</a:t>
                          </a:r>
                          <a:endParaRPr lang="en-US" sz="1200" dirty="0"/>
                        </a:p>
                      </a:txBody>
                      <a:tcPr/>
                    </a:tc>
                    <a:tc>
                      <a:txBody>
                        <a:bodyPr/>
                        <a:lstStyle/>
                        <a:p>
                          <a:pPr algn="ctr"/>
                          <a14:m>
                            <m:oMath xmlns:m="http://schemas.openxmlformats.org/officeDocument/2006/math">
                              <m:r>
                                <a:rPr lang="it-CH" sz="1200" smtClean="0">
                                  <a:latin typeface="Cambria Math" panose="02040503050406030204" pitchFamily="18" charset="0"/>
                                </a:rPr>
                                <m:t>𝒚</m:t>
                              </m:r>
                            </m:oMath>
                          </a14:m>
                          <a:r>
                            <a:rPr lang="en-US" sz="1200" dirty="0"/>
                            <a:t> - hypertension </a:t>
                          </a:r>
                        </a:p>
                        <a:p>
                          <a:pPr algn="ctr"/>
                          <a:r>
                            <a:rPr lang="en-US" sz="1200" dirty="0"/>
                            <a:t>risk</a:t>
                          </a:r>
                        </a:p>
                      </a:txBody>
                      <a:tcPr/>
                    </a:tc>
                    <a:extLst>
                      <a:ext uri="{0D108BD9-81ED-4DB2-BD59-A6C34878D82A}">
                        <a16:rowId xmlns:a16="http://schemas.microsoft.com/office/drawing/2014/main" val="3839214571"/>
                      </a:ext>
                    </a:extLst>
                  </a:tr>
                  <a:tr h="335071">
                    <a:tc>
                      <a:txBody>
                        <a:bodyPr/>
                        <a:lstStyle/>
                        <a:p>
                          <a:pPr algn="ctr"/>
                          <a:r>
                            <a:rPr lang="it-CH" sz="1200" dirty="0" err="1"/>
                            <a:t>infant</a:t>
                          </a:r>
                          <a:endParaRPr lang="en-US" sz="1200" dirty="0"/>
                        </a:p>
                      </a:txBody>
                      <a:tcPr/>
                    </a:tc>
                    <a:tc>
                      <a:txBody>
                        <a:bodyPr/>
                        <a:lstStyle/>
                        <a:p>
                          <a:pPr algn="ctr"/>
                          <a:r>
                            <a:rPr lang="it-CH" sz="1200" dirty="0"/>
                            <a:t>85</a:t>
                          </a:r>
                          <a:endParaRPr lang="en-US" sz="1200" dirty="0"/>
                        </a:p>
                      </a:txBody>
                      <a:tcPr>
                        <a:solidFill>
                          <a:srgbClr val="FFFF00">
                            <a:alpha val="20000"/>
                          </a:srgbClr>
                        </a:solidFill>
                      </a:tcPr>
                    </a:tc>
                    <a:tc>
                      <a:txBody>
                        <a:bodyPr/>
                        <a:lstStyle/>
                        <a:p>
                          <a:pPr algn="ctr"/>
                          <a:r>
                            <a:rPr lang="it-CH" sz="1200" dirty="0" err="1"/>
                            <a:t>low</a:t>
                          </a:r>
                          <a:endParaRPr lang="en-US" sz="1200" dirty="0"/>
                        </a:p>
                      </a:txBody>
                      <a:tcPr/>
                    </a:tc>
                    <a:extLst>
                      <a:ext uri="{0D108BD9-81ED-4DB2-BD59-A6C34878D82A}">
                        <a16:rowId xmlns:a16="http://schemas.microsoft.com/office/drawing/2014/main" val="1253668333"/>
                      </a:ext>
                    </a:extLst>
                  </a:tr>
                  <a:tr h="335071">
                    <a:tc>
                      <a:txBody>
                        <a:bodyPr/>
                        <a:lstStyle/>
                        <a:p>
                          <a:pPr algn="ctr"/>
                          <a:r>
                            <a:rPr lang="en-US" sz="1200" dirty="0"/>
                            <a:t>teenager</a:t>
                          </a:r>
                        </a:p>
                      </a:txBody>
                      <a:tcPr/>
                    </a:tc>
                    <a:tc>
                      <a:txBody>
                        <a:bodyPr/>
                        <a:lstStyle/>
                        <a:p>
                          <a:pPr algn="ctr"/>
                          <a:r>
                            <a:rPr lang="it-CH" sz="1200" dirty="0"/>
                            <a:t>75</a:t>
                          </a:r>
                          <a:endParaRPr lang="en-US" sz="1200" dirty="0"/>
                        </a:p>
                      </a:txBody>
                      <a:tcPr>
                        <a:solidFill>
                          <a:srgbClr val="FFFF00"/>
                        </a:solidFill>
                      </a:tcPr>
                    </a:tc>
                    <a:tc>
                      <a:txBody>
                        <a:bodyPr/>
                        <a:lstStyle/>
                        <a:p>
                          <a:pPr algn="ctr"/>
                          <a:r>
                            <a:rPr lang="it-CH" sz="1200" dirty="0" err="1"/>
                            <a:t>low</a:t>
                          </a:r>
                          <a:endParaRPr lang="en-US" sz="1200" dirty="0"/>
                        </a:p>
                      </a:txBody>
                      <a:tcPr/>
                    </a:tc>
                    <a:extLst>
                      <a:ext uri="{0D108BD9-81ED-4DB2-BD59-A6C34878D82A}">
                        <a16:rowId xmlns:a16="http://schemas.microsoft.com/office/drawing/2014/main" val="973570958"/>
                      </a:ext>
                    </a:extLst>
                  </a:tr>
                  <a:tr h="335071">
                    <a:tc>
                      <a:txBody>
                        <a:bodyPr/>
                        <a:lstStyle/>
                        <a:p>
                          <a:pPr algn="ctr"/>
                          <a:r>
                            <a:rPr lang="en-US" sz="1200" dirty="0"/>
                            <a:t>middle-aged</a:t>
                          </a:r>
                        </a:p>
                      </a:txBody>
                      <a:tcPr/>
                    </a:tc>
                    <a:tc>
                      <a:txBody>
                        <a:bodyPr/>
                        <a:lstStyle/>
                        <a:p>
                          <a:pPr algn="ctr"/>
                          <a:r>
                            <a:rPr lang="it-CH" sz="1200" dirty="0"/>
                            <a:t>5</a:t>
                          </a:r>
                          <a:endParaRPr lang="en-US" sz="1200" dirty="0"/>
                        </a:p>
                      </a:txBody>
                      <a:tcPr>
                        <a:solidFill>
                          <a:srgbClr val="FFFF00">
                            <a:alpha val="20000"/>
                          </a:srgbClr>
                        </a:solidFill>
                      </a:tcPr>
                    </a:tc>
                    <a:tc>
                      <a:txBody>
                        <a:bodyPr/>
                        <a:lstStyle/>
                        <a:p>
                          <a:pPr algn="ctr"/>
                          <a:r>
                            <a:rPr lang="it-CH" sz="1200" dirty="0"/>
                            <a:t>high</a:t>
                          </a:r>
                          <a:endParaRPr lang="en-US" sz="1200" dirty="0"/>
                        </a:p>
                      </a:txBody>
                      <a:tcPr/>
                    </a:tc>
                    <a:extLst>
                      <a:ext uri="{0D108BD9-81ED-4DB2-BD59-A6C34878D82A}">
                        <a16:rowId xmlns:a16="http://schemas.microsoft.com/office/drawing/2014/main" val="3111929239"/>
                      </a:ext>
                    </a:extLst>
                  </a:tr>
                </a:tbl>
              </a:graphicData>
            </a:graphic>
          </p:graphicFrame>
        </mc:Choice>
        <mc:Fallback xmlns="">
          <p:graphicFrame>
            <p:nvGraphicFramePr>
              <p:cNvPr id="7" name="Tabella 6"/>
              <p:cNvGraphicFramePr>
                <a:graphicFrameLocks noGrp="1"/>
              </p:cNvGraphicFramePr>
              <p:nvPr>
                <p:extLst>
                  <p:ext uri="{D42A27DB-BD31-4B8C-83A1-F6EECF244321}">
                    <p14:modId xmlns:p14="http://schemas.microsoft.com/office/powerpoint/2010/main" val="3492071317"/>
                  </p:ext>
                </p:extLst>
              </p:nvPr>
            </p:nvGraphicFramePr>
            <p:xfrm>
              <a:off x="6888088" y="3789040"/>
              <a:ext cx="3744413" cy="1462413"/>
            </p:xfrm>
            <a:graphic>
              <a:graphicData uri="http://schemas.openxmlformats.org/drawingml/2006/table">
                <a:tbl>
                  <a:tblPr firstRow="1" bandRow="1">
                    <a:tableStyleId>{9D7B26C5-4107-4FEC-AEDC-1716B250A1EF}</a:tableStyleId>
                  </a:tblPr>
                  <a:tblGrid>
                    <a:gridCol w="1046233">
                      <a:extLst>
                        <a:ext uri="{9D8B030D-6E8A-4147-A177-3AD203B41FA5}">
                          <a16:colId xmlns:a16="http://schemas.microsoft.com/office/drawing/2014/main" val="300319078"/>
                        </a:ext>
                      </a:extLst>
                    </a:gridCol>
                    <a:gridCol w="1046233">
                      <a:extLst>
                        <a:ext uri="{9D8B030D-6E8A-4147-A177-3AD203B41FA5}">
                          <a16:colId xmlns:a16="http://schemas.microsoft.com/office/drawing/2014/main" val="1877281214"/>
                        </a:ext>
                      </a:extLst>
                    </a:gridCol>
                    <a:gridCol w="1651947">
                      <a:extLst>
                        <a:ext uri="{9D8B030D-6E8A-4147-A177-3AD203B41FA5}">
                          <a16:colId xmlns:a16="http://schemas.microsoft.com/office/drawing/2014/main" val="3277382961"/>
                        </a:ext>
                      </a:extLst>
                    </a:gridCol>
                  </a:tblGrid>
                  <a:tr h="457200">
                    <a:tc>
                      <a:txBody>
                        <a:bodyPr/>
                        <a:lstStyle/>
                        <a:p>
                          <a:endParaRPr lang="en-US"/>
                        </a:p>
                      </a:txBody>
                      <a:tcPr>
                        <a:blipFill>
                          <a:blip r:embed="rId3"/>
                          <a:stretch>
                            <a:fillRect t="-1333" r="-258721" b="-222667"/>
                          </a:stretch>
                        </a:blipFill>
                      </a:tcPr>
                    </a:tc>
                    <a:tc>
                      <a:txBody>
                        <a:bodyPr/>
                        <a:lstStyle/>
                        <a:p>
                          <a:endParaRPr lang="en-US"/>
                        </a:p>
                      </a:txBody>
                      <a:tcPr>
                        <a:blipFill>
                          <a:blip r:embed="rId3"/>
                          <a:stretch>
                            <a:fillRect l="-100000" t="-1333" r="-158721" b="-222667"/>
                          </a:stretch>
                        </a:blipFill>
                      </a:tcPr>
                    </a:tc>
                    <a:tc>
                      <a:txBody>
                        <a:bodyPr/>
                        <a:lstStyle/>
                        <a:p>
                          <a:endParaRPr lang="en-US"/>
                        </a:p>
                      </a:txBody>
                      <a:tcPr>
                        <a:blipFill>
                          <a:blip r:embed="rId3"/>
                          <a:stretch>
                            <a:fillRect l="-126471" t="-1333" r="-368" b="-222667"/>
                          </a:stretch>
                        </a:blipFill>
                      </a:tcPr>
                    </a:tc>
                    <a:extLst>
                      <a:ext uri="{0D108BD9-81ED-4DB2-BD59-A6C34878D82A}">
                        <a16:rowId xmlns:a16="http://schemas.microsoft.com/office/drawing/2014/main" val="3839214571"/>
                      </a:ext>
                    </a:extLst>
                  </a:tr>
                  <a:tr h="335071">
                    <a:tc>
                      <a:txBody>
                        <a:bodyPr/>
                        <a:lstStyle/>
                        <a:p>
                          <a:pPr algn="ctr"/>
                          <a:r>
                            <a:rPr lang="it-CH" sz="1200" dirty="0" err="1" smtClean="0"/>
                            <a:t>infant</a:t>
                          </a:r>
                          <a:endParaRPr lang="en-US" sz="1200" dirty="0"/>
                        </a:p>
                      </a:txBody>
                      <a:tcPr/>
                    </a:tc>
                    <a:tc>
                      <a:txBody>
                        <a:bodyPr/>
                        <a:lstStyle/>
                        <a:p>
                          <a:pPr algn="ctr"/>
                          <a:r>
                            <a:rPr lang="it-CH" sz="1200" dirty="0" smtClean="0"/>
                            <a:t>85</a:t>
                          </a:r>
                          <a:endParaRPr lang="en-US" sz="1200" dirty="0"/>
                        </a:p>
                      </a:txBody>
                      <a:tcPr>
                        <a:solidFill>
                          <a:srgbClr val="FFFF00">
                            <a:alpha val="20000"/>
                          </a:srgbClr>
                        </a:solidFill>
                      </a:tcPr>
                    </a:tc>
                    <a:tc>
                      <a:txBody>
                        <a:bodyPr/>
                        <a:lstStyle/>
                        <a:p>
                          <a:pPr algn="ctr"/>
                          <a:r>
                            <a:rPr lang="it-CH" sz="1200" dirty="0" err="1" smtClean="0"/>
                            <a:t>low</a:t>
                          </a:r>
                          <a:endParaRPr lang="en-US" sz="1200" dirty="0"/>
                        </a:p>
                      </a:txBody>
                      <a:tcPr/>
                    </a:tc>
                    <a:extLst>
                      <a:ext uri="{0D108BD9-81ED-4DB2-BD59-A6C34878D82A}">
                        <a16:rowId xmlns:a16="http://schemas.microsoft.com/office/drawing/2014/main" val="1253668333"/>
                      </a:ext>
                    </a:extLst>
                  </a:tr>
                  <a:tr h="335071">
                    <a:tc>
                      <a:txBody>
                        <a:bodyPr/>
                        <a:lstStyle/>
                        <a:p>
                          <a:pPr algn="ctr"/>
                          <a:r>
                            <a:rPr lang="en-US" sz="1200" dirty="0" smtClean="0"/>
                            <a:t>teenager</a:t>
                          </a:r>
                          <a:endParaRPr lang="en-US" sz="1200" dirty="0"/>
                        </a:p>
                      </a:txBody>
                      <a:tcPr/>
                    </a:tc>
                    <a:tc>
                      <a:txBody>
                        <a:bodyPr/>
                        <a:lstStyle/>
                        <a:p>
                          <a:pPr algn="ctr"/>
                          <a:r>
                            <a:rPr lang="it-CH" sz="1200" dirty="0" smtClean="0"/>
                            <a:t>75</a:t>
                          </a:r>
                          <a:endParaRPr lang="en-US" sz="1200" dirty="0"/>
                        </a:p>
                      </a:txBody>
                      <a:tcPr>
                        <a:solidFill>
                          <a:srgbClr val="FFFF00"/>
                        </a:solidFill>
                      </a:tcPr>
                    </a:tc>
                    <a:tc>
                      <a:txBody>
                        <a:bodyPr/>
                        <a:lstStyle/>
                        <a:p>
                          <a:pPr algn="ctr"/>
                          <a:r>
                            <a:rPr lang="it-CH" sz="1200" dirty="0" err="1" smtClean="0"/>
                            <a:t>low</a:t>
                          </a:r>
                          <a:endParaRPr lang="en-US" sz="1200" dirty="0"/>
                        </a:p>
                      </a:txBody>
                      <a:tcPr/>
                    </a:tc>
                    <a:extLst>
                      <a:ext uri="{0D108BD9-81ED-4DB2-BD59-A6C34878D82A}">
                        <a16:rowId xmlns:a16="http://schemas.microsoft.com/office/drawing/2014/main" val="973570958"/>
                      </a:ext>
                    </a:extLst>
                  </a:tr>
                  <a:tr h="335071">
                    <a:tc>
                      <a:txBody>
                        <a:bodyPr/>
                        <a:lstStyle/>
                        <a:p>
                          <a:pPr algn="ctr"/>
                          <a:r>
                            <a:rPr lang="en-US" sz="1200" dirty="0" smtClean="0"/>
                            <a:t>middle-aged</a:t>
                          </a:r>
                          <a:endParaRPr lang="en-US" sz="1200" dirty="0"/>
                        </a:p>
                      </a:txBody>
                      <a:tcPr/>
                    </a:tc>
                    <a:tc>
                      <a:txBody>
                        <a:bodyPr/>
                        <a:lstStyle/>
                        <a:p>
                          <a:pPr algn="ctr"/>
                          <a:r>
                            <a:rPr lang="it-CH" sz="1200" dirty="0" smtClean="0"/>
                            <a:t>5</a:t>
                          </a:r>
                          <a:endParaRPr lang="en-US" sz="1200" dirty="0"/>
                        </a:p>
                      </a:txBody>
                      <a:tcPr>
                        <a:solidFill>
                          <a:srgbClr val="FFFF00">
                            <a:alpha val="20000"/>
                          </a:srgbClr>
                        </a:solidFill>
                      </a:tcPr>
                    </a:tc>
                    <a:tc>
                      <a:txBody>
                        <a:bodyPr/>
                        <a:lstStyle/>
                        <a:p>
                          <a:pPr algn="ctr"/>
                          <a:r>
                            <a:rPr lang="it-CH" sz="1200" dirty="0" smtClean="0"/>
                            <a:t>high</a:t>
                          </a:r>
                          <a:endParaRPr lang="en-US" sz="1200" dirty="0"/>
                        </a:p>
                      </a:txBody>
                      <a:tcPr/>
                    </a:tc>
                    <a:extLst>
                      <a:ext uri="{0D108BD9-81ED-4DB2-BD59-A6C34878D82A}">
                        <a16:rowId xmlns:a16="http://schemas.microsoft.com/office/drawing/2014/main" val="3111929239"/>
                      </a:ext>
                    </a:extLst>
                  </a:tr>
                </a:tbl>
              </a:graphicData>
            </a:graphic>
          </p:graphicFrame>
        </mc:Fallback>
      </mc:AlternateContent>
      <p:sp>
        <p:nvSpPr>
          <p:cNvPr id="9" name="Rettangolo 8"/>
          <p:cNvSpPr/>
          <p:nvPr/>
        </p:nvSpPr>
        <p:spPr>
          <a:xfrm>
            <a:off x="3169558" y="5791241"/>
            <a:ext cx="6417141" cy="369332"/>
          </a:xfrm>
          <a:prstGeom prst="rect">
            <a:avLst/>
          </a:prstGeom>
        </p:spPr>
        <p:txBody>
          <a:bodyPr wrap="none">
            <a:spAutoFit/>
          </a:bodyPr>
          <a:lstStyle/>
          <a:p>
            <a:pPr lvl="1"/>
            <a:r>
              <a:rPr lang="en-US" sz="1800" b="1" dirty="0">
                <a:solidFill>
                  <a:srgbClr val="C00000"/>
                </a:solidFill>
              </a:rPr>
              <a:t>(*) DEMO: 2_Permutation_feature_importance.ipynb</a:t>
            </a:r>
            <a:endParaRPr lang="it-CH" sz="1800" b="1" dirty="0">
              <a:solidFill>
                <a:srgbClr val="C00000"/>
              </a:solidFill>
            </a:endParaRPr>
          </a:p>
        </p:txBody>
      </p:sp>
      <p:sp>
        <p:nvSpPr>
          <p:cNvPr id="10" name="Freccia a destra 9"/>
          <p:cNvSpPr/>
          <p:nvPr/>
        </p:nvSpPr>
        <p:spPr>
          <a:xfrm>
            <a:off x="5244451" y="4365037"/>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1" name="CasellaDiTesto 10"/>
              <p:cNvSpPr txBox="1"/>
              <p:nvPr/>
            </p:nvSpPr>
            <p:spPr bwMode="auto">
              <a:xfrm>
                <a:off x="5343576" y="4112928"/>
                <a:ext cx="784767"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CH" sz="1400" kern="0" dirty="0">
                    <a:latin typeface="+mn-lt"/>
                    <a:ea typeface="ＭＳ Ｐゴシック" pitchFamily="-112" charset="-128"/>
                    <a:cs typeface="ＭＳ Ｐゴシック" pitchFamily="-112" charset="-128"/>
                  </a:rPr>
                  <a:t>Shuffle </a:t>
                </a:r>
                <a14:m>
                  <m:oMath xmlns:m="http://schemas.openxmlformats.org/officeDocument/2006/math">
                    <m:sSub>
                      <m:sSubPr>
                        <m:ctrlPr>
                          <a:rPr lang="it-CH" sz="1400" b="0" i="1" kern="0" smtClean="0">
                            <a:latin typeface="Cambria Math" panose="02040503050406030204" pitchFamily="18" charset="0"/>
                            <a:ea typeface="ＭＳ Ｐゴシック" pitchFamily="-112" charset="-128"/>
                            <a:cs typeface="ＭＳ Ｐゴシック" pitchFamily="-112" charset="-128"/>
                          </a:rPr>
                        </m:ctrlPr>
                      </m:sSubPr>
                      <m:e>
                        <m:r>
                          <a:rPr lang="it-CH" sz="1400" b="0" i="1" kern="0" smtClean="0">
                            <a:latin typeface="Cambria Math" panose="02040503050406030204" pitchFamily="18" charset="0"/>
                            <a:ea typeface="ＭＳ Ｐゴシック" pitchFamily="-112" charset="-128"/>
                            <a:cs typeface="ＭＳ Ｐゴシック" pitchFamily="-112" charset="-128"/>
                          </a:rPr>
                          <m:t>𝑥</m:t>
                        </m:r>
                      </m:e>
                      <m:sub>
                        <m:r>
                          <a:rPr lang="it-CH" sz="1400" b="0" i="1" kern="0" smtClean="0">
                            <a:latin typeface="Cambria Math" panose="02040503050406030204" pitchFamily="18" charset="0"/>
                            <a:ea typeface="ＭＳ Ｐゴシック" pitchFamily="-112" charset="-128"/>
                            <a:cs typeface="ＭＳ Ｐゴシック" pitchFamily="-112" charset="-128"/>
                          </a:rPr>
                          <m:t>2</m:t>
                        </m:r>
                      </m:sub>
                    </m:sSub>
                  </m:oMath>
                </a14:m>
                <a:endParaRPr lang="it-CH" sz="1400" b="0" kern="0" dirty="0">
                  <a:latin typeface="+mn-lt"/>
                  <a:ea typeface="ＭＳ Ｐゴシック" pitchFamily="-112" charset="-128"/>
                  <a:cs typeface="ＭＳ Ｐゴシック" pitchFamily="-112" charset="-128"/>
                </a:endParaRPr>
              </a:p>
            </p:txBody>
          </p:sp>
        </mc:Choice>
        <mc:Fallback xmlns="">
          <p:sp>
            <p:nvSpPr>
              <p:cNvPr id="11" name="CasellaDiTesto 10"/>
              <p:cNvSpPr txBox="1">
                <a:spLocks noRot="1" noChangeAspect="1" noMove="1" noResize="1" noEditPoints="1" noAdjustHandles="1" noChangeArrowheads="1" noChangeShapeType="1" noTextEdit="1"/>
              </p:cNvSpPr>
              <p:nvPr/>
            </p:nvSpPr>
            <p:spPr bwMode="auto">
              <a:xfrm>
                <a:off x="5343576" y="4112928"/>
                <a:ext cx="784767" cy="215444"/>
              </a:xfrm>
              <a:prstGeom prst="rect">
                <a:avLst/>
              </a:prstGeom>
              <a:blipFill>
                <a:blip r:embed="rId4"/>
                <a:stretch>
                  <a:fillRect l="-14063" t="-28571" r="-3906" b="-51429"/>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896428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CH" dirty="0" err="1"/>
              <a:t>Clustered</a:t>
            </a:r>
            <a:r>
              <a:rPr lang="it-CH" dirty="0"/>
              <a:t> </a:t>
            </a:r>
            <a:r>
              <a:rPr lang="it-CH" dirty="0" err="1"/>
              <a:t>feature</a:t>
            </a:r>
            <a:r>
              <a:rPr lang="it-CH" dirty="0"/>
              <a:t> </a:t>
            </a:r>
            <a:r>
              <a:rPr lang="it-CH" dirty="0" err="1"/>
              <a:t>importance</a:t>
            </a:r>
            <a:r>
              <a:rPr lang="it-CH" dirty="0"/>
              <a:t> (CFI)</a:t>
            </a:r>
            <a:endParaRPr lang="en-US"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p:txBody>
              <a:bodyPr/>
              <a:lstStyle/>
              <a:p>
                <a:pPr marL="0" indent="0">
                  <a:buNone/>
                </a:pPr>
                <a:r>
                  <a:rPr lang="en-US" dirty="0"/>
                  <a:t>Apply a single-linkage agglomerative clustering algorithm on a distance matrix with elements [12]:</a:t>
                </a:r>
                <a:endParaRPr lang="it-CH" dirty="0"/>
              </a:p>
              <a:p>
                <a:pPr marL="1714500" lvl="4" indent="0">
                  <a:buNone/>
                </a:pPr>
                <a:endParaRPr lang="it-CH" sz="1600" b="0" i="1" dirty="0">
                  <a:latin typeface="Cambria Math" panose="02040503050406030204" pitchFamily="18" charset="0"/>
                </a:endParaRPr>
              </a:p>
              <a:p>
                <a:pPr marL="1714500" lvl="4" indent="0">
                  <a:buNone/>
                </a:pPr>
                <a14:m>
                  <m:oMathPara xmlns:m="http://schemas.openxmlformats.org/officeDocument/2006/math">
                    <m:oMathParaPr>
                      <m:jc m:val="left"/>
                    </m:oMathParaPr>
                    <m:oMath xmlns:m="http://schemas.openxmlformats.org/officeDocument/2006/math">
                      <m:sSub>
                        <m:sSubPr>
                          <m:ctrlPr>
                            <a:rPr lang="it-CH" sz="1600" b="0" i="1" smtClean="0">
                              <a:latin typeface="Cambria Math" panose="02040503050406030204" pitchFamily="18" charset="0"/>
                            </a:rPr>
                          </m:ctrlPr>
                        </m:sSubPr>
                        <m:e>
                          <m:r>
                            <a:rPr lang="it-CH" sz="1600" b="0" i="1" smtClean="0">
                              <a:latin typeface="Cambria Math" panose="02040503050406030204" pitchFamily="18" charset="0"/>
                            </a:rPr>
                            <m:t>𝑑</m:t>
                          </m:r>
                        </m:e>
                        <m:sub>
                          <m:r>
                            <a:rPr lang="it-CH" sz="1600" b="0" i="1" smtClean="0">
                              <a:latin typeface="Cambria Math" panose="02040503050406030204" pitchFamily="18" charset="0"/>
                            </a:rPr>
                            <m:t>𝑖</m:t>
                          </m:r>
                          <m:r>
                            <a:rPr lang="it-CH" sz="1600" b="0" i="1" smtClean="0">
                              <a:latin typeface="Cambria Math" panose="02040503050406030204" pitchFamily="18" charset="0"/>
                            </a:rPr>
                            <m:t>,</m:t>
                          </m:r>
                          <m:r>
                            <a:rPr lang="it-CH" sz="1600" b="0" i="1" smtClean="0">
                              <a:latin typeface="Cambria Math" panose="02040503050406030204" pitchFamily="18" charset="0"/>
                            </a:rPr>
                            <m:t>𝑗</m:t>
                          </m:r>
                        </m:sub>
                      </m:sSub>
                      <m:r>
                        <a:rPr lang="it-CH" sz="1600" b="0" i="1" smtClean="0">
                          <a:latin typeface="Cambria Math" panose="02040503050406030204" pitchFamily="18" charset="0"/>
                        </a:rPr>
                        <m:t>=</m:t>
                      </m:r>
                      <m:rad>
                        <m:radPr>
                          <m:degHide m:val="on"/>
                          <m:ctrlPr>
                            <a:rPr lang="it-CH" sz="1600" b="0" i="1" smtClean="0">
                              <a:latin typeface="Cambria Math" panose="02040503050406030204" pitchFamily="18" charset="0"/>
                            </a:rPr>
                          </m:ctrlPr>
                        </m:radPr>
                        <m:deg/>
                        <m:e>
                          <m:f>
                            <m:fPr>
                              <m:ctrlPr>
                                <a:rPr lang="it-CH" sz="1600" b="0" i="1" smtClean="0">
                                  <a:latin typeface="Cambria Math" panose="02040503050406030204" pitchFamily="18" charset="0"/>
                                </a:rPr>
                              </m:ctrlPr>
                            </m:fPr>
                            <m:num>
                              <m:r>
                                <a:rPr lang="it-CH" sz="1600" b="0" i="1" smtClean="0">
                                  <a:latin typeface="Cambria Math" panose="02040503050406030204" pitchFamily="18" charset="0"/>
                                </a:rPr>
                                <m:t>1</m:t>
                              </m:r>
                            </m:num>
                            <m:den>
                              <m:r>
                                <a:rPr lang="it-CH" sz="1600" b="0" i="1" smtClean="0">
                                  <a:latin typeface="Cambria Math" panose="02040503050406030204" pitchFamily="18" charset="0"/>
                                </a:rPr>
                                <m:t>2</m:t>
                              </m:r>
                            </m:den>
                          </m:f>
                          <m:d>
                            <m:dPr>
                              <m:ctrlPr>
                                <a:rPr lang="it-CH" sz="1600" b="0" i="1" smtClean="0">
                                  <a:latin typeface="Cambria Math" panose="02040503050406030204" pitchFamily="18" charset="0"/>
                                </a:rPr>
                              </m:ctrlPr>
                            </m:dPr>
                            <m:e>
                              <m:r>
                                <a:rPr lang="it-CH" sz="1600" b="0" i="1" smtClean="0">
                                  <a:latin typeface="Cambria Math" panose="02040503050406030204" pitchFamily="18" charset="0"/>
                                </a:rPr>
                                <m:t>1−</m:t>
                              </m:r>
                              <m:sSub>
                                <m:sSubPr>
                                  <m:ctrlPr>
                                    <a:rPr lang="it-CH" sz="1600" b="0" i="1" smtClean="0">
                                      <a:latin typeface="Cambria Math" panose="02040503050406030204" pitchFamily="18" charset="0"/>
                                    </a:rPr>
                                  </m:ctrlPr>
                                </m:sSubPr>
                                <m:e>
                                  <m:r>
                                    <a:rPr lang="it-CH" sz="1600" b="0" i="1" smtClean="0">
                                      <a:latin typeface="Cambria Math" panose="02040503050406030204" pitchFamily="18" charset="0"/>
                                    </a:rPr>
                                    <m:t>𝜌</m:t>
                                  </m:r>
                                </m:e>
                                <m:sub>
                                  <m:r>
                                    <a:rPr lang="it-CH" sz="1600" b="0" i="1" smtClean="0">
                                      <a:latin typeface="Cambria Math" panose="02040503050406030204" pitchFamily="18" charset="0"/>
                                    </a:rPr>
                                    <m:t>𝑖</m:t>
                                  </m:r>
                                  <m:r>
                                    <a:rPr lang="it-CH" sz="1600" b="0" i="1" smtClean="0">
                                      <a:latin typeface="Cambria Math" panose="02040503050406030204" pitchFamily="18" charset="0"/>
                                    </a:rPr>
                                    <m:t>,</m:t>
                                  </m:r>
                                  <m:r>
                                    <a:rPr lang="it-CH" sz="1600" b="0" i="1" smtClean="0">
                                      <a:latin typeface="Cambria Math" panose="02040503050406030204" pitchFamily="18" charset="0"/>
                                    </a:rPr>
                                    <m:t>𝑗</m:t>
                                  </m:r>
                                </m:sub>
                              </m:sSub>
                            </m:e>
                          </m:d>
                        </m:e>
                      </m:rad>
                    </m:oMath>
                  </m:oMathPara>
                </a14:m>
                <a:endParaRPr lang="en-US" dirty="0"/>
              </a:p>
              <a:p>
                <a:pPr marL="0" indent="0">
                  <a:buNone/>
                </a:pPr>
                <a:r>
                  <a:rPr lang="it-CH" dirty="0" err="1"/>
                  <a:t>where</a:t>
                </a:r>
                <a:r>
                  <a:rPr lang="it-CH" dirty="0"/>
                  <a:t> </a:t>
                </a:r>
                <a14:m>
                  <m:oMath xmlns:m="http://schemas.openxmlformats.org/officeDocument/2006/math">
                    <m:sSub>
                      <m:sSubPr>
                        <m:ctrlPr>
                          <a:rPr lang="it-CH" i="1">
                            <a:latin typeface="Cambria Math" panose="02040503050406030204" pitchFamily="18" charset="0"/>
                          </a:rPr>
                        </m:ctrlPr>
                      </m:sSubPr>
                      <m:e>
                        <m:r>
                          <a:rPr lang="it-CH" i="1">
                            <a:latin typeface="Cambria Math" panose="02040503050406030204" pitchFamily="18" charset="0"/>
                          </a:rPr>
                          <m:t>𝜌</m:t>
                        </m:r>
                      </m:e>
                      <m:sub>
                        <m:r>
                          <a:rPr lang="it-CH" i="1">
                            <a:latin typeface="Cambria Math" panose="02040503050406030204" pitchFamily="18" charset="0"/>
                          </a:rPr>
                          <m:t>𝑖</m:t>
                        </m:r>
                        <m:r>
                          <a:rPr lang="it-CH" i="1">
                            <a:latin typeface="Cambria Math" panose="02040503050406030204" pitchFamily="18" charset="0"/>
                          </a:rPr>
                          <m:t>,</m:t>
                        </m:r>
                        <m:r>
                          <a:rPr lang="it-CH" i="1">
                            <a:latin typeface="Cambria Math" panose="02040503050406030204" pitchFamily="18" charset="0"/>
                          </a:rPr>
                          <m:t>𝑗</m:t>
                        </m:r>
                      </m:sub>
                    </m:sSub>
                  </m:oMath>
                </a14:m>
                <a:r>
                  <a:rPr lang="en-US" dirty="0"/>
                  <a:t> is a some measure of correlation between</a:t>
                </a:r>
              </a:p>
              <a:p>
                <a:pPr marL="0" indent="0">
                  <a:buNone/>
                </a:pPr>
                <a:r>
                  <a:rPr lang="en-US" dirty="0"/>
                  <a:t> feature </a:t>
                </a:r>
                <a14:m>
                  <m:oMath xmlns:m="http://schemas.openxmlformats.org/officeDocument/2006/math">
                    <m:sSub>
                      <m:sSubPr>
                        <m:ctrlPr>
                          <a:rPr lang="it-CH" b="0" i="1" smtClean="0">
                            <a:latin typeface="Cambria Math" panose="02040503050406030204" pitchFamily="18" charset="0"/>
                          </a:rPr>
                        </m:ctrlPr>
                      </m:sSubPr>
                      <m:e>
                        <m:r>
                          <a:rPr lang="it-CH" b="0" i="1" smtClean="0">
                            <a:latin typeface="Cambria Math" panose="02040503050406030204" pitchFamily="18" charset="0"/>
                          </a:rPr>
                          <m:t>𝑥</m:t>
                        </m:r>
                      </m:e>
                      <m:sub>
                        <m:r>
                          <a:rPr lang="it-CH" b="0" i="1" smtClean="0">
                            <a:latin typeface="Cambria Math" panose="02040503050406030204" pitchFamily="18" charset="0"/>
                          </a:rPr>
                          <m:t>𝑖</m:t>
                        </m:r>
                      </m:sub>
                    </m:sSub>
                  </m:oMath>
                </a14:m>
                <a:r>
                  <a:rPr lang="en-US" dirty="0"/>
                  <a:t> and feature </a:t>
                </a:r>
                <a14:m>
                  <m:oMath xmlns:m="http://schemas.openxmlformats.org/officeDocument/2006/math">
                    <m:sSub>
                      <m:sSubPr>
                        <m:ctrlPr>
                          <a:rPr lang="it-CH" i="1">
                            <a:latin typeface="Cambria Math" panose="02040503050406030204" pitchFamily="18" charset="0"/>
                          </a:rPr>
                        </m:ctrlPr>
                      </m:sSubPr>
                      <m:e>
                        <m:r>
                          <a:rPr lang="it-CH" i="1">
                            <a:latin typeface="Cambria Math" panose="02040503050406030204" pitchFamily="18" charset="0"/>
                          </a:rPr>
                          <m:t>𝑥</m:t>
                        </m:r>
                      </m:e>
                      <m:sub>
                        <m:r>
                          <a:rPr lang="it-CH" b="0" i="1" smtClean="0">
                            <a:latin typeface="Cambria Math" panose="02040503050406030204" pitchFamily="18" charset="0"/>
                          </a:rPr>
                          <m:t>𝑗</m:t>
                        </m:r>
                      </m:sub>
                    </m:sSub>
                  </m:oMath>
                </a14:m>
                <a:r>
                  <a:rPr lang="en-US" dirty="0"/>
                  <a:t>:</a:t>
                </a:r>
              </a:p>
              <a:p>
                <a:pPr marL="685800" lvl="1"/>
                <a:r>
                  <a:rPr lang="it-CH" sz="1600" b="1" dirty="0" err="1">
                    <a:solidFill>
                      <a:schemeClr val="accent2"/>
                    </a:solidFill>
                  </a:rPr>
                  <a:t>Pearson</a:t>
                </a:r>
                <a:r>
                  <a:rPr lang="it-CH" sz="1600" b="1" dirty="0">
                    <a:solidFill>
                      <a:schemeClr val="accent2"/>
                    </a:solidFill>
                  </a:rPr>
                  <a:t> </a:t>
                </a:r>
                <a:r>
                  <a:rPr lang="it-CH" sz="1600" b="1" dirty="0" err="1">
                    <a:solidFill>
                      <a:schemeClr val="accent2"/>
                    </a:solidFill>
                  </a:rPr>
                  <a:t>correlation</a:t>
                </a:r>
                <a:r>
                  <a:rPr lang="it-CH" sz="1600" dirty="0"/>
                  <a:t>: for linear </a:t>
                </a:r>
                <a:r>
                  <a:rPr lang="it-CH" sz="1600" dirty="0" err="1"/>
                  <a:t>dependence</a:t>
                </a:r>
                <a:r>
                  <a:rPr lang="it-CH" sz="1600" dirty="0"/>
                  <a:t>,</a:t>
                </a:r>
              </a:p>
              <a:p>
                <a:pPr marL="685800" lvl="1"/>
                <a:r>
                  <a:rPr lang="it-CH" sz="1600" b="1" dirty="0" err="1">
                    <a:solidFill>
                      <a:schemeClr val="accent2"/>
                    </a:solidFill>
                  </a:rPr>
                  <a:t>Spearman</a:t>
                </a:r>
                <a:r>
                  <a:rPr lang="it-CH" sz="1600" b="1" dirty="0">
                    <a:solidFill>
                      <a:schemeClr val="accent2"/>
                    </a:solidFill>
                  </a:rPr>
                  <a:t> </a:t>
                </a:r>
                <a:r>
                  <a:rPr lang="it-CH" sz="1600" b="1" dirty="0" err="1">
                    <a:solidFill>
                      <a:schemeClr val="accent2"/>
                    </a:solidFill>
                  </a:rPr>
                  <a:t>correlation</a:t>
                </a:r>
                <a:r>
                  <a:rPr lang="it-CH" sz="1600" dirty="0"/>
                  <a:t>: for </a:t>
                </a:r>
                <a:r>
                  <a:rPr lang="it-CH" sz="1600" dirty="0" err="1"/>
                  <a:t>monotonic</a:t>
                </a:r>
                <a:r>
                  <a:rPr lang="it-CH" sz="1600" dirty="0"/>
                  <a:t> </a:t>
                </a:r>
                <a:r>
                  <a:rPr lang="it-CH" sz="1600" dirty="0" err="1"/>
                  <a:t>dependence</a:t>
                </a:r>
                <a:r>
                  <a:rPr lang="it-CH" sz="1600" dirty="0"/>
                  <a:t>,</a:t>
                </a:r>
              </a:p>
              <a:p>
                <a:pPr marL="685800" lvl="1"/>
                <a:r>
                  <a:rPr lang="it-CH" sz="1600" b="1" dirty="0" err="1">
                    <a:solidFill>
                      <a:schemeClr val="accent2"/>
                    </a:solidFill>
                  </a:rPr>
                  <a:t>Mutual</a:t>
                </a:r>
                <a:r>
                  <a:rPr lang="it-CH" sz="1600" b="1" dirty="0">
                    <a:solidFill>
                      <a:schemeClr val="accent2"/>
                    </a:solidFill>
                  </a:rPr>
                  <a:t> information</a:t>
                </a:r>
                <a:r>
                  <a:rPr lang="it-CH" sz="1600" dirty="0"/>
                  <a:t>: for general </a:t>
                </a:r>
                <a:r>
                  <a:rPr lang="it-CH" sz="1600" dirty="0" err="1"/>
                  <a:t>dependence</a:t>
                </a:r>
                <a:r>
                  <a:rPr lang="it-CH" sz="1600" dirty="0"/>
                  <a:t>.</a:t>
                </a:r>
              </a:p>
              <a:p>
                <a:pPr marL="685800" lvl="1"/>
                <a:r>
                  <a:rPr lang="it-CH" sz="1600" dirty="0"/>
                  <a:t>…</a:t>
                </a:r>
              </a:p>
              <a:p>
                <a:pPr marL="0" indent="0">
                  <a:buNone/>
                </a:pPr>
                <a:endParaRPr lang="it-CH" sz="1600" dirty="0"/>
              </a:p>
              <a:p>
                <a:pPr marL="0" indent="0">
                  <a:buNone/>
                </a:pPr>
                <a:r>
                  <a:rPr lang="it-CH" sz="1600" dirty="0" err="1"/>
                  <a:t>Then</a:t>
                </a:r>
                <a:r>
                  <a:rPr lang="it-CH" sz="1600" dirty="0"/>
                  <a:t> 2 </a:t>
                </a:r>
                <a:r>
                  <a:rPr lang="it-CH" sz="1600" dirty="0" err="1"/>
                  <a:t>strategies</a:t>
                </a:r>
                <a:r>
                  <a:rPr lang="it-CH" sz="1600" dirty="0"/>
                  <a:t> are </a:t>
                </a:r>
                <a:r>
                  <a:rPr lang="it-CH" sz="1600" dirty="0" err="1"/>
                  <a:t>possible</a:t>
                </a:r>
                <a:r>
                  <a:rPr lang="it-CH" sz="1600" dirty="0"/>
                  <a:t>:</a:t>
                </a:r>
              </a:p>
              <a:p>
                <a:pPr lvl="1">
                  <a:buFont typeface="+mj-lt"/>
                  <a:buAutoNum type="alphaLcParenR"/>
                </a:pPr>
                <a:r>
                  <a:rPr lang="it-CH" sz="1600" dirty="0" err="1"/>
                  <a:t>instead</a:t>
                </a:r>
                <a:r>
                  <a:rPr lang="it-CH" sz="1600" dirty="0"/>
                  <a:t> of </a:t>
                </a:r>
                <a:r>
                  <a:rPr lang="it-CH" sz="1600" dirty="0" err="1"/>
                  <a:t>shuffling</a:t>
                </a:r>
                <a:r>
                  <a:rPr lang="it-CH" sz="1600" dirty="0"/>
                  <a:t> </a:t>
                </a:r>
                <a:r>
                  <a:rPr lang="it-CH" sz="1600" dirty="0" err="1"/>
                  <a:t>each</a:t>
                </a:r>
                <a:r>
                  <a:rPr lang="it-CH" sz="1600" dirty="0"/>
                  <a:t> </a:t>
                </a:r>
                <a:r>
                  <a:rPr lang="it-CH" sz="1600" dirty="0" err="1"/>
                  <a:t>variable</a:t>
                </a:r>
                <a:r>
                  <a:rPr lang="it-CH" sz="1600" dirty="0"/>
                  <a:t> </a:t>
                </a:r>
                <a:r>
                  <a:rPr lang="it-CH" sz="1600" dirty="0" err="1"/>
                  <a:t>individually</a:t>
                </a:r>
                <a:r>
                  <a:rPr lang="it-CH" sz="1600" dirty="0"/>
                  <a:t>, </a:t>
                </a:r>
                <a:r>
                  <a:rPr lang="it-CH" sz="1600" dirty="0" err="1"/>
                  <a:t>all</a:t>
                </a:r>
                <a:r>
                  <a:rPr lang="it-CH" sz="1600" dirty="0"/>
                  <a:t> the </a:t>
                </a:r>
                <a:r>
                  <a:rPr lang="it-CH" sz="1600" dirty="0" err="1"/>
                  <a:t>features</a:t>
                </a:r>
                <a:r>
                  <a:rPr lang="it-CH" sz="1600" dirty="0"/>
                  <a:t> inside a cluster can be </a:t>
                </a:r>
                <a:r>
                  <a:rPr lang="it-CH" sz="1600" dirty="0" err="1"/>
                  <a:t>shuffled</a:t>
                </a:r>
                <a:r>
                  <a:rPr lang="it-CH" sz="1600" dirty="0"/>
                  <a:t> </a:t>
                </a:r>
                <a:r>
                  <a:rPr lang="it-CH" sz="1600" dirty="0" err="1"/>
                  <a:t>together</a:t>
                </a:r>
                <a:r>
                  <a:rPr lang="it-CH" sz="1600" dirty="0"/>
                  <a:t>,</a:t>
                </a:r>
              </a:p>
              <a:p>
                <a:pPr lvl="1">
                  <a:buFont typeface="+mj-lt"/>
                  <a:buAutoNum type="alphaLcParenR"/>
                </a:pPr>
                <a:r>
                  <a:rPr lang="it-CH" sz="1600" dirty="0" err="1"/>
                  <a:t>pick</a:t>
                </a:r>
                <a:r>
                  <a:rPr lang="it-CH" sz="1600" dirty="0"/>
                  <a:t> </a:t>
                </a:r>
                <a:r>
                  <a:rPr lang="it-CH" sz="1600" dirty="0" err="1"/>
                  <a:t>one</a:t>
                </a:r>
                <a:r>
                  <a:rPr lang="it-CH" sz="1600" dirty="0"/>
                  <a:t> </a:t>
                </a:r>
                <a:r>
                  <a:rPr lang="it-CH" sz="1600" dirty="0" err="1"/>
                  <a:t>features</a:t>
                </a:r>
                <a:r>
                  <a:rPr lang="it-CH" sz="1600" dirty="0"/>
                  <a:t> for </a:t>
                </a:r>
                <a:r>
                  <a:rPr lang="it-CH" sz="1600" dirty="0" err="1"/>
                  <a:t>each</a:t>
                </a:r>
                <a:r>
                  <a:rPr lang="it-CH" sz="1600" dirty="0"/>
                  <a:t> cluster and </a:t>
                </a:r>
                <a:r>
                  <a:rPr lang="it-CH" sz="1600" dirty="0" err="1"/>
                  <a:t>perform</a:t>
                </a:r>
                <a:r>
                  <a:rPr lang="it-CH" sz="1600" dirty="0"/>
                  <a:t> PFI </a:t>
                </a:r>
                <a:r>
                  <a:rPr lang="en-US" sz="1600" b="1" dirty="0">
                    <a:solidFill>
                      <a:srgbClr val="C00000"/>
                    </a:solidFill>
                  </a:rPr>
                  <a:t>(*)</a:t>
                </a:r>
                <a:r>
                  <a:rPr lang="it-CH" sz="1600" dirty="0"/>
                  <a:t>. </a:t>
                </a: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blipFill>
                <a:blip r:embed="rId2"/>
                <a:stretch>
                  <a:fillRect l="-1292" t="-1834" b="-3385"/>
                </a:stretch>
              </a:blipFill>
            </p:spPr>
            <p:txBody>
              <a:bodyPr/>
              <a:lstStyle/>
              <a:p>
                <a:r>
                  <a:rPr lang="en-US">
                    <a:noFill/>
                  </a:rPr>
                  <a:t> </a:t>
                </a:r>
              </a:p>
            </p:txBody>
          </p:sp>
        </mc:Fallback>
      </mc:AlternateContent>
      <p:sp>
        <p:nvSpPr>
          <p:cNvPr id="4" name="Segnaposto data 3"/>
          <p:cNvSpPr>
            <a:spLocks noGrp="1"/>
          </p:cNvSpPr>
          <p:nvPr>
            <p:ph type="dt" sz="half" idx="10"/>
          </p:nvPr>
        </p:nvSpPr>
        <p:spPr/>
        <p:txBody>
          <a:bodyPr/>
          <a:lstStyle/>
          <a:p>
            <a:r>
              <a:rPr lang="en-US" altLang="x-none"/>
              <a:t>29 March 2023</a:t>
            </a:r>
            <a:endParaRPr lang="it-IT" altLang="x-none"/>
          </a:p>
        </p:txBody>
      </p:sp>
      <p:sp>
        <p:nvSpPr>
          <p:cNvPr id="6" name="Rettangolo 5"/>
          <p:cNvSpPr/>
          <p:nvPr/>
        </p:nvSpPr>
        <p:spPr>
          <a:xfrm>
            <a:off x="3143910" y="6299778"/>
            <a:ext cx="6199133" cy="369332"/>
          </a:xfrm>
          <a:prstGeom prst="rect">
            <a:avLst/>
          </a:prstGeom>
        </p:spPr>
        <p:txBody>
          <a:bodyPr wrap="none">
            <a:spAutoFit/>
          </a:bodyPr>
          <a:lstStyle/>
          <a:p>
            <a:pPr lvl="1"/>
            <a:r>
              <a:rPr lang="en-US" sz="1800" b="1" dirty="0">
                <a:solidFill>
                  <a:srgbClr val="C00000"/>
                </a:solidFill>
              </a:rPr>
              <a:t>(*) DEMO: 3_Clustered_feature_importance.ipynb</a:t>
            </a:r>
            <a:endParaRPr lang="it-CH" sz="1800" b="1" dirty="0">
              <a:solidFill>
                <a:srgbClr val="C00000"/>
              </a:solidFill>
            </a:endParaRPr>
          </a:p>
        </p:txBody>
      </p:sp>
      <p:pic>
        <p:nvPicPr>
          <p:cNvPr id="7" name="Immagin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3468" y="2492896"/>
            <a:ext cx="5832648" cy="2931474"/>
          </a:xfrm>
          <a:prstGeom prst="rect">
            <a:avLst/>
          </a:prstGeom>
        </p:spPr>
      </p:pic>
    </p:spTree>
    <p:extLst>
      <p:ext uri="{BB962C8B-B14F-4D97-AF65-F5344CB8AC3E}">
        <p14:creationId xmlns:p14="http://schemas.microsoft.com/office/powerpoint/2010/main" val="3310355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CH" dirty="0" err="1"/>
              <a:t>Visualizing</a:t>
            </a:r>
            <a:r>
              <a:rPr lang="it-CH" dirty="0"/>
              <a:t> </a:t>
            </a:r>
            <a:r>
              <a:rPr lang="it-CH" dirty="0" err="1"/>
              <a:t>correlation</a:t>
            </a:r>
            <a:endParaRPr lang="en-US" dirty="0"/>
          </a:p>
        </p:txBody>
      </p:sp>
      <p:sp>
        <p:nvSpPr>
          <p:cNvPr id="4" name="Segnaposto data 3"/>
          <p:cNvSpPr>
            <a:spLocks noGrp="1"/>
          </p:cNvSpPr>
          <p:nvPr>
            <p:ph type="dt" sz="half" idx="10"/>
          </p:nvPr>
        </p:nvSpPr>
        <p:spPr/>
        <p:txBody>
          <a:bodyPr/>
          <a:lstStyle/>
          <a:p>
            <a:r>
              <a:rPr lang="en-US" altLang="x-none"/>
              <a:t>29 March 2023</a:t>
            </a:r>
            <a:endParaRPr lang="it-IT" altLang="x-none"/>
          </a:p>
        </p:txBody>
      </p:sp>
      <p:pic>
        <p:nvPicPr>
          <p:cNvPr id="9" name="Segnaposto contenuto 8">
            <a:extLst>
              <a:ext uri="{FF2B5EF4-FFF2-40B4-BE49-F238E27FC236}">
                <a16:creationId xmlns:a16="http://schemas.microsoft.com/office/drawing/2014/main" id="{5E2C7871-131B-C9C3-3FC9-1A2AE78F1B53}"/>
              </a:ext>
            </a:extLst>
          </p:cNvPr>
          <p:cNvPicPr>
            <a:picLocks noGrp="1" noChangeAspect="1"/>
          </p:cNvPicPr>
          <p:nvPr>
            <p:ph idx="1"/>
          </p:nvPr>
        </p:nvPicPr>
        <p:blipFill>
          <a:blip r:embed="rId2"/>
          <a:stretch>
            <a:fillRect/>
          </a:stretch>
        </p:blipFill>
        <p:spPr>
          <a:xfrm>
            <a:off x="431800" y="2996952"/>
            <a:ext cx="11328400" cy="1835327"/>
          </a:xfrm>
        </p:spPr>
      </p:pic>
    </p:spTree>
    <p:extLst>
      <p:ext uri="{BB962C8B-B14F-4D97-AF65-F5344CB8AC3E}">
        <p14:creationId xmlns:p14="http://schemas.microsoft.com/office/powerpoint/2010/main" val="36690489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CH" dirty="0" err="1"/>
              <a:t>References</a:t>
            </a:r>
            <a:endParaRPr lang="en-US" dirty="0"/>
          </a:p>
        </p:txBody>
      </p:sp>
      <p:sp>
        <p:nvSpPr>
          <p:cNvPr id="3" name="Segnaposto contenuto 2"/>
          <p:cNvSpPr>
            <a:spLocks noGrp="1"/>
          </p:cNvSpPr>
          <p:nvPr>
            <p:ph idx="1"/>
          </p:nvPr>
        </p:nvSpPr>
        <p:spPr/>
        <p:txBody>
          <a:bodyPr/>
          <a:lstStyle/>
          <a:p>
            <a:pPr marL="0" indent="0">
              <a:buNone/>
            </a:pPr>
            <a:r>
              <a:rPr lang="en-US" sz="1500" dirty="0"/>
              <a:t>[1] Su-In Lee. “Lecture 1: Introduction” CSEP 590B Explainable AI, University of Washington, Seattle, Spring 2022.</a:t>
            </a:r>
          </a:p>
          <a:p>
            <a:pPr marL="0" indent="0">
              <a:buNone/>
            </a:pPr>
            <a:r>
              <a:rPr lang="it-IT" sz="1500" dirty="0">
                <a:ea typeface="+mn-lt"/>
                <a:cs typeface="+mn-lt"/>
              </a:rPr>
              <a:t>[2] </a:t>
            </a:r>
            <a:r>
              <a:rPr lang="it-IT" sz="1500" dirty="0" err="1">
                <a:ea typeface="+mn-lt"/>
                <a:cs typeface="+mn-lt"/>
              </a:rPr>
              <a:t>Molnar</a:t>
            </a:r>
            <a:r>
              <a:rPr lang="it-IT" sz="1500" dirty="0">
                <a:ea typeface="+mn-lt"/>
                <a:cs typeface="+mn-lt"/>
              </a:rPr>
              <a:t>, </a:t>
            </a:r>
            <a:r>
              <a:rPr lang="it-IT" sz="1500" dirty="0" err="1">
                <a:ea typeface="+mn-lt"/>
                <a:cs typeface="+mn-lt"/>
              </a:rPr>
              <a:t>Christoph</a:t>
            </a:r>
            <a:r>
              <a:rPr lang="it-IT" sz="1500" dirty="0">
                <a:ea typeface="+mn-lt"/>
                <a:cs typeface="+mn-lt"/>
              </a:rPr>
              <a:t>. </a:t>
            </a:r>
            <a:r>
              <a:rPr lang="it-IT" sz="1500" i="1" dirty="0" err="1">
                <a:ea typeface="+mn-lt"/>
                <a:cs typeface="+mn-lt"/>
              </a:rPr>
              <a:t>Interpretable</a:t>
            </a:r>
            <a:r>
              <a:rPr lang="it-IT" sz="1500" i="1" dirty="0">
                <a:ea typeface="+mn-lt"/>
                <a:cs typeface="+mn-lt"/>
              </a:rPr>
              <a:t> machine </a:t>
            </a:r>
            <a:r>
              <a:rPr lang="it-IT" sz="1500" i="1" dirty="0" err="1">
                <a:ea typeface="+mn-lt"/>
                <a:cs typeface="+mn-lt"/>
              </a:rPr>
              <a:t>learning</a:t>
            </a:r>
            <a:r>
              <a:rPr lang="it-IT" sz="1500" dirty="0">
                <a:ea typeface="+mn-lt"/>
                <a:cs typeface="+mn-lt"/>
              </a:rPr>
              <a:t>. Lulu. </a:t>
            </a:r>
            <a:r>
              <a:rPr lang="it-IT" sz="1500" dirty="0" err="1">
                <a:ea typeface="+mn-lt"/>
                <a:cs typeface="+mn-lt"/>
              </a:rPr>
              <a:t>com</a:t>
            </a:r>
            <a:r>
              <a:rPr lang="it-IT" sz="1500" dirty="0">
                <a:ea typeface="+mn-lt"/>
                <a:cs typeface="+mn-lt"/>
              </a:rPr>
              <a:t>, 2020.</a:t>
            </a:r>
          </a:p>
          <a:p>
            <a:pPr marL="0" indent="0">
              <a:buNone/>
            </a:pPr>
            <a:r>
              <a:rPr lang="it-IT" sz="1500" dirty="0">
                <a:ea typeface="+mn-lt"/>
                <a:cs typeface="+mn-lt"/>
              </a:rPr>
              <a:t>[3] </a:t>
            </a:r>
            <a:r>
              <a:rPr lang="it-IT" sz="1500" dirty="0" err="1">
                <a:ea typeface="+mn-lt"/>
                <a:cs typeface="+mn-lt"/>
              </a:rPr>
              <a:t>Dybowski</a:t>
            </a:r>
            <a:r>
              <a:rPr lang="it-IT" sz="1500" dirty="0">
                <a:ea typeface="+mn-lt"/>
                <a:cs typeface="+mn-lt"/>
              </a:rPr>
              <a:t>, Richard. "</a:t>
            </a:r>
            <a:r>
              <a:rPr lang="it-IT" sz="1500" dirty="0" err="1">
                <a:ea typeface="+mn-lt"/>
                <a:cs typeface="+mn-lt"/>
              </a:rPr>
              <a:t>Interpretable</a:t>
            </a:r>
            <a:r>
              <a:rPr lang="it-IT" sz="1500" dirty="0">
                <a:ea typeface="+mn-lt"/>
                <a:cs typeface="+mn-lt"/>
              </a:rPr>
              <a:t> machine </a:t>
            </a:r>
            <a:r>
              <a:rPr lang="it-IT" sz="1500" dirty="0" err="1">
                <a:ea typeface="+mn-lt"/>
                <a:cs typeface="+mn-lt"/>
              </a:rPr>
              <a:t>learning</a:t>
            </a:r>
            <a:r>
              <a:rPr lang="it-IT" sz="1500" dirty="0">
                <a:ea typeface="+mn-lt"/>
                <a:cs typeface="+mn-lt"/>
              </a:rPr>
              <a:t> </a:t>
            </a:r>
            <a:r>
              <a:rPr lang="it-IT" sz="1500" dirty="0" err="1">
                <a:ea typeface="+mn-lt"/>
                <a:cs typeface="+mn-lt"/>
              </a:rPr>
              <a:t>as</a:t>
            </a:r>
            <a:r>
              <a:rPr lang="it-IT" sz="1500" dirty="0">
                <a:ea typeface="+mn-lt"/>
                <a:cs typeface="+mn-lt"/>
              </a:rPr>
              <a:t> a </a:t>
            </a:r>
            <a:r>
              <a:rPr lang="it-IT" sz="1500" dirty="0" err="1">
                <a:ea typeface="+mn-lt"/>
                <a:cs typeface="+mn-lt"/>
              </a:rPr>
              <a:t>tool</a:t>
            </a:r>
            <a:r>
              <a:rPr lang="it-IT" sz="1500" dirty="0">
                <a:ea typeface="+mn-lt"/>
                <a:cs typeface="+mn-lt"/>
              </a:rPr>
              <a:t> for </a:t>
            </a:r>
            <a:r>
              <a:rPr lang="it-IT" sz="1500" dirty="0" err="1">
                <a:ea typeface="+mn-lt"/>
                <a:cs typeface="+mn-lt"/>
              </a:rPr>
              <a:t>scientific</a:t>
            </a:r>
            <a:r>
              <a:rPr lang="it-IT" sz="1500" dirty="0">
                <a:ea typeface="+mn-lt"/>
                <a:cs typeface="+mn-lt"/>
              </a:rPr>
              <a:t> </a:t>
            </a:r>
            <a:r>
              <a:rPr lang="it-IT" sz="1500" dirty="0" err="1">
                <a:ea typeface="+mn-lt"/>
                <a:cs typeface="+mn-lt"/>
              </a:rPr>
              <a:t>discovery</a:t>
            </a:r>
            <a:r>
              <a:rPr lang="it-IT" sz="1500" dirty="0">
                <a:ea typeface="+mn-lt"/>
                <a:cs typeface="+mn-lt"/>
              </a:rPr>
              <a:t> in </a:t>
            </a:r>
            <a:r>
              <a:rPr lang="it-IT" sz="1500" dirty="0" err="1">
                <a:ea typeface="+mn-lt"/>
                <a:cs typeface="+mn-lt"/>
              </a:rPr>
              <a:t>chemistry</a:t>
            </a:r>
            <a:r>
              <a:rPr lang="it-IT" sz="1500" dirty="0">
                <a:ea typeface="+mn-lt"/>
                <a:cs typeface="+mn-lt"/>
              </a:rPr>
              <a:t>." </a:t>
            </a:r>
            <a:r>
              <a:rPr lang="it-IT" sz="1500" i="1" dirty="0">
                <a:ea typeface="+mn-lt"/>
                <a:cs typeface="+mn-lt"/>
              </a:rPr>
              <a:t>New Journal of </a:t>
            </a:r>
            <a:r>
              <a:rPr lang="it-IT" sz="1500" i="1" dirty="0" err="1">
                <a:ea typeface="+mn-lt"/>
                <a:cs typeface="+mn-lt"/>
              </a:rPr>
              <a:t>Chemistry</a:t>
            </a:r>
            <a:r>
              <a:rPr lang="it-IT" sz="1500" dirty="0">
                <a:ea typeface="+mn-lt"/>
                <a:cs typeface="+mn-lt"/>
              </a:rPr>
              <a:t> 44.48 (2020): 20914-20920.</a:t>
            </a:r>
          </a:p>
          <a:p>
            <a:pPr marL="0" indent="0">
              <a:buNone/>
            </a:pPr>
            <a:r>
              <a:rPr lang="it-IT" sz="1500" dirty="0">
                <a:ea typeface="+mn-lt"/>
                <a:cs typeface="+mn-lt"/>
              </a:rPr>
              <a:t>[4] </a:t>
            </a:r>
            <a:r>
              <a:rPr lang="it-IT" sz="1500" dirty="0">
                <a:ea typeface="+mn-lt"/>
                <a:cs typeface="+mn-lt"/>
                <a:hlinkClick r:id="rId2"/>
              </a:rPr>
              <a:t>https://www.mckinsey.com/capabilities/quantumblack/our-insights/why-businesses-need-explainable-ai-and-how-to-deliver-it</a:t>
            </a:r>
            <a:endParaRPr lang="it-IT" sz="1500" dirty="0">
              <a:ea typeface="+mn-lt"/>
              <a:cs typeface="+mn-lt"/>
            </a:endParaRPr>
          </a:p>
          <a:p>
            <a:pPr marL="0" indent="0">
              <a:buNone/>
            </a:pPr>
            <a:r>
              <a:rPr lang="it-IT" sz="1500" dirty="0">
                <a:ea typeface="+mn-lt"/>
                <a:cs typeface="+mn-lt"/>
              </a:rPr>
              <a:t>[5] </a:t>
            </a:r>
            <a:r>
              <a:rPr lang="it-IT" sz="1500" dirty="0" err="1">
                <a:ea typeface="+mn-lt"/>
                <a:cs typeface="+mn-lt"/>
              </a:rPr>
              <a:t>Bibal</a:t>
            </a:r>
            <a:r>
              <a:rPr lang="it-IT" sz="1500" dirty="0">
                <a:ea typeface="+mn-lt"/>
                <a:cs typeface="+mn-lt"/>
              </a:rPr>
              <a:t>, Adrien, et al. "Legal </a:t>
            </a:r>
            <a:r>
              <a:rPr lang="it-IT" sz="1500" dirty="0" err="1">
                <a:ea typeface="+mn-lt"/>
                <a:cs typeface="+mn-lt"/>
              </a:rPr>
              <a:t>requirements</a:t>
            </a:r>
            <a:r>
              <a:rPr lang="it-IT" sz="1500" dirty="0">
                <a:ea typeface="+mn-lt"/>
                <a:cs typeface="+mn-lt"/>
              </a:rPr>
              <a:t> on </a:t>
            </a:r>
            <a:r>
              <a:rPr lang="it-IT" sz="1500" dirty="0" err="1">
                <a:ea typeface="+mn-lt"/>
                <a:cs typeface="+mn-lt"/>
              </a:rPr>
              <a:t>explainability</a:t>
            </a:r>
            <a:r>
              <a:rPr lang="it-IT" sz="1500" dirty="0">
                <a:ea typeface="+mn-lt"/>
                <a:cs typeface="+mn-lt"/>
              </a:rPr>
              <a:t> in machine </a:t>
            </a:r>
            <a:r>
              <a:rPr lang="it-IT" sz="1500" dirty="0" err="1">
                <a:ea typeface="+mn-lt"/>
                <a:cs typeface="+mn-lt"/>
              </a:rPr>
              <a:t>learning</a:t>
            </a:r>
            <a:r>
              <a:rPr lang="it-IT" sz="1500" dirty="0">
                <a:ea typeface="+mn-lt"/>
                <a:cs typeface="+mn-lt"/>
              </a:rPr>
              <a:t>." </a:t>
            </a:r>
            <a:r>
              <a:rPr lang="it-IT" sz="1500" i="1" dirty="0" err="1">
                <a:ea typeface="+mn-lt"/>
                <a:cs typeface="+mn-lt"/>
              </a:rPr>
              <a:t>Artificial</a:t>
            </a:r>
            <a:r>
              <a:rPr lang="it-IT" sz="1500" i="1" dirty="0">
                <a:ea typeface="+mn-lt"/>
                <a:cs typeface="+mn-lt"/>
              </a:rPr>
              <a:t> Intelligence and Law</a:t>
            </a:r>
            <a:r>
              <a:rPr lang="it-IT" sz="1500" dirty="0">
                <a:ea typeface="+mn-lt"/>
                <a:cs typeface="+mn-lt"/>
              </a:rPr>
              <a:t> 29.2 (2021): 149-169.</a:t>
            </a:r>
          </a:p>
          <a:p>
            <a:pPr marL="0" indent="0">
              <a:buNone/>
            </a:pPr>
            <a:r>
              <a:rPr lang="it-IT" sz="1500" dirty="0">
                <a:ea typeface="+mn-lt"/>
                <a:cs typeface="+mn-lt"/>
              </a:rPr>
              <a:t>[6] </a:t>
            </a:r>
            <a:r>
              <a:rPr lang="it-IT" sz="1500" dirty="0">
                <a:solidFill>
                  <a:srgbClr val="222222"/>
                </a:solidFill>
                <a:latin typeface="Arial" panose="020B0604020202020204" pitchFamily="34" charset="0"/>
              </a:rPr>
              <a:t>James, </a:t>
            </a:r>
            <a:r>
              <a:rPr lang="it-IT" sz="1500" dirty="0" err="1">
                <a:solidFill>
                  <a:srgbClr val="222222"/>
                </a:solidFill>
                <a:latin typeface="Arial" panose="020B0604020202020204" pitchFamily="34" charset="0"/>
              </a:rPr>
              <a:t>Gareth</a:t>
            </a:r>
            <a:r>
              <a:rPr lang="it-IT" sz="1500" dirty="0">
                <a:solidFill>
                  <a:srgbClr val="222222"/>
                </a:solidFill>
                <a:latin typeface="Arial" panose="020B0604020202020204" pitchFamily="34" charset="0"/>
              </a:rPr>
              <a:t>, et al. </a:t>
            </a:r>
            <a:r>
              <a:rPr lang="it-IT" sz="1500" i="1" dirty="0">
                <a:solidFill>
                  <a:srgbClr val="222222"/>
                </a:solidFill>
                <a:latin typeface="Arial" panose="020B0604020202020204" pitchFamily="34" charset="0"/>
              </a:rPr>
              <a:t>An </a:t>
            </a:r>
            <a:r>
              <a:rPr lang="it-IT" sz="1500" i="1" dirty="0" err="1">
                <a:solidFill>
                  <a:srgbClr val="222222"/>
                </a:solidFill>
                <a:latin typeface="Arial" panose="020B0604020202020204" pitchFamily="34" charset="0"/>
              </a:rPr>
              <a:t>introduction</a:t>
            </a:r>
            <a:r>
              <a:rPr lang="it-IT" sz="1500" i="1" dirty="0">
                <a:solidFill>
                  <a:srgbClr val="222222"/>
                </a:solidFill>
                <a:latin typeface="Arial" panose="020B0604020202020204" pitchFamily="34" charset="0"/>
              </a:rPr>
              <a:t> to </a:t>
            </a:r>
            <a:r>
              <a:rPr lang="it-IT" sz="1500" i="1" dirty="0" err="1">
                <a:solidFill>
                  <a:srgbClr val="222222"/>
                </a:solidFill>
                <a:latin typeface="Arial" panose="020B0604020202020204" pitchFamily="34" charset="0"/>
              </a:rPr>
              <a:t>statistical</a:t>
            </a:r>
            <a:r>
              <a:rPr lang="it-IT" sz="1500" i="1" dirty="0">
                <a:solidFill>
                  <a:srgbClr val="222222"/>
                </a:solidFill>
                <a:latin typeface="Arial" panose="020B0604020202020204" pitchFamily="34" charset="0"/>
              </a:rPr>
              <a:t> </a:t>
            </a:r>
            <a:r>
              <a:rPr lang="it-IT" sz="1500" i="1" dirty="0" err="1">
                <a:solidFill>
                  <a:srgbClr val="222222"/>
                </a:solidFill>
                <a:latin typeface="Arial" panose="020B0604020202020204" pitchFamily="34" charset="0"/>
              </a:rPr>
              <a:t>learning</a:t>
            </a:r>
            <a:r>
              <a:rPr lang="it-IT" sz="1500" dirty="0">
                <a:solidFill>
                  <a:srgbClr val="222222"/>
                </a:solidFill>
                <a:latin typeface="Arial" panose="020B0604020202020204" pitchFamily="34" charset="0"/>
              </a:rPr>
              <a:t>. Vol. 112. New York: </a:t>
            </a:r>
            <a:r>
              <a:rPr lang="it-IT" sz="1500" dirty="0" err="1">
                <a:solidFill>
                  <a:srgbClr val="222222"/>
                </a:solidFill>
                <a:latin typeface="Arial" panose="020B0604020202020204" pitchFamily="34" charset="0"/>
              </a:rPr>
              <a:t>springer</a:t>
            </a:r>
            <a:r>
              <a:rPr lang="it-IT" sz="1500" dirty="0">
                <a:solidFill>
                  <a:srgbClr val="222222"/>
                </a:solidFill>
                <a:latin typeface="Arial" panose="020B0604020202020204" pitchFamily="34" charset="0"/>
              </a:rPr>
              <a:t>, 2013.</a:t>
            </a:r>
          </a:p>
          <a:p>
            <a:pPr marL="0" indent="0">
              <a:buNone/>
            </a:pPr>
            <a:r>
              <a:rPr lang="it-IT" sz="1500" dirty="0">
                <a:solidFill>
                  <a:srgbClr val="222222"/>
                </a:solidFill>
                <a:latin typeface="Arial" panose="020B0604020202020204" pitchFamily="34" charset="0"/>
              </a:rPr>
              <a:t>[7] </a:t>
            </a:r>
            <a:r>
              <a:rPr lang="it-IT" sz="1500" dirty="0" err="1">
                <a:solidFill>
                  <a:srgbClr val="222222"/>
                </a:solidFill>
                <a:latin typeface="Arial" panose="020B0604020202020204" pitchFamily="34" charset="0"/>
              </a:rPr>
              <a:t>Wang</a:t>
            </a:r>
            <a:r>
              <a:rPr lang="it-IT" sz="1500" dirty="0">
                <a:solidFill>
                  <a:srgbClr val="222222"/>
                </a:solidFill>
                <a:latin typeface="Arial" panose="020B0604020202020204" pitchFamily="34" charset="0"/>
              </a:rPr>
              <a:t>, </a:t>
            </a:r>
            <a:r>
              <a:rPr lang="it-IT" sz="1500" dirty="0" err="1">
                <a:solidFill>
                  <a:srgbClr val="222222"/>
                </a:solidFill>
                <a:latin typeface="Arial" panose="020B0604020202020204" pitchFamily="34" charset="0"/>
              </a:rPr>
              <a:t>Suhang</a:t>
            </a:r>
            <a:r>
              <a:rPr lang="it-IT" sz="1500" dirty="0">
                <a:solidFill>
                  <a:srgbClr val="222222"/>
                </a:solidFill>
                <a:latin typeface="Arial" panose="020B0604020202020204" pitchFamily="34" charset="0"/>
              </a:rPr>
              <a:t>, </a:t>
            </a:r>
            <a:r>
              <a:rPr lang="it-IT" sz="1500" dirty="0" err="1">
                <a:solidFill>
                  <a:srgbClr val="222222"/>
                </a:solidFill>
                <a:latin typeface="Arial" panose="020B0604020202020204" pitchFamily="34" charset="0"/>
              </a:rPr>
              <a:t>Jiliang</a:t>
            </a:r>
            <a:r>
              <a:rPr lang="it-IT" sz="1500" dirty="0">
                <a:solidFill>
                  <a:srgbClr val="222222"/>
                </a:solidFill>
                <a:latin typeface="Arial" panose="020B0604020202020204" pitchFamily="34" charset="0"/>
              </a:rPr>
              <a:t> </a:t>
            </a:r>
            <a:r>
              <a:rPr lang="it-IT" sz="1500" dirty="0" err="1">
                <a:solidFill>
                  <a:srgbClr val="222222"/>
                </a:solidFill>
                <a:latin typeface="Arial" panose="020B0604020202020204" pitchFamily="34" charset="0"/>
              </a:rPr>
              <a:t>Tang</a:t>
            </a:r>
            <a:r>
              <a:rPr lang="it-IT" sz="1500" dirty="0">
                <a:solidFill>
                  <a:srgbClr val="222222"/>
                </a:solidFill>
                <a:latin typeface="Arial" panose="020B0604020202020204" pitchFamily="34" charset="0"/>
              </a:rPr>
              <a:t>, and </a:t>
            </a:r>
            <a:r>
              <a:rPr lang="it-IT" sz="1500" dirty="0" err="1">
                <a:solidFill>
                  <a:srgbClr val="222222"/>
                </a:solidFill>
                <a:latin typeface="Arial" panose="020B0604020202020204" pitchFamily="34" charset="0"/>
              </a:rPr>
              <a:t>Huan</a:t>
            </a:r>
            <a:r>
              <a:rPr lang="it-IT" sz="1500" dirty="0">
                <a:solidFill>
                  <a:srgbClr val="222222"/>
                </a:solidFill>
                <a:latin typeface="Arial" panose="020B0604020202020204" pitchFamily="34" charset="0"/>
              </a:rPr>
              <a:t> </a:t>
            </a:r>
            <a:r>
              <a:rPr lang="it-IT" sz="1500" dirty="0" err="1">
                <a:solidFill>
                  <a:srgbClr val="222222"/>
                </a:solidFill>
                <a:latin typeface="Arial" panose="020B0604020202020204" pitchFamily="34" charset="0"/>
              </a:rPr>
              <a:t>Liu</a:t>
            </a:r>
            <a:r>
              <a:rPr lang="it-IT" sz="1500" dirty="0">
                <a:solidFill>
                  <a:srgbClr val="222222"/>
                </a:solidFill>
                <a:latin typeface="Arial" panose="020B0604020202020204" pitchFamily="34" charset="0"/>
              </a:rPr>
              <a:t>. "</a:t>
            </a:r>
            <a:r>
              <a:rPr lang="it-IT" sz="1500" dirty="0" err="1">
                <a:solidFill>
                  <a:srgbClr val="222222"/>
                </a:solidFill>
                <a:latin typeface="Arial" panose="020B0604020202020204" pitchFamily="34" charset="0"/>
              </a:rPr>
              <a:t>Feature</a:t>
            </a:r>
            <a:r>
              <a:rPr lang="it-IT" sz="1500" dirty="0">
                <a:solidFill>
                  <a:srgbClr val="222222"/>
                </a:solidFill>
                <a:latin typeface="Arial" panose="020B0604020202020204" pitchFamily="34" charset="0"/>
              </a:rPr>
              <a:t> </a:t>
            </a:r>
            <a:r>
              <a:rPr lang="it-IT" sz="1500" dirty="0" err="1">
                <a:solidFill>
                  <a:srgbClr val="222222"/>
                </a:solidFill>
                <a:latin typeface="Arial" panose="020B0604020202020204" pitchFamily="34" charset="0"/>
              </a:rPr>
              <a:t>Selection</a:t>
            </a:r>
            <a:r>
              <a:rPr lang="it-IT" sz="1500" dirty="0">
                <a:solidFill>
                  <a:srgbClr val="222222"/>
                </a:solidFill>
                <a:latin typeface="Arial" panose="020B0604020202020204" pitchFamily="34" charset="0"/>
              </a:rPr>
              <a:t>." (2017): 503-511.</a:t>
            </a:r>
          </a:p>
          <a:p>
            <a:pPr marL="0" indent="0">
              <a:buNone/>
            </a:pPr>
            <a:r>
              <a:rPr lang="it-IT" sz="1500" dirty="0">
                <a:solidFill>
                  <a:srgbClr val="222222"/>
                </a:solidFill>
                <a:latin typeface="Arial" panose="020B0604020202020204" pitchFamily="34" charset="0"/>
              </a:rPr>
              <a:t>[8] Kramer, Mark A. "</a:t>
            </a:r>
            <a:r>
              <a:rPr lang="it-IT" sz="1500" dirty="0" err="1">
                <a:solidFill>
                  <a:srgbClr val="222222"/>
                </a:solidFill>
                <a:latin typeface="Arial" panose="020B0604020202020204" pitchFamily="34" charset="0"/>
              </a:rPr>
              <a:t>Nonlinear</a:t>
            </a:r>
            <a:r>
              <a:rPr lang="it-IT" sz="1500" dirty="0">
                <a:solidFill>
                  <a:srgbClr val="222222"/>
                </a:solidFill>
                <a:latin typeface="Arial" panose="020B0604020202020204" pitchFamily="34" charset="0"/>
              </a:rPr>
              <a:t> </a:t>
            </a:r>
            <a:r>
              <a:rPr lang="it-IT" sz="1500" dirty="0" err="1">
                <a:solidFill>
                  <a:srgbClr val="222222"/>
                </a:solidFill>
                <a:latin typeface="Arial" panose="020B0604020202020204" pitchFamily="34" charset="0"/>
              </a:rPr>
              <a:t>principal</a:t>
            </a:r>
            <a:r>
              <a:rPr lang="it-IT" sz="1500" dirty="0">
                <a:solidFill>
                  <a:srgbClr val="222222"/>
                </a:solidFill>
                <a:latin typeface="Arial" panose="020B0604020202020204" pitchFamily="34" charset="0"/>
              </a:rPr>
              <a:t> component </a:t>
            </a:r>
            <a:r>
              <a:rPr lang="it-IT" sz="1500" dirty="0" err="1">
                <a:solidFill>
                  <a:srgbClr val="222222"/>
                </a:solidFill>
                <a:latin typeface="Arial" panose="020B0604020202020204" pitchFamily="34" charset="0"/>
              </a:rPr>
              <a:t>analysis</a:t>
            </a:r>
            <a:r>
              <a:rPr lang="it-IT" sz="1500" dirty="0">
                <a:solidFill>
                  <a:srgbClr val="222222"/>
                </a:solidFill>
                <a:latin typeface="Arial" panose="020B0604020202020204" pitchFamily="34" charset="0"/>
              </a:rPr>
              <a:t> </a:t>
            </a:r>
            <a:r>
              <a:rPr lang="it-IT" sz="1500" dirty="0" err="1">
                <a:solidFill>
                  <a:srgbClr val="222222"/>
                </a:solidFill>
                <a:latin typeface="Arial" panose="020B0604020202020204" pitchFamily="34" charset="0"/>
              </a:rPr>
              <a:t>using</a:t>
            </a:r>
            <a:r>
              <a:rPr lang="it-IT" sz="1500" dirty="0">
                <a:solidFill>
                  <a:srgbClr val="222222"/>
                </a:solidFill>
                <a:latin typeface="Arial" panose="020B0604020202020204" pitchFamily="34" charset="0"/>
              </a:rPr>
              <a:t> </a:t>
            </a:r>
            <a:r>
              <a:rPr lang="it-IT" sz="1500" dirty="0" err="1">
                <a:solidFill>
                  <a:srgbClr val="222222"/>
                </a:solidFill>
                <a:latin typeface="Arial" panose="020B0604020202020204" pitchFamily="34" charset="0"/>
              </a:rPr>
              <a:t>autoassociative</a:t>
            </a:r>
            <a:r>
              <a:rPr lang="it-IT" sz="1500" dirty="0">
                <a:solidFill>
                  <a:srgbClr val="222222"/>
                </a:solidFill>
                <a:latin typeface="Arial" panose="020B0604020202020204" pitchFamily="34" charset="0"/>
              </a:rPr>
              <a:t> </a:t>
            </a:r>
            <a:r>
              <a:rPr lang="it-IT" sz="1500" dirty="0" err="1">
                <a:solidFill>
                  <a:srgbClr val="222222"/>
                </a:solidFill>
                <a:latin typeface="Arial" panose="020B0604020202020204" pitchFamily="34" charset="0"/>
              </a:rPr>
              <a:t>neural</a:t>
            </a:r>
            <a:r>
              <a:rPr lang="it-IT" sz="1500" dirty="0">
                <a:solidFill>
                  <a:srgbClr val="222222"/>
                </a:solidFill>
                <a:latin typeface="Arial" panose="020B0604020202020204" pitchFamily="34" charset="0"/>
              </a:rPr>
              <a:t> networks." </a:t>
            </a:r>
            <a:r>
              <a:rPr lang="it-IT" sz="1500" dirty="0" err="1">
                <a:solidFill>
                  <a:srgbClr val="222222"/>
                </a:solidFill>
                <a:latin typeface="Arial" panose="020B0604020202020204" pitchFamily="34" charset="0"/>
              </a:rPr>
              <a:t>AIChE</a:t>
            </a:r>
            <a:r>
              <a:rPr lang="it-IT" sz="1500" dirty="0">
                <a:solidFill>
                  <a:srgbClr val="222222"/>
                </a:solidFill>
                <a:latin typeface="Arial" panose="020B0604020202020204" pitchFamily="34" charset="0"/>
              </a:rPr>
              <a:t> journal 37.2 (1991): 233-243.</a:t>
            </a:r>
          </a:p>
          <a:p>
            <a:pPr marL="0" indent="0">
              <a:buNone/>
            </a:pPr>
            <a:r>
              <a:rPr lang="it-IT" sz="1500" dirty="0">
                <a:solidFill>
                  <a:srgbClr val="222222"/>
                </a:solidFill>
                <a:latin typeface="Arial" panose="020B0604020202020204" pitchFamily="34" charset="0"/>
              </a:rPr>
              <a:t>[9] </a:t>
            </a:r>
            <a:r>
              <a:rPr lang="en-US" sz="1500" dirty="0"/>
              <a:t>Kuhn, Max, and </a:t>
            </a:r>
            <a:r>
              <a:rPr lang="en-US" sz="1500" dirty="0" err="1"/>
              <a:t>Kjell</a:t>
            </a:r>
            <a:r>
              <a:rPr lang="en-US" sz="1500" dirty="0"/>
              <a:t> Johnson. </a:t>
            </a:r>
            <a:r>
              <a:rPr lang="en-US" sz="1500" i="1" dirty="0"/>
              <a:t>Feature engineering and selection: A practical approach for predictive models</a:t>
            </a:r>
            <a:r>
              <a:rPr lang="en-US" sz="1500" dirty="0"/>
              <a:t>. CRC Press, 2019.</a:t>
            </a:r>
          </a:p>
          <a:p>
            <a:pPr marL="0" indent="0">
              <a:buNone/>
            </a:pPr>
            <a:r>
              <a:rPr lang="en-US" sz="1500" dirty="0"/>
              <a:t>[10] L. </a:t>
            </a:r>
            <a:r>
              <a:rPr lang="en-US" sz="1500" dirty="0" err="1"/>
              <a:t>Breiman</a:t>
            </a:r>
            <a:r>
              <a:rPr lang="en-US" sz="1500" dirty="0"/>
              <a:t>, “Random Forests”, Machine Learning, 45(1), 5-32, 2001.</a:t>
            </a:r>
          </a:p>
          <a:p>
            <a:pPr marL="0" indent="0">
              <a:buNone/>
            </a:pPr>
            <a:r>
              <a:rPr lang="it-CH" sz="1500" dirty="0"/>
              <a:t>[11] https://scikit-learn.org/stable/modules/generated/sklearn.inspection.permutation_importance.html#sklearn.inspection.permutation_importance</a:t>
            </a:r>
            <a:endParaRPr lang="en-US" sz="1500" dirty="0"/>
          </a:p>
          <a:p>
            <a:pPr marL="0" indent="0">
              <a:buNone/>
            </a:pPr>
            <a:r>
              <a:rPr lang="it-CH" sz="1500" dirty="0"/>
              <a:t>[12] López de Prado, Marcos and López de Prado, Marcos, </a:t>
            </a:r>
            <a:r>
              <a:rPr lang="it-CH" sz="1500" dirty="0" err="1"/>
              <a:t>Clustered</a:t>
            </a:r>
            <a:r>
              <a:rPr lang="it-CH" sz="1500" dirty="0"/>
              <a:t> </a:t>
            </a:r>
            <a:r>
              <a:rPr lang="it-CH" sz="1500" dirty="0" err="1"/>
              <a:t>Feature</a:t>
            </a:r>
            <a:r>
              <a:rPr lang="it-CH" sz="1500" dirty="0"/>
              <a:t> </a:t>
            </a:r>
            <a:r>
              <a:rPr lang="it-CH" sz="1500" dirty="0" err="1"/>
              <a:t>Importance</a:t>
            </a:r>
            <a:r>
              <a:rPr lang="it-CH" sz="1500" dirty="0"/>
              <a:t> (Presentation </a:t>
            </a:r>
            <a:r>
              <a:rPr lang="it-CH" sz="1500" dirty="0" err="1"/>
              <a:t>Slides</a:t>
            </a:r>
            <a:r>
              <a:rPr lang="it-CH" sz="1500" dirty="0"/>
              <a:t>) (</a:t>
            </a:r>
            <a:r>
              <a:rPr lang="it-CH" sz="1500" dirty="0" err="1"/>
              <a:t>January</a:t>
            </a:r>
            <a:r>
              <a:rPr lang="it-CH" sz="1500" dirty="0"/>
              <a:t> 29, 2020). </a:t>
            </a:r>
            <a:r>
              <a:rPr lang="it-CH" sz="1500" dirty="0" err="1"/>
              <a:t>Available</a:t>
            </a:r>
            <a:r>
              <a:rPr lang="it-CH" sz="1500" dirty="0"/>
              <a:t> </a:t>
            </a:r>
            <a:r>
              <a:rPr lang="it-CH" sz="1500" dirty="0" err="1"/>
              <a:t>at</a:t>
            </a:r>
            <a:r>
              <a:rPr lang="it-CH" sz="1500" dirty="0"/>
              <a:t> SSRN: https://ssrn.com/abstract=3517595 or http://dx.doi.org/10.2139/ssrn.3517595 </a:t>
            </a:r>
            <a:endParaRPr lang="en-US" sz="1500" dirty="0"/>
          </a:p>
          <a:p>
            <a:pPr marL="0" indent="0">
              <a:buNone/>
            </a:pPr>
            <a:endParaRPr lang="it-IT" sz="1500" dirty="0">
              <a:solidFill>
                <a:srgbClr val="000000"/>
              </a:solidFill>
              <a:latin typeface="Segoe UI" panose="020B0502040204020203" pitchFamily="34" charset="0"/>
            </a:endParaRPr>
          </a:p>
          <a:p>
            <a:pPr marL="0" indent="0">
              <a:buNone/>
            </a:pPr>
            <a:endParaRPr lang="it-IT" sz="1500" dirty="0">
              <a:solidFill>
                <a:srgbClr val="222222"/>
              </a:solidFill>
              <a:latin typeface="Arial" panose="020B0604020202020204" pitchFamily="34" charset="0"/>
            </a:endParaRPr>
          </a:p>
          <a:p>
            <a:pPr marL="0" indent="0">
              <a:buNone/>
            </a:pPr>
            <a:endParaRPr lang="it-IT" sz="1500" dirty="0">
              <a:solidFill>
                <a:srgbClr val="000000"/>
              </a:solidFill>
              <a:latin typeface="Segoe UI" panose="020B0502040204020203" pitchFamily="34" charset="0"/>
            </a:endParaRPr>
          </a:p>
          <a:p>
            <a:pPr marL="0" indent="0">
              <a:buNone/>
            </a:pPr>
            <a:endParaRPr lang="it-IT" sz="1500" dirty="0">
              <a:solidFill>
                <a:srgbClr val="000000"/>
              </a:solidFill>
              <a:latin typeface="Segoe UI" panose="020B0502040204020203" pitchFamily="34" charset="0"/>
            </a:endParaRPr>
          </a:p>
          <a:p>
            <a:pPr marL="0" indent="0">
              <a:buNone/>
            </a:pPr>
            <a:endParaRPr lang="it-IT" sz="1500" dirty="0"/>
          </a:p>
          <a:p>
            <a:pPr marL="0" indent="0">
              <a:buNone/>
            </a:pPr>
            <a:endParaRPr lang="it-IT" sz="1500" dirty="0">
              <a:ea typeface="+mn-lt"/>
              <a:cs typeface="+mn-lt"/>
            </a:endParaRPr>
          </a:p>
          <a:p>
            <a:pPr marL="0" indent="0">
              <a:buNone/>
            </a:pPr>
            <a:endParaRPr lang="it-IT" sz="1500" dirty="0">
              <a:ea typeface="+mn-lt"/>
              <a:cs typeface="+mn-lt"/>
            </a:endParaRPr>
          </a:p>
          <a:p>
            <a:pPr marL="0" indent="0">
              <a:buNone/>
            </a:pPr>
            <a:endParaRPr lang="it-IT" sz="1500" dirty="0">
              <a:ea typeface="+mn-lt"/>
              <a:cs typeface="+mn-lt"/>
            </a:endParaRPr>
          </a:p>
          <a:p>
            <a:pPr marL="0" indent="0">
              <a:buNone/>
            </a:pPr>
            <a:endParaRPr lang="en-US" sz="1500" dirty="0"/>
          </a:p>
        </p:txBody>
      </p:sp>
      <p:sp>
        <p:nvSpPr>
          <p:cNvPr id="4" name="Segnaposto data 3"/>
          <p:cNvSpPr>
            <a:spLocks noGrp="1"/>
          </p:cNvSpPr>
          <p:nvPr>
            <p:ph type="dt" sz="half" idx="10"/>
          </p:nvPr>
        </p:nvSpPr>
        <p:spPr/>
        <p:txBody>
          <a:bodyPr/>
          <a:lstStyle/>
          <a:p>
            <a:r>
              <a:rPr lang="en-US" altLang="x-none"/>
              <a:t>29 March 2023</a:t>
            </a:r>
            <a:endParaRPr lang="it-IT" altLang="x-none"/>
          </a:p>
        </p:txBody>
      </p:sp>
    </p:spTree>
    <p:extLst>
      <p:ext uri="{BB962C8B-B14F-4D97-AF65-F5344CB8AC3E}">
        <p14:creationId xmlns:p14="http://schemas.microsoft.com/office/powerpoint/2010/main" val="3699908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CH" dirty="0"/>
              <a:t>Computing </a:t>
            </a:r>
            <a:r>
              <a:rPr lang="it-CH" dirty="0" err="1"/>
              <a:t>correlation</a:t>
            </a:r>
            <a:r>
              <a:rPr lang="it-CH" dirty="0"/>
              <a:t> in </a:t>
            </a:r>
            <a:r>
              <a:rPr lang="it-CH" dirty="0" err="1"/>
              <a:t>python</a:t>
            </a:r>
            <a:endParaRPr lang="en-US" dirty="0"/>
          </a:p>
        </p:txBody>
      </p:sp>
      <p:sp>
        <p:nvSpPr>
          <p:cNvPr id="4" name="Segnaposto data 3"/>
          <p:cNvSpPr>
            <a:spLocks noGrp="1"/>
          </p:cNvSpPr>
          <p:nvPr>
            <p:ph type="dt" sz="half" idx="10"/>
          </p:nvPr>
        </p:nvSpPr>
        <p:spPr/>
        <p:txBody>
          <a:bodyPr/>
          <a:lstStyle/>
          <a:p>
            <a:r>
              <a:rPr lang="en-US" altLang="x-none"/>
              <a:t>29 March 2023</a:t>
            </a:r>
            <a:endParaRPr lang="it-IT" altLang="x-none"/>
          </a:p>
        </p:txBody>
      </p:sp>
      <p:pic>
        <p:nvPicPr>
          <p:cNvPr id="6" name="Segnaposto contenuto 5" descr="Immagine che contiene grafico&#10;&#10;Descrizione generata automaticamente">
            <a:extLst>
              <a:ext uri="{FF2B5EF4-FFF2-40B4-BE49-F238E27FC236}">
                <a16:creationId xmlns:a16="http://schemas.microsoft.com/office/drawing/2014/main" id="{AEC67A12-A014-B970-2653-3607D2EE79DC}"/>
              </a:ext>
            </a:extLst>
          </p:cNvPr>
          <p:cNvPicPr>
            <a:picLocks noGrp="1" noChangeAspect="1"/>
          </p:cNvPicPr>
          <p:nvPr>
            <p:ph idx="1"/>
          </p:nvPr>
        </p:nvPicPr>
        <p:blipFill>
          <a:blip r:embed="rId2"/>
          <a:stretch>
            <a:fillRect/>
          </a:stretch>
        </p:blipFill>
        <p:spPr>
          <a:xfrm>
            <a:off x="1271464" y="2305355"/>
            <a:ext cx="3493015" cy="3419863"/>
          </a:xfrm>
        </p:spPr>
      </p:pic>
      <p:pic>
        <p:nvPicPr>
          <p:cNvPr id="8" name="Immagine 7" descr="Immagine che contiene testo&#10;&#10;Descrizione generata automaticamente">
            <a:extLst>
              <a:ext uri="{FF2B5EF4-FFF2-40B4-BE49-F238E27FC236}">
                <a16:creationId xmlns:a16="http://schemas.microsoft.com/office/drawing/2014/main" id="{C78F5D46-5C3E-6513-BF3F-08AACE54A7CC}"/>
              </a:ext>
            </a:extLst>
          </p:cNvPr>
          <p:cNvPicPr>
            <a:picLocks noChangeAspect="1"/>
          </p:cNvPicPr>
          <p:nvPr/>
        </p:nvPicPr>
        <p:blipFill>
          <a:blip r:embed="rId3"/>
          <a:stretch>
            <a:fillRect/>
          </a:stretch>
        </p:blipFill>
        <p:spPr>
          <a:xfrm>
            <a:off x="5015880" y="3382062"/>
            <a:ext cx="6011114" cy="1533739"/>
          </a:xfrm>
          <a:prstGeom prst="rect">
            <a:avLst/>
          </a:prstGeom>
        </p:spPr>
      </p:pic>
    </p:spTree>
    <p:extLst>
      <p:ext uri="{BB962C8B-B14F-4D97-AF65-F5344CB8AC3E}">
        <p14:creationId xmlns:p14="http://schemas.microsoft.com/office/powerpoint/2010/main" val="2812912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CH" dirty="0"/>
              <a:t>Quiz 1</a:t>
            </a:r>
            <a:endParaRPr lang="en-US" dirty="0"/>
          </a:p>
        </p:txBody>
      </p:sp>
      <p:sp>
        <p:nvSpPr>
          <p:cNvPr id="4" name="Segnaposto data 3"/>
          <p:cNvSpPr>
            <a:spLocks noGrp="1"/>
          </p:cNvSpPr>
          <p:nvPr>
            <p:ph type="dt" sz="half" idx="10"/>
          </p:nvPr>
        </p:nvSpPr>
        <p:spPr/>
        <p:txBody>
          <a:bodyPr/>
          <a:lstStyle/>
          <a:p>
            <a:r>
              <a:rPr lang="en-US" altLang="x-none"/>
              <a:t>29 March 2023</a:t>
            </a:r>
            <a:endParaRPr lang="it-IT" altLang="x-none"/>
          </a:p>
        </p:txBody>
      </p:sp>
      <p:pic>
        <p:nvPicPr>
          <p:cNvPr id="6" name="Segnaposto contenuto 5" descr="Immagine che contiene grafico&#10;&#10;Descrizione generata automaticamente">
            <a:extLst>
              <a:ext uri="{FF2B5EF4-FFF2-40B4-BE49-F238E27FC236}">
                <a16:creationId xmlns:a16="http://schemas.microsoft.com/office/drawing/2014/main" id="{50391158-60F6-6E62-088D-47601A5025BF}"/>
              </a:ext>
            </a:extLst>
          </p:cNvPr>
          <p:cNvPicPr>
            <a:picLocks noGrp="1" noChangeAspect="1"/>
          </p:cNvPicPr>
          <p:nvPr>
            <p:ph idx="1"/>
          </p:nvPr>
        </p:nvPicPr>
        <p:blipFill>
          <a:blip r:embed="rId2"/>
          <a:stretch>
            <a:fillRect/>
          </a:stretch>
        </p:blipFill>
        <p:spPr>
          <a:xfrm>
            <a:off x="1415480" y="2526789"/>
            <a:ext cx="3319279" cy="3099822"/>
          </a:xfrm>
        </p:spPr>
      </p:pic>
      <p:pic>
        <p:nvPicPr>
          <p:cNvPr id="8" name="Immagine 7" descr="Immagine che contiene grafico&#10;&#10;Descrizione generata automaticamente">
            <a:extLst>
              <a:ext uri="{FF2B5EF4-FFF2-40B4-BE49-F238E27FC236}">
                <a16:creationId xmlns:a16="http://schemas.microsoft.com/office/drawing/2014/main" id="{4EECA1FF-2611-B5A7-A09B-EFD8485687AE}"/>
              </a:ext>
            </a:extLst>
          </p:cNvPr>
          <p:cNvPicPr>
            <a:picLocks noChangeAspect="1"/>
          </p:cNvPicPr>
          <p:nvPr/>
        </p:nvPicPr>
        <p:blipFill>
          <a:blip r:embed="rId3"/>
          <a:stretch>
            <a:fillRect/>
          </a:stretch>
        </p:blipFill>
        <p:spPr>
          <a:xfrm>
            <a:off x="6744072" y="2526789"/>
            <a:ext cx="3319279" cy="3099822"/>
          </a:xfrm>
          <a:prstGeom prst="rect">
            <a:avLst/>
          </a:prstGeom>
        </p:spPr>
      </p:pic>
      <p:sp>
        <p:nvSpPr>
          <p:cNvPr id="11" name="CasellaDiTesto 10">
            <a:extLst>
              <a:ext uri="{FF2B5EF4-FFF2-40B4-BE49-F238E27FC236}">
                <a16:creationId xmlns:a16="http://schemas.microsoft.com/office/drawing/2014/main" id="{791A2B8F-EB8B-CA56-6E76-22ED08D4FF16}"/>
              </a:ext>
            </a:extLst>
          </p:cNvPr>
          <p:cNvSpPr txBox="1"/>
          <p:nvPr/>
        </p:nvSpPr>
        <p:spPr bwMode="auto">
          <a:xfrm>
            <a:off x="420688" y="1912938"/>
            <a:ext cx="6097022" cy="369332"/>
          </a:xfrm>
          <a:prstGeom prst="rect">
            <a:avLst/>
          </a:prstGeom>
          <a:noFill/>
          <a:ln w="9525">
            <a:noFill/>
            <a:miter lim="800000"/>
            <a:headEnd/>
            <a:tailEnd/>
          </a:ln>
        </p:spPr>
        <p:txBody>
          <a:bodyPr wrap="square">
            <a:spAutoFit/>
          </a:bodyPr>
          <a:lstStyle/>
          <a:p>
            <a:r>
              <a:rPr lang="en-US" sz="1800" dirty="0"/>
              <a:t>Is the correlation stronger for blue or orange data points?</a:t>
            </a:r>
          </a:p>
        </p:txBody>
      </p:sp>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BEBB6C4D-1784-4D72-385F-B07211A72D13}"/>
                  </a:ext>
                </a:extLst>
              </p:cNvPr>
              <p:cNvSpPr txBox="1"/>
              <p:nvPr/>
            </p:nvSpPr>
            <p:spPr bwMode="auto">
              <a:xfrm>
                <a:off x="2533094" y="5501628"/>
                <a:ext cx="1258649" cy="636841"/>
              </a:xfrm>
              <a:prstGeom prst="rect">
                <a:avLst/>
              </a:prstGeom>
              <a:noFill/>
              <a:ln w="9525">
                <a:noFill/>
                <a:miter lim="800000"/>
                <a:headEnd/>
                <a:tailEnd/>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CH" sz="1600" i="1" smtClean="0">
                              <a:solidFill>
                                <a:srgbClr val="408BBF"/>
                              </a:solidFill>
                              <a:latin typeface="Cambria Math" panose="02040503050406030204" pitchFamily="18" charset="0"/>
                            </a:rPr>
                          </m:ctrlPr>
                        </m:sSubPr>
                        <m:e>
                          <m:r>
                            <a:rPr lang="it-CH" sz="1600" i="1">
                              <a:solidFill>
                                <a:srgbClr val="408BBF"/>
                              </a:solidFill>
                              <a:latin typeface="Cambria Math" panose="02040503050406030204" pitchFamily="18" charset="0"/>
                            </a:rPr>
                            <m:t>𝜌</m:t>
                          </m:r>
                        </m:e>
                        <m:sub>
                          <m:sSub>
                            <m:sSubPr>
                              <m:ctrlPr>
                                <a:rPr lang="it-CH" sz="1600" b="0" i="1" smtClean="0">
                                  <a:solidFill>
                                    <a:srgbClr val="408BBF"/>
                                  </a:solidFill>
                                  <a:latin typeface="Cambria Math" panose="02040503050406030204" pitchFamily="18" charset="0"/>
                                </a:rPr>
                              </m:ctrlPr>
                            </m:sSubPr>
                            <m:e>
                              <m:r>
                                <a:rPr lang="it-CH" sz="1600" i="1">
                                  <a:solidFill>
                                    <a:srgbClr val="408BBF"/>
                                  </a:solidFill>
                                  <a:latin typeface="Cambria Math" panose="02040503050406030204" pitchFamily="18" charset="0"/>
                                </a:rPr>
                                <m:t>𝑋</m:t>
                              </m:r>
                            </m:e>
                            <m:sub>
                              <m:r>
                                <a:rPr lang="it-CH" sz="1600" b="0" i="1" smtClean="0">
                                  <a:solidFill>
                                    <a:srgbClr val="408BBF"/>
                                  </a:solidFill>
                                  <a:latin typeface="Cambria Math" panose="02040503050406030204" pitchFamily="18" charset="0"/>
                                </a:rPr>
                                <m:t>1</m:t>
                              </m:r>
                            </m:sub>
                          </m:sSub>
                          <m:sSub>
                            <m:sSubPr>
                              <m:ctrlPr>
                                <a:rPr lang="it-CH" sz="1600" b="0" i="1" smtClean="0">
                                  <a:solidFill>
                                    <a:srgbClr val="408BBF"/>
                                  </a:solidFill>
                                  <a:latin typeface="Cambria Math" panose="02040503050406030204" pitchFamily="18" charset="0"/>
                                </a:rPr>
                              </m:ctrlPr>
                            </m:sSubPr>
                            <m:e>
                              <m:r>
                                <a:rPr lang="it-CH" sz="1600" b="0" i="1" smtClean="0">
                                  <a:solidFill>
                                    <a:srgbClr val="408BBF"/>
                                  </a:solidFill>
                                  <a:latin typeface="Cambria Math" panose="02040503050406030204" pitchFamily="18" charset="0"/>
                                </a:rPr>
                                <m:t>𝑋</m:t>
                              </m:r>
                            </m:e>
                            <m:sub>
                              <m:r>
                                <a:rPr lang="it-CH" sz="1600" b="0" i="1" smtClean="0">
                                  <a:solidFill>
                                    <a:srgbClr val="408BBF"/>
                                  </a:solidFill>
                                  <a:latin typeface="Cambria Math" panose="02040503050406030204" pitchFamily="18" charset="0"/>
                                </a:rPr>
                                <m:t>2</m:t>
                              </m:r>
                            </m:sub>
                          </m:sSub>
                        </m:sub>
                      </m:sSub>
                      <m:r>
                        <a:rPr lang="it-CH" sz="1600" b="0" i="1" smtClean="0">
                          <a:solidFill>
                            <a:srgbClr val="408BBF"/>
                          </a:solidFill>
                          <a:latin typeface="Cambria Math" panose="02040503050406030204" pitchFamily="18" charset="0"/>
                        </a:rPr>
                        <m:t>=1</m:t>
                      </m:r>
                    </m:oMath>
                  </m:oMathPara>
                </a14:m>
                <a:endParaRPr lang="it-CH" sz="1600" b="0" dirty="0">
                  <a:solidFill>
                    <a:srgbClr val="408BBF"/>
                  </a:solidFill>
                </a:endParaRPr>
              </a:p>
              <a:p>
                <a:pPr/>
                <a14:m>
                  <m:oMathPara xmlns:m="http://schemas.openxmlformats.org/officeDocument/2006/math">
                    <m:oMathParaPr>
                      <m:jc m:val="centerGroup"/>
                    </m:oMathParaPr>
                    <m:oMath xmlns:m="http://schemas.openxmlformats.org/officeDocument/2006/math">
                      <m:sSub>
                        <m:sSubPr>
                          <m:ctrlPr>
                            <a:rPr lang="it-CH" sz="1600" i="1" smtClean="0">
                              <a:solidFill>
                                <a:srgbClr val="FF9131"/>
                              </a:solidFill>
                              <a:latin typeface="Cambria Math" panose="02040503050406030204" pitchFamily="18" charset="0"/>
                            </a:rPr>
                          </m:ctrlPr>
                        </m:sSubPr>
                        <m:e>
                          <m:r>
                            <a:rPr lang="it-CH" sz="1600" i="1">
                              <a:solidFill>
                                <a:srgbClr val="FF9131"/>
                              </a:solidFill>
                              <a:latin typeface="Cambria Math" panose="02040503050406030204" pitchFamily="18" charset="0"/>
                            </a:rPr>
                            <m:t>𝜌</m:t>
                          </m:r>
                        </m:e>
                        <m:sub>
                          <m:sSub>
                            <m:sSubPr>
                              <m:ctrlPr>
                                <a:rPr lang="it-CH" sz="1600" b="0" i="1" smtClean="0">
                                  <a:solidFill>
                                    <a:srgbClr val="FF9131"/>
                                  </a:solidFill>
                                  <a:latin typeface="Cambria Math" panose="02040503050406030204" pitchFamily="18" charset="0"/>
                                </a:rPr>
                              </m:ctrlPr>
                            </m:sSubPr>
                            <m:e>
                              <m:r>
                                <a:rPr lang="it-CH" sz="1600" i="1">
                                  <a:solidFill>
                                    <a:srgbClr val="FF9131"/>
                                  </a:solidFill>
                                  <a:latin typeface="Cambria Math" panose="02040503050406030204" pitchFamily="18" charset="0"/>
                                </a:rPr>
                                <m:t>𝑋</m:t>
                              </m:r>
                            </m:e>
                            <m:sub>
                              <m:r>
                                <a:rPr lang="it-CH" sz="1600" b="0" i="1" smtClean="0">
                                  <a:solidFill>
                                    <a:srgbClr val="FF9131"/>
                                  </a:solidFill>
                                  <a:latin typeface="Cambria Math" panose="02040503050406030204" pitchFamily="18" charset="0"/>
                                </a:rPr>
                                <m:t>1</m:t>
                              </m:r>
                            </m:sub>
                          </m:sSub>
                          <m:sSub>
                            <m:sSubPr>
                              <m:ctrlPr>
                                <a:rPr lang="it-CH" sz="1600" b="0" i="1" smtClean="0">
                                  <a:solidFill>
                                    <a:srgbClr val="FF9131"/>
                                  </a:solidFill>
                                  <a:latin typeface="Cambria Math" panose="02040503050406030204" pitchFamily="18" charset="0"/>
                                </a:rPr>
                              </m:ctrlPr>
                            </m:sSubPr>
                            <m:e>
                              <m:r>
                                <a:rPr lang="it-CH" sz="1600" b="0" i="1" smtClean="0">
                                  <a:solidFill>
                                    <a:srgbClr val="FF9131"/>
                                  </a:solidFill>
                                  <a:latin typeface="Cambria Math" panose="02040503050406030204" pitchFamily="18" charset="0"/>
                                </a:rPr>
                                <m:t>𝑋</m:t>
                              </m:r>
                            </m:e>
                            <m:sub>
                              <m:r>
                                <a:rPr lang="it-CH" sz="1600" b="0" i="1" smtClean="0">
                                  <a:solidFill>
                                    <a:srgbClr val="FF9131"/>
                                  </a:solidFill>
                                  <a:latin typeface="Cambria Math" panose="02040503050406030204" pitchFamily="18" charset="0"/>
                                </a:rPr>
                                <m:t>2</m:t>
                              </m:r>
                            </m:sub>
                          </m:sSub>
                        </m:sub>
                      </m:sSub>
                      <m:r>
                        <a:rPr lang="it-CH" sz="1600" b="0" i="1" smtClean="0">
                          <a:solidFill>
                            <a:srgbClr val="FF9131"/>
                          </a:solidFill>
                          <a:latin typeface="Cambria Math" panose="02040503050406030204" pitchFamily="18" charset="0"/>
                        </a:rPr>
                        <m:t>=1</m:t>
                      </m:r>
                    </m:oMath>
                  </m:oMathPara>
                </a14:m>
                <a:endParaRPr lang="en-US" sz="1600" dirty="0"/>
              </a:p>
            </p:txBody>
          </p:sp>
        </mc:Choice>
        <mc:Fallback xmlns="">
          <p:sp>
            <p:nvSpPr>
              <p:cNvPr id="13" name="CasellaDiTesto 12">
                <a:extLst>
                  <a:ext uri="{FF2B5EF4-FFF2-40B4-BE49-F238E27FC236}">
                    <a16:creationId xmlns:a16="http://schemas.microsoft.com/office/drawing/2014/main" id="{BEBB6C4D-1784-4D72-385F-B07211A72D13}"/>
                  </a:ext>
                </a:extLst>
              </p:cNvPr>
              <p:cNvSpPr txBox="1">
                <a:spLocks noRot="1" noChangeAspect="1" noMove="1" noResize="1" noEditPoints="1" noAdjustHandles="1" noChangeArrowheads="1" noChangeShapeType="1" noTextEdit="1"/>
              </p:cNvSpPr>
              <p:nvPr/>
            </p:nvSpPr>
            <p:spPr bwMode="auto">
              <a:xfrm>
                <a:off x="2533094" y="5501628"/>
                <a:ext cx="1258649" cy="636841"/>
              </a:xfrm>
              <a:prstGeom prst="rect">
                <a:avLst/>
              </a:prstGeom>
              <a:blipFill>
                <a:blip r:embed="rId4"/>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7EA5185C-CE0A-9769-303C-C8C4F41F1FEA}"/>
                  </a:ext>
                </a:extLst>
              </p:cNvPr>
              <p:cNvSpPr txBox="1"/>
              <p:nvPr/>
            </p:nvSpPr>
            <p:spPr bwMode="auto">
              <a:xfrm>
                <a:off x="8040216" y="5501627"/>
                <a:ext cx="1258649" cy="636841"/>
              </a:xfrm>
              <a:prstGeom prst="rect">
                <a:avLst/>
              </a:prstGeom>
              <a:noFill/>
              <a:ln w="9525">
                <a:noFill/>
                <a:miter lim="800000"/>
                <a:headEnd/>
                <a:tailEnd/>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CH" sz="1600" i="1" smtClean="0">
                              <a:solidFill>
                                <a:srgbClr val="408BBF"/>
                              </a:solidFill>
                              <a:latin typeface="Cambria Math" panose="02040503050406030204" pitchFamily="18" charset="0"/>
                            </a:rPr>
                          </m:ctrlPr>
                        </m:sSubPr>
                        <m:e>
                          <m:r>
                            <a:rPr lang="it-CH" sz="1600" i="1">
                              <a:solidFill>
                                <a:srgbClr val="408BBF"/>
                              </a:solidFill>
                              <a:latin typeface="Cambria Math" panose="02040503050406030204" pitchFamily="18" charset="0"/>
                            </a:rPr>
                            <m:t>𝜌</m:t>
                          </m:r>
                        </m:e>
                        <m:sub>
                          <m:sSub>
                            <m:sSubPr>
                              <m:ctrlPr>
                                <a:rPr lang="it-CH" sz="1600" b="0" i="1" smtClean="0">
                                  <a:solidFill>
                                    <a:srgbClr val="408BBF"/>
                                  </a:solidFill>
                                  <a:latin typeface="Cambria Math" panose="02040503050406030204" pitchFamily="18" charset="0"/>
                                </a:rPr>
                              </m:ctrlPr>
                            </m:sSubPr>
                            <m:e>
                              <m:r>
                                <a:rPr lang="it-CH" sz="1600" i="1">
                                  <a:solidFill>
                                    <a:srgbClr val="408BBF"/>
                                  </a:solidFill>
                                  <a:latin typeface="Cambria Math" panose="02040503050406030204" pitchFamily="18" charset="0"/>
                                </a:rPr>
                                <m:t>𝑋</m:t>
                              </m:r>
                            </m:e>
                            <m:sub>
                              <m:r>
                                <a:rPr lang="it-CH" sz="1600" b="0" i="1" smtClean="0">
                                  <a:solidFill>
                                    <a:srgbClr val="408BBF"/>
                                  </a:solidFill>
                                  <a:latin typeface="Cambria Math" panose="02040503050406030204" pitchFamily="18" charset="0"/>
                                </a:rPr>
                                <m:t>1</m:t>
                              </m:r>
                            </m:sub>
                          </m:sSub>
                          <m:sSub>
                            <m:sSubPr>
                              <m:ctrlPr>
                                <a:rPr lang="it-CH" sz="1600" b="0" i="1" smtClean="0">
                                  <a:solidFill>
                                    <a:srgbClr val="408BBF"/>
                                  </a:solidFill>
                                  <a:latin typeface="Cambria Math" panose="02040503050406030204" pitchFamily="18" charset="0"/>
                                </a:rPr>
                              </m:ctrlPr>
                            </m:sSubPr>
                            <m:e>
                              <m:r>
                                <a:rPr lang="it-CH" sz="1600" b="0" i="1" smtClean="0">
                                  <a:solidFill>
                                    <a:srgbClr val="408BBF"/>
                                  </a:solidFill>
                                  <a:latin typeface="Cambria Math" panose="02040503050406030204" pitchFamily="18" charset="0"/>
                                </a:rPr>
                                <m:t>𝑋</m:t>
                              </m:r>
                            </m:e>
                            <m:sub>
                              <m:r>
                                <a:rPr lang="it-CH" sz="1600" b="0" i="1" smtClean="0">
                                  <a:solidFill>
                                    <a:srgbClr val="408BBF"/>
                                  </a:solidFill>
                                  <a:latin typeface="Cambria Math" panose="02040503050406030204" pitchFamily="18" charset="0"/>
                                </a:rPr>
                                <m:t>2</m:t>
                              </m:r>
                            </m:sub>
                          </m:sSub>
                        </m:sub>
                      </m:sSub>
                      <m:r>
                        <a:rPr lang="it-CH" sz="1600" b="0" i="1" smtClean="0">
                          <a:solidFill>
                            <a:srgbClr val="408BBF"/>
                          </a:solidFill>
                          <a:latin typeface="Cambria Math" panose="02040503050406030204" pitchFamily="18" charset="0"/>
                        </a:rPr>
                        <m:t>&lt;1</m:t>
                      </m:r>
                    </m:oMath>
                  </m:oMathPara>
                </a14:m>
                <a:endParaRPr lang="it-CH" sz="1600" b="0" dirty="0">
                  <a:solidFill>
                    <a:srgbClr val="408BBF"/>
                  </a:solidFill>
                </a:endParaRPr>
              </a:p>
              <a:p>
                <a:pPr/>
                <a14:m>
                  <m:oMathPara xmlns:m="http://schemas.openxmlformats.org/officeDocument/2006/math">
                    <m:oMathParaPr>
                      <m:jc m:val="centerGroup"/>
                    </m:oMathParaPr>
                    <m:oMath xmlns:m="http://schemas.openxmlformats.org/officeDocument/2006/math">
                      <m:sSub>
                        <m:sSubPr>
                          <m:ctrlPr>
                            <a:rPr lang="it-CH" sz="1600" i="1" smtClean="0">
                              <a:solidFill>
                                <a:srgbClr val="FF9131"/>
                              </a:solidFill>
                              <a:latin typeface="Cambria Math" panose="02040503050406030204" pitchFamily="18" charset="0"/>
                            </a:rPr>
                          </m:ctrlPr>
                        </m:sSubPr>
                        <m:e>
                          <m:r>
                            <a:rPr lang="it-CH" sz="1600" i="1">
                              <a:solidFill>
                                <a:srgbClr val="FF9131"/>
                              </a:solidFill>
                              <a:latin typeface="Cambria Math" panose="02040503050406030204" pitchFamily="18" charset="0"/>
                            </a:rPr>
                            <m:t>𝜌</m:t>
                          </m:r>
                        </m:e>
                        <m:sub>
                          <m:sSub>
                            <m:sSubPr>
                              <m:ctrlPr>
                                <a:rPr lang="it-CH" sz="1600" b="0" i="1" smtClean="0">
                                  <a:solidFill>
                                    <a:srgbClr val="FF9131"/>
                                  </a:solidFill>
                                  <a:latin typeface="Cambria Math" panose="02040503050406030204" pitchFamily="18" charset="0"/>
                                </a:rPr>
                              </m:ctrlPr>
                            </m:sSubPr>
                            <m:e>
                              <m:r>
                                <a:rPr lang="it-CH" sz="1600" i="1">
                                  <a:solidFill>
                                    <a:srgbClr val="FF9131"/>
                                  </a:solidFill>
                                  <a:latin typeface="Cambria Math" panose="02040503050406030204" pitchFamily="18" charset="0"/>
                                </a:rPr>
                                <m:t>𝑋</m:t>
                              </m:r>
                            </m:e>
                            <m:sub>
                              <m:r>
                                <a:rPr lang="it-CH" sz="1600" b="0" i="1" smtClean="0">
                                  <a:solidFill>
                                    <a:srgbClr val="FF9131"/>
                                  </a:solidFill>
                                  <a:latin typeface="Cambria Math" panose="02040503050406030204" pitchFamily="18" charset="0"/>
                                </a:rPr>
                                <m:t>1</m:t>
                              </m:r>
                            </m:sub>
                          </m:sSub>
                          <m:sSub>
                            <m:sSubPr>
                              <m:ctrlPr>
                                <a:rPr lang="it-CH" sz="1600" b="0" i="1" smtClean="0">
                                  <a:solidFill>
                                    <a:srgbClr val="FF9131"/>
                                  </a:solidFill>
                                  <a:latin typeface="Cambria Math" panose="02040503050406030204" pitchFamily="18" charset="0"/>
                                </a:rPr>
                              </m:ctrlPr>
                            </m:sSubPr>
                            <m:e>
                              <m:r>
                                <a:rPr lang="it-CH" sz="1600" b="0" i="1" smtClean="0">
                                  <a:solidFill>
                                    <a:srgbClr val="FF9131"/>
                                  </a:solidFill>
                                  <a:latin typeface="Cambria Math" panose="02040503050406030204" pitchFamily="18" charset="0"/>
                                </a:rPr>
                                <m:t>𝑋</m:t>
                              </m:r>
                            </m:e>
                            <m:sub>
                              <m:r>
                                <a:rPr lang="it-CH" sz="1600" b="0" i="1" smtClean="0">
                                  <a:solidFill>
                                    <a:srgbClr val="FF9131"/>
                                  </a:solidFill>
                                  <a:latin typeface="Cambria Math" panose="02040503050406030204" pitchFamily="18" charset="0"/>
                                </a:rPr>
                                <m:t>2</m:t>
                              </m:r>
                            </m:sub>
                          </m:sSub>
                        </m:sub>
                      </m:sSub>
                      <m:r>
                        <a:rPr lang="it-CH" sz="1600" b="0" i="1" smtClean="0">
                          <a:solidFill>
                            <a:srgbClr val="FF9131"/>
                          </a:solidFill>
                          <a:latin typeface="Cambria Math" panose="02040503050406030204" pitchFamily="18" charset="0"/>
                        </a:rPr>
                        <m:t>=1</m:t>
                      </m:r>
                    </m:oMath>
                  </m:oMathPara>
                </a14:m>
                <a:endParaRPr lang="en-US" sz="1600" dirty="0"/>
              </a:p>
            </p:txBody>
          </p:sp>
        </mc:Choice>
        <mc:Fallback xmlns="">
          <p:sp>
            <p:nvSpPr>
              <p:cNvPr id="14" name="CasellaDiTesto 13">
                <a:extLst>
                  <a:ext uri="{FF2B5EF4-FFF2-40B4-BE49-F238E27FC236}">
                    <a16:creationId xmlns:a16="http://schemas.microsoft.com/office/drawing/2014/main" id="{7EA5185C-CE0A-9769-303C-C8C4F41F1FEA}"/>
                  </a:ext>
                </a:extLst>
              </p:cNvPr>
              <p:cNvSpPr txBox="1">
                <a:spLocks noRot="1" noChangeAspect="1" noMove="1" noResize="1" noEditPoints="1" noAdjustHandles="1" noChangeArrowheads="1" noChangeShapeType="1" noTextEdit="1"/>
              </p:cNvSpPr>
              <p:nvPr/>
            </p:nvSpPr>
            <p:spPr bwMode="auto">
              <a:xfrm>
                <a:off x="8040216" y="5501627"/>
                <a:ext cx="1258649" cy="636841"/>
              </a:xfrm>
              <a:prstGeom prst="rect">
                <a:avLst/>
              </a:prstGeom>
              <a:blipFill>
                <a:blip r:embed="rId5"/>
                <a:stretch>
                  <a:fillRect/>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784026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CH" dirty="0" err="1"/>
              <a:t>Correlation</a:t>
            </a:r>
            <a:r>
              <a:rPr lang="it-CH" dirty="0"/>
              <a:t> vs </a:t>
            </a:r>
            <a:r>
              <a:rPr lang="it-CH" dirty="0" err="1"/>
              <a:t>outliers</a:t>
            </a:r>
            <a:endParaRPr lang="en-US" dirty="0"/>
          </a:p>
        </p:txBody>
      </p:sp>
      <p:sp>
        <p:nvSpPr>
          <p:cNvPr id="4" name="Segnaposto data 3"/>
          <p:cNvSpPr>
            <a:spLocks noGrp="1"/>
          </p:cNvSpPr>
          <p:nvPr>
            <p:ph type="dt" sz="half" idx="10"/>
          </p:nvPr>
        </p:nvSpPr>
        <p:spPr/>
        <p:txBody>
          <a:bodyPr/>
          <a:lstStyle/>
          <a:p>
            <a:r>
              <a:rPr lang="en-US" altLang="x-none"/>
              <a:t>29 March 2023</a:t>
            </a:r>
            <a:endParaRPr lang="it-IT" altLang="x-none"/>
          </a:p>
        </p:txBody>
      </p:sp>
      <p:sp>
        <p:nvSpPr>
          <p:cNvPr id="11" name="CasellaDiTesto 10">
            <a:extLst>
              <a:ext uri="{FF2B5EF4-FFF2-40B4-BE49-F238E27FC236}">
                <a16:creationId xmlns:a16="http://schemas.microsoft.com/office/drawing/2014/main" id="{791A2B8F-EB8B-CA56-6E76-22ED08D4FF16}"/>
              </a:ext>
            </a:extLst>
          </p:cNvPr>
          <p:cNvSpPr txBox="1"/>
          <p:nvPr/>
        </p:nvSpPr>
        <p:spPr bwMode="auto">
          <a:xfrm>
            <a:off x="420688" y="1912938"/>
            <a:ext cx="4163144" cy="369332"/>
          </a:xfrm>
          <a:prstGeom prst="rect">
            <a:avLst/>
          </a:prstGeom>
          <a:noFill/>
          <a:ln w="9525">
            <a:noFill/>
            <a:miter lim="800000"/>
            <a:headEnd/>
            <a:tailEnd/>
          </a:ln>
        </p:spPr>
        <p:txBody>
          <a:bodyPr wrap="square">
            <a:spAutoFit/>
          </a:bodyPr>
          <a:lstStyle/>
          <a:p>
            <a:r>
              <a:rPr lang="en-US" sz="1800" dirty="0"/>
              <a:t>Correlation is very sensitive to outliers.</a:t>
            </a:r>
          </a:p>
        </p:txBody>
      </p:sp>
      <mc:AlternateContent xmlns:mc="http://schemas.openxmlformats.org/markup-compatibility/2006" xmlns:a14="http://schemas.microsoft.com/office/drawing/2010/main">
        <mc:Choice Requires="a14">
          <p:sp>
            <p:nvSpPr>
              <p:cNvPr id="23" name="CasellaDiTesto 22">
                <a:extLst>
                  <a:ext uri="{FF2B5EF4-FFF2-40B4-BE49-F238E27FC236}">
                    <a16:creationId xmlns:a16="http://schemas.microsoft.com/office/drawing/2014/main" id="{1B828271-E2AD-BF22-5C9C-1F2A7E8F1AF5}"/>
                  </a:ext>
                </a:extLst>
              </p:cNvPr>
              <p:cNvSpPr txBox="1"/>
              <p:nvPr/>
            </p:nvSpPr>
            <p:spPr bwMode="auto">
              <a:xfrm>
                <a:off x="2582115" y="5338398"/>
                <a:ext cx="1872208" cy="359714"/>
              </a:xfrm>
              <a:prstGeom prst="rect">
                <a:avLst/>
              </a:prstGeom>
              <a:noFill/>
              <a:ln w="9525">
                <a:noFill/>
                <a:miter lim="800000"/>
                <a:headEnd/>
                <a:tailEnd/>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CH" sz="1600" i="1" smtClean="0">
                              <a:solidFill>
                                <a:srgbClr val="408BBF"/>
                              </a:solidFill>
                              <a:latin typeface="Cambria Math" panose="02040503050406030204" pitchFamily="18" charset="0"/>
                            </a:rPr>
                          </m:ctrlPr>
                        </m:sSubPr>
                        <m:e>
                          <m:r>
                            <a:rPr lang="it-CH" sz="1600" i="1">
                              <a:solidFill>
                                <a:srgbClr val="408BBF"/>
                              </a:solidFill>
                              <a:latin typeface="Cambria Math" panose="02040503050406030204" pitchFamily="18" charset="0"/>
                            </a:rPr>
                            <m:t>𝜌</m:t>
                          </m:r>
                        </m:e>
                        <m:sub>
                          <m:sSub>
                            <m:sSubPr>
                              <m:ctrlPr>
                                <a:rPr lang="it-CH" sz="1600" b="0" i="1" smtClean="0">
                                  <a:solidFill>
                                    <a:srgbClr val="408BBF"/>
                                  </a:solidFill>
                                  <a:latin typeface="Cambria Math" panose="02040503050406030204" pitchFamily="18" charset="0"/>
                                </a:rPr>
                              </m:ctrlPr>
                            </m:sSubPr>
                            <m:e>
                              <m:r>
                                <a:rPr lang="it-CH" sz="1600" i="1">
                                  <a:solidFill>
                                    <a:srgbClr val="408BBF"/>
                                  </a:solidFill>
                                  <a:latin typeface="Cambria Math" panose="02040503050406030204" pitchFamily="18" charset="0"/>
                                </a:rPr>
                                <m:t>𝑋</m:t>
                              </m:r>
                            </m:e>
                            <m:sub>
                              <m:r>
                                <a:rPr lang="it-CH" sz="1600" b="0" i="1" smtClean="0">
                                  <a:solidFill>
                                    <a:srgbClr val="408BBF"/>
                                  </a:solidFill>
                                  <a:latin typeface="Cambria Math" panose="02040503050406030204" pitchFamily="18" charset="0"/>
                                </a:rPr>
                                <m:t>1</m:t>
                              </m:r>
                            </m:sub>
                          </m:sSub>
                          <m:sSub>
                            <m:sSubPr>
                              <m:ctrlPr>
                                <a:rPr lang="it-CH" sz="1600" b="0" i="1" smtClean="0">
                                  <a:solidFill>
                                    <a:srgbClr val="408BBF"/>
                                  </a:solidFill>
                                  <a:latin typeface="Cambria Math" panose="02040503050406030204" pitchFamily="18" charset="0"/>
                                </a:rPr>
                              </m:ctrlPr>
                            </m:sSubPr>
                            <m:e>
                              <m:r>
                                <a:rPr lang="it-CH" sz="1600" b="0" i="1" smtClean="0">
                                  <a:solidFill>
                                    <a:srgbClr val="408BBF"/>
                                  </a:solidFill>
                                  <a:latin typeface="Cambria Math" panose="02040503050406030204" pitchFamily="18" charset="0"/>
                                </a:rPr>
                                <m:t>𝑋</m:t>
                              </m:r>
                            </m:e>
                            <m:sub>
                              <m:r>
                                <a:rPr lang="it-CH" sz="1600" b="0" i="1" smtClean="0">
                                  <a:solidFill>
                                    <a:srgbClr val="408BBF"/>
                                  </a:solidFill>
                                  <a:latin typeface="Cambria Math" panose="02040503050406030204" pitchFamily="18" charset="0"/>
                                </a:rPr>
                                <m:t>2</m:t>
                              </m:r>
                            </m:sub>
                          </m:sSub>
                        </m:sub>
                      </m:sSub>
                      <m:r>
                        <a:rPr lang="it-CH" sz="1600" b="0" i="1" smtClean="0">
                          <a:solidFill>
                            <a:srgbClr val="408BBF"/>
                          </a:solidFill>
                          <a:latin typeface="Cambria Math" panose="02040503050406030204" pitchFamily="18" charset="0"/>
                        </a:rPr>
                        <m:t>≈0</m:t>
                      </m:r>
                    </m:oMath>
                  </m:oMathPara>
                </a14:m>
                <a:endParaRPr lang="it-CH" sz="1600" b="0" dirty="0">
                  <a:solidFill>
                    <a:srgbClr val="408BBF"/>
                  </a:solidFill>
                </a:endParaRPr>
              </a:p>
            </p:txBody>
          </p:sp>
        </mc:Choice>
        <mc:Fallback xmlns="">
          <p:sp>
            <p:nvSpPr>
              <p:cNvPr id="23" name="CasellaDiTesto 22">
                <a:extLst>
                  <a:ext uri="{FF2B5EF4-FFF2-40B4-BE49-F238E27FC236}">
                    <a16:creationId xmlns:a16="http://schemas.microsoft.com/office/drawing/2014/main" id="{1B828271-E2AD-BF22-5C9C-1F2A7E8F1AF5}"/>
                  </a:ext>
                </a:extLst>
              </p:cNvPr>
              <p:cNvSpPr txBox="1">
                <a:spLocks noRot="1" noChangeAspect="1" noMove="1" noResize="1" noEditPoints="1" noAdjustHandles="1" noChangeArrowheads="1" noChangeShapeType="1" noTextEdit="1"/>
              </p:cNvSpPr>
              <p:nvPr/>
            </p:nvSpPr>
            <p:spPr bwMode="auto">
              <a:xfrm>
                <a:off x="2582115" y="5338398"/>
                <a:ext cx="1872208" cy="359714"/>
              </a:xfrm>
              <a:prstGeom prst="rect">
                <a:avLst/>
              </a:prstGeom>
              <a:blipFill>
                <a:blip r:embed="rId2"/>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CasellaDiTesto 23">
                <a:extLst>
                  <a:ext uri="{FF2B5EF4-FFF2-40B4-BE49-F238E27FC236}">
                    <a16:creationId xmlns:a16="http://schemas.microsoft.com/office/drawing/2014/main" id="{72503998-6128-7C75-BCF8-3C749656A174}"/>
                  </a:ext>
                </a:extLst>
              </p:cNvPr>
              <p:cNvSpPr txBox="1"/>
              <p:nvPr/>
            </p:nvSpPr>
            <p:spPr bwMode="auto">
              <a:xfrm>
                <a:off x="7288747" y="5324861"/>
                <a:ext cx="1872208" cy="359714"/>
              </a:xfrm>
              <a:prstGeom prst="rect">
                <a:avLst/>
              </a:prstGeom>
              <a:noFill/>
              <a:ln w="9525">
                <a:noFill/>
                <a:miter lim="800000"/>
                <a:headEnd/>
                <a:tailEnd/>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CH" sz="1600" i="1" smtClean="0">
                              <a:solidFill>
                                <a:srgbClr val="408BBF"/>
                              </a:solidFill>
                              <a:latin typeface="Cambria Math" panose="02040503050406030204" pitchFamily="18" charset="0"/>
                            </a:rPr>
                          </m:ctrlPr>
                        </m:sSubPr>
                        <m:e>
                          <m:r>
                            <a:rPr lang="it-CH" sz="1600" i="1">
                              <a:solidFill>
                                <a:srgbClr val="408BBF"/>
                              </a:solidFill>
                              <a:latin typeface="Cambria Math" panose="02040503050406030204" pitchFamily="18" charset="0"/>
                            </a:rPr>
                            <m:t>𝜌</m:t>
                          </m:r>
                        </m:e>
                        <m:sub>
                          <m:sSub>
                            <m:sSubPr>
                              <m:ctrlPr>
                                <a:rPr lang="it-CH" sz="1600" b="0" i="1" smtClean="0">
                                  <a:solidFill>
                                    <a:srgbClr val="408BBF"/>
                                  </a:solidFill>
                                  <a:latin typeface="Cambria Math" panose="02040503050406030204" pitchFamily="18" charset="0"/>
                                </a:rPr>
                              </m:ctrlPr>
                            </m:sSubPr>
                            <m:e>
                              <m:r>
                                <a:rPr lang="it-CH" sz="1600" i="1">
                                  <a:solidFill>
                                    <a:srgbClr val="408BBF"/>
                                  </a:solidFill>
                                  <a:latin typeface="Cambria Math" panose="02040503050406030204" pitchFamily="18" charset="0"/>
                                </a:rPr>
                                <m:t>𝑋</m:t>
                              </m:r>
                            </m:e>
                            <m:sub>
                              <m:r>
                                <a:rPr lang="it-CH" sz="1600" b="0" i="1" smtClean="0">
                                  <a:solidFill>
                                    <a:srgbClr val="408BBF"/>
                                  </a:solidFill>
                                  <a:latin typeface="Cambria Math" panose="02040503050406030204" pitchFamily="18" charset="0"/>
                                </a:rPr>
                                <m:t>1</m:t>
                              </m:r>
                            </m:sub>
                          </m:sSub>
                          <m:sSub>
                            <m:sSubPr>
                              <m:ctrlPr>
                                <a:rPr lang="it-CH" sz="1600" b="0" i="1" smtClean="0">
                                  <a:solidFill>
                                    <a:srgbClr val="408BBF"/>
                                  </a:solidFill>
                                  <a:latin typeface="Cambria Math" panose="02040503050406030204" pitchFamily="18" charset="0"/>
                                </a:rPr>
                              </m:ctrlPr>
                            </m:sSubPr>
                            <m:e>
                              <m:r>
                                <a:rPr lang="it-CH" sz="1600" b="0" i="1" smtClean="0">
                                  <a:solidFill>
                                    <a:srgbClr val="408BBF"/>
                                  </a:solidFill>
                                  <a:latin typeface="Cambria Math" panose="02040503050406030204" pitchFamily="18" charset="0"/>
                                </a:rPr>
                                <m:t>𝑋</m:t>
                              </m:r>
                            </m:e>
                            <m:sub>
                              <m:r>
                                <a:rPr lang="it-CH" sz="1600" b="0" i="1" smtClean="0">
                                  <a:solidFill>
                                    <a:srgbClr val="408BBF"/>
                                  </a:solidFill>
                                  <a:latin typeface="Cambria Math" panose="02040503050406030204" pitchFamily="18" charset="0"/>
                                </a:rPr>
                                <m:t>2</m:t>
                              </m:r>
                            </m:sub>
                          </m:sSub>
                        </m:sub>
                      </m:sSub>
                      <m:r>
                        <a:rPr lang="it-CH" sz="1600" b="0" i="1" smtClean="0">
                          <a:solidFill>
                            <a:srgbClr val="408BBF"/>
                          </a:solidFill>
                          <a:latin typeface="Cambria Math" panose="02040503050406030204" pitchFamily="18" charset="0"/>
                        </a:rPr>
                        <m:t>≈0.3</m:t>
                      </m:r>
                    </m:oMath>
                  </m:oMathPara>
                </a14:m>
                <a:endParaRPr lang="it-CH" sz="1600" b="0" dirty="0">
                  <a:solidFill>
                    <a:srgbClr val="408BBF"/>
                  </a:solidFill>
                </a:endParaRPr>
              </a:p>
            </p:txBody>
          </p:sp>
        </mc:Choice>
        <mc:Fallback xmlns="">
          <p:sp>
            <p:nvSpPr>
              <p:cNvPr id="24" name="CasellaDiTesto 23">
                <a:extLst>
                  <a:ext uri="{FF2B5EF4-FFF2-40B4-BE49-F238E27FC236}">
                    <a16:creationId xmlns:a16="http://schemas.microsoft.com/office/drawing/2014/main" id="{72503998-6128-7C75-BCF8-3C749656A174}"/>
                  </a:ext>
                </a:extLst>
              </p:cNvPr>
              <p:cNvSpPr txBox="1">
                <a:spLocks noRot="1" noChangeAspect="1" noMove="1" noResize="1" noEditPoints="1" noAdjustHandles="1" noChangeArrowheads="1" noChangeShapeType="1" noTextEdit="1"/>
              </p:cNvSpPr>
              <p:nvPr/>
            </p:nvSpPr>
            <p:spPr bwMode="auto">
              <a:xfrm>
                <a:off x="7288747" y="5324861"/>
                <a:ext cx="1872208" cy="359714"/>
              </a:xfrm>
              <a:prstGeom prst="rect">
                <a:avLst/>
              </a:prstGeom>
              <a:blipFill>
                <a:blip r:embed="rId3"/>
                <a:stretch>
                  <a:fillRect/>
                </a:stretch>
              </a:blipFill>
              <a:ln w="9525">
                <a:noFill/>
                <a:miter lim="800000"/>
                <a:headEnd/>
                <a:tailEnd/>
              </a:ln>
            </p:spPr>
            <p:txBody>
              <a:bodyPr/>
              <a:lstStyle/>
              <a:p>
                <a:r>
                  <a:rPr lang="en-US">
                    <a:noFill/>
                  </a:rPr>
                  <a:t> </a:t>
                </a:r>
              </a:p>
            </p:txBody>
          </p:sp>
        </mc:Fallback>
      </mc:AlternateContent>
      <p:pic>
        <p:nvPicPr>
          <p:cNvPr id="6" name="Immagine 5" descr="Immagine che contiene grafico&#10;&#10;Descrizione generata automaticamente">
            <a:extLst>
              <a:ext uri="{FF2B5EF4-FFF2-40B4-BE49-F238E27FC236}">
                <a16:creationId xmlns:a16="http://schemas.microsoft.com/office/drawing/2014/main" id="{AE381FA4-7F57-7D6B-A7AD-87E7F33898C6}"/>
              </a:ext>
            </a:extLst>
          </p:cNvPr>
          <p:cNvPicPr>
            <a:picLocks noChangeAspect="1"/>
          </p:cNvPicPr>
          <p:nvPr/>
        </p:nvPicPr>
        <p:blipFill>
          <a:blip r:embed="rId4"/>
          <a:stretch>
            <a:fillRect/>
          </a:stretch>
        </p:blipFill>
        <p:spPr>
          <a:xfrm>
            <a:off x="1974968" y="2618804"/>
            <a:ext cx="2819217" cy="2811699"/>
          </a:xfrm>
          <a:prstGeom prst="rect">
            <a:avLst/>
          </a:prstGeom>
        </p:spPr>
      </p:pic>
      <p:pic>
        <p:nvPicPr>
          <p:cNvPr id="13" name="Immagine 12" descr="Immagine che contiene grafico&#10;&#10;Descrizione generata automaticamente">
            <a:extLst>
              <a:ext uri="{FF2B5EF4-FFF2-40B4-BE49-F238E27FC236}">
                <a16:creationId xmlns:a16="http://schemas.microsoft.com/office/drawing/2014/main" id="{15D80E72-5911-3D4D-BC40-C500F75965D5}"/>
              </a:ext>
            </a:extLst>
          </p:cNvPr>
          <p:cNvPicPr>
            <a:picLocks noChangeAspect="1"/>
          </p:cNvPicPr>
          <p:nvPr/>
        </p:nvPicPr>
        <p:blipFill>
          <a:blip r:embed="rId5"/>
          <a:stretch>
            <a:fillRect/>
          </a:stretch>
        </p:blipFill>
        <p:spPr>
          <a:xfrm>
            <a:off x="6816080" y="2551937"/>
            <a:ext cx="2817542" cy="2810029"/>
          </a:xfrm>
          <a:prstGeom prst="rect">
            <a:avLst/>
          </a:prstGeom>
        </p:spPr>
      </p:pic>
    </p:spTree>
    <p:extLst>
      <p:ext uri="{BB962C8B-B14F-4D97-AF65-F5344CB8AC3E}">
        <p14:creationId xmlns:p14="http://schemas.microsoft.com/office/powerpoint/2010/main" val="2358540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grafico&#10;&#10;Descrizione generata automaticamente">
            <a:extLst>
              <a:ext uri="{FF2B5EF4-FFF2-40B4-BE49-F238E27FC236}">
                <a16:creationId xmlns:a16="http://schemas.microsoft.com/office/drawing/2014/main" id="{0A220E24-C041-E81E-3BED-C881FD1871D3}"/>
              </a:ext>
            </a:extLst>
          </p:cNvPr>
          <p:cNvPicPr>
            <a:picLocks noChangeAspect="1"/>
          </p:cNvPicPr>
          <p:nvPr/>
        </p:nvPicPr>
        <p:blipFill>
          <a:blip r:embed="rId2"/>
          <a:stretch>
            <a:fillRect/>
          </a:stretch>
        </p:blipFill>
        <p:spPr>
          <a:xfrm>
            <a:off x="7193060" y="2944522"/>
            <a:ext cx="2282927" cy="2160000"/>
          </a:xfrm>
          <a:prstGeom prst="rect">
            <a:avLst/>
          </a:prstGeom>
        </p:spPr>
      </p:pic>
      <p:sp>
        <p:nvSpPr>
          <p:cNvPr id="2" name="Titolo 1"/>
          <p:cNvSpPr>
            <a:spLocks noGrp="1"/>
          </p:cNvSpPr>
          <p:nvPr>
            <p:ph type="title"/>
          </p:nvPr>
        </p:nvSpPr>
        <p:spPr/>
        <p:txBody>
          <a:bodyPr/>
          <a:lstStyle/>
          <a:p>
            <a:r>
              <a:rPr lang="it-CH" dirty="0"/>
              <a:t>Quiz 2</a:t>
            </a:r>
            <a:endParaRPr lang="en-US" dirty="0"/>
          </a:p>
        </p:txBody>
      </p:sp>
      <p:sp>
        <p:nvSpPr>
          <p:cNvPr id="4" name="Segnaposto data 3"/>
          <p:cNvSpPr>
            <a:spLocks noGrp="1"/>
          </p:cNvSpPr>
          <p:nvPr>
            <p:ph type="dt" sz="half" idx="10"/>
          </p:nvPr>
        </p:nvSpPr>
        <p:spPr/>
        <p:txBody>
          <a:bodyPr/>
          <a:lstStyle/>
          <a:p>
            <a:r>
              <a:rPr lang="en-US" altLang="x-none"/>
              <a:t>29 March 2023</a:t>
            </a:r>
            <a:endParaRPr lang="it-IT" altLang="x-none"/>
          </a:p>
        </p:txBody>
      </p:sp>
      <p:sp>
        <p:nvSpPr>
          <p:cNvPr id="11" name="CasellaDiTesto 10">
            <a:extLst>
              <a:ext uri="{FF2B5EF4-FFF2-40B4-BE49-F238E27FC236}">
                <a16:creationId xmlns:a16="http://schemas.microsoft.com/office/drawing/2014/main" id="{791A2B8F-EB8B-CA56-6E76-22ED08D4FF16}"/>
              </a:ext>
            </a:extLst>
          </p:cNvPr>
          <p:cNvSpPr txBox="1"/>
          <p:nvPr/>
        </p:nvSpPr>
        <p:spPr bwMode="auto">
          <a:xfrm>
            <a:off x="420688" y="1912938"/>
            <a:ext cx="9635752" cy="369332"/>
          </a:xfrm>
          <a:prstGeom prst="rect">
            <a:avLst/>
          </a:prstGeom>
          <a:noFill/>
          <a:ln w="9525">
            <a:noFill/>
            <a:miter lim="800000"/>
            <a:headEnd/>
            <a:tailEnd/>
          </a:ln>
        </p:spPr>
        <p:txBody>
          <a:bodyPr wrap="square">
            <a:spAutoFit/>
          </a:bodyPr>
          <a:lstStyle/>
          <a:p>
            <a:r>
              <a:rPr lang="en-US" sz="1800" dirty="0"/>
              <a:t>Can you order in ascending order the following figures with respect to correlation strength? </a:t>
            </a:r>
          </a:p>
        </p:txBody>
      </p:sp>
      <p:pic>
        <p:nvPicPr>
          <p:cNvPr id="7" name="Immagine 6" descr="Immagine che contiene grafico&#10;&#10;Descrizione generata automaticamente">
            <a:extLst>
              <a:ext uri="{FF2B5EF4-FFF2-40B4-BE49-F238E27FC236}">
                <a16:creationId xmlns:a16="http://schemas.microsoft.com/office/drawing/2014/main" id="{40DB71FC-4D37-617E-852B-1BBBDB9976BD}"/>
              </a:ext>
            </a:extLst>
          </p:cNvPr>
          <p:cNvPicPr>
            <a:picLocks noChangeAspect="1"/>
          </p:cNvPicPr>
          <p:nvPr/>
        </p:nvPicPr>
        <p:blipFill>
          <a:blip r:embed="rId3"/>
          <a:stretch>
            <a:fillRect/>
          </a:stretch>
        </p:blipFill>
        <p:spPr>
          <a:xfrm>
            <a:off x="407368" y="2944522"/>
            <a:ext cx="2256716" cy="2160000"/>
          </a:xfrm>
          <a:prstGeom prst="rect">
            <a:avLst/>
          </a:prstGeom>
        </p:spPr>
      </p:pic>
      <p:pic>
        <p:nvPicPr>
          <p:cNvPr id="10" name="Immagine 9" descr="Immagine che contiene grafico&#10;&#10;Descrizione generata automaticamente">
            <a:extLst>
              <a:ext uri="{FF2B5EF4-FFF2-40B4-BE49-F238E27FC236}">
                <a16:creationId xmlns:a16="http://schemas.microsoft.com/office/drawing/2014/main" id="{CB7F36CC-B1D1-EB3C-424B-E2FD61C1F39D}"/>
              </a:ext>
            </a:extLst>
          </p:cNvPr>
          <p:cNvPicPr>
            <a:picLocks noChangeAspect="1"/>
          </p:cNvPicPr>
          <p:nvPr/>
        </p:nvPicPr>
        <p:blipFill>
          <a:blip r:embed="rId4"/>
          <a:stretch>
            <a:fillRect/>
          </a:stretch>
        </p:blipFill>
        <p:spPr>
          <a:xfrm>
            <a:off x="2639616" y="2944522"/>
            <a:ext cx="2321196" cy="2160000"/>
          </a:xfrm>
          <a:prstGeom prst="rect">
            <a:avLst/>
          </a:prstGeom>
        </p:spPr>
      </p:pic>
      <p:pic>
        <p:nvPicPr>
          <p:cNvPr id="15" name="Immagine 14" descr="Immagine che contiene grafico&#10;&#10;Descrizione generata automaticamente">
            <a:extLst>
              <a:ext uri="{FF2B5EF4-FFF2-40B4-BE49-F238E27FC236}">
                <a16:creationId xmlns:a16="http://schemas.microsoft.com/office/drawing/2014/main" id="{6CFABEFA-CBB6-3812-7E0B-FDF629D924FF}"/>
              </a:ext>
            </a:extLst>
          </p:cNvPr>
          <p:cNvPicPr>
            <a:picLocks noChangeAspect="1"/>
          </p:cNvPicPr>
          <p:nvPr/>
        </p:nvPicPr>
        <p:blipFill>
          <a:blip r:embed="rId5"/>
          <a:stretch>
            <a:fillRect/>
          </a:stretch>
        </p:blipFill>
        <p:spPr>
          <a:xfrm>
            <a:off x="4901457" y="2944522"/>
            <a:ext cx="2321195" cy="2160000"/>
          </a:xfrm>
          <a:prstGeom prst="rect">
            <a:avLst/>
          </a:prstGeom>
        </p:spPr>
      </p:pic>
      <p:sp>
        <p:nvSpPr>
          <p:cNvPr id="18" name="CasellaDiTesto 17">
            <a:extLst>
              <a:ext uri="{FF2B5EF4-FFF2-40B4-BE49-F238E27FC236}">
                <a16:creationId xmlns:a16="http://schemas.microsoft.com/office/drawing/2014/main" id="{6566CC03-4693-54D0-C56F-019D1D224E30}"/>
              </a:ext>
            </a:extLst>
          </p:cNvPr>
          <p:cNvSpPr txBox="1"/>
          <p:nvPr/>
        </p:nvSpPr>
        <p:spPr bwMode="auto">
          <a:xfrm>
            <a:off x="1055440" y="3049362"/>
            <a:ext cx="12022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CH" sz="1400" kern="0" dirty="0">
                <a:latin typeface="+mn-lt"/>
                <a:ea typeface="ＭＳ Ｐゴシック" pitchFamily="-112" charset="-128"/>
                <a:cs typeface="ＭＳ Ｐゴシック" pitchFamily="-112" charset="-128"/>
              </a:rPr>
              <a:t>A</a:t>
            </a:r>
            <a:endParaRPr lang="en-US" sz="1400" kern="0" dirty="0">
              <a:latin typeface="+mn-lt"/>
              <a:ea typeface="ＭＳ Ｐゴシック" pitchFamily="-112" charset="-128"/>
              <a:cs typeface="ＭＳ Ｐゴシック" pitchFamily="-112" charset="-128"/>
            </a:endParaRPr>
          </a:p>
        </p:txBody>
      </p:sp>
      <p:sp>
        <p:nvSpPr>
          <p:cNvPr id="19" name="CasellaDiTesto 18">
            <a:extLst>
              <a:ext uri="{FF2B5EF4-FFF2-40B4-BE49-F238E27FC236}">
                <a16:creationId xmlns:a16="http://schemas.microsoft.com/office/drawing/2014/main" id="{E4E9AAAB-A743-288B-3B3E-817F6B26A75C}"/>
              </a:ext>
            </a:extLst>
          </p:cNvPr>
          <p:cNvSpPr txBox="1"/>
          <p:nvPr/>
        </p:nvSpPr>
        <p:spPr bwMode="auto">
          <a:xfrm>
            <a:off x="3362439" y="3049362"/>
            <a:ext cx="120226"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CH" sz="1400" kern="0" dirty="0">
                <a:latin typeface="+mn-lt"/>
                <a:ea typeface="ＭＳ Ｐゴシック" pitchFamily="-112" charset="-128"/>
                <a:cs typeface="ＭＳ Ｐゴシック" pitchFamily="-112" charset="-128"/>
              </a:rPr>
              <a:t>B</a:t>
            </a:r>
            <a:endParaRPr lang="en-US" sz="1400" kern="0" dirty="0">
              <a:latin typeface="+mn-lt"/>
              <a:ea typeface="ＭＳ Ｐゴシック" pitchFamily="-112" charset="-128"/>
              <a:cs typeface="ＭＳ Ｐゴシック" pitchFamily="-112" charset="-128"/>
            </a:endParaRPr>
          </a:p>
        </p:txBody>
      </p:sp>
      <p:sp>
        <p:nvSpPr>
          <p:cNvPr id="20" name="CasellaDiTesto 19">
            <a:extLst>
              <a:ext uri="{FF2B5EF4-FFF2-40B4-BE49-F238E27FC236}">
                <a16:creationId xmlns:a16="http://schemas.microsoft.com/office/drawing/2014/main" id="{21D2867E-8EC4-DFFF-342A-60B36A3B107D}"/>
              </a:ext>
            </a:extLst>
          </p:cNvPr>
          <p:cNvSpPr txBox="1"/>
          <p:nvPr/>
        </p:nvSpPr>
        <p:spPr bwMode="auto">
          <a:xfrm>
            <a:off x="5475442" y="3049362"/>
            <a:ext cx="129844"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it-CH" sz="1400" kern="0" dirty="0">
                <a:latin typeface="+mn-lt"/>
                <a:ea typeface="ＭＳ Ｐゴシック" pitchFamily="-112" charset="-128"/>
                <a:cs typeface="ＭＳ Ｐゴシック" pitchFamily="-112" charset="-128"/>
              </a:rPr>
              <a:t>C</a:t>
            </a:r>
            <a:endParaRPr lang="en-US" sz="1400" kern="0" dirty="0">
              <a:latin typeface="+mn-lt"/>
              <a:ea typeface="ＭＳ Ｐゴシック" pitchFamily="-112" charset="-128"/>
              <a:cs typeface="ＭＳ Ｐゴシック" pitchFamily="-112" charset="-128"/>
            </a:endParaRPr>
          </a:p>
        </p:txBody>
      </p:sp>
      <p:sp>
        <p:nvSpPr>
          <p:cNvPr id="21" name="CasellaDiTesto 20">
            <a:extLst>
              <a:ext uri="{FF2B5EF4-FFF2-40B4-BE49-F238E27FC236}">
                <a16:creationId xmlns:a16="http://schemas.microsoft.com/office/drawing/2014/main" id="{6E88A8BE-3FB5-2FCC-A7BC-59039DA2B1D5}"/>
              </a:ext>
            </a:extLst>
          </p:cNvPr>
          <p:cNvSpPr txBox="1"/>
          <p:nvPr/>
        </p:nvSpPr>
        <p:spPr bwMode="auto">
          <a:xfrm>
            <a:off x="7945125" y="3043951"/>
            <a:ext cx="71414" cy="215444"/>
          </a:xfrm>
          <a:prstGeom prst="rect">
            <a:avLst/>
          </a:prstGeom>
          <a:noFill/>
          <a:ln w="9525">
            <a:noFill/>
            <a:miter lim="800000"/>
            <a:headEnd/>
            <a:tailEnd/>
          </a:ln>
        </p:spPr>
        <p:txBody>
          <a:bodyPr wrap="square" lIns="0" tIns="0" rIns="0" bIns="0" rtlCol="0">
            <a:prstTxWarp prst="textNoShape">
              <a:avLst/>
            </a:prstTxWarp>
            <a:spAutoFit/>
          </a:bodyPr>
          <a:lstStyle/>
          <a:p>
            <a:pPr eaLnBrk="0" hangingPunct="0">
              <a:spcBef>
                <a:spcPct val="20000"/>
              </a:spcBef>
            </a:pPr>
            <a:r>
              <a:rPr lang="it-CH" sz="1400" kern="0" dirty="0">
                <a:latin typeface="+mn-lt"/>
                <a:ea typeface="ＭＳ Ｐゴシック" pitchFamily="-112" charset="-128"/>
                <a:cs typeface="ＭＳ Ｐゴシック" pitchFamily="-112" charset="-128"/>
              </a:rPr>
              <a:t>D</a:t>
            </a:r>
            <a:endParaRPr lang="en-US" sz="1400" kern="0" dirty="0">
              <a:latin typeface="+mn-lt"/>
              <a:ea typeface="ＭＳ Ｐゴシック" pitchFamily="-112" charset="-128"/>
              <a:cs typeface="ＭＳ Ｐゴシック" pitchFamily="-112" charset="-128"/>
            </a:endParaRPr>
          </a:p>
        </p:txBody>
      </p:sp>
      <mc:AlternateContent xmlns:mc="http://schemas.openxmlformats.org/markup-compatibility/2006" xmlns:a14="http://schemas.microsoft.com/office/drawing/2010/main">
        <mc:Choice Requires="a14">
          <p:sp>
            <p:nvSpPr>
              <p:cNvPr id="23" name="CasellaDiTesto 22">
                <a:extLst>
                  <a:ext uri="{FF2B5EF4-FFF2-40B4-BE49-F238E27FC236}">
                    <a16:creationId xmlns:a16="http://schemas.microsoft.com/office/drawing/2014/main" id="{1B828271-E2AD-BF22-5C9C-1F2A7E8F1AF5}"/>
                  </a:ext>
                </a:extLst>
              </p:cNvPr>
              <p:cNvSpPr txBox="1"/>
              <p:nvPr/>
            </p:nvSpPr>
            <p:spPr bwMode="auto">
              <a:xfrm>
                <a:off x="838234" y="5222885"/>
                <a:ext cx="1872208" cy="359714"/>
              </a:xfrm>
              <a:prstGeom prst="rect">
                <a:avLst/>
              </a:prstGeom>
              <a:noFill/>
              <a:ln w="9525">
                <a:noFill/>
                <a:miter lim="800000"/>
                <a:headEnd/>
                <a:tailEnd/>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CH" sz="1600" i="1" smtClean="0">
                              <a:solidFill>
                                <a:srgbClr val="408BBF"/>
                              </a:solidFill>
                              <a:latin typeface="Cambria Math" panose="02040503050406030204" pitchFamily="18" charset="0"/>
                            </a:rPr>
                          </m:ctrlPr>
                        </m:sSubPr>
                        <m:e>
                          <m:r>
                            <a:rPr lang="it-CH" sz="1600" i="1">
                              <a:solidFill>
                                <a:srgbClr val="408BBF"/>
                              </a:solidFill>
                              <a:latin typeface="Cambria Math" panose="02040503050406030204" pitchFamily="18" charset="0"/>
                            </a:rPr>
                            <m:t>𝜌</m:t>
                          </m:r>
                        </m:e>
                        <m:sub>
                          <m:sSub>
                            <m:sSubPr>
                              <m:ctrlPr>
                                <a:rPr lang="it-CH" sz="1600" b="0" i="1" smtClean="0">
                                  <a:solidFill>
                                    <a:srgbClr val="408BBF"/>
                                  </a:solidFill>
                                  <a:latin typeface="Cambria Math" panose="02040503050406030204" pitchFamily="18" charset="0"/>
                                </a:rPr>
                              </m:ctrlPr>
                            </m:sSubPr>
                            <m:e>
                              <m:r>
                                <a:rPr lang="it-CH" sz="1600" i="1">
                                  <a:solidFill>
                                    <a:srgbClr val="408BBF"/>
                                  </a:solidFill>
                                  <a:latin typeface="Cambria Math" panose="02040503050406030204" pitchFamily="18" charset="0"/>
                                </a:rPr>
                                <m:t>𝑋</m:t>
                              </m:r>
                            </m:e>
                            <m:sub>
                              <m:r>
                                <a:rPr lang="it-CH" sz="1600" b="0" i="1" smtClean="0">
                                  <a:solidFill>
                                    <a:srgbClr val="408BBF"/>
                                  </a:solidFill>
                                  <a:latin typeface="Cambria Math" panose="02040503050406030204" pitchFamily="18" charset="0"/>
                                </a:rPr>
                                <m:t>1</m:t>
                              </m:r>
                            </m:sub>
                          </m:sSub>
                          <m:sSub>
                            <m:sSubPr>
                              <m:ctrlPr>
                                <a:rPr lang="it-CH" sz="1600" b="0" i="1" smtClean="0">
                                  <a:solidFill>
                                    <a:srgbClr val="408BBF"/>
                                  </a:solidFill>
                                  <a:latin typeface="Cambria Math" panose="02040503050406030204" pitchFamily="18" charset="0"/>
                                </a:rPr>
                              </m:ctrlPr>
                            </m:sSubPr>
                            <m:e>
                              <m:r>
                                <a:rPr lang="it-CH" sz="1600" b="0" i="1" smtClean="0">
                                  <a:solidFill>
                                    <a:srgbClr val="408BBF"/>
                                  </a:solidFill>
                                  <a:latin typeface="Cambria Math" panose="02040503050406030204" pitchFamily="18" charset="0"/>
                                </a:rPr>
                                <m:t>𝑋</m:t>
                              </m:r>
                            </m:e>
                            <m:sub>
                              <m:r>
                                <a:rPr lang="it-CH" sz="1600" b="0" i="1" smtClean="0">
                                  <a:solidFill>
                                    <a:srgbClr val="408BBF"/>
                                  </a:solidFill>
                                  <a:latin typeface="Cambria Math" panose="02040503050406030204" pitchFamily="18" charset="0"/>
                                </a:rPr>
                                <m:t>2</m:t>
                              </m:r>
                            </m:sub>
                          </m:sSub>
                        </m:sub>
                      </m:sSub>
                      <m:r>
                        <a:rPr lang="it-CH" sz="1600" b="0" i="1" smtClean="0">
                          <a:solidFill>
                            <a:srgbClr val="408BBF"/>
                          </a:solidFill>
                          <a:latin typeface="Cambria Math" panose="02040503050406030204" pitchFamily="18" charset="0"/>
                        </a:rPr>
                        <m:t>≈0</m:t>
                      </m:r>
                    </m:oMath>
                  </m:oMathPara>
                </a14:m>
                <a:endParaRPr lang="it-CH" sz="1600" b="0" dirty="0">
                  <a:solidFill>
                    <a:srgbClr val="408BBF"/>
                  </a:solidFill>
                </a:endParaRPr>
              </a:p>
            </p:txBody>
          </p:sp>
        </mc:Choice>
        <mc:Fallback xmlns="">
          <p:sp>
            <p:nvSpPr>
              <p:cNvPr id="23" name="CasellaDiTesto 22">
                <a:extLst>
                  <a:ext uri="{FF2B5EF4-FFF2-40B4-BE49-F238E27FC236}">
                    <a16:creationId xmlns:a16="http://schemas.microsoft.com/office/drawing/2014/main" id="{1B828271-E2AD-BF22-5C9C-1F2A7E8F1AF5}"/>
                  </a:ext>
                </a:extLst>
              </p:cNvPr>
              <p:cNvSpPr txBox="1">
                <a:spLocks noRot="1" noChangeAspect="1" noMove="1" noResize="1" noEditPoints="1" noAdjustHandles="1" noChangeArrowheads="1" noChangeShapeType="1" noTextEdit="1"/>
              </p:cNvSpPr>
              <p:nvPr/>
            </p:nvSpPr>
            <p:spPr bwMode="auto">
              <a:xfrm>
                <a:off x="838234" y="5222885"/>
                <a:ext cx="1872208" cy="359714"/>
              </a:xfrm>
              <a:prstGeom prst="rect">
                <a:avLst/>
              </a:prstGeom>
              <a:blipFill>
                <a:blip r:embed="rId6"/>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CasellaDiTesto 23">
                <a:extLst>
                  <a:ext uri="{FF2B5EF4-FFF2-40B4-BE49-F238E27FC236}">
                    <a16:creationId xmlns:a16="http://schemas.microsoft.com/office/drawing/2014/main" id="{72503998-6128-7C75-BCF8-3C749656A174}"/>
                  </a:ext>
                </a:extLst>
              </p:cNvPr>
              <p:cNvSpPr txBox="1"/>
              <p:nvPr/>
            </p:nvSpPr>
            <p:spPr bwMode="auto">
              <a:xfrm>
                <a:off x="3029249" y="5190701"/>
                <a:ext cx="1872208" cy="359714"/>
              </a:xfrm>
              <a:prstGeom prst="rect">
                <a:avLst/>
              </a:prstGeom>
              <a:noFill/>
              <a:ln w="9525">
                <a:noFill/>
                <a:miter lim="800000"/>
                <a:headEnd/>
                <a:tailEnd/>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CH" sz="1600" i="1" smtClean="0">
                              <a:solidFill>
                                <a:srgbClr val="408BBF"/>
                              </a:solidFill>
                              <a:latin typeface="Cambria Math" panose="02040503050406030204" pitchFamily="18" charset="0"/>
                            </a:rPr>
                          </m:ctrlPr>
                        </m:sSubPr>
                        <m:e>
                          <m:r>
                            <a:rPr lang="it-CH" sz="1600" i="1">
                              <a:solidFill>
                                <a:srgbClr val="408BBF"/>
                              </a:solidFill>
                              <a:latin typeface="Cambria Math" panose="02040503050406030204" pitchFamily="18" charset="0"/>
                            </a:rPr>
                            <m:t>𝜌</m:t>
                          </m:r>
                        </m:e>
                        <m:sub>
                          <m:sSub>
                            <m:sSubPr>
                              <m:ctrlPr>
                                <a:rPr lang="it-CH" sz="1600" b="0" i="1" smtClean="0">
                                  <a:solidFill>
                                    <a:srgbClr val="408BBF"/>
                                  </a:solidFill>
                                  <a:latin typeface="Cambria Math" panose="02040503050406030204" pitchFamily="18" charset="0"/>
                                </a:rPr>
                              </m:ctrlPr>
                            </m:sSubPr>
                            <m:e>
                              <m:r>
                                <a:rPr lang="it-CH" sz="1600" i="1">
                                  <a:solidFill>
                                    <a:srgbClr val="408BBF"/>
                                  </a:solidFill>
                                  <a:latin typeface="Cambria Math" panose="02040503050406030204" pitchFamily="18" charset="0"/>
                                </a:rPr>
                                <m:t>𝑋</m:t>
                              </m:r>
                            </m:e>
                            <m:sub>
                              <m:r>
                                <a:rPr lang="it-CH" sz="1600" b="0" i="1" smtClean="0">
                                  <a:solidFill>
                                    <a:srgbClr val="408BBF"/>
                                  </a:solidFill>
                                  <a:latin typeface="Cambria Math" panose="02040503050406030204" pitchFamily="18" charset="0"/>
                                </a:rPr>
                                <m:t>1</m:t>
                              </m:r>
                            </m:sub>
                          </m:sSub>
                          <m:sSub>
                            <m:sSubPr>
                              <m:ctrlPr>
                                <a:rPr lang="it-CH" sz="1600" b="0" i="1" smtClean="0">
                                  <a:solidFill>
                                    <a:srgbClr val="408BBF"/>
                                  </a:solidFill>
                                  <a:latin typeface="Cambria Math" panose="02040503050406030204" pitchFamily="18" charset="0"/>
                                </a:rPr>
                              </m:ctrlPr>
                            </m:sSubPr>
                            <m:e>
                              <m:r>
                                <a:rPr lang="it-CH" sz="1600" b="0" i="1" smtClean="0">
                                  <a:solidFill>
                                    <a:srgbClr val="408BBF"/>
                                  </a:solidFill>
                                  <a:latin typeface="Cambria Math" panose="02040503050406030204" pitchFamily="18" charset="0"/>
                                </a:rPr>
                                <m:t>𝑋</m:t>
                              </m:r>
                            </m:e>
                            <m:sub>
                              <m:r>
                                <a:rPr lang="it-CH" sz="1600" b="0" i="1" smtClean="0">
                                  <a:solidFill>
                                    <a:srgbClr val="408BBF"/>
                                  </a:solidFill>
                                  <a:latin typeface="Cambria Math" panose="02040503050406030204" pitchFamily="18" charset="0"/>
                                </a:rPr>
                                <m:t>2</m:t>
                              </m:r>
                            </m:sub>
                          </m:sSub>
                        </m:sub>
                      </m:sSub>
                      <m:r>
                        <a:rPr lang="it-CH" sz="1600" b="0" i="1" smtClean="0">
                          <a:solidFill>
                            <a:srgbClr val="408BBF"/>
                          </a:solidFill>
                          <a:latin typeface="Cambria Math" panose="02040503050406030204" pitchFamily="18" charset="0"/>
                        </a:rPr>
                        <m:t>≈0</m:t>
                      </m:r>
                    </m:oMath>
                  </m:oMathPara>
                </a14:m>
                <a:endParaRPr lang="it-CH" sz="1600" b="0" dirty="0">
                  <a:solidFill>
                    <a:srgbClr val="408BBF"/>
                  </a:solidFill>
                </a:endParaRPr>
              </a:p>
            </p:txBody>
          </p:sp>
        </mc:Choice>
        <mc:Fallback xmlns="">
          <p:sp>
            <p:nvSpPr>
              <p:cNvPr id="24" name="CasellaDiTesto 23">
                <a:extLst>
                  <a:ext uri="{FF2B5EF4-FFF2-40B4-BE49-F238E27FC236}">
                    <a16:creationId xmlns:a16="http://schemas.microsoft.com/office/drawing/2014/main" id="{72503998-6128-7C75-BCF8-3C749656A174}"/>
                  </a:ext>
                </a:extLst>
              </p:cNvPr>
              <p:cNvSpPr txBox="1">
                <a:spLocks noRot="1" noChangeAspect="1" noMove="1" noResize="1" noEditPoints="1" noAdjustHandles="1" noChangeArrowheads="1" noChangeShapeType="1" noTextEdit="1"/>
              </p:cNvSpPr>
              <p:nvPr/>
            </p:nvSpPr>
            <p:spPr bwMode="auto">
              <a:xfrm>
                <a:off x="3029249" y="5190701"/>
                <a:ext cx="1872208" cy="359714"/>
              </a:xfrm>
              <a:prstGeom prst="rect">
                <a:avLst/>
              </a:prstGeom>
              <a:blipFill>
                <a:blip r:embed="rId7"/>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CasellaDiTesto 24">
                <a:extLst>
                  <a:ext uri="{FF2B5EF4-FFF2-40B4-BE49-F238E27FC236}">
                    <a16:creationId xmlns:a16="http://schemas.microsoft.com/office/drawing/2014/main" id="{6CB86478-F8E5-838C-12FA-742A8DB39B9C}"/>
                  </a:ext>
                </a:extLst>
              </p:cNvPr>
              <p:cNvSpPr txBox="1"/>
              <p:nvPr/>
            </p:nvSpPr>
            <p:spPr bwMode="auto">
              <a:xfrm>
                <a:off x="5310796" y="5190701"/>
                <a:ext cx="1872208" cy="359714"/>
              </a:xfrm>
              <a:prstGeom prst="rect">
                <a:avLst/>
              </a:prstGeom>
              <a:noFill/>
              <a:ln w="9525">
                <a:noFill/>
                <a:miter lim="800000"/>
                <a:headEnd/>
                <a:tailEnd/>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CH" sz="1600" i="1" smtClean="0">
                              <a:solidFill>
                                <a:srgbClr val="408BBF"/>
                              </a:solidFill>
                              <a:latin typeface="Cambria Math" panose="02040503050406030204" pitchFamily="18" charset="0"/>
                            </a:rPr>
                          </m:ctrlPr>
                        </m:sSubPr>
                        <m:e>
                          <m:r>
                            <a:rPr lang="it-CH" sz="1600" i="1">
                              <a:solidFill>
                                <a:srgbClr val="408BBF"/>
                              </a:solidFill>
                              <a:latin typeface="Cambria Math" panose="02040503050406030204" pitchFamily="18" charset="0"/>
                            </a:rPr>
                            <m:t>𝜌</m:t>
                          </m:r>
                        </m:e>
                        <m:sub>
                          <m:sSub>
                            <m:sSubPr>
                              <m:ctrlPr>
                                <a:rPr lang="it-CH" sz="1600" b="0" i="1" smtClean="0">
                                  <a:solidFill>
                                    <a:srgbClr val="408BBF"/>
                                  </a:solidFill>
                                  <a:latin typeface="Cambria Math" panose="02040503050406030204" pitchFamily="18" charset="0"/>
                                </a:rPr>
                              </m:ctrlPr>
                            </m:sSubPr>
                            <m:e>
                              <m:r>
                                <a:rPr lang="it-CH" sz="1600" i="1">
                                  <a:solidFill>
                                    <a:srgbClr val="408BBF"/>
                                  </a:solidFill>
                                  <a:latin typeface="Cambria Math" panose="02040503050406030204" pitchFamily="18" charset="0"/>
                                </a:rPr>
                                <m:t>𝑋</m:t>
                              </m:r>
                            </m:e>
                            <m:sub>
                              <m:r>
                                <a:rPr lang="it-CH" sz="1600" b="0" i="1" smtClean="0">
                                  <a:solidFill>
                                    <a:srgbClr val="408BBF"/>
                                  </a:solidFill>
                                  <a:latin typeface="Cambria Math" panose="02040503050406030204" pitchFamily="18" charset="0"/>
                                </a:rPr>
                                <m:t>1</m:t>
                              </m:r>
                            </m:sub>
                          </m:sSub>
                          <m:sSub>
                            <m:sSubPr>
                              <m:ctrlPr>
                                <a:rPr lang="it-CH" sz="1600" b="0" i="1" smtClean="0">
                                  <a:solidFill>
                                    <a:srgbClr val="408BBF"/>
                                  </a:solidFill>
                                  <a:latin typeface="Cambria Math" panose="02040503050406030204" pitchFamily="18" charset="0"/>
                                </a:rPr>
                              </m:ctrlPr>
                            </m:sSubPr>
                            <m:e>
                              <m:r>
                                <a:rPr lang="it-CH" sz="1600" b="0" i="1" smtClean="0">
                                  <a:solidFill>
                                    <a:srgbClr val="408BBF"/>
                                  </a:solidFill>
                                  <a:latin typeface="Cambria Math" panose="02040503050406030204" pitchFamily="18" charset="0"/>
                                </a:rPr>
                                <m:t>𝑋</m:t>
                              </m:r>
                            </m:e>
                            <m:sub>
                              <m:r>
                                <a:rPr lang="it-CH" sz="1600" b="0" i="1" smtClean="0">
                                  <a:solidFill>
                                    <a:srgbClr val="408BBF"/>
                                  </a:solidFill>
                                  <a:latin typeface="Cambria Math" panose="02040503050406030204" pitchFamily="18" charset="0"/>
                                </a:rPr>
                                <m:t>2</m:t>
                              </m:r>
                            </m:sub>
                          </m:sSub>
                        </m:sub>
                      </m:sSub>
                      <m:r>
                        <a:rPr lang="it-CH" sz="1600" b="0" i="1" smtClean="0">
                          <a:solidFill>
                            <a:srgbClr val="408BBF"/>
                          </a:solidFill>
                          <a:latin typeface="Cambria Math" panose="02040503050406030204" pitchFamily="18" charset="0"/>
                        </a:rPr>
                        <m:t>≈0</m:t>
                      </m:r>
                    </m:oMath>
                  </m:oMathPara>
                </a14:m>
                <a:endParaRPr lang="it-CH" sz="1600" b="0" dirty="0">
                  <a:solidFill>
                    <a:srgbClr val="408BBF"/>
                  </a:solidFill>
                </a:endParaRPr>
              </a:p>
            </p:txBody>
          </p:sp>
        </mc:Choice>
        <mc:Fallback xmlns="">
          <p:sp>
            <p:nvSpPr>
              <p:cNvPr id="25" name="CasellaDiTesto 24">
                <a:extLst>
                  <a:ext uri="{FF2B5EF4-FFF2-40B4-BE49-F238E27FC236}">
                    <a16:creationId xmlns:a16="http://schemas.microsoft.com/office/drawing/2014/main" id="{6CB86478-F8E5-838C-12FA-742A8DB39B9C}"/>
                  </a:ext>
                </a:extLst>
              </p:cNvPr>
              <p:cNvSpPr txBox="1">
                <a:spLocks noRot="1" noChangeAspect="1" noMove="1" noResize="1" noEditPoints="1" noAdjustHandles="1" noChangeArrowheads="1" noChangeShapeType="1" noTextEdit="1"/>
              </p:cNvSpPr>
              <p:nvPr/>
            </p:nvSpPr>
            <p:spPr bwMode="auto">
              <a:xfrm>
                <a:off x="5310796" y="5190701"/>
                <a:ext cx="1872208" cy="359714"/>
              </a:xfrm>
              <a:prstGeom prst="rect">
                <a:avLst/>
              </a:prstGeom>
              <a:blipFill>
                <a:blip r:embed="rId8"/>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CasellaDiTesto 25">
                <a:extLst>
                  <a:ext uri="{FF2B5EF4-FFF2-40B4-BE49-F238E27FC236}">
                    <a16:creationId xmlns:a16="http://schemas.microsoft.com/office/drawing/2014/main" id="{6F2564D7-5CA8-C9E5-2256-0425716BAD3A}"/>
                  </a:ext>
                </a:extLst>
              </p:cNvPr>
              <p:cNvSpPr txBox="1"/>
              <p:nvPr/>
            </p:nvSpPr>
            <p:spPr bwMode="auto">
              <a:xfrm>
                <a:off x="7680176" y="5222885"/>
                <a:ext cx="1872208" cy="359714"/>
              </a:xfrm>
              <a:prstGeom prst="rect">
                <a:avLst/>
              </a:prstGeom>
              <a:noFill/>
              <a:ln w="9525">
                <a:noFill/>
                <a:miter lim="800000"/>
                <a:headEnd/>
                <a:tailEnd/>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CH" sz="1600" i="1" smtClean="0">
                              <a:solidFill>
                                <a:srgbClr val="408BBF"/>
                              </a:solidFill>
                              <a:latin typeface="Cambria Math" panose="02040503050406030204" pitchFamily="18" charset="0"/>
                            </a:rPr>
                          </m:ctrlPr>
                        </m:sSubPr>
                        <m:e>
                          <m:r>
                            <a:rPr lang="it-CH" sz="1600" i="1">
                              <a:solidFill>
                                <a:srgbClr val="408BBF"/>
                              </a:solidFill>
                              <a:latin typeface="Cambria Math" panose="02040503050406030204" pitchFamily="18" charset="0"/>
                            </a:rPr>
                            <m:t>𝜌</m:t>
                          </m:r>
                        </m:e>
                        <m:sub>
                          <m:sSub>
                            <m:sSubPr>
                              <m:ctrlPr>
                                <a:rPr lang="it-CH" sz="1600" b="0" i="1" smtClean="0">
                                  <a:solidFill>
                                    <a:srgbClr val="408BBF"/>
                                  </a:solidFill>
                                  <a:latin typeface="Cambria Math" panose="02040503050406030204" pitchFamily="18" charset="0"/>
                                </a:rPr>
                              </m:ctrlPr>
                            </m:sSubPr>
                            <m:e>
                              <m:r>
                                <a:rPr lang="it-CH" sz="1600" i="1">
                                  <a:solidFill>
                                    <a:srgbClr val="408BBF"/>
                                  </a:solidFill>
                                  <a:latin typeface="Cambria Math" panose="02040503050406030204" pitchFamily="18" charset="0"/>
                                </a:rPr>
                                <m:t>𝑋</m:t>
                              </m:r>
                            </m:e>
                            <m:sub>
                              <m:r>
                                <a:rPr lang="it-CH" sz="1600" b="0" i="1" smtClean="0">
                                  <a:solidFill>
                                    <a:srgbClr val="408BBF"/>
                                  </a:solidFill>
                                  <a:latin typeface="Cambria Math" panose="02040503050406030204" pitchFamily="18" charset="0"/>
                                </a:rPr>
                                <m:t>1</m:t>
                              </m:r>
                            </m:sub>
                          </m:sSub>
                          <m:sSub>
                            <m:sSubPr>
                              <m:ctrlPr>
                                <a:rPr lang="it-CH" sz="1600" b="0" i="1" smtClean="0">
                                  <a:solidFill>
                                    <a:srgbClr val="408BBF"/>
                                  </a:solidFill>
                                  <a:latin typeface="Cambria Math" panose="02040503050406030204" pitchFamily="18" charset="0"/>
                                </a:rPr>
                              </m:ctrlPr>
                            </m:sSubPr>
                            <m:e>
                              <m:r>
                                <a:rPr lang="it-CH" sz="1600" b="0" i="1" smtClean="0">
                                  <a:solidFill>
                                    <a:srgbClr val="408BBF"/>
                                  </a:solidFill>
                                  <a:latin typeface="Cambria Math" panose="02040503050406030204" pitchFamily="18" charset="0"/>
                                </a:rPr>
                                <m:t>𝑋</m:t>
                              </m:r>
                            </m:e>
                            <m:sub>
                              <m:r>
                                <a:rPr lang="it-CH" sz="1600" b="0" i="1" smtClean="0">
                                  <a:solidFill>
                                    <a:srgbClr val="408BBF"/>
                                  </a:solidFill>
                                  <a:latin typeface="Cambria Math" panose="02040503050406030204" pitchFamily="18" charset="0"/>
                                </a:rPr>
                                <m:t>2</m:t>
                              </m:r>
                            </m:sub>
                          </m:sSub>
                        </m:sub>
                      </m:sSub>
                      <m:r>
                        <a:rPr lang="it-CH" sz="1600" b="0" i="1" smtClean="0">
                          <a:solidFill>
                            <a:srgbClr val="408BBF"/>
                          </a:solidFill>
                          <a:latin typeface="Cambria Math" panose="02040503050406030204" pitchFamily="18" charset="0"/>
                        </a:rPr>
                        <m:t>≈0</m:t>
                      </m:r>
                    </m:oMath>
                  </m:oMathPara>
                </a14:m>
                <a:endParaRPr lang="it-CH" sz="1600" b="0" dirty="0">
                  <a:solidFill>
                    <a:srgbClr val="408BBF"/>
                  </a:solidFill>
                </a:endParaRPr>
              </a:p>
            </p:txBody>
          </p:sp>
        </mc:Choice>
        <mc:Fallback xmlns="">
          <p:sp>
            <p:nvSpPr>
              <p:cNvPr id="26" name="CasellaDiTesto 25">
                <a:extLst>
                  <a:ext uri="{FF2B5EF4-FFF2-40B4-BE49-F238E27FC236}">
                    <a16:creationId xmlns:a16="http://schemas.microsoft.com/office/drawing/2014/main" id="{6F2564D7-5CA8-C9E5-2256-0425716BAD3A}"/>
                  </a:ext>
                </a:extLst>
              </p:cNvPr>
              <p:cNvSpPr txBox="1">
                <a:spLocks noRot="1" noChangeAspect="1" noMove="1" noResize="1" noEditPoints="1" noAdjustHandles="1" noChangeArrowheads="1" noChangeShapeType="1" noTextEdit="1"/>
              </p:cNvSpPr>
              <p:nvPr/>
            </p:nvSpPr>
            <p:spPr bwMode="auto">
              <a:xfrm>
                <a:off x="7680176" y="5222885"/>
                <a:ext cx="1872208" cy="359714"/>
              </a:xfrm>
              <a:prstGeom prst="rect">
                <a:avLst/>
              </a:prstGeom>
              <a:blipFill>
                <a:blip r:embed="rId9"/>
                <a:stretch>
                  <a:fillRect/>
                </a:stretch>
              </a:blipFill>
              <a:ln w="9525">
                <a:noFill/>
                <a:miter lim="800000"/>
                <a:headEnd/>
                <a:tailEnd/>
              </a:ln>
            </p:spPr>
            <p:txBody>
              <a:bodyPr/>
              <a:lstStyle/>
              <a:p>
                <a:r>
                  <a:rPr lang="en-US">
                    <a:noFill/>
                  </a:rPr>
                  <a:t> </a:t>
                </a:r>
              </a:p>
            </p:txBody>
          </p:sp>
        </mc:Fallback>
      </mc:AlternateContent>
      <p:pic>
        <p:nvPicPr>
          <p:cNvPr id="6" name="Immagine 5" descr="Immagine che contiene grafico&#10;&#10;Descrizione generata automaticamente">
            <a:extLst>
              <a:ext uri="{FF2B5EF4-FFF2-40B4-BE49-F238E27FC236}">
                <a16:creationId xmlns:a16="http://schemas.microsoft.com/office/drawing/2014/main" id="{FDFBCEAB-CC6E-AD7A-6359-2D80FB4FAF01}"/>
              </a:ext>
            </a:extLst>
          </p:cNvPr>
          <p:cNvPicPr>
            <a:picLocks noChangeAspect="1"/>
          </p:cNvPicPr>
          <p:nvPr/>
        </p:nvPicPr>
        <p:blipFill>
          <a:blip r:embed="rId10"/>
          <a:stretch>
            <a:fillRect/>
          </a:stretch>
        </p:blipFill>
        <p:spPr>
          <a:xfrm>
            <a:off x="9454900" y="2944522"/>
            <a:ext cx="2269612" cy="2160000"/>
          </a:xfrm>
          <a:prstGeom prst="rect">
            <a:avLst/>
          </a:prstGeom>
        </p:spPr>
      </p:pic>
      <p:sp>
        <p:nvSpPr>
          <p:cNvPr id="8" name="CasellaDiTesto 7">
            <a:extLst>
              <a:ext uri="{FF2B5EF4-FFF2-40B4-BE49-F238E27FC236}">
                <a16:creationId xmlns:a16="http://schemas.microsoft.com/office/drawing/2014/main" id="{8EF3FA9F-873A-0582-19CE-79B559BDB0DC}"/>
              </a:ext>
            </a:extLst>
          </p:cNvPr>
          <p:cNvSpPr txBox="1"/>
          <p:nvPr/>
        </p:nvSpPr>
        <p:spPr bwMode="auto">
          <a:xfrm>
            <a:off x="9984432" y="3043951"/>
            <a:ext cx="71414" cy="215444"/>
          </a:xfrm>
          <a:prstGeom prst="rect">
            <a:avLst/>
          </a:prstGeom>
          <a:noFill/>
          <a:ln w="9525">
            <a:noFill/>
            <a:miter lim="800000"/>
            <a:headEnd/>
            <a:tailEnd/>
          </a:ln>
        </p:spPr>
        <p:txBody>
          <a:bodyPr wrap="square" lIns="0" tIns="0" rIns="0" bIns="0" rtlCol="0">
            <a:prstTxWarp prst="textNoShape">
              <a:avLst/>
            </a:prstTxWarp>
            <a:spAutoFit/>
          </a:bodyPr>
          <a:lstStyle/>
          <a:p>
            <a:pPr eaLnBrk="0" hangingPunct="0">
              <a:spcBef>
                <a:spcPct val="20000"/>
              </a:spcBef>
            </a:pPr>
            <a:r>
              <a:rPr lang="it-CH" sz="1400" kern="0" dirty="0">
                <a:latin typeface="+mn-lt"/>
                <a:ea typeface="ＭＳ Ｐゴシック" pitchFamily="-112" charset="-128"/>
                <a:cs typeface="ＭＳ Ｐゴシック" pitchFamily="-112" charset="-128"/>
              </a:rPr>
              <a:t>E</a:t>
            </a:r>
            <a:endParaRPr lang="en-US" sz="1400" kern="0" dirty="0">
              <a:latin typeface="+mn-lt"/>
              <a:ea typeface="ＭＳ Ｐゴシック" pitchFamily="-112" charset="-128"/>
              <a:cs typeface="ＭＳ Ｐゴシック" pitchFamily="-112" charset="-128"/>
            </a:endParaRPr>
          </a:p>
        </p:txBody>
      </p: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409A113A-715B-1DD9-AE0D-B9A59D407540}"/>
                  </a:ext>
                </a:extLst>
              </p:cNvPr>
              <p:cNvSpPr txBox="1"/>
              <p:nvPr/>
            </p:nvSpPr>
            <p:spPr bwMode="auto">
              <a:xfrm>
                <a:off x="9852304" y="5222885"/>
                <a:ext cx="1872208" cy="359714"/>
              </a:xfrm>
              <a:prstGeom prst="rect">
                <a:avLst/>
              </a:prstGeom>
              <a:noFill/>
              <a:ln w="9525">
                <a:noFill/>
                <a:miter lim="800000"/>
                <a:headEnd/>
                <a:tailEnd/>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CH" sz="1600" i="1" smtClean="0">
                              <a:solidFill>
                                <a:srgbClr val="408BBF"/>
                              </a:solidFill>
                              <a:latin typeface="Cambria Math" panose="02040503050406030204" pitchFamily="18" charset="0"/>
                            </a:rPr>
                          </m:ctrlPr>
                        </m:sSubPr>
                        <m:e>
                          <m:r>
                            <a:rPr lang="it-CH" sz="1600" i="1">
                              <a:solidFill>
                                <a:srgbClr val="408BBF"/>
                              </a:solidFill>
                              <a:latin typeface="Cambria Math" panose="02040503050406030204" pitchFamily="18" charset="0"/>
                            </a:rPr>
                            <m:t>𝜌</m:t>
                          </m:r>
                        </m:e>
                        <m:sub>
                          <m:sSub>
                            <m:sSubPr>
                              <m:ctrlPr>
                                <a:rPr lang="it-CH" sz="1600" b="0" i="1" smtClean="0">
                                  <a:solidFill>
                                    <a:srgbClr val="408BBF"/>
                                  </a:solidFill>
                                  <a:latin typeface="Cambria Math" panose="02040503050406030204" pitchFamily="18" charset="0"/>
                                </a:rPr>
                              </m:ctrlPr>
                            </m:sSubPr>
                            <m:e>
                              <m:r>
                                <a:rPr lang="it-CH" sz="1600" i="1">
                                  <a:solidFill>
                                    <a:srgbClr val="408BBF"/>
                                  </a:solidFill>
                                  <a:latin typeface="Cambria Math" panose="02040503050406030204" pitchFamily="18" charset="0"/>
                                </a:rPr>
                                <m:t>𝑋</m:t>
                              </m:r>
                            </m:e>
                            <m:sub>
                              <m:r>
                                <a:rPr lang="it-CH" sz="1600" b="0" i="1" smtClean="0">
                                  <a:solidFill>
                                    <a:srgbClr val="408BBF"/>
                                  </a:solidFill>
                                  <a:latin typeface="Cambria Math" panose="02040503050406030204" pitchFamily="18" charset="0"/>
                                </a:rPr>
                                <m:t>1</m:t>
                              </m:r>
                            </m:sub>
                          </m:sSub>
                          <m:sSub>
                            <m:sSubPr>
                              <m:ctrlPr>
                                <a:rPr lang="it-CH" sz="1600" b="0" i="1" smtClean="0">
                                  <a:solidFill>
                                    <a:srgbClr val="408BBF"/>
                                  </a:solidFill>
                                  <a:latin typeface="Cambria Math" panose="02040503050406030204" pitchFamily="18" charset="0"/>
                                </a:rPr>
                              </m:ctrlPr>
                            </m:sSubPr>
                            <m:e>
                              <m:r>
                                <a:rPr lang="it-CH" sz="1600" b="0" i="1" smtClean="0">
                                  <a:solidFill>
                                    <a:srgbClr val="408BBF"/>
                                  </a:solidFill>
                                  <a:latin typeface="Cambria Math" panose="02040503050406030204" pitchFamily="18" charset="0"/>
                                </a:rPr>
                                <m:t>𝑋</m:t>
                              </m:r>
                            </m:e>
                            <m:sub>
                              <m:r>
                                <a:rPr lang="it-CH" sz="1600" b="0" i="1" smtClean="0">
                                  <a:solidFill>
                                    <a:srgbClr val="408BBF"/>
                                  </a:solidFill>
                                  <a:latin typeface="Cambria Math" panose="02040503050406030204" pitchFamily="18" charset="0"/>
                                </a:rPr>
                                <m:t>2</m:t>
                              </m:r>
                            </m:sub>
                          </m:sSub>
                        </m:sub>
                      </m:sSub>
                      <m:r>
                        <a:rPr lang="it-CH" sz="1600" b="0" i="1" smtClean="0">
                          <a:solidFill>
                            <a:srgbClr val="408BBF"/>
                          </a:solidFill>
                          <a:latin typeface="Cambria Math" panose="02040503050406030204" pitchFamily="18" charset="0"/>
                        </a:rPr>
                        <m:t>≈0</m:t>
                      </m:r>
                    </m:oMath>
                  </m:oMathPara>
                </a14:m>
                <a:endParaRPr lang="it-CH" sz="1600" b="0" dirty="0">
                  <a:solidFill>
                    <a:srgbClr val="408BBF"/>
                  </a:solidFill>
                </a:endParaRPr>
              </a:p>
            </p:txBody>
          </p:sp>
        </mc:Choice>
        <mc:Fallback xmlns="">
          <p:sp>
            <p:nvSpPr>
              <p:cNvPr id="9" name="CasellaDiTesto 8">
                <a:extLst>
                  <a:ext uri="{FF2B5EF4-FFF2-40B4-BE49-F238E27FC236}">
                    <a16:creationId xmlns:a16="http://schemas.microsoft.com/office/drawing/2014/main" id="{409A113A-715B-1DD9-AE0D-B9A59D407540}"/>
                  </a:ext>
                </a:extLst>
              </p:cNvPr>
              <p:cNvSpPr txBox="1">
                <a:spLocks noRot="1" noChangeAspect="1" noMove="1" noResize="1" noEditPoints="1" noAdjustHandles="1" noChangeArrowheads="1" noChangeShapeType="1" noTextEdit="1"/>
              </p:cNvSpPr>
              <p:nvPr/>
            </p:nvSpPr>
            <p:spPr bwMode="auto">
              <a:xfrm>
                <a:off x="9852304" y="5222885"/>
                <a:ext cx="1872208" cy="359714"/>
              </a:xfrm>
              <a:prstGeom prst="rect">
                <a:avLst/>
              </a:prstGeom>
              <a:blipFill>
                <a:blip r:embed="rId11"/>
                <a:stretch>
                  <a:fillRect/>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56982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Spearman's rank correlation coefficient</a:t>
            </a:r>
          </a:p>
        </p:txBody>
      </p:sp>
      <p:sp>
        <p:nvSpPr>
          <p:cNvPr id="4" name="Segnaposto data 3"/>
          <p:cNvSpPr>
            <a:spLocks noGrp="1"/>
          </p:cNvSpPr>
          <p:nvPr>
            <p:ph type="dt" sz="half" idx="10"/>
          </p:nvPr>
        </p:nvSpPr>
        <p:spPr/>
        <p:txBody>
          <a:bodyPr/>
          <a:lstStyle/>
          <a:p>
            <a:r>
              <a:rPr lang="en-US" altLang="x-none"/>
              <a:t>29 March 2023</a:t>
            </a:r>
            <a:endParaRPr lang="it-IT" altLang="x-none"/>
          </a:p>
        </p:txBody>
      </p:sp>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791A2B8F-EB8B-CA56-6E76-22ED08D4FF16}"/>
                  </a:ext>
                </a:extLst>
              </p:cNvPr>
              <p:cNvSpPr txBox="1"/>
              <p:nvPr/>
            </p:nvSpPr>
            <p:spPr bwMode="auto">
              <a:xfrm>
                <a:off x="420688" y="1912938"/>
                <a:ext cx="11339512" cy="3174972"/>
              </a:xfrm>
              <a:prstGeom prst="rect">
                <a:avLst/>
              </a:prstGeom>
              <a:noFill/>
              <a:ln w="9525">
                <a:noFill/>
                <a:miter lim="800000"/>
                <a:headEnd/>
                <a:tailEnd/>
              </a:ln>
            </p:spPr>
            <p:txBody>
              <a:bodyPr wrap="square">
                <a:spAutoFit/>
              </a:bodyPr>
              <a:lstStyle/>
              <a:p>
                <a:r>
                  <a:rPr lang="en-US" sz="1800" dirty="0"/>
                  <a:t>The Spearman correlation between two random variables 𝑋 and 𝑌 is equal to the Pearson correlation between the rank values of those two variables:</a:t>
                </a:r>
              </a:p>
              <a:p>
                <a:endParaRPr lang="en-US" sz="1800" dirty="0"/>
              </a:p>
              <a:p>
                <a:pPr/>
                <a14:m>
                  <m:oMathPara xmlns:m="http://schemas.openxmlformats.org/officeDocument/2006/math">
                    <m:oMathParaPr>
                      <m:jc m:val="centerGroup"/>
                    </m:oMathParaPr>
                    <m:oMath xmlns:m="http://schemas.openxmlformats.org/officeDocument/2006/math">
                      <m:sSub>
                        <m:sSubPr>
                          <m:ctrlPr>
                            <a:rPr lang="it-CH" sz="1800" b="0" i="1" smtClean="0">
                              <a:latin typeface="Cambria Math" panose="02040503050406030204" pitchFamily="18" charset="0"/>
                            </a:rPr>
                          </m:ctrlPr>
                        </m:sSubPr>
                        <m:e>
                          <m:r>
                            <a:rPr lang="it-CH" sz="1800" b="0" i="1" smtClean="0">
                              <a:latin typeface="Cambria Math" panose="02040503050406030204" pitchFamily="18" charset="0"/>
                            </a:rPr>
                            <m:t>𝑟</m:t>
                          </m:r>
                        </m:e>
                        <m:sub>
                          <m:r>
                            <a:rPr lang="it-CH" sz="1800" b="0" i="1" smtClean="0">
                              <a:latin typeface="Cambria Math" panose="02040503050406030204" pitchFamily="18" charset="0"/>
                            </a:rPr>
                            <m:t>𝑠</m:t>
                          </m:r>
                        </m:sub>
                      </m:sSub>
                      <m:r>
                        <a:rPr lang="it-CH" sz="1800" b="0" i="1" smtClean="0">
                          <a:latin typeface="Cambria Math" panose="02040503050406030204" pitchFamily="18" charset="0"/>
                        </a:rPr>
                        <m:t>=</m:t>
                      </m:r>
                      <m:r>
                        <a:rPr lang="it-CH" sz="1800" b="0" i="1" smtClean="0">
                          <a:latin typeface="Cambria Math" panose="02040503050406030204" pitchFamily="18" charset="0"/>
                        </a:rPr>
                        <m:t>𝜌</m:t>
                      </m:r>
                      <m:d>
                        <m:dPr>
                          <m:ctrlPr>
                            <a:rPr lang="it-CH" sz="1800" b="0" i="1" smtClean="0">
                              <a:latin typeface="Cambria Math" panose="02040503050406030204" pitchFamily="18" charset="0"/>
                            </a:rPr>
                          </m:ctrlPr>
                        </m:dPr>
                        <m:e>
                          <m:r>
                            <a:rPr lang="it-CH" sz="1800" b="0" i="1" smtClean="0">
                              <a:latin typeface="Cambria Math" panose="02040503050406030204" pitchFamily="18" charset="0"/>
                            </a:rPr>
                            <m:t>𝑅</m:t>
                          </m:r>
                          <m:d>
                            <m:dPr>
                              <m:ctrlPr>
                                <a:rPr lang="it-CH" sz="1800" b="0" i="1" smtClean="0">
                                  <a:latin typeface="Cambria Math" panose="02040503050406030204" pitchFamily="18" charset="0"/>
                                </a:rPr>
                              </m:ctrlPr>
                            </m:dPr>
                            <m:e>
                              <m:r>
                                <a:rPr lang="it-CH" sz="1800" b="0" i="1" smtClean="0">
                                  <a:latin typeface="Cambria Math" panose="02040503050406030204" pitchFamily="18" charset="0"/>
                                </a:rPr>
                                <m:t>𝑋</m:t>
                              </m:r>
                            </m:e>
                          </m:d>
                          <m:r>
                            <a:rPr lang="it-CH" sz="1800" b="0" i="1" smtClean="0">
                              <a:latin typeface="Cambria Math" panose="02040503050406030204" pitchFamily="18" charset="0"/>
                            </a:rPr>
                            <m:t>,</m:t>
                          </m:r>
                          <m:r>
                            <a:rPr lang="it-CH" sz="1800" b="0" i="1" smtClean="0">
                              <a:latin typeface="Cambria Math" panose="02040503050406030204" pitchFamily="18" charset="0"/>
                            </a:rPr>
                            <m:t>𝑅</m:t>
                          </m:r>
                          <m:d>
                            <m:dPr>
                              <m:ctrlPr>
                                <a:rPr lang="it-CH" sz="1800" b="0" i="1" smtClean="0">
                                  <a:latin typeface="Cambria Math" panose="02040503050406030204" pitchFamily="18" charset="0"/>
                                </a:rPr>
                              </m:ctrlPr>
                            </m:dPr>
                            <m:e>
                              <m:r>
                                <a:rPr lang="it-CH" sz="1800" b="0" i="1" smtClean="0">
                                  <a:latin typeface="Cambria Math" panose="02040503050406030204" pitchFamily="18" charset="0"/>
                                </a:rPr>
                                <m:t>𝑌</m:t>
                              </m:r>
                            </m:e>
                          </m:d>
                        </m:e>
                      </m:d>
                    </m:oMath>
                  </m:oMathPara>
                </a14:m>
                <a:endParaRPr lang="en-US" sz="1800" dirty="0"/>
              </a:p>
              <a:p>
                <a:endParaRPr lang="en-US" sz="1800" dirty="0"/>
              </a:p>
              <a:p>
                <a:endParaRPr lang="en-US" sz="1800" dirty="0"/>
              </a:p>
              <a:p>
                <a:r>
                  <a:rPr lang="en-US" sz="1800" dirty="0"/>
                  <a:t>While Pearson's correlation assesses only linear relationships, Spearman's correlation assesses monotonic relationships (whether linear or not). </a:t>
                </a:r>
              </a:p>
              <a:p>
                <a:endParaRPr lang="en-US" sz="1800" dirty="0"/>
              </a:p>
              <a:p>
                <a:r>
                  <a:rPr lang="en-US" sz="1800" dirty="0"/>
                  <a:t>If there are no repeated data values, a perfect Spearman correlation of +1 or −1 occurs when each of the variables is a perfect monotone function of the other.</a:t>
                </a:r>
              </a:p>
            </p:txBody>
          </p:sp>
        </mc:Choice>
        <mc:Fallback xmlns="">
          <p:sp>
            <p:nvSpPr>
              <p:cNvPr id="11" name="CasellaDiTesto 10">
                <a:extLst>
                  <a:ext uri="{FF2B5EF4-FFF2-40B4-BE49-F238E27FC236}">
                    <a16:creationId xmlns:a16="http://schemas.microsoft.com/office/drawing/2014/main" id="{791A2B8F-EB8B-CA56-6E76-22ED08D4FF16}"/>
                  </a:ext>
                </a:extLst>
              </p:cNvPr>
              <p:cNvSpPr txBox="1">
                <a:spLocks noRot="1" noChangeAspect="1" noMove="1" noResize="1" noEditPoints="1" noAdjustHandles="1" noChangeArrowheads="1" noChangeShapeType="1" noTextEdit="1"/>
              </p:cNvSpPr>
              <p:nvPr/>
            </p:nvSpPr>
            <p:spPr bwMode="auto">
              <a:xfrm>
                <a:off x="420688" y="1912938"/>
                <a:ext cx="11339512" cy="3174972"/>
              </a:xfrm>
              <a:prstGeom prst="rect">
                <a:avLst/>
              </a:prstGeom>
              <a:blipFill>
                <a:blip r:embed="rId2"/>
                <a:stretch>
                  <a:fillRect l="-430" t="-1344" r="-699" b="-2111"/>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718035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CH" dirty="0" err="1"/>
              <a:t>Visualizing</a:t>
            </a:r>
            <a:r>
              <a:rPr lang="it-CH" dirty="0"/>
              <a:t> </a:t>
            </a:r>
            <a:r>
              <a:rPr lang="it-CH" dirty="0" err="1"/>
              <a:t>Spearman</a:t>
            </a:r>
            <a:r>
              <a:rPr lang="it-CH" dirty="0"/>
              <a:t> </a:t>
            </a:r>
            <a:r>
              <a:rPr lang="it-CH" dirty="0" err="1"/>
              <a:t>correlation</a:t>
            </a:r>
            <a:endParaRPr lang="en-US" dirty="0"/>
          </a:p>
        </p:txBody>
      </p:sp>
      <p:sp>
        <p:nvSpPr>
          <p:cNvPr id="4" name="Segnaposto data 3"/>
          <p:cNvSpPr>
            <a:spLocks noGrp="1"/>
          </p:cNvSpPr>
          <p:nvPr>
            <p:ph type="dt" sz="half" idx="10"/>
          </p:nvPr>
        </p:nvSpPr>
        <p:spPr/>
        <p:txBody>
          <a:bodyPr/>
          <a:lstStyle/>
          <a:p>
            <a:r>
              <a:rPr lang="en-US" altLang="x-none"/>
              <a:t>29 March 2023</a:t>
            </a:r>
            <a:endParaRPr lang="it-IT" altLang="x-none"/>
          </a:p>
        </p:txBody>
      </p:sp>
      <p:pic>
        <p:nvPicPr>
          <p:cNvPr id="6" name="Immagine 5" descr="Immagine che contiene grafico&#10;&#10;Descrizione generata automaticamente">
            <a:extLst>
              <a:ext uri="{FF2B5EF4-FFF2-40B4-BE49-F238E27FC236}">
                <a16:creationId xmlns:a16="http://schemas.microsoft.com/office/drawing/2014/main" id="{C6E315E3-6F51-2A33-5F39-04B11C96E3D0}"/>
              </a:ext>
            </a:extLst>
          </p:cNvPr>
          <p:cNvPicPr>
            <a:picLocks noChangeAspect="1"/>
          </p:cNvPicPr>
          <p:nvPr/>
        </p:nvPicPr>
        <p:blipFill>
          <a:blip r:embed="rId2"/>
          <a:stretch>
            <a:fillRect/>
          </a:stretch>
        </p:blipFill>
        <p:spPr>
          <a:xfrm>
            <a:off x="728570" y="2447234"/>
            <a:ext cx="2266297" cy="2494730"/>
          </a:xfrm>
          <a:prstGeom prst="rect">
            <a:avLst/>
          </a:prstGeom>
        </p:spPr>
      </p:pic>
      <p:pic>
        <p:nvPicPr>
          <p:cNvPr id="8" name="Immagine 7" descr="Immagine che contiene grafico&#10;&#10;Descrizione generata automaticamente">
            <a:extLst>
              <a:ext uri="{FF2B5EF4-FFF2-40B4-BE49-F238E27FC236}">
                <a16:creationId xmlns:a16="http://schemas.microsoft.com/office/drawing/2014/main" id="{AE476FF1-FBB2-01AD-312A-F4B725A2DC84}"/>
              </a:ext>
            </a:extLst>
          </p:cNvPr>
          <p:cNvPicPr>
            <a:picLocks noChangeAspect="1"/>
          </p:cNvPicPr>
          <p:nvPr/>
        </p:nvPicPr>
        <p:blipFill>
          <a:blip r:embed="rId3"/>
          <a:stretch>
            <a:fillRect/>
          </a:stretch>
        </p:blipFill>
        <p:spPr>
          <a:xfrm>
            <a:off x="3422849" y="2455636"/>
            <a:ext cx="2391323" cy="2487217"/>
          </a:xfrm>
          <a:prstGeom prst="rect">
            <a:avLst/>
          </a:prstGeom>
        </p:spPr>
      </p:pic>
      <p:pic>
        <p:nvPicPr>
          <p:cNvPr id="11" name="Immagine 10" descr="Immagine che contiene grafico&#10;&#10;Descrizione generata automaticamente">
            <a:extLst>
              <a:ext uri="{FF2B5EF4-FFF2-40B4-BE49-F238E27FC236}">
                <a16:creationId xmlns:a16="http://schemas.microsoft.com/office/drawing/2014/main" id="{C171102B-DA4B-B2AB-8FB6-AC89A58ECF9C}"/>
              </a:ext>
            </a:extLst>
          </p:cNvPr>
          <p:cNvPicPr>
            <a:picLocks noChangeAspect="1"/>
          </p:cNvPicPr>
          <p:nvPr/>
        </p:nvPicPr>
        <p:blipFill>
          <a:blip r:embed="rId4"/>
          <a:stretch>
            <a:fillRect/>
          </a:stretch>
        </p:blipFill>
        <p:spPr>
          <a:xfrm>
            <a:off x="6242153" y="2448124"/>
            <a:ext cx="2344443" cy="2494729"/>
          </a:xfrm>
          <a:prstGeom prst="rect">
            <a:avLst/>
          </a:prstGeom>
        </p:spPr>
      </p:pic>
      <p:pic>
        <p:nvPicPr>
          <p:cNvPr id="13" name="Immagine 12" descr="Immagine che contiene grafico&#10;&#10;Descrizione generata automaticamente">
            <a:extLst>
              <a:ext uri="{FF2B5EF4-FFF2-40B4-BE49-F238E27FC236}">
                <a16:creationId xmlns:a16="http://schemas.microsoft.com/office/drawing/2014/main" id="{F2906C6F-943E-192D-C637-A71AE5E14D77}"/>
              </a:ext>
            </a:extLst>
          </p:cNvPr>
          <p:cNvPicPr>
            <a:picLocks noChangeAspect="1"/>
          </p:cNvPicPr>
          <p:nvPr/>
        </p:nvPicPr>
        <p:blipFill>
          <a:blip r:embed="rId5"/>
          <a:stretch>
            <a:fillRect/>
          </a:stretch>
        </p:blipFill>
        <p:spPr>
          <a:xfrm>
            <a:off x="9014578" y="2455636"/>
            <a:ext cx="2265998" cy="2487217"/>
          </a:xfrm>
          <a:prstGeom prst="rect">
            <a:avLst/>
          </a:prstGeom>
        </p:spPr>
      </p:pic>
      <p:sp>
        <p:nvSpPr>
          <p:cNvPr id="14" name="CasellaDiTesto 13">
            <a:extLst>
              <a:ext uri="{FF2B5EF4-FFF2-40B4-BE49-F238E27FC236}">
                <a16:creationId xmlns:a16="http://schemas.microsoft.com/office/drawing/2014/main" id="{CAD2C0F6-F6CD-962A-F168-AB3D251C97BE}"/>
              </a:ext>
            </a:extLst>
          </p:cNvPr>
          <p:cNvSpPr txBox="1"/>
          <p:nvPr/>
        </p:nvSpPr>
        <p:spPr bwMode="auto">
          <a:xfrm>
            <a:off x="6672064" y="5013176"/>
            <a:ext cx="1779333" cy="215444"/>
          </a:xfrm>
          <a:prstGeom prst="rect">
            <a:avLst/>
          </a:prstGeom>
          <a:noFill/>
          <a:ln w="9525">
            <a:noFill/>
            <a:miter lim="800000"/>
            <a:headEnd/>
            <a:tailEnd/>
          </a:ln>
        </p:spPr>
        <p:txBody>
          <a:bodyPr wrap="none" lIns="0" tIns="0" rIns="0" bIns="0" rtlCol="0">
            <a:prstTxWarp prst="textNoShape">
              <a:avLst/>
            </a:prstTxWarp>
            <a:spAutoFit/>
          </a:bodyPr>
          <a:lstStyle/>
          <a:p>
            <a:pPr eaLnBrk="0" hangingPunct="0">
              <a:spcBef>
                <a:spcPct val="20000"/>
              </a:spcBef>
            </a:pPr>
            <a:r>
              <a:rPr lang="en-US" sz="1400" kern="0" dirty="0">
                <a:latin typeface="+mn-lt"/>
                <a:ea typeface="ＭＳ Ｐゴシック" pitchFamily="-112" charset="-128"/>
                <a:cs typeface="ＭＳ Ｐゴシック" pitchFamily="-112" charset="-128"/>
              </a:rPr>
              <a:t>More robust to outliers</a:t>
            </a:r>
          </a:p>
        </p:txBody>
      </p:sp>
      <p:sp>
        <p:nvSpPr>
          <p:cNvPr id="15" name="CasellaDiTesto 14">
            <a:extLst>
              <a:ext uri="{FF2B5EF4-FFF2-40B4-BE49-F238E27FC236}">
                <a16:creationId xmlns:a16="http://schemas.microsoft.com/office/drawing/2014/main" id="{CAD66C5A-82B1-0B4A-14D8-E65C5E98F5DE}"/>
              </a:ext>
            </a:extLst>
          </p:cNvPr>
          <p:cNvSpPr txBox="1"/>
          <p:nvPr/>
        </p:nvSpPr>
        <p:spPr bwMode="auto">
          <a:xfrm>
            <a:off x="9192344" y="4962334"/>
            <a:ext cx="2351832" cy="646331"/>
          </a:xfrm>
          <a:prstGeom prst="rect">
            <a:avLst/>
          </a:prstGeom>
          <a:noFill/>
          <a:ln w="9525">
            <a:noFill/>
            <a:miter lim="800000"/>
            <a:headEnd/>
            <a:tailEnd/>
          </a:ln>
        </p:spPr>
        <p:txBody>
          <a:bodyPr wrap="square" lIns="0" tIns="0" rIns="0" bIns="0" rtlCol="0">
            <a:prstTxWarp prst="textNoShape">
              <a:avLst/>
            </a:prstTxWarp>
            <a:spAutoFit/>
          </a:bodyPr>
          <a:lstStyle/>
          <a:p>
            <a:pPr eaLnBrk="0" hangingPunct="0">
              <a:spcBef>
                <a:spcPct val="20000"/>
              </a:spcBef>
            </a:pPr>
            <a:r>
              <a:rPr lang="en-US" sz="1400" kern="0" dirty="0">
                <a:latin typeface="+mn-lt"/>
                <a:ea typeface="ＭＳ Ｐゴシック" pitchFamily="-112" charset="-128"/>
                <a:cs typeface="ＭＳ Ｐゴシック" pitchFamily="-112" charset="-128"/>
              </a:rPr>
              <a:t>With no outliers and “elliptical relationship” similar results to Pearson</a:t>
            </a:r>
          </a:p>
        </p:txBody>
      </p:sp>
    </p:spTree>
    <p:extLst>
      <p:ext uri="{BB962C8B-B14F-4D97-AF65-F5344CB8AC3E}">
        <p14:creationId xmlns:p14="http://schemas.microsoft.com/office/powerpoint/2010/main" val="409494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theme/theme1.xml><?xml version="1.0" encoding="utf-8"?>
<a:theme xmlns:a="http://schemas.openxmlformats.org/drawingml/2006/main" name="SUPSI">
  <a:themeElements>
    <a:clrScheme name="IDSIA">
      <a:dk1>
        <a:srgbClr val="000000"/>
      </a:dk1>
      <a:lt1>
        <a:srgbClr val="FFFFFF"/>
      </a:lt1>
      <a:dk2>
        <a:srgbClr val="3C3C3C"/>
      </a:dk2>
      <a:lt2>
        <a:srgbClr val="D2D2D2"/>
      </a:lt2>
      <a:accent1>
        <a:srgbClr val="141C78"/>
      </a:accent1>
      <a:accent2>
        <a:srgbClr val="0096FF"/>
      </a:accent2>
      <a:accent3>
        <a:srgbClr val="2838C8"/>
      </a:accent3>
      <a:accent4>
        <a:srgbClr val="0063C8"/>
      </a:accent4>
      <a:accent5>
        <a:srgbClr val="3249FF"/>
      </a:accent5>
      <a:accent6>
        <a:srgbClr val="034084"/>
      </a:accent6>
      <a:hlink>
        <a:srgbClr val="009FFC"/>
      </a:hlink>
      <a:folHlink>
        <a:srgbClr val="0007F3"/>
      </a:folHlink>
    </a:clrScheme>
    <a:fontScheme name="SUPSI">
      <a:majorFont>
        <a:latin typeface="Times New Roman"/>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w="9525">
          <a:noFill/>
          <a:miter lim="800000"/>
          <a:headEnd/>
          <a:tailEnd/>
        </a:ln>
      </a:spPr>
      <a:bodyPr lIns="0" tIns="0" rIns="0" bIns="0">
        <a:prstTxWarp prst="textNoShape">
          <a:avLst/>
        </a:prstTxWarp>
      </a:bodyPr>
      <a:lstStyle>
        <a:defPPr eaLnBrk="0" hangingPunct="0">
          <a:spcBef>
            <a:spcPct val="20000"/>
          </a:spcBef>
          <a:defRPr sz="1400" kern="0" dirty="0" smtClean="0">
            <a:latin typeface="+mn-lt"/>
            <a:ea typeface="ＭＳ Ｐゴシック" pitchFamily="-112" charset="-128"/>
            <a:cs typeface="ＭＳ Ｐゴシック" pitchFamily="-112" charset="-128"/>
          </a:defRPr>
        </a:defPPr>
      </a:lstStyle>
    </a:txDef>
  </a:objectDefaults>
  <a:extraClrSchemeLst>
    <a:extraClrScheme>
      <a:clrScheme name="SUPSI_DSA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UPSI_DSA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UPSI_DSA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UPSI_DSA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UPSI_DSA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UPSI_DSA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UPSI_DSA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UPSI_DSA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UPSI_DSA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UPSI_DSA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UPSI_DSA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UPSI_DSA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zione standard6" id="{B3FBA813-374C-664C-9A1C-18CE6A8AF4F6}" vid="{2E0EDC10-D5C6-744E-ADEF-055080C41B43}"/>
    </a:ext>
  </a:extLst>
</a:theme>
</file>

<file path=ppt/theme/theme2.xml><?xml version="1.0" encoding="utf-8"?>
<a:theme xmlns:a="http://schemas.openxmlformats.org/drawingml/2006/main" name="Tema di Office">
  <a:themeElements>
    <a:clrScheme name="IDSIA">
      <a:dk1>
        <a:srgbClr val="000000"/>
      </a:dk1>
      <a:lt1>
        <a:srgbClr val="FFFFFF"/>
      </a:lt1>
      <a:dk2>
        <a:srgbClr val="3C3C3C"/>
      </a:dk2>
      <a:lt2>
        <a:srgbClr val="D2D2D2"/>
      </a:lt2>
      <a:accent1>
        <a:srgbClr val="141C78"/>
      </a:accent1>
      <a:accent2>
        <a:srgbClr val="0096FF"/>
      </a:accent2>
      <a:accent3>
        <a:srgbClr val="2838C8"/>
      </a:accent3>
      <a:accent4>
        <a:srgbClr val="0063C8"/>
      </a:accent4>
      <a:accent5>
        <a:srgbClr val="3249FF"/>
      </a:accent5>
      <a:accent6>
        <a:srgbClr val="034084"/>
      </a:accent6>
      <a:hlink>
        <a:srgbClr val="009FFC"/>
      </a:hlink>
      <a:folHlink>
        <a:srgbClr val="0007F3"/>
      </a:folHlink>
    </a:clrScheme>
    <a:fontScheme name="SUPSI">
      <a:majorFont>
        <a:latin typeface="Times New Roman"/>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zione standard6" id="{B3FBA813-374C-664C-9A1C-18CE6A8AF4F6}" vid="{53DE14D6-4AE4-B748-80DB-4B340D8CACA8}"/>
    </a:ext>
  </a:ext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943B4D0C91CA54E9BBFAD215D4A4FF7" ma:contentTypeVersion="8" ma:contentTypeDescription="Create a new document." ma:contentTypeScope="" ma:versionID="5d0fdda51d0590e35568f6aae150d50a">
  <xsd:schema xmlns:xsd="http://www.w3.org/2001/XMLSchema" xmlns:xs="http://www.w3.org/2001/XMLSchema" xmlns:p="http://schemas.microsoft.com/office/2006/metadata/properties" xmlns:ns2="0c05fedb-ed2a-4eb3-93de-5f5a6c97bfe0" xmlns:ns3="c69d801c-64cd-49bc-b1b3-ec2496ede094" targetNamespace="http://schemas.microsoft.com/office/2006/metadata/properties" ma:root="true" ma:fieldsID="4399bd876a7dadca724ea53cb169e5a9" ns2:_="" ns3:_="">
    <xsd:import namespace="0c05fedb-ed2a-4eb3-93de-5f5a6c97bfe0"/>
    <xsd:import namespace="c69d801c-64cd-49bc-b1b3-ec2496ede09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05fedb-ed2a-4eb3-93de-5f5a6c97bf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69d801c-64cd-49bc-b1b3-ec2496ede094"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8C0E23-1695-469A-91E2-9E6F646D3A64}">
  <ds:schemaRefs>
    <ds:schemaRef ds:uri="c69d801c-64cd-49bc-b1b3-ec2496ede094"/>
    <ds:schemaRef ds:uri="http://schemas.microsoft.com/office/2006/metadata/properties"/>
    <ds:schemaRef ds:uri="http://purl.org/dc/terms/"/>
    <ds:schemaRef ds:uri="http://schemas.openxmlformats.org/package/2006/metadata/core-properties"/>
    <ds:schemaRef ds:uri="0c05fedb-ed2a-4eb3-93de-5f5a6c97bfe0"/>
    <ds:schemaRef ds:uri="http://purl.org/dc/dcmitype/"/>
    <ds:schemaRef ds:uri="http://schemas.microsoft.com/office/2006/documentManagement/types"/>
    <ds:schemaRef ds:uri="http://schemas.microsoft.com/office/infopath/2007/PartnerControls"/>
    <ds:schemaRef ds:uri="http://www.w3.org/XML/1998/namespace"/>
    <ds:schemaRef ds:uri="http://purl.org/dc/elements/1.1/"/>
  </ds:schemaRefs>
</ds:datastoreItem>
</file>

<file path=customXml/itemProps2.xml><?xml version="1.0" encoding="utf-8"?>
<ds:datastoreItem xmlns:ds="http://schemas.openxmlformats.org/officeDocument/2006/customXml" ds:itemID="{701C016E-2D9A-4E67-9A9A-AD7DA7E42A26}">
  <ds:schemaRefs>
    <ds:schemaRef ds:uri="http://schemas.microsoft.com/sharepoint/v3/contenttype/forms"/>
  </ds:schemaRefs>
</ds:datastoreItem>
</file>

<file path=customXml/itemProps3.xml><?xml version="1.0" encoding="utf-8"?>
<ds:datastoreItem xmlns:ds="http://schemas.openxmlformats.org/officeDocument/2006/customXml" ds:itemID="{44CF30FD-0FB7-4D59-BA06-5B6C532E27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05fedb-ed2a-4eb3-93de-5f5a6c97bfe0"/>
    <ds:schemaRef ds:uri="c69d801c-64cd-49bc-b1b3-ec2496ede0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IDSIA_EN</Template>
  <TotalTime>0</TotalTime>
  <Words>2652</Words>
  <Application>Microsoft Office PowerPoint</Application>
  <PresentationFormat>Widescreen</PresentationFormat>
  <Paragraphs>354</Paragraphs>
  <Slides>30</Slides>
  <Notes>1</Notes>
  <HiddenSlides>2</HiddenSlides>
  <MMClips>0</MMClips>
  <ScaleCrop>false</ScaleCrop>
  <HeadingPairs>
    <vt:vector size="6" baseType="variant">
      <vt:variant>
        <vt:lpstr>Caratteri utilizzati</vt:lpstr>
      </vt:variant>
      <vt:variant>
        <vt:i4>4</vt:i4>
      </vt:variant>
      <vt:variant>
        <vt:lpstr>Tema</vt:lpstr>
      </vt:variant>
      <vt:variant>
        <vt:i4>2</vt:i4>
      </vt:variant>
      <vt:variant>
        <vt:lpstr>Titoli diapositive</vt:lpstr>
      </vt:variant>
      <vt:variant>
        <vt:i4>30</vt:i4>
      </vt:variant>
    </vt:vector>
  </HeadingPairs>
  <TitlesOfParts>
    <vt:vector size="36" baseType="lpstr">
      <vt:lpstr>Arial</vt:lpstr>
      <vt:lpstr>Cambria Math</vt:lpstr>
      <vt:lpstr>Segoe UI</vt:lpstr>
      <vt:lpstr>Times New Roman</vt:lpstr>
      <vt:lpstr>SUPSI</vt:lpstr>
      <vt:lpstr>Tema di Office</vt:lpstr>
      <vt:lpstr>Feature importance in the presence of correlated variables</vt:lpstr>
      <vt:lpstr>Covariance and correlation</vt:lpstr>
      <vt:lpstr>Visualizing correlation</vt:lpstr>
      <vt:lpstr>Computing correlation in python</vt:lpstr>
      <vt:lpstr>Quiz 1</vt:lpstr>
      <vt:lpstr>Correlation vs outliers</vt:lpstr>
      <vt:lpstr>Quiz 2</vt:lpstr>
      <vt:lpstr>Spearman's rank correlation coefficient</vt:lpstr>
      <vt:lpstr>Visualizing Spearman correlation</vt:lpstr>
      <vt:lpstr>Computing Spearman correlation</vt:lpstr>
      <vt:lpstr>Spearman correlation is not enough</vt:lpstr>
      <vt:lpstr>Mutual Information (MI)</vt:lpstr>
      <vt:lpstr>Pearson vs Spearman vs MI</vt:lpstr>
      <vt:lpstr>Machine Learning today</vt:lpstr>
      <vt:lpstr>Machine Learning today</vt:lpstr>
      <vt:lpstr>Accuracy vs interpretability</vt:lpstr>
      <vt:lpstr>Accuracy vs interpretability</vt:lpstr>
      <vt:lpstr>Interpretability in Machine Learning</vt:lpstr>
      <vt:lpstr>Interpretability in Machine Learning</vt:lpstr>
      <vt:lpstr>Feature selection</vt:lpstr>
      <vt:lpstr>Feature importance</vt:lpstr>
      <vt:lpstr>Feature importance</vt:lpstr>
      <vt:lpstr>Linear model coefficients</vt:lpstr>
      <vt:lpstr>Linear model coefficients</vt:lpstr>
      <vt:lpstr>Random Forest feature importance</vt:lpstr>
      <vt:lpstr>Random Forest feature importance</vt:lpstr>
      <vt:lpstr>Permutation feature importance (PFI) </vt:lpstr>
      <vt:lpstr>Permutation feature importance (PFI)</vt:lpstr>
      <vt:lpstr>Clustered feature importance (CFI)</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Maroni Gabriele</dc:creator>
  <cp:lastModifiedBy>Maroni Gabriele</cp:lastModifiedBy>
  <cp:revision>64</cp:revision>
  <dcterms:created xsi:type="dcterms:W3CDTF">2022-11-16T11:16:52Z</dcterms:created>
  <dcterms:modified xsi:type="dcterms:W3CDTF">2023-03-29T13:59:37Z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0x010100E943B4D0C91CA54E9BBFAD215D4A4FF7</vt:lpwstr>
  </property>
</Properties>
</file>