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1"/>
  </p:notesMasterIdLst>
  <p:sldIdLst>
    <p:sldId id="256" r:id="rId2"/>
    <p:sldId id="409" r:id="rId3"/>
    <p:sldId id="424" r:id="rId4"/>
    <p:sldId id="425" r:id="rId5"/>
    <p:sldId id="429" r:id="rId6"/>
    <p:sldId id="449" r:id="rId7"/>
    <p:sldId id="427" r:id="rId8"/>
    <p:sldId id="440" r:id="rId9"/>
    <p:sldId id="416" r:id="rId10"/>
    <p:sldId id="417" r:id="rId11"/>
    <p:sldId id="418" r:id="rId12"/>
    <p:sldId id="419" r:id="rId13"/>
    <p:sldId id="448" r:id="rId14"/>
    <p:sldId id="461" r:id="rId15"/>
    <p:sldId id="426" r:id="rId16"/>
    <p:sldId id="451" r:id="rId17"/>
    <p:sldId id="450" r:id="rId18"/>
    <p:sldId id="430" r:id="rId19"/>
    <p:sldId id="413" r:id="rId20"/>
    <p:sldId id="420" r:id="rId21"/>
    <p:sldId id="453" r:id="rId22"/>
    <p:sldId id="452" r:id="rId23"/>
    <p:sldId id="421" r:id="rId24"/>
    <p:sldId id="454" r:id="rId25"/>
    <p:sldId id="422" r:id="rId26"/>
    <p:sldId id="423" r:id="rId27"/>
    <p:sldId id="410" r:id="rId28"/>
    <p:sldId id="456" r:id="rId29"/>
    <p:sldId id="457" r:id="rId30"/>
    <p:sldId id="458" r:id="rId31"/>
    <p:sldId id="459" r:id="rId32"/>
    <p:sldId id="460" r:id="rId33"/>
    <p:sldId id="455" r:id="rId34"/>
    <p:sldId id="433" r:id="rId35"/>
    <p:sldId id="436" r:id="rId36"/>
    <p:sldId id="434" r:id="rId37"/>
    <p:sldId id="437" r:id="rId38"/>
    <p:sldId id="441" r:id="rId39"/>
    <p:sldId id="439" r:id="rId40"/>
    <p:sldId id="435" r:id="rId41"/>
    <p:sldId id="438" r:id="rId42"/>
    <p:sldId id="447" r:id="rId43"/>
    <p:sldId id="431" r:id="rId44"/>
    <p:sldId id="432" r:id="rId45"/>
    <p:sldId id="442" r:id="rId46"/>
    <p:sldId id="443" r:id="rId47"/>
    <p:sldId id="444" r:id="rId48"/>
    <p:sldId id="445" r:id="rId49"/>
    <p:sldId id="446" r:id="rId5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35"/>
    <p:restoredTop sz="84395"/>
  </p:normalViewPr>
  <p:slideViewPr>
    <p:cSldViewPr>
      <p:cViewPr varScale="1">
        <p:scale>
          <a:sx n="127" d="100"/>
          <a:sy n="127" d="100"/>
        </p:scale>
        <p:origin x="165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25/09/21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C334F05-862D-0F4D-AD4C-A19492A1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4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2" y="5781975"/>
            <a:ext cx="1667488" cy="1066800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2377EE6-674D-FE47-898F-22063AA32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bash/manual/html_node/Bash-Builtins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Bash</a:t>
            </a:r>
            <a:r>
              <a:rPr lang="it-IT" dirty="0"/>
              <a:t> Shell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DCE20-B8F7-0F49-B956-21E78069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Filtri</a:t>
            </a:r>
            <a:r>
              <a:rPr lang="en-GB" dirty="0"/>
              <a:t> 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FB749-2B47-2A47-A7D0-199F617D2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cat [</a:t>
            </a:r>
            <a:r>
              <a:rPr lang="en-GB" dirty="0" err="1"/>
              <a:t>opzione</a:t>
            </a:r>
            <a:r>
              <a:rPr lang="en-GB" dirty="0"/>
              <a:t>]… [file]…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endParaRPr lang="en-GB" dirty="0"/>
          </a:p>
          <a:p>
            <a:r>
              <a:rPr lang="en-GB" dirty="0"/>
              <a:t>grep [</a:t>
            </a:r>
            <a:r>
              <a:rPr lang="en-GB" dirty="0" err="1"/>
              <a:t>opzione</a:t>
            </a:r>
            <a:r>
              <a:rPr lang="en-GB" dirty="0"/>
              <a:t>]… </a:t>
            </a:r>
            <a:r>
              <a:rPr lang="en-GB" dirty="0" err="1"/>
              <a:t>testo</a:t>
            </a:r>
            <a:r>
              <a:rPr lang="en-GB" dirty="0"/>
              <a:t> [file]…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le </a:t>
            </a:r>
            <a:r>
              <a:rPr lang="en-GB" dirty="0" err="1"/>
              <a:t>linee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contengono</a:t>
            </a:r>
            <a:r>
              <a:rPr lang="en-GB" dirty="0"/>
              <a:t> &lt;</a:t>
            </a:r>
            <a:r>
              <a:rPr lang="en-GB" dirty="0" err="1"/>
              <a:t>testo</a:t>
            </a:r>
            <a:r>
              <a:rPr lang="en-GB" dirty="0"/>
              <a:t>&gt; </a:t>
            </a:r>
          </a:p>
          <a:p>
            <a:r>
              <a:rPr lang="en-GB" dirty="0"/>
              <a:t>head [</a:t>
            </a:r>
            <a:r>
              <a:rPr lang="en-GB" dirty="0" err="1"/>
              <a:t>opzione</a:t>
            </a:r>
            <a:r>
              <a:rPr lang="en-GB" dirty="0"/>
              <a:t>]… [file]…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un subset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righe</a:t>
            </a:r>
            <a:r>
              <a:rPr lang="en-GB" dirty="0"/>
              <a:t> (prime n)</a:t>
            </a:r>
          </a:p>
          <a:p>
            <a:r>
              <a:rPr lang="en-GB" dirty="0"/>
              <a:t>tail [</a:t>
            </a:r>
            <a:r>
              <a:rPr lang="en-GB" dirty="0" err="1"/>
              <a:t>opzione</a:t>
            </a:r>
            <a:r>
              <a:rPr lang="en-GB" dirty="0"/>
              <a:t>]… [file]…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un subset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righe</a:t>
            </a:r>
            <a:r>
              <a:rPr lang="en-GB" dirty="0"/>
              <a:t> (</a:t>
            </a:r>
            <a:r>
              <a:rPr lang="en-GB" dirty="0" err="1"/>
              <a:t>ultime</a:t>
            </a:r>
            <a:r>
              <a:rPr lang="en-GB" dirty="0"/>
              <a:t> n)</a:t>
            </a:r>
          </a:p>
          <a:p>
            <a:r>
              <a:rPr lang="en-GB" dirty="0"/>
              <a:t>cut [</a:t>
            </a:r>
            <a:r>
              <a:rPr lang="en-GB" dirty="0" err="1"/>
              <a:t>opzione</a:t>
            </a:r>
            <a:r>
              <a:rPr lang="en-GB" dirty="0"/>
              <a:t>]… [file]…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un subset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colonne</a:t>
            </a:r>
            <a:r>
              <a:rPr lang="en-GB" dirty="0"/>
              <a:t> del file</a:t>
            </a:r>
          </a:p>
          <a:p>
            <a:r>
              <a:rPr lang="en-GB" dirty="0"/>
              <a:t>sort [</a:t>
            </a:r>
            <a:r>
              <a:rPr lang="en-GB" dirty="0" err="1"/>
              <a:t>opzione</a:t>
            </a:r>
            <a:r>
              <a:rPr lang="en-GB" dirty="0"/>
              <a:t>]… [file]...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</a:t>
            </a:r>
            <a:r>
              <a:rPr lang="en-GB" dirty="0" err="1"/>
              <a:t>linee</a:t>
            </a:r>
            <a:r>
              <a:rPr lang="en-GB" dirty="0"/>
              <a:t> ordinate</a:t>
            </a:r>
          </a:p>
          <a:p>
            <a:r>
              <a:rPr lang="en-GB" dirty="0"/>
              <a:t>tee [</a:t>
            </a:r>
            <a:r>
              <a:rPr lang="en-GB" dirty="0" err="1"/>
              <a:t>opzione</a:t>
            </a:r>
            <a:r>
              <a:rPr lang="en-GB" dirty="0"/>
              <a:t>]… file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stdin, </a:t>
            </a:r>
            <a:r>
              <a:rPr lang="en-GB" dirty="0" err="1"/>
              <a:t>sdoppia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in </a:t>
            </a:r>
            <a:r>
              <a:rPr lang="en-GB" dirty="0" err="1"/>
              <a:t>ingresso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e &lt;file&gt;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38305-1013-9249-8CF5-622E0646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77058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689B-80FD-C54E-A14B-CC8D67DC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Ridirezione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51DB-5FFE-C347-A610-16C3FFCAF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E’ possibile ridirigere input e/o output di un comando facendo sì che </a:t>
            </a:r>
            <a:r>
              <a:rPr lang="it-IT" dirty="0" err="1"/>
              <a:t>stdin</a:t>
            </a:r>
            <a:r>
              <a:rPr lang="it-IT" dirty="0"/>
              <a:t>/</a:t>
            </a:r>
            <a:r>
              <a:rPr lang="it-IT" dirty="0" err="1"/>
              <a:t>stdout</a:t>
            </a:r>
            <a:r>
              <a:rPr lang="it-IT" dirty="0"/>
              <a:t>/</a:t>
            </a:r>
            <a:r>
              <a:rPr lang="it-IT" dirty="0" err="1"/>
              <a:t>stderr</a:t>
            </a:r>
            <a:r>
              <a:rPr lang="it-IT" dirty="0"/>
              <a:t> siano sostituiti da file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in modo trasparente al comando</a:t>
            </a:r>
          </a:p>
          <a:p>
            <a:r>
              <a:rPr lang="it-IT" dirty="0" err="1"/>
              <a:t>Ridirezione</a:t>
            </a:r>
            <a:r>
              <a:rPr lang="it-IT" dirty="0"/>
              <a:t> dell’input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comando &lt;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filein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dirty="0" err="1"/>
              <a:t>Ridirezione</a:t>
            </a:r>
            <a:r>
              <a:rPr lang="it-IT" dirty="0"/>
              <a:t> dell’output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comando &gt;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fileout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(sovrascrive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fileout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comando &gt;&gt;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fileout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(aggiunge alla fine di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fileout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1E2AD-9F3F-5B45-BD6E-4624673C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9809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A876-D6DA-7A42-807C-29393C3A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</a:t>
            </a:r>
            <a:r>
              <a:rPr lang="en-GB" dirty="0"/>
              <a:t> </a:t>
            </a:r>
            <a:r>
              <a:rPr lang="en-GB" dirty="0" err="1"/>
              <a:t>ridirezione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68A88-FA65-2844-BD21-8804E0F92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cat </a:t>
            </a:r>
            <a:r>
              <a:rPr lang="en-GB" dirty="0" err="1"/>
              <a:t>legge</a:t>
            </a:r>
            <a:r>
              <a:rPr lang="en-GB" dirty="0"/>
              <a:t> da /etc/</a:t>
            </a:r>
            <a:r>
              <a:rPr lang="en-GB" dirty="0" err="1"/>
              <a:t>passwd</a:t>
            </a:r>
            <a:r>
              <a:rPr lang="en-GB" dirty="0"/>
              <a:t> e </a:t>
            </a:r>
            <a:r>
              <a:rPr lang="en-GB" dirty="0" err="1"/>
              <a:t>stampa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contenuto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&lt;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cat </a:t>
            </a:r>
            <a:r>
              <a:rPr lang="en-GB" dirty="0" err="1"/>
              <a:t>legge</a:t>
            </a:r>
            <a:r>
              <a:rPr lang="en-GB" dirty="0"/>
              <a:t> da stdin,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proviene</a:t>
            </a:r>
            <a:r>
              <a:rPr lang="en-GB" dirty="0"/>
              <a:t> da /etc/</a:t>
            </a:r>
            <a:r>
              <a:rPr lang="en-GB" dirty="0" err="1"/>
              <a:t>passwd</a:t>
            </a: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sort &lt; fin &gt;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fout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sort </a:t>
            </a:r>
            <a:r>
              <a:rPr lang="en-GB" dirty="0" err="1"/>
              <a:t>legge</a:t>
            </a:r>
            <a:r>
              <a:rPr lang="en-GB" dirty="0"/>
              <a:t> da stdin,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proviene</a:t>
            </a:r>
            <a:r>
              <a:rPr lang="en-GB" dirty="0"/>
              <a:t> da fin</a:t>
            </a:r>
          </a:p>
          <a:p>
            <a:pPr marL="0" indent="0">
              <a:buNone/>
            </a:pPr>
            <a:r>
              <a:rPr lang="en-GB" dirty="0"/>
              <a:t>sort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ridiretto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fout</a:t>
            </a: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head fin &gt;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fout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head </a:t>
            </a:r>
            <a:r>
              <a:rPr lang="en-GB" dirty="0" err="1"/>
              <a:t>legge</a:t>
            </a:r>
            <a:r>
              <a:rPr lang="en-GB" dirty="0"/>
              <a:t> da fin</a:t>
            </a:r>
          </a:p>
          <a:p>
            <a:pPr marL="0" indent="0">
              <a:buNone/>
            </a:pPr>
            <a:r>
              <a:rPr lang="en-GB" dirty="0"/>
              <a:t>head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ridiretto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fout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13D13-AA88-5B4F-B09B-16C881DB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6461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A876-D6DA-7A42-807C-29393C3A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</a:t>
            </a:r>
            <a:r>
              <a:rPr lang="en-GB" dirty="0"/>
              <a:t> </a:t>
            </a:r>
            <a:r>
              <a:rPr lang="en-GB" dirty="0" err="1"/>
              <a:t>ridirezione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68A88-FA65-2844-BD21-8804E0F92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 [:lower:] [:upper:] &lt; fin &gt; </a:t>
            </a:r>
            <a:r>
              <a:rPr lang="en-US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fout</a:t>
            </a:r>
            <a:endParaRPr lang="en-US" alt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/>
              <a:t>tr</a:t>
            </a:r>
            <a:r>
              <a:rPr lang="en-GB" dirty="0"/>
              <a:t> </a:t>
            </a:r>
            <a:r>
              <a:rPr lang="en-GB" dirty="0" err="1"/>
              <a:t>legge</a:t>
            </a:r>
            <a:r>
              <a:rPr lang="en-GB" dirty="0"/>
              <a:t> da stdin,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proviene</a:t>
            </a:r>
            <a:r>
              <a:rPr lang="en-GB" dirty="0"/>
              <a:t> da fin</a:t>
            </a:r>
          </a:p>
          <a:p>
            <a:pPr marL="0" indent="0">
              <a:buNone/>
            </a:pPr>
            <a:r>
              <a:rPr lang="en-GB" dirty="0" err="1"/>
              <a:t>tr</a:t>
            </a:r>
            <a:r>
              <a:rPr lang="en-GB" dirty="0"/>
              <a:t>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ridiretto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fout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$ who &gt;&gt; users</a:t>
            </a:r>
          </a:p>
          <a:p>
            <a:pPr marL="0" indent="0">
              <a:buNone/>
            </a:pPr>
            <a:r>
              <a:rPr lang="en-GB" dirty="0"/>
              <a:t>who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ridiretto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users (append)</a:t>
            </a:r>
          </a:p>
          <a:p>
            <a:pPr marL="0" indent="0">
              <a:buNone/>
            </a:pPr>
            <a:r>
              <a:rPr lang="en-US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13D13-AA88-5B4F-B09B-16C881DB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7765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8419-B77A-254F-8577-879E1231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Implementazione</a:t>
            </a:r>
            <a:r>
              <a:rPr lang="en-GB" dirty="0"/>
              <a:t> </a:t>
            </a:r>
            <a:r>
              <a:rPr lang="en-GB" dirty="0" err="1"/>
              <a:t>ridirezione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91B28-E319-F04A-94D4-86879F71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9D4D88-61DA-2C4E-9E31-57C4E4F91D1B}"/>
              </a:ext>
            </a:extLst>
          </p:cNvPr>
          <p:cNvCxnSpPr/>
          <p:nvPr/>
        </p:nvCxnSpPr>
        <p:spPr>
          <a:xfrm>
            <a:off x="611560" y="4005064"/>
            <a:ext cx="7704856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E50D1F-84F2-414A-8B96-B55404B02F6D}"/>
              </a:ext>
            </a:extLst>
          </p:cNvPr>
          <p:cNvSpPr txBox="1"/>
          <p:nvPr/>
        </p:nvSpPr>
        <p:spPr>
          <a:xfrm>
            <a:off x="7092280" y="4229460"/>
            <a:ext cx="116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Filesystem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F3D652-7245-B848-8B2A-091B2AF91559}"/>
              </a:ext>
            </a:extLst>
          </p:cNvPr>
          <p:cNvSpPr txBox="1"/>
          <p:nvPr/>
        </p:nvSpPr>
        <p:spPr>
          <a:xfrm>
            <a:off x="7110637" y="3405943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92D050"/>
                </a:solidFill>
              </a:rPr>
              <a:t>User space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711C1E-9AB3-BF46-934B-CF52B6CEC280}"/>
              </a:ext>
            </a:extLst>
          </p:cNvPr>
          <p:cNvSpPr/>
          <p:nvPr/>
        </p:nvSpPr>
        <p:spPr>
          <a:xfrm>
            <a:off x="3711315" y="2708920"/>
            <a:ext cx="1296144" cy="57606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comando</a:t>
            </a:r>
            <a:endParaRPr lang="en-GB" dirty="0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28D72A97-043B-E943-94A1-AD29ACAC0D4D}"/>
              </a:ext>
            </a:extLst>
          </p:cNvPr>
          <p:cNvCxnSpPr>
            <a:cxnSpLocks/>
            <a:stCxn id="15" idx="1"/>
            <a:endCxn id="9" idx="1"/>
          </p:cNvCxnSpPr>
          <p:nvPr/>
        </p:nvCxnSpPr>
        <p:spPr>
          <a:xfrm rot="5400000" flipH="1" flipV="1">
            <a:off x="2694371" y="3581848"/>
            <a:ext cx="1601840" cy="432048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CFEA378C-8EAA-D44E-B5D5-E9841CF50263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>
            <a:off x="5007459" y="2996952"/>
            <a:ext cx="554236" cy="1584176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11E2D7-0BA2-7B4B-985B-1781127EA425}"/>
              </a:ext>
            </a:extLst>
          </p:cNvPr>
          <p:cNvSpPr txBox="1"/>
          <p:nvPr/>
        </p:nvSpPr>
        <p:spPr>
          <a:xfrm>
            <a:off x="5655531" y="3563724"/>
            <a:ext cx="78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stdout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916871-FC0F-4F4B-A5B2-F4D9488DD9F2}"/>
              </a:ext>
            </a:extLst>
          </p:cNvPr>
          <p:cNvSpPr txBox="1"/>
          <p:nvPr/>
        </p:nvSpPr>
        <p:spPr>
          <a:xfrm>
            <a:off x="2525816" y="3635732"/>
            <a:ext cx="64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stdin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C6A9E2D8-32F2-1847-9922-0972EA0422A9}"/>
              </a:ext>
            </a:extLst>
          </p:cNvPr>
          <p:cNvSpPr/>
          <p:nvPr/>
        </p:nvSpPr>
        <p:spPr>
          <a:xfrm>
            <a:off x="2847219" y="4598792"/>
            <a:ext cx="864096" cy="864096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filein</a:t>
            </a:r>
            <a:endParaRPr lang="en-GB" dirty="0"/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722D60B2-5E67-D74E-9AF9-D63DECE93E49}"/>
              </a:ext>
            </a:extLst>
          </p:cNvPr>
          <p:cNvSpPr/>
          <p:nvPr/>
        </p:nvSpPr>
        <p:spPr>
          <a:xfrm>
            <a:off x="5151475" y="4581128"/>
            <a:ext cx="820440" cy="864096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fileout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2083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7DAC-F36E-864F-95EA-887695A2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Separazione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stderr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E2A4-6C87-B946-AC98-09A598B7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grep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err="1"/>
              <a:t>Seleziona</a:t>
            </a:r>
            <a:r>
              <a:rPr lang="en-GB" dirty="0"/>
              <a:t> </a:t>
            </a:r>
            <a:r>
              <a:rPr lang="en-GB" dirty="0" err="1"/>
              <a:t>tutte</a:t>
            </a:r>
            <a:r>
              <a:rPr lang="en-GB" dirty="0"/>
              <a:t> le </a:t>
            </a:r>
            <a:r>
              <a:rPr lang="en-GB" dirty="0" err="1"/>
              <a:t>righe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contengono</a:t>
            </a:r>
            <a:r>
              <a:rPr lang="en-GB" dirty="0"/>
              <a:t> la </a:t>
            </a:r>
            <a:r>
              <a:rPr lang="en-GB" dirty="0" err="1"/>
              <a:t>stringa</a:t>
            </a:r>
            <a:r>
              <a:rPr lang="en-GB" dirty="0"/>
              <a:t> </a:t>
            </a:r>
            <a:r>
              <a:rPr lang="en-GB" i="1" dirty="0" err="1"/>
              <a:t>nicola</a:t>
            </a:r>
            <a:r>
              <a:rPr lang="en-GB" dirty="0"/>
              <a:t> </a:t>
            </a:r>
            <a:r>
              <a:rPr lang="en-GB" dirty="0" err="1"/>
              <a:t>all’interno</a:t>
            </a:r>
            <a:r>
              <a:rPr lang="en-GB" dirty="0"/>
              <a:t> del file </a:t>
            </a:r>
            <a:r>
              <a:rPr lang="en-GB" i="1" dirty="0"/>
              <a:t>/etc/</a:t>
            </a:r>
            <a:r>
              <a:rPr lang="en-GB" i="1" dirty="0" err="1"/>
              <a:t>passwd</a:t>
            </a:r>
            <a:r>
              <a:rPr lang="en-GB" i="1" dirty="0"/>
              <a:t> </a:t>
            </a:r>
            <a:r>
              <a:rPr lang="en-GB" dirty="0"/>
              <a:t>e le </a:t>
            </a:r>
            <a:r>
              <a:rPr lang="en-GB" dirty="0" err="1"/>
              <a:t>stampa</a:t>
            </a:r>
            <a:r>
              <a:rPr lang="en-GB" dirty="0"/>
              <a:t> </a:t>
            </a:r>
            <a:r>
              <a:rPr lang="en-GB" dirty="0" err="1"/>
              <a:t>sul</a:t>
            </a:r>
            <a:r>
              <a:rPr lang="en-GB" dirty="0"/>
              <a:t> </a:t>
            </a:r>
            <a:r>
              <a:rPr lang="en-GB" dirty="0" err="1"/>
              <a:t>terminale</a:t>
            </a:r>
            <a:endParaRPr lang="en-GB" dirty="0"/>
          </a:p>
          <a:p>
            <a:pPr lvl="1"/>
            <a:r>
              <a:rPr lang="en-GB" sz="1800" dirty="0"/>
              <a:t>Se </a:t>
            </a:r>
            <a:r>
              <a:rPr lang="en-GB" sz="1800" dirty="0" err="1"/>
              <a:t>il</a:t>
            </a:r>
            <a:r>
              <a:rPr lang="en-GB" sz="1800" dirty="0"/>
              <a:t> file </a:t>
            </a:r>
            <a:r>
              <a:rPr lang="en-GB" sz="1800" dirty="0" err="1"/>
              <a:t>viene</a:t>
            </a:r>
            <a:r>
              <a:rPr lang="en-GB" sz="1800" dirty="0"/>
              <a:t> </a:t>
            </a:r>
            <a:r>
              <a:rPr lang="en-GB" sz="1800" dirty="0" err="1"/>
              <a:t>trovato</a:t>
            </a:r>
            <a:r>
              <a:rPr lang="en-GB" sz="1800" dirty="0"/>
              <a:t>, </a:t>
            </a:r>
            <a:r>
              <a:rPr lang="en-GB" sz="1800" dirty="0" err="1"/>
              <a:t>stampa</a:t>
            </a:r>
            <a:r>
              <a:rPr lang="en-GB" sz="1800" dirty="0"/>
              <a:t> </a:t>
            </a:r>
            <a:r>
              <a:rPr lang="en-GB" sz="1800" dirty="0" err="1"/>
              <a:t>il</a:t>
            </a:r>
            <a:r>
              <a:rPr lang="en-GB" sz="1800" dirty="0"/>
              <a:t> </a:t>
            </a:r>
            <a:r>
              <a:rPr lang="en-GB" sz="1800" dirty="0" err="1"/>
              <a:t>risultato</a:t>
            </a:r>
            <a:r>
              <a:rPr lang="en-GB" sz="1800" dirty="0"/>
              <a:t> </a:t>
            </a:r>
            <a:r>
              <a:rPr lang="en-GB" sz="1800" dirty="0" err="1"/>
              <a:t>su</a:t>
            </a:r>
            <a:r>
              <a:rPr lang="en-GB" sz="1800" dirty="0"/>
              <a:t> </a:t>
            </a:r>
            <a:r>
              <a:rPr lang="en-GB" sz="1800" dirty="0" err="1"/>
              <a:t>stdout</a:t>
            </a:r>
            <a:endParaRPr lang="en-GB" sz="1800" dirty="0"/>
          </a:p>
          <a:p>
            <a:pPr lvl="1"/>
            <a:r>
              <a:rPr lang="en-GB" sz="1800" dirty="0"/>
              <a:t>Se </a:t>
            </a:r>
            <a:r>
              <a:rPr lang="en-GB" sz="1800" dirty="0" err="1"/>
              <a:t>il</a:t>
            </a:r>
            <a:r>
              <a:rPr lang="en-GB" sz="1800" dirty="0"/>
              <a:t> file non </a:t>
            </a:r>
            <a:r>
              <a:rPr lang="en-GB" sz="1800" dirty="0" err="1"/>
              <a:t>viene</a:t>
            </a:r>
            <a:r>
              <a:rPr lang="en-GB" sz="1800" dirty="0"/>
              <a:t> </a:t>
            </a:r>
            <a:r>
              <a:rPr lang="en-GB" sz="1800" dirty="0" err="1"/>
              <a:t>trovato</a:t>
            </a:r>
            <a:r>
              <a:rPr lang="en-GB" sz="1800" dirty="0"/>
              <a:t>, </a:t>
            </a:r>
            <a:r>
              <a:rPr lang="en-GB" sz="1800" dirty="0" err="1"/>
              <a:t>stampa</a:t>
            </a:r>
            <a:r>
              <a:rPr lang="en-GB" sz="1800" dirty="0"/>
              <a:t> un </a:t>
            </a:r>
            <a:r>
              <a:rPr lang="en-GB" sz="1800" dirty="0" err="1"/>
              <a:t>errore</a:t>
            </a:r>
            <a:r>
              <a:rPr lang="en-GB" sz="1800" dirty="0"/>
              <a:t> </a:t>
            </a:r>
            <a:r>
              <a:rPr lang="en-GB" sz="1800" dirty="0" err="1"/>
              <a:t>su</a:t>
            </a:r>
            <a:r>
              <a:rPr lang="en-GB" sz="1800" dirty="0"/>
              <a:t> stderr 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E’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possibile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separare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stdout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e stderr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menzionandoli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in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modo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esplicito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in forma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numerica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(0 = stdin, 1=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stdout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, 2=stderr)</a:t>
            </a:r>
          </a:p>
          <a:p>
            <a:endParaRPr lang="en-GB" sz="1800" dirty="0"/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$ grep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1&gt;/dev/null 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scarta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stderr)</a:t>
            </a: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$ grep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2&gt;/dev/null 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scarta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stderr,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A2309-C939-CC4F-B78C-74923879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2529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4FAB-2B6D-C04F-89C9-9EC8A133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Separazione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stderr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71A1-B048-9741-9920-8A978C23F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test.py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python3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sys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sys.stdout.write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!\n")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sys.stderr.write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stderr!\n")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sys.exit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755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test.py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test.py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1&gt;/dev/null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Hello stderr!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test.py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2&gt;/dev/null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Hello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0846C-E02C-804A-AB41-F0595FCF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7037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7DAC-F36E-864F-95EA-887695A2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/dev/null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E2A4-6C87-B946-AC98-09A598B7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/dev/null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File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speciale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(device)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che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scarta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tutto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ciò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che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gli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viene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scritto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sopra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E’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buco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nero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ogni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sistema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/dev/zero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File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speciale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(device)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che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produce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zeri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all’infinito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quando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viene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letto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/dev/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urandom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File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speciale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(device)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che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produce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caratteri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casuali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all’infinito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quando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viene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letto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dirty="0"/>
              <a:t>$ cat /dev/zero &gt; </a:t>
            </a:r>
            <a:r>
              <a:rPr lang="en-GB" dirty="0" err="1"/>
              <a:t>fout</a:t>
            </a:r>
            <a:r>
              <a:rPr lang="en-GB" dirty="0"/>
              <a:t>          (</a:t>
            </a:r>
            <a:r>
              <a:rPr lang="en-GB" dirty="0" err="1"/>
              <a:t>premere</a:t>
            </a:r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ctrl-c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$ cat /dev/</a:t>
            </a:r>
            <a:r>
              <a:rPr lang="en-GB" dirty="0" err="1"/>
              <a:t>urandom</a:t>
            </a:r>
            <a:r>
              <a:rPr lang="en-GB" dirty="0"/>
              <a:t> &gt; </a:t>
            </a:r>
            <a:r>
              <a:rPr lang="en-GB" dirty="0" err="1"/>
              <a:t>fout</a:t>
            </a:r>
            <a:r>
              <a:rPr lang="en-GB" dirty="0"/>
              <a:t> (</a:t>
            </a:r>
            <a:r>
              <a:rPr lang="en-GB" dirty="0" err="1"/>
              <a:t>premere</a:t>
            </a:r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ctrl-c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$ cat /dev/zero &gt; /dev/null   (</a:t>
            </a:r>
            <a:r>
              <a:rPr lang="en-GB" dirty="0" err="1"/>
              <a:t>zeri</a:t>
            </a:r>
            <a:r>
              <a:rPr lang="en-GB" dirty="0"/>
              <a:t> </a:t>
            </a:r>
            <a:r>
              <a:rPr lang="en-GB" dirty="0" err="1"/>
              <a:t>diretti</a:t>
            </a:r>
            <a:r>
              <a:rPr lang="en-GB" dirty="0"/>
              <a:t> verso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cosmico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A2309-C939-CC4F-B78C-74923879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6796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7DAC-F36E-864F-95EA-887695A2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2&gt;&amp;1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E2A4-6C87-B946-AC98-09A598B7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E’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possibile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ridirigere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un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flusso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all’interno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di un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altro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flusso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grep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1&gt;/dev/null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2&gt;&amp;1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grep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&gt;/dev/null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2&gt;&amp;1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Stesso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significato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scrittura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meno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chiara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dirty="0"/>
              <a:t>Il </a:t>
            </a:r>
            <a:r>
              <a:rPr lang="en-GB" dirty="0" err="1"/>
              <a:t>flusso</a:t>
            </a:r>
            <a:r>
              <a:rPr lang="en-GB" dirty="0"/>
              <a:t> 2 </a:t>
            </a:r>
            <a:r>
              <a:rPr lang="en-GB" dirty="0" err="1"/>
              <a:t>viene</a:t>
            </a:r>
            <a:r>
              <a:rPr lang="en-GB" dirty="0"/>
              <a:t> </a:t>
            </a:r>
            <a:r>
              <a:rPr lang="en-GB" dirty="0" err="1"/>
              <a:t>ridiretto</a:t>
            </a:r>
            <a:r>
              <a:rPr lang="en-GB" dirty="0"/>
              <a:t> </a:t>
            </a:r>
            <a:r>
              <a:rPr lang="en-GB" dirty="0" err="1"/>
              <a:t>all’interno</a:t>
            </a:r>
            <a:r>
              <a:rPr lang="en-GB" dirty="0"/>
              <a:t> del </a:t>
            </a:r>
            <a:r>
              <a:rPr lang="en-GB" dirty="0" err="1"/>
              <a:t>flusso</a:t>
            </a:r>
            <a:r>
              <a:rPr lang="en-GB" dirty="0"/>
              <a:t> 1. Il </a:t>
            </a:r>
            <a:r>
              <a:rPr lang="en-GB" dirty="0" err="1"/>
              <a:t>carattere</a:t>
            </a:r>
            <a:r>
              <a:rPr lang="en-GB" dirty="0"/>
              <a:t> &amp; </a:t>
            </a:r>
            <a:r>
              <a:rPr lang="en-GB" dirty="0" err="1"/>
              <a:t>chiarisce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non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tratta</a:t>
            </a:r>
            <a:r>
              <a:rPr lang="en-GB" dirty="0"/>
              <a:t> di un file di </a:t>
            </a:r>
            <a:r>
              <a:rPr lang="en-GB" dirty="0" err="1"/>
              <a:t>nome</a:t>
            </a:r>
            <a:r>
              <a:rPr lang="en-GB" dirty="0"/>
              <a:t> 1, ma del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numero</a:t>
            </a:r>
            <a:r>
              <a:rPr lang="en-GB" dirty="0"/>
              <a:t> 1 (</a:t>
            </a:r>
            <a:r>
              <a:rPr lang="en-GB" dirty="0" err="1"/>
              <a:t>stdout</a:t>
            </a:r>
            <a:r>
              <a:rPr lang="en-GB" dirty="0"/>
              <a:t>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A2309-C939-CC4F-B78C-74923879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6262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Composizione comandi</a:t>
            </a:r>
          </a:p>
        </p:txBody>
      </p:sp>
    </p:spTree>
    <p:extLst>
      <p:ext uri="{BB962C8B-B14F-4D97-AF65-F5344CB8AC3E}">
        <p14:creationId xmlns:p14="http://schemas.microsoft.com/office/powerpoint/2010/main" val="21049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Utilità</a:t>
            </a:r>
          </a:p>
        </p:txBody>
      </p:sp>
    </p:spTree>
    <p:extLst>
      <p:ext uri="{BB962C8B-B14F-4D97-AF65-F5344CB8AC3E}">
        <p14:creationId xmlns:p14="http://schemas.microsoft.com/office/powerpoint/2010/main" val="882097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2A4D-012A-C64E-B3F9-0E257634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Combinare</a:t>
            </a:r>
            <a:r>
              <a:rPr lang="en-GB" dirty="0"/>
              <a:t> </a:t>
            </a:r>
            <a:r>
              <a:rPr lang="en-GB" dirty="0" err="1"/>
              <a:t>comandi</a:t>
            </a:r>
            <a:r>
              <a:rPr lang="en-GB" dirty="0"/>
              <a:t> (&amp;&amp;, ||)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5A4A-D004-2846-9C5E-938172C16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&amp;&amp; AND LOGICO </a:t>
            </a:r>
            <a:r>
              <a:rPr lang="en-GB" dirty="0" err="1"/>
              <a:t>Esegue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secondo </a:t>
            </a:r>
            <a:r>
              <a:rPr lang="en-GB" dirty="0" err="1"/>
              <a:t>comando</a:t>
            </a:r>
            <a:r>
              <a:rPr lang="en-GB" dirty="0"/>
              <a:t> se </a:t>
            </a:r>
            <a:r>
              <a:rPr lang="en-GB" dirty="0" err="1"/>
              <a:t>il</a:t>
            </a:r>
            <a:r>
              <a:rPr lang="en-GB" dirty="0"/>
              <a:t> primo </a:t>
            </a:r>
            <a:r>
              <a:rPr lang="en-GB" dirty="0" err="1"/>
              <a:t>termina</a:t>
            </a:r>
            <a:r>
              <a:rPr lang="en-GB" dirty="0"/>
              <a:t> con </a:t>
            </a:r>
            <a:r>
              <a:rPr lang="en-GB" dirty="0" err="1"/>
              <a:t>successo</a:t>
            </a:r>
            <a:r>
              <a:rPr lang="en-GB" dirty="0"/>
              <a:t> (</a:t>
            </a:r>
            <a:r>
              <a:rPr lang="en-GB" dirty="0" err="1"/>
              <a:t>ritorna</a:t>
            </a:r>
            <a:r>
              <a:rPr lang="en-GB" dirty="0"/>
              <a:t> 0):</a:t>
            </a:r>
          </a:p>
          <a:p>
            <a:pPr marL="0" indent="0">
              <a:buNone/>
            </a:pPr>
            <a:r>
              <a:rPr lang="en-GB" dirty="0"/>
              <a:t>$ true &amp;&amp; ls</a:t>
            </a:r>
          </a:p>
          <a:p>
            <a:pPr marL="0" indent="0">
              <a:buNone/>
            </a:pPr>
            <a:r>
              <a:rPr lang="en-GB" dirty="0"/>
              <a:t>$ false &amp;&amp; ls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|| OR LOGICO </a:t>
            </a:r>
            <a:r>
              <a:rPr lang="en-GB" dirty="0" err="1"/>
              <a:t>Esegue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secondo </a:t>
            </a:r>
            <a:r>
              <a:rPr lang="en-GB" dirty="0" err="1"/>
              <a:t>comando</a:t>
            </a:r>
            <a:r>
              <a:rPr lang="en-GB" dirty="0"/>
              <a:t> se </a:t>
            </a:r>
            <a:r>
              <a:rPr lang="en-GB" dirty="0" err="1"/>
              <a:t>il</a:t>
            </a:r>
            <a:r>
              <a:rPr lang="en-GB" dirty="0"/>
              <a:t> primo </a:t>
            </a:r>
            <a:r>
              <a:rPr lang="en-GB" dirty="0" err="1"/>
              <a:t>fallisce</a:t>
            </a:r>
            <a:r>
              <a:rPr lang="en-GB" dirty="0"/>
              <a:t> (</a:t>
            </a:r>
            <a:r>
              <a:rPr lang="en-GB" dirty="0" err="1"/>
              <a:t>ritorna</a:t>
            </a:r>
            <a:r>
              <a:rPr lang="en-GB" dirty="0"/>
              <a:t> 1):</a:t>
            </a:r>
          </a:p>
          <a:p>
            <a:pPr marL="0" indent="0">
              <a:buNone/>
            </a:pPr>
            <a:r>
              <a:rPr lang="en-GB" dirty="0"/>
              <a:t>$ true || ls</a:t>
            </a:r>
          </a:p>
          <a:p>
            <a:pPr marL="0" indent="0">
              <a:buNone/>
            </a:pPr>
            <a:r>
              <a:rPr lang="en-GB" dirty="0"/>
              <a:t>$ false || ls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AA8AA-8EB0-4742-9871-43E8D5C2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9568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2A4D-012A-C64E-B3F9-0E257634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Combinare</a:t>
            </a:r>
            <a:r>
              <a:rPr lang="en-GB" dirty="0"/>
              <a:t> </a:t>
            </a:r>
            <a:r>
              <a:rPr lang="en-GB" dirty="0" err="1"/>
              <a:t>comandi</a:t>
            </a:r>
            <a:r>
              <a:rPr lang="en-GB" dirty="0"/>
              <a:t> (;)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5A4A-D004-2846-9C5E-938172C16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; CONCATENAZIONE SEMPLICE </a:t>
            </a:r>
            <a:r>
              <a:rPr lang="en-GB" dirty="0" err="1"/>
              <a:t>Esegue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secondo </a:t>
            </a:r>
            <a:r>
              <a:rPr lang="en-GB" dirty="0" err="1"/>
              <a:t>cmd</a:t>
            </a:r>
            <a:r>
              <a:rPr lang="en-GB" dirty="0"/>
              <a:t> a </a:t>
            </a:r>
            <a:r>
              <a:rPr lang="en-GB" dirty="0" err="1"/>
              <a:t>prescindere</a:t>
            </a:r>
            <a:r>
              <a:rPr lang="en-GB" dirty="0"/>
              <a:t> dal </a:t>
            </a:r>
            <a:r>
              <a:rPr lang="en-GB" dirty="0" err="1"/>
              <a:t>valore</a:t>
            </a:r>
            <a:r>
              <a:rPr lang="en-GB" dirty="0"/>
              <a:t> di </a:t>
            </a:r>
            <a:r>
              <a:rPr lang="en-GB" dirty="0" err="1"/>
              <a:t>ritorno</a:t>
            </a:r>
            <a:r>
              <a:rPr lang="en-GB" dirty="0"/>
              <a:t> del primo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$ true; ls</a:t>
            </a:r>
          </a:p>
          <a:p>
            <a:pPr marL="0" indent="0">
              <a:buNone/>
            </a:pPr>
            <a:r>
              <a:rPr lang="en-GB" dirty="0"/>
              <a:t>$ false; ls</a:t>
            </a:r>
          </a:p>
          <a:p>
            <a:pPr marL="0" indent="0">
              <a:buNone/>
            </a:pPr>
            <a:r>
              <a:rPr lang="en-GB" dirty="0"/>
              <a:t>$ true; echo $?</a:t>
            </a:r>
          </a:p>
          <a:p>
            <a:pPr marL="0" indent="0">
              <a:buNone/>
            </a:pPr>
            <a:r>
              <a:rPr lang="en-GB" dirty="0"/>
              <a:t>$ false; echo $?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AA8AA-8EB0-4742-9871-43E8D5C2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5129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2A4D-012A-C64E-B3F9-0E257634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5A4A-D004-2846-9C5E-938172C16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E’ </a:t>
            </a:r>
            <a:r>
              <a:rPr lang="en-GB" dirty="0" err="1"/>
              <a:t>sempre</a:t>
            </a:r>
            <a:r>
              <a:rPr lang="en-GB" dirty="0"/>
              <a:t> possible </a:t>
            </a:r>
            <a:r>
              <a:rPr lang="en-GB" dirty="0" err="1"/>
              <a:t>combinare</a:t>
            </a:r>
            <a:r>
              <a:rPr lang="en-GB" dirty="0"/>
              <a:t> </a:t>
            </a:r>
            <a:r>
              <a:rPr lang="en-GB" dirty="0" err="1"/>
              <a:t>comandi</a:t>
            </a:r>
            <a:r>
              <a:rPr lang="en-GB" dirty="0"/>
              <a:t> </a:t>
            </a:r>
            <a:r>
              <a:rPr lang="en-GB" dirty="0" err="1"/>
              <a:t>utilizzando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filesystem come </a:t>
            </a:r>
            <a:r>
              <a:rPr lang="en-GB" dirty="0" err="1"/>
              <a:t>strumento</a:t>
            </a:r>
            <a:r>
              <a:rPr lang="en-GB" dirty="0"/>
              <a:t> di </a:t>
            </a:r>
            <a:r>
              <a:rPr lang="en-GB" dirty="0" err="1"/>
              <a:t>mediazione</a:t>
            </a: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sort f &gt; f2; head –n 10 f2</a:t>
            </a:r>
          </a:p>
          <a:p>
            <a:pPr lvl="1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sort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legge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f, lo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ordina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stampa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su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stdout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ridiretto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su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file f2). head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legge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le prime 10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linee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f2. Il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carattere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utilizzato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per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combinare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comandi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sulla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stessa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linea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Approccio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estremamente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inefficiente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La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secondaria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(HDD)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molto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performante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della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(RAM).  HDD SSD: ~0.1GB/S, DDR4: ~5GB/S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AA8AA-8EB0-4742-9871-43E8D5C2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7775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DBDA-1F43-D142-B715-8A5F33D9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D4E7A-9F6B-454F-B278-EE5464A10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L’output di un comando può esser diretto a diventare l’input di un altro comando (usando costrutto pipe ‘|’)</a:t>
            </a:r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Pipe come costrutto parallelo </a:t>
            </a:r>
            <a:r>
              <a:rPr lang="it-IT" dirty="0"/>
              <a:t>(l’output del primo comando viene reso disponibile al secondo e consumato appena possibile, in assenza di file temporanei)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sort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head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sort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tail –n 5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sort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tail –n 10 | head –n 5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/dev/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urandom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–c 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osservare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con top)</a:t>
            </a:r>
          </a:p>
          <a:p>
            <a:endParaRPr lang="it-IT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122F1-B66F-304C-83E3-AC94FBFA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3509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DBDA-1F43-D142-B715-8A5F33D9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Implementazione</a:t>
            </a:r>
            <a:r>
              <a:rPr lang="en-GB" dirty="0"/>
              <a:t> pipes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122F1-B66F-304C-83E3-AC94FBFA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24</a:t>
            </a:fld>
            <a:endParaRPr lang="it-IT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930910-2BE4-8242-83B7-D81A8B70E756}"/>
              </a:ext>
            </a:extLst>
          </p:cNvPr>
          <p:cNvSpPr/>
          <p:nvPr/>
        </p:nvSpPr>
        <p:spPr>
          <a:xfrm>
            <a:off x="3779912" y="4293096"/>
            <a:ext cx="1008112" cy="100811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Pipe</a:t>
            </a:r>
          </a:p>
          <a:p>
            <a:pPr algn="ctr"/>
            <a:r>
              <a:rPr lang="en-GB" dirty="0"/>
              <a:t>(64K)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F30D21-15AC-4D48-80A7-B4960E16EC41}"/>
              </a:ext>
            </a:extLst>
          </p:cNvPr>
          <p:cNvCxnSpPr/>
          <p:nvPr/>
        </p:nvCxnSpPr>
        <p:spPr>
          <a:xfrm>
            <a:off x="611560" y="4005064"/>
            <a:ext cx="7704856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99DD1C0-C3EF-6443-8F42-428C2AB22723}"/>
              </a:ext>
            </a:extLst>
          </p:cNvPr>
          <p:cNvSpPr txBox="1"/>
          <p:nvPr/>
        </p:nvSpPr>
        <p:spPr>
          <a:xfrm>
            <a:off x="6941681" y="4229460"/>
            <a:ext cx="137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Kernel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9756D-B737-7D48-AABC-7C3DD83C8605}"/>
              </a:ext>
            </a:extLst>
          </p:cNvPr>
          <p:cNvSpPr txBox="1"/>
          <p:nvPr/>
        </p:nvSpPr>
        <p:spPr>
          <a:xfrm>
            <a:off x="7110637" y="3405943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92D050"/>
                </a:solidFill>
              </a:rPr>
              <a:t>User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A0A1D4-B2D4-FC44-B364-71310D0BF0C1}"/>
              </a:ext>
            </a:extLst>
          </p:cNvPr>
          <p:cNvSpPr/>
          <p:nvPr/>
        </p:nvSpPr>
        <p:spPr>
          <a:xfrm>
            <a:off x="2195736" y="2708920"/>
            <a:ext cx="1296144" cy="57606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4EC69F-07DB-9644-AC16-44CF32649463}"/>
              </a:ext>
            </a:extLst>
          </p:cNvPr>
          <p:cNvSpPr/>
          <p:nvPr/>
        </p:nvSpPr>
        <p:spPr>
          <a:xfrm>
            <a:off x="5148064" y="2725166"/>
            <a:ext cx="1296144" cy="57606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head –n 10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40D9BCB5-8013-9945-8F4C-98AEF641749C}"/>
              </a:ext>
            </a:extLst>
          </p:cNvPr>
          <p:cNvCxnSpPr>
            <a:stCxn id="10" idx="2"/>
            <a:endCxn id="5" idx="2"/>
          </p:cNvCxnSpPr>
          <p:nvPr/>
        </p:nvCxnSpPr>
        <p:spPr>
          <a:xfrm rot="16200000" flipH="1">
            <a:off x="2555776" y="3573016"/>
            <a:ext cx="1512168" cy="936104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B33E45DF-7FD6-7743-8DFF-9D933D66EF5B}"/>
              </a:ext>
            </a:extLst>
          </p:cNvPr>
          <p:cNvCxnSpPr>
            <a:stCxn id="5" idx="6"/>
            <a:endCxn id="11" idx="2"/>
          </p:cNvCxnSpPr>
          <p:nvPr/>
        </p:nvCxnSpPr>
        <p:spPr>
          <a:xfrm flipV="1">
            <a:off x="4788024" y="3301230"/>
            <a:ext cx="1008112" cy="1495922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EDDDA8E-34D3-9543-B59F-123B717E9A23}"/>
              </a:ext>
            </a:extLst>
          </p:cNvPr>
          <p:cNvSpPr txBox="1"/>
          <p:nvPr/>
        </p:nvSpPr>
        <p:spPr>
          <a:xfrm>
            <a:off x="2843808" y="3590609"/>
            <a:ext cx="78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stdout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8B3C3E-1645-234F-AE43-789D8EFB543E}"/>
              </a:ext>
            </a:extLst>
          </p:cNvPr>
          <p:cNvSpPr txBox="1"/>
          <p:nvPr/>
        </p:nvSpPr>
        <p:spPr>
          <a:xfrm>
            <a:off x="5796136" y="3635732"/>
            <a:ext cx="64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stdin</a:t>
            </a:r>
          </a:p>
        </p:txBody>
      </p:sp>
    </p:spTree>
    <p:extLst>
      <p:ext uri="{BB962C8B-B14F-4D97-AF65-F5344CB8AC3E}">
        <p14:creationId xmlns:p14="http://schemas.microsoft.com/office/powerpoint/2010/main" val="772806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DBDA-1F43-D142-B715-8A5F33D9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</a:t>
            </a:r>
            <a:endParaRPr lang="en-GB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ECB8738-98B6-B941-BD07-1C0AE1FFD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sort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head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sort | head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122F1-B66F-304C-83E3-AC94FBFA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25</a:t>
            </a:fld>
            <a:endParaRPr lang="it-I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E46F18-CD2C-A345-A3F5-180D0FF5839D}"/>
              </a:ext>
            </a:extLst>
          </p:cNvPr>
          <p:cNvSpPr/>
          <p:nvPr/>
        </p:nvSpPr>
        <p:spPr>
          <a:xfrm>
            <a:off x="6356522" y="1841455"/>
            <a:ext cx="68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18FAF6-996D-824D-A147-4F6CE4E686E0}"/>
              </a:ext>
            </a:extLst>
          </p:cNvPr>
          <p:cNvSpPr/>
          <p:nvPr/>
        </p:nvSpPr>
        <p:spPr>
          <a:xfrm>
            <a:off x="8030708" y="1841455"/>
            <a:ext cx="68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head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C25533-D0CC-8B42-88FA-3F699050FE12}"/>
              </a:ext>
            </a:extLst>
          </p:cNvPr>
          <p:cNvCxnSpPr>
            <a:cxnSpLocks/>
          </p:cNvCxnSpPr>
          <p:nvPr/>
        </p:nvCxnSpPr>
        <p:spPr>
          <a:xfrm>
            <a:off x="7511342" y="2003473"/>
            <a:ext cx="0" cy="3240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an 8">
            <a:extLst>
              <a:ext uri="{FF2B5EF4-FFF2-40B4-BE49-F238E27FC236}">
                <a16:creationId xmlns:a16="http://schemas.microsoft.com/office/drawing/2014/main" id="{3037CE0B-5A50-F048-9B2C-6BBFD9EB6E3E}"/>
              </a:ext>
            </a:extLst>
          </p:cNvPr>
          <p:cNvSpPr/>
          <p:nvPr/>
        </p:nvSpPr>
        <p:spPr>
          <a:xfrm>
            <a:off x="6084168" y="2975580"/>
            <a:ext cx="1208458" cy="597435"/>
          </a:xfrm>
          <a:prstGeom prst="can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/etc/</a:t>
            </a:r>
            <a:r>
              <a:rPr lang="en-GB" sz="1350" dirty="0" err="1"/>
              <a:t>passwd</a:t>
            </a:r>
            <a:endParaRPr lang="en-GB" sz="135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89D0A3-B918-5042-9E7B-F74F0E63D333}"/>
              </a:ext>
            </a:extLst>
          </p:cNvPr>
          <p:cNvCxnSpPr>
            <a:cxnSpLocks/>
          </p:cNvCxnSpPr>
          <p:nvPr/>
        </p:nvCxnSpPr>
        <p:spPr>
          <a:xfrm flipV="1">
            <a:off x="6699422" y="2651545"/>
            <a:ext cx="0" cy="234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6A1F62-4C7C-504B-A084-251A18E6EA85}"/>
              </a:ext>
            </a:extLst>
          </p:cNvPr>
          <p:cNvCxnSpPr>
            <a:cxnSpLocks/>
          </p:cNvCxnSpPr>
          <p:nvPr/>
        </p:nvCxnSpPr>
        <p:spPr>
          <a:xfrm>
            <a:off x="7166612" y="2165491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29108F-82FF-6B48-B14B-795EC788FA0B}"/>
              </a:ext>
            </a:extLst>
          </p:cNvPr>
          <p:cNvCxnSpPr>
            <a:cxnSpLocks/>
          </p:cNvCxnSpPr>
          <p:nvPr/>
        </p:nvCxnSpPr>
        <p:spPr>
          <a:xfrm>
            <a:off x="7652666" y="2165491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937501C-9533-8D43-8760-FE34C4F3A5B4}"/>
              </a:ext>
            </a:extLst>
          </p:cNvPr>
          <p:cNvSpPr/>
          <p:nvPr/>
        </p:nvSpPr>
        <p:spPr>
          <a:xfrm>
            <a:off x="6317963" y="4365104"/>
            <a:ext cx="68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sort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BB5692-39A5-604A-8D15-0CB2DCE14707}"/>
              </a:ext>
            </a:extLst>
          </p:cNvPr>
          <p:cNvSpPr/>
          <p:nvPr/>
        </p:nvSpPr>
        <p:spPr>
          <a:xfrm>
            <a:off x="7992149" y="4365104"/>
            <a:ext cx="68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head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8344295-BB38-A94C-BEF6-849BC7A37E68}"/>
              </a:ext>
            </a:extLst>
          </p:cNvPr>
          <p:cNvCxnSpPr/>
          <p:nvPr/>
        </p:nvCxnSpPr>
        <p:spPr>
          <a:xfrm>
            <a:off x="7472783" y="4527122"/>
            <a:ext cx="0" cy="3240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5CA6828-45EC-F246-9FB3-C7B8FD10C11C}"/>
              </a:ext>
            </a:extLst>
          </p:cNvPr>
          <p:cNvCxnSpPr/>
          <p:nvPr/>
        </p:nvCxnSpPr>
        <p:spPr>
          <a:xfrm flipV="1">
            <a:off x="4967813" y="5143981"/>
            <a:ext cx="0" cy="234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6A531D-1937-FA46-A292-A698368399AE}"/>
              </a:ext>
            </a:extLst>
          </p:cNvPr>
          <p:cNvCxnSpPr>
            <a:cxnSpLocks/>
          </p:cNvCxnSpPr>
          <p:nvPr/>
        </p:nvCxnSpPr>
        <p:spPr>
          <a:xfrm>
            <a:off x="7128053" y="468914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5484661-A49F-FB41-A322-EB5075E14372}"/>
              </a:ext>
            </a:extLst>
          </p:cNvPr>
          <p:cNvCxnSpPr>
            <a:cxnSpLocks/>
          </p:cNvCxnSpPr>
          <p:nvPr/>
        </p:nvCxnSpPr>
        <p:spPr>
          <a:xfrm>
            <a:off x="7614107" y="468914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DCD8C79-2CDD-DC41-B799-7BEFBF73185F}"/>
              </a:ext>
            </a:extLst>
          </p:cNvPr>
          <p:cNvSpPr/>
          <p:nvPr/>
        </p:nvSpPr>
        <p:spPr>
          <a:xfrm>
            <a:off x="4643777" y="4365104"/>
            <a:ext cx="68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cat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82D5375-D14C-2C47-98DB-6BFAACE5C561}"/>
              </a:ext>
            </a:extLst>
          </p:cNvPr>
          <p:cNvCxnSpPr>
            <a:cxnSpLocks/>
          </p:cNvCxnSpPr>
          <p:nvPr/>
        </p:nvCxnSpPr>
        <p:spPr>
          <a:xfrm>
            <a:off x="5420555" y="468914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60F0A33-DFFD-7F46-BE57-77C65BD28A67}"/>
              </a:ext>
            </a:extLst>
          </p:cNvPr>
          <p:cNvCxnSpPr/>
          <p:nvPr/>
        </p:nvCxnSpPr>
        <p:spPr>
          <a:xfrm>
            <a:off x="5777903" y="4532041"/>
            <a:ext cx="0" cy="3240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3FEA83-90AE-5B45-8881-75DBBE9D89EC}"/>
              </a:ext>
            </a:extLst>
          </p:cNvPr>
          <p:cNvCxnSpPr>
            <a:cxnSpLocks/>
          </p:cNvCxnSpPr>
          <p:nvPr/>
        </p:nvCxnSpPr>
        <p:spPr>
          <a:xfrm>
            <a:off x="5927345" y="4694059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n 34">
            <a:extLst>
              <a:ext uri="{FF2B5EF4-FFF2-40B4-BE49-F238E27FC236}">
                <a16:creationId xmlns:a16="http://schemas.microsoft.com/office/drawing/2014/main" id="{EB4D9C90-637A-5B42-9B79-3D79896B199E}"/>
              </a:ext>
            </a:extLst>
          </p:cNvPr>
          <p:cNvSpPr/>
          <p:nvPr/>
        </p:nvSpPr>
        <p:spPr>
          <a:xfrm>
            <a:off x="4363584" y="5575268"/>
            <a:ext cx="1208458" cy="597435"/>
          </a:xfrm>
          <a:prstGeom prst="can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/etc/</a:t>
            </a:r>
            <a:r>
              <a:rPr lang="en-GB" sz="1350" dirty="0" err="1"/>
              <a:t>passwd</a:t>
            </a:r>
            <a:endParaRPr lang="en-GB" sz="1350" dirty="0"/>
          </a:p>
        </p:txBody>
      </p:sp>
    </p:spTree>
    <p:extLst>
      <p:ext uri="{BB962C8B-B14F-4D97-AF65-F5344CB8AC3E}">
        <p14:creationId xmlns:p14="http://schemas.microsoft.com/office/powerpoint/2010/main" val="3983752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CD79-76EE-B34E-AFF8-E04099F9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CCC24-DECA-5F45-9D93-25242A34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who |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–l</a:t>
            </a:r>
          </a:p>
          <a:p>
            <a:pPr marL="0" indent="0">
              <a:buNone/>
            </a:pP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Conta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gli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utenti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collegati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al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sistema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ls –l | grep ^d | sort</a:t>
            </a:r>
          </a:p>
          <a:p>
            <a:pPr marL="0" indent="0">
              <a:buNone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Stampa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contenuto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della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cartella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corrente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seleziona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le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righe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che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iniziano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per d (directory),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ed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ordina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risultato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it-IT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/etc/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cut -d ":" -f 7 |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–u</a:t>
            </a:r>
          </a:p>
          <a:p>
            <a:pPr marL="0" indent="0">
              <a:buNone/>
            </a:pP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Mostra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shell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usate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nel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sistema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senza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ripetizioni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it-IT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/etc/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tail –n 10 | head –n 5</a:t>
            </a:r>
          </a:p>
          <a:p>
            <a:pPr marL="0" indent="0">
              <a:buNone/>
            </a:pP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Mostra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penultimi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5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utenti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ordine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alfabetico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DD227-E615-9B4A-81CA-CC900F443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8178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Foreground</a:t>
            </a:r>
            <a:r>
              <a:rPr lang="it-IT" dirty="0"/>
              <a:t> e Background</a:t>
            </a:r>
          </a:p>
        </p:txBody>
      </p:sp>
    </p:spTree>
    <p:extLst>
      <p:ext uri="{BB962C8B-B14F-4D97-AF65-F5344CB8AC3E}">
        <p14:creationId xmlns:p14="http://schemas.microsoft.com/office/powerpoint/2010/main" val="2776410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87F8-A92E-7146-9DB1-02480224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&amp;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369BB-44D6-8548-94C2-9513DB878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E’ possible </a:t>
            </a:r>
            <a:r>
              <a:rPr lang="en-GB" dirty="0" err="1"/>
              <a:t>eseguire</a:t>
            </a:r>
            <a:r>
              <a:rPr lang="en-GB" dirty="0"/>
              <a:t> </a:t>
            </a:r>
            <a:r>
              <a:rPr lang="en-GB" dirty="0" err="1"/>
              <a:t>comandi</a:t>
            </a:r>
            <a:r>
              <a:rPr lang="en-GB" dirty="0"/>
              <a:t> in background </a:t>
            </a:r>
            <a:r>
              <a:rPr lang="en-GB" dirty="0" err="1"/>
              <a:t>istruendo</a:t>
            </a:r>
            <a:r>
              <a:rPr lang="en-GB" dirty="0"/>
              <a:t> la shell di </a:t>
            </a:r>
            <a:r>
              <a:rPr lang="en-GB" dirty="0" err="1"/>
              <a:t>ritornare</a:t>
            </a:r>
            <a:r>
              <a:rPr lang="en-GB" dirty="0"/>
              <a:t> </a:t>
            </a:r>
            <a:r>
              <a:rPr lang="en-GB" dirty="0" err="1"/>
              <a:t>immediatamente</a:t>
            </a:r>
            <a:r>
              <a:rPr lang="en-GB" dirty="0"/>
              <a:t> un prompt con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carattere</a:t>
            </a:r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>
              <a:buNone/>
            </a:pPr>
            <a:r>
              <a:rPr lang="en-GB" dirty="0"/>
              <a:t>$ cat /dev/zero &gt; /dev/null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endParaRPr lang="en-GB" dirty="0"/>
          </a:p>
          <a:p>
            <a:endParaRPr lang="en-GB" dirty="0"/>
          </a:p>
          <a:p>
            <a:r>
              <a:rPr lang="en-GB" dirty="0"/>
              <a:t> E’ </a:t>
            </a:r>
            <a:r>
              <a:rPr lang="en-GB" dirty="0" err="1"/>
              <a:t>inoltre</a:t>
            </a:r>
            <a:r>
              <a:rPr lang="en-GB" dirty="0"/>
              <a:t> possible </a:t>
            </a:r>
            <a:r>
              <a:rPr lang="en-GB" dirty="0" err="1"/>
              <a:t>riportare</a:t>
            </a:r>
            <a:r>
              <a:rPr lang="en-GB" dirty="0"/>
              <a:t> in foreground (primo piano) un </a:t>
            </a:r>
            <a:r>
              <a:rPr lang="en-GB" dirty="0" err="1"/>
              <a:t>processo</a:t>
            </a:r>
            <a:r>
              <a:rPr lang="en-GB" dirty="0"/>
              <a:t> in background con </a:t>
            </a:r>
            <a:r>
              <a:rPr lang="en-GB" dirty="0" err="1"/>
              <a:t>il</a:t>
            </a:r>
            <a:r>
              <a:rPr lang="en-GB" dirty="0"/>
              <a:t> commando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builtin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fg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dirty="0"/>
              <a:t>$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fg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002C2-3924-F946-9DC6-103740FB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0658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87F8-A92E-7146-9DB1-02480224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369BB-44D6-8548-94C2-9513DB878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E’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possibile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comunicare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con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processi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inviando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loro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dei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segnali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(man 7 signal). Il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comando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ortodosso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per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inviare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segnali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ai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processi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è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kill (man kill)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PID TTY          TIME CMD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19260 pts/1    00:00:00 bash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19268 pts/1    00:00:00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kill -9 19260     #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oppure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kill -s 9 19260   #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oppure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kill -s SIGKILL 19260</a:t>
            </a:r>
          </a:p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002C2-3924-F946-9DC6-103740FB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506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8903-CFB0-4D4F-8143-12A4E86C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Builtins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B1360-4980-5F49-8722-F5C111CDC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Bash, come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interprete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dei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comandi</a:t>
            </a:r>
            <a:r>
              <a:rPr lang="en-GB" dirty="0"/>
              <a:t>, </a:t>
            </a:r>
            <a:r>
              <a:rPr lang="en-GB" dirty="0" err="1"/>
              <a:t>esegue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contenuto</a:t>
            </a:r>
            <a:r>
              <a:rPr lang="en-GB" dirty="0"/>
              <a:t> di file </a:t>
            </a:r>
            <a:r>
              <a:rPr lang="en-GB" dirty="0" err="1"/>
              <a:t>binari</a:t>
            </a:r>
            <a:r>
              <a:rPr lang="en-GB" dirty="0"/>
              <a:t> </a:t>
            </a:r>
            <a:r>
              <a:rPr lang="en-GB" dirty="0" err="1"/>
              <a:t>presenti</a:t>
            </a:r>
            <a:r>
              <a:rPr lang="en-GB" dirty="0"/>
              <a:t> </a:t>
            </a:r>
            <a:r>
              <a:rPr lang="en-GB" dirty="0" err="1"/>
              <a:t>nel</a:t>
            </a:r>
            <a:r>
              <a:rPr lang="en-GB" dirty="0"/>
              <a:t> filesystem (</a:t>
            </a:r>
            <a:r>
              <a:rPr lang="en-GB" dirty="0" err="1"/>
              <a:t>es</a:t>
            </a:r>
            <a:r>
              <a:rPr lang="en-GB" dirty="0"/>
              <a:t>. /bin/ls)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ls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which ls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/bin/ls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which which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/bin/which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2BE9D-7818-1E4D-AAB6-6B861C9F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6650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87F8-A92E-7146-9DB1-02480224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$ man 7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369BB-44D6-8548-94C2-9513DB878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SIGHUP               1       Term    </a:t>
            </a:r>
            <a:r>
              <a:rPr lang="en-GB" dirty="0" err="1"/>
              <a:t>Hangup</a:t>
            </a:r>
            <a:r>
              <a:rPr lang="en-GB" dirty="0"/>
              <a:t> detected on controlling terminal or death of controlling process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SIGINT                 2       Term    Interrupt from keyboard</a:t>
            </a:r>
          </a:p>
          <a:p>
            <a:pPr marL="0" indent="0">
              <a:buNone/>
            </a:pPr>
            <a:r>
              <a:rPr lang="en-GB" dirty="0"/>
              <a:t>SIGQUIT              3       Core    Quit from keyboard</a:t>
            </a:r>
          </a:p>
          <a:p>
            <a:pPr marL="0" indent="0">
              <a:buNone/>
            </a:pPr>
            <a:r>
              <a:rPr lang="en-GB" dirty="0"/>
              <a:t>SIGILL                  4       Core    Illegal Instruction</a:t>
            </a:r>
          </a:p>
          <a:p>
            <a:pPr marL="0" indent="0">
              <a:buNone/>
            </a:pPr>
            <a:r>
              <a:rPr lang="en-GB" dirty="0"/>
              <a:t>SIGABRT             6       Core    Abort signal from abort(3)</a:t>
            </a:r>
          </a:p>
          <a:p>
            <a:pPr marL="0" indent="0">
              <a:buNone/>
            </a:pPr>
            <a:r>
              <a:rPr lang="en-GB" dirty="0"/>
              <a:t>SIGFPE                8       Core    Floating-point exception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SIGKILL               9       Term    Kill signal</a:t>
            </a:r>
          </a:p>
          <a:p>
            <a:pPr marL="0" indent="0">
              <a:buNone/>
            </a:pPr>
            <a:r>
              <a:rPr lang="en-GB" dirty="0"/>
              <a:t>SIGSEGV           11       Core    Invalid memory reference</a:t>
            </a:r>
          </a:p>
          <a:p>
            <a:pPr marL="0" indent="0">
              <a:buNone/>
            </a:pPr>
            <a:r>
              <a:rPr lang="en-GB" dirty="0"/>
              <a:t>SIGPIPE             13       Term    Broken pipe: write to pipe with no readers; see pipe(7)</a:t>
            </a:r>
          </a:p>
          <a:p>
            <a:pPr marL="0" indent="0">
              <a:buNone/>
            </a:pPr>
            <a:r>
              <a:rPr lang="en-GB" dirty="0"/>
              <a:t>SIGALRM          14       Term    Timer signal from alarm(2)</a:t>
            </a:r>
          </a:p>
          <a:p>
            <a:pPr marL="0" indent="0">
              <a:buNone/>
            </a:pPr>
            <a:r>
              <a:rPr lang="en-GB" dirty="0"/>
              <a:t>SIGTERM          15       Term    Termination signal</a:t>
            </a:r>
          </a:p>
          <a:p>
            <a:pPr marL="0" indent="0">
              <a:buNone/>
            </a:pPr>
            <a:r>
              <a:rPr lang="en-GB" dirty="0"/>
              <a:t>SIGUSR1   30,10,16    Term    User-defined signal 1</a:t>
            </a:r>
          </a:p>
          <a:p>
            <a:pPr marL="0" indent="0">
              <a:buNone/>
            </a:pPr>
            <a:r>
              <a:rPr lang="en-GB" dirty="0"/>
              <a:t>SIGUSR2   31,12,17    Term    User-defined signal 2</a:t>
            </a:r>
          </a:p>
          <a:p>
            <a:pPr marL="0" indent="0">
              <a:buNone/>
            </a:pPr>
            <a:r>
              <a:rPr lang="en-GB" dirty="0"/>
              <a:t>SIGCHLD   20,17,18    </a:t>
            </a:r>
            <a:r>
              <a:rPr lang="en-GB" dirty="0" err="1"/>
              <a:t>Ign</a:t>
            </a:r>
            <a:r>
              <a:rPr lang="en-GB" dirty="0"/>
              <a:t>     Child stopped or terminated</a:t>
            </a:r>
          </a:p>
          <a:p>
            <a:pPr marL="0" indent="0">
              <a:buNone/>
            </a:pPr>
            <a:r>
              <a:rPr lang="en-GB" dirty="0"/>
              <a:t>SIGCONT   19,18,25    </a:t>
            </a:r>
            <a:r>
              <a:rPr lang="en-GB" dirty="0" err="1"/>
              <a:t>Cont</a:t>
            </a:r>
            <a:r>
              <a:rPr lang="en-GB" dirty="0"/>
              <a:t>    Continue if stopped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SIGSTOP   17,19,23    Stop    Stop process</a:t>
            </a:r>
          </a:p>
          <a:p>
            <a:pPr marL="0" indent="0">
              <a:buNone/>
            </a:pPr>
            <a:r>
              <a:rPr lang="en-GB" dirty="0"/>
              <a:t>SIGTSTP    18,20,24    Stop    Stop typed at terminal</a:t>
            </a:r>
          </a:p>
          <a:p>
            <a:pPr marL="0" indent="0">
              <a:buNone/>
            </a:pPr>
            <a:r>
              <a:rPr lang="en-GB" dirty="0"/>
              <a:t>SIGTTIN    21,21,26    Stop    Terminal input for background process</a:t>
            </a:r>
          </a:p>
          <a:p>
            <a:pPr marL="0" indent="0">
              <a:buNone/>
            </a:pPr>
            <a:r>
              <a:rPr lang="en-GB" dirty="0"/>
              <a:t>SIGTTOU   22,22,27   Stop    Terminal output for background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002C2-3924-F946-9DC6-103740FB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2148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8E476-C502-184F-8DEA-115FD877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ctrl-c, ctrl-z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ACC61-DD1E-B34A-9BDF-EE5448856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ctrl-c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invia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al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processo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in foreground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il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segnale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SIGINT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ctrl-z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invia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al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processo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in foreground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il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segnale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SIGSTOP</a:t>
            </a:r>
          </a:p>
          <a:p>
            <a:r>
              <a:rPr lang="en-GB" dirty="0"/>
              <a:t>I </a:t>
            </a:r>
            <a:r>
              <a:rPr lang="en-GB" dirty="0" err="1"/>
              <a:t>processi</a:t>
            </a:r>
            <a:r>
              <a:rPr lang="en-GB" dirty="0"/>
              <a:t> Unix </a:t>
            </a:r>
            <a:r>
              <a:rPr lang="en-GB" dirty="0" err="1"/>
              <a:t>tipicamente</a:t>
            </a:r>
            <a:r>
              <a:rPr lang="en-GB" dirty="0"/>
              <a:t> (</a:t>
            </a:r>
            <a:r>
              <a:rPr lang="en-GB" dirty="0" err="1"/>
              <a:t>esistono</a:t>
            </a:r>
            <a:r>
              <a:rPr lang="en-GB" dirty="0"/>
              <a:t> </a:t>
            </a:r>
            <a:r>
              <a:rPr lang="en-GB" dirty="0" err="1"/>
              <a:t>eccezioni</a:t>
            </a:r>
            <a:r>
              <a:rPr lang="en-GB" dirty="0"/>
              <a:t>):</a:t>
            </a:r>
          </a:p>
          <a:p>
            <a:pPr lvl="1"/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ricevono</a:t>
            </a:r>
            <a:r>
              <a:rPr lang="en-GB" dirty="0"/>
              <a:t> SIGINT </a:t>
            </a:r>
            <a:r>
              <a:rPr lang="en-GB" dirty="0" err="1"/>
              <a:t>interrompono</a:t>
            </a:r>
            <a:r>
              <a:rPr lang="en-GB" dirty="0"/>
              <a:t> </a:t>
            </a:r>
            <a:r>
              <a:rPr lang="en-GB" dirty="0" err="1"/>
              <a:t>l’esecuzione</a:t>
            </a:r>
            <a:r>
              <a:rPr lang="en-GB" dirty="0"/>
              <a:t> e </a:t>
            </a:r>
            <a:r>
              <a:rPr lang="en-GB" dirty="0" err="1"/>
              <a:t>terminano</a:t>
            </a:r>
            <a:endParaRPr lang="en-GB" dirty="0"/>
          </a:p>
          <a:p>
            <a:pPr lvl="1"/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ricevono</a:t>
            </a:r>
            <a:r>
              <a:rPr lang="en-GB" dirty="0"/>
              <a:t> SIGSTOP </a:t>
            </a:r>
            <a:r>
              <a:rPr lang="en-GB" dirty="0" err="1"/>
              <a:t>interrompono</a:t>
            </a:r>
            <a:r>
              <a:rPr lang="en-GB" dirty="0"/>
              <a:t> </a:t>
            </a:r>
            <a:r>
              <a:rPr lang="en-GB" dirty="0" err="1"/>
              <a:t>l’esecuzione</a:t>
            </a:r>
            <a:r>
              <a:rPr lang="en-GB" dirty="0"/>
              <a:t> ma NON </a:t>
            </a:r>
            <a:r>
              <a:rPr lang="en-GB" dirty="0" err="1"/>
              <a:t>terminano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Il </a:t>
            </a:r>
            <a:r>
              <a:rPr lang="en-GB" dirty="0" err="1"/>
              <a:t>comando</a:t>
            </a:r>
            <a:r>
              <a:rPr lang="en-GB" dirty="0"/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fg</a:t>
            </a:r>
            <a:r>
              <a:rPr lang="en-GB" dirty="0"/>
              <a:t> </a:t>
            </a:r>
            <a:r>
              <a:rPr lang="en-GB" dirty="0" err="1"/>
              <a:t>riprende</a:t>
            </a:r>
            <a:r>
              <a:rPr lang="en-GB" dirty="0"/>
              <a:t> </a:t>
            </a:r>
            <a:r>
              <a:rPr lang="en-GB" dirty="0" err="1"/>
              <a:t>l’esecuzione</a:t>
            </a:r>
            <a:r>
              <a:rPr lang="en-GB" dirty="0"/>
              <a:t> di un </a:t>
            </a:r>
            <a:r>
              <a:rPr lang="en-GB" dirty="0" err="1"/>
              <a:t>comando</a:t>
            </a:r>
            <a:r>
              <a:rPr lang="en-GB" dirty="0"/>
              <a:t> </a:t>
            </a:r>
            <a:r>
              <a:rPr lang="en-GB" dirty="0" err="1"/>
              <a:t>interrotto</a:t>
            </a:r>
            <a:r>
              <a:rPr lang="en-GB" dirty="0"/>
              <a:t> </a:t>
            </a:r>
            <a:r>
              <a:rPr lang="en-GB" dirty="0" err="1"/>
              <a:t>riportandolo</a:t>
            </a:r>
            <a:r>
              <a:rPr lang="en-GB" dirty="0"/>
              <a:t> in foreground</a:t>
            </a:r>
          </a:p>
          <a:p>
            <a:r>
              <a:rPr lang="en-GB" dirty="0"/>
              <a:t>Il </a:t>
            </a:r>
            <a:r>
              <a:rPr lang="en-GB" dirty="0" err="1"/>
              <a:t>comando</a:t>
            </a:r>
            <a:r>
              <a:rPr lang="en-GB" dirty="0"/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bg</a:t>
            </a:r>
            <a:r>
              <a:rPr lang="en-GB" dirty="0"/>
              <a:t> </a:t>
            </a:r>
            <a:r>
              <a:rPr lang="en-GB" dirty="0" err="1"/>
              <a:t>riprende</a:t>
            </a:r>
            <a:r>
              <a:rPr lang="en-GB" dirty="0"/>
              <a:t> </a:t>
            </a:r>
            <a:r>
              <a:rPr lang="en-GB" dirty="0" err="1"/>
              <a:t>l’esecuzione</a:t>
            </a:r>
            <a:r>
              <a:rPr lang="en-GB" dirty="0"/>
              <a:t> di un </a:t>
            </a:r>
            <a:r>
              <a:rPr lang="en-GB" dirty="0" err="1"/>
              <a:t>comando</a:t>
            </a:r>
            <a:r>
              <a:rPr lang="en-GB" dirty="0"/>
              <a:t> </a:t>
            </a:r>
            <a:r>
              <a:rPr lang="en-GB" dirty="0" err="1"/>
              <a:t>interrotto</a:t>
            </a:r>
            <a:r>
              <a:rPr lang="en-GB" dirty="0"/>
              <a:t> </a:t>
            </a:r>
            <a:r>
              <a:rPr lang="en-GB" dirty="0" err="1"/>
              <a:t>mantenendolo</a:t>
            </a:r>
            <a:r>
              <a:rPr lang="en-GB" dirty="0"/>
              <a:t> in background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97DD1-79EF-4C46-99D0-D475B7DA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6852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8E476-C502-184F-8DEA-115FD877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fg</a:t>
            </a:r>
            <a:r>
              <a:rPr lang="en-GB" dirty="0"/>
              <a:t>, </a:t>
            </a:r>
            <a:r>
              <a:rPr lang="en-GB" dirty="0" err="1"/>
              <a:t>bg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ACC61-DD1E-B34A-9BDF-EE5448856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$ cat /dev/zero &gt; /dev/null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^C</a:t>
            </a:r>
          </a:p>
          <a:p>
            <a:pPr marL="0" indent="0">
              <a:buNone/>
            </a:pPr>
            <a:r>
              <a:rPr lang="en-GB" dirty="0"/>
              <a:t>$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$ cat /dev/zero &gt; /dev/null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^Z</a:t>
            </a:r>
          </a:p>
          <a:p>
            <a:pPr marL="0" indent="0">
              <a:buNone/>
            </a:pPr>
            <a:r>
              <a:rPr lang="en-GB" dirty="0"/>
              <a:t>[1]+  Stopped                 cat /dev/zero &gt; /dev/null</a:t>
            </a:r>
          </a:p>
          <a:p>
            <a:pPr marL="0" indent="0">
              <a:buNone/>
            </a:pPr>
            <a:r>
              <a:rPr lang="en-GB" dirty="0"/>
              <a:t>$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fg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dirty="0"/>
              <a:t>cat /dev/zero &gt; /dev/null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$ cat /dev/zero &gt; /dev/null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^Z</a:t>
            </a:r>
          </a:p>
          <a:p>
            <a:pPr marL="0" indent="0">
              <a:buNone/>
            </a:pPr>
            <a:r>
              <a:rPr lang="en-GB" dirty="0"/>
              <a:t>[1]+  Stopped                 cat /dev/zero &gt; /dev/null</a:t>
            </a:r>
          </a:p>
          <a:p>
            <a:pPr marL="0" indent="0">
              <a:buNone/>
            </a:pPr>
            <a:r>
              <a:rPr lang="en-GB" dirty="0"/>
              <a:t>$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bg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dirty="0"/>
              <a:t>[1]+ cat /dev/zero &gt; /dev/null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$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97DD1-79EF-4C46-99D0-D475B7DA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8387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Variabili</a:t>
            </a:r>
          </a:p>
        </p:txBody>
      </p:sp>
    </p:spTree>
    <p:extLst>
      <p:ext uri="{BB962C8B-B14F-4D97-AF65-F5344CB8AC3E}">
        <p14:creationId xmlns:p14="http://schemas.microsoft.com/office/powerpoint/2010/main" val="36868533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0BF1-F345-CB46-A956-96F91720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Variabili </a:t>
            </a:r>
            <a:r>
              <a:rPr lang="it-IT" dirty="0" err="1"/>
              <a:t>shell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EB03-AA7E-5746-A215-8E07D593D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E’ possibile definire variabili (trattate come stringhe) ed assegnare loro un valore con operatore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=</a:t>
            </a:r>
          </a:p>
          <a:p>
            <a:pPr marL="0" indent="0">
              <a:buNone/>
            </a:pPr>
            <a:r>
              <a:rPr lang="it-IT" dirty="0"/>
              <a:t>$ VAR=3</a:t>
            </a:r>
          </a:p>
          <a:p>
            <a:r>
              <a:rPr lang="it-IT" dirty="0"/>
              <a:t>Si accede ai valori delle variabili con il carattere speciale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$ </a:t>
            </a:r>
            <a:r>
              <a:rPr lang="it-IT" dirty="0" err="1"/>
              <a:t>echo</a:t>
            </a:r>
            <a:r>
              <a:rPr lang="it-IT" dirty="0"/>
              <a:t> $VAR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$ A=1; B=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$A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$B</a:t>
            </a:r>
          </a:p>
          <a:p>
            <a:pPr marL="0" indent="0">
              <a:buNone/>
            </a:pP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53F5F-7CAF-524B-826B-5213CA79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30038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0BF1-F345-CB46-A956-96F91720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Visibilità variabili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EB03-AA7E-5746-A215-8E07D593D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La visibilità delle variabili definite all’interno di una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è limitata alla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stessa.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Eventuali sotto-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non ereditano le variabili.</a:t>
            </a:r>
            <a:endParaRPr lang="it-I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$ A=1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$A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bash (sotto-shell)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$A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53F5F-7CAF-524B-826B-5213CA79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3000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Variabili</a:t>
            </a:r>
            <a:r>
              <a:rPr lang="en-GB" dirty="0"/>
              <a:t> </a:t>
            </a:r>
            <a:r>
              <a:rPr lang="en-GB" dirty="0" err="1"/>
              <a:t>d’ambiente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Per propagare variabili anche alle sotto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shell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si utilizzano particolari variabili chiamate d’ambiente.</a:t>
            </a:r>
          </a:p>
          <a:p>
            <a:r>
              <a:rPr lang="it-IT" dirty="0"/>
              <a:t>Ogni comando esegue nell'ambiente associato alla </a:t>
            </a:r>
            <a:r>
              <a:rPr lang="it-IT" dirty="0" err="1"/>
              <a:t>shell</a:t>
            </a:r>
            <a:r>
              <a:rPr lang="it-IT" dirty="0"/>
              <a:t> che lo esegue. Ogni </a:t>
            </a:r>
            <a:r>
              <a:rPr lang="it-IT" dirty="0" err="1"/>
              <a:t>shell</a:t>
            </a:r>
            <a:r>
              <a:rPr lang="it-IT" dirty="0"/>
              <a:t> eredita l'ambiente dalla </a:t>
            </a:r>
            <a:r>
              <a:rPr lang="it-IT" dirty="0" err="1"/>
              <a:t>shell</a:t>
            </a:r>
            <a:r>
              <a:rPr lang="it-IT" dirty="0"/>
              <a:t> che l'ha creata </a:t>
            </a:r>
            <a:endParaRPr lang="en-GB" dirty="0"/>
          </a:p>
          <a:p>
            <a:r>
              <a:rPr lang="en-GB" dirty="0"/>
              <a:t>La prima shell ad </a:t>
            </a:r>
            <a:r>
              <a:rPr lang="en-GB" dirty="0" err="1"/>
              <a:t>eseguire</a:t>
            </a:r>
            <a:r>
              <a:rPr lang="en-GB" dirty="0"/>
              <a:t> </a:t>
            </a:r>
            <a:r>
              <a:rPr lang="en-GB" dirty="0" err="1"/>
              <a:t>dopo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login o </a:t>
            </a:r>
            <a:r>
              <a:rPr lang="en-GB" dirty="0" err="1"/>
              <a:t>dopo</a:t>
            </a:r>
            <a:r>
              <a:rPr lang="en-GB" dirty="0"/>
              <a:t> </a:t>
            </a:r>
            <a:r>
              <a:rPr lang="en-GB" dirty="0" err="1"/>
              <a:t>l’apertura</a:t>
            </a:r>
            <a:r>
              <a:rPr lang="en-GB" dirty="0"/>
              <a:t> di un </a:t>
            </a:r>
            <a:r>
              <a:rPr lang="en-GB" dirty="0" err="1"/>
              <a:t>terminale</a:t>
            </a:r>
            <a:r>
              <a:rPr lang="en-GB" dirty="0"/>
              <a:t> </a:t>
            </a:r>
            <a:r>
              <a:rPr lang="en-GB" dirty="0" err="1"/>
              <a:t>grafico</a:t>
            </a:r>
            <a:r>
              <a:rPr lang="en-GB" dirty="0"/>
              <a:t>, </a:t>
            </a:r>
            <a:r>
              <a:rPr lang="en-GB" dirty="0" err="1"/>
              <a:t>legge</a:t>
            </a:r>
            <a:r>
              <a:rPr lang="en-GB" dirty="0"/>
              <a:t> un file (</a:t>
            </a:r>
            <a:r>
              <a:rPr lang="en-GB" dirty="0" err="1"/>
              <a:t>es</a:t>
            </a:r>
            <a:r>
              <a:rPr lang="en-GB" dirty="0"/>
              <a:t>. .profile/.</a:t>
            </a:r>
            <a:r>
              <a:rPr lang="en-GB" dirty="0" err="1"/>
              <a:t>bashrc</a:t>
            </a:r>
            <a:r>
              <a:rPr lang="en-GB" dirty="0"/>
              <a:t>)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contiene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le </a:t>
            </a:r>
            <a:r>
              <a:rPr lang="en-GB" dirty="0" err="1"/>
              <a:t>altre</a:t>
            </a:r>
            <a:r>
              <a:rPr lang="en-GB" dirty="0"/>
              <a:t> </a:t>
            </a:r>
            <a:r>
              <a:rPr lang="en-GB" dirty="0" err="1"/>
              <a:t>cose</a:t>
            </a:r>
            <a:r>
              <a:rPr lang="en-GB" dirty="0"/>
              <a:t> </a:t>
            </a:r>
            <a:r>
              <a:rPr lang="en-GB" dirty="0" err="1"/>
              <a:t>variabili</a:t>
            </a:r>
            <a:r>
              <a:rPr lang="en-GB" dirty="0"/>
              <a:t> di </a:t>
            </a:r>
            <a:r>
              <a:rPr lang="en-GB" dirty="0" err="1"/>
              <a:t>configurazione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vengono</a:t>
            </a:r>
            <a:r>
              <a:rPr lang="en-GB" dirty="0"/>
              <a:t> </a:t>
            </a:r>
            <a:r>
              <a:rPr lang="en-GB" dirty="0" err="1"/>
              <a:t>cosi</a:t>
            </a:r>
            <a:r>
              <a:rPr lang="en-GB" dirty="0"/>
              <a:t> </a:t>
            </a:r>
            <a:r>
              <a:rPr lang="en-GB" dirty="0" err="1"/>
              <a:t>propogate</a:t>
            </a:r>
            <a:r>
              <a:rPr lang="en-GB" dirty="0"/>
              <a:t> a </a:t>
            </a:r>
            <a:r>
              <a:rPr lang="en-GB" dirty="0" err="1"/>
              <a:t>tutte</a:t>
            </a:r>
            <a:r>
              <a:rPr lang="en-GB" dirty="0"/>
              <a:t> le shell </a:t>
            </a:r>
            <a:r>
              <a:rPr lang="en-GB" dirty="0" err="1"/>
              <a:t>eseguite</a:t>
            </a:r>
            <a:r>
              <a:rPr lang="en-GB" dirty="0"/>
              <a:t> in </a:t>
            </a:r>
            <a:r>
              <a:rPr lang="en-GB" dirty="0" err="1"/>
              <a:t>futuro</a:t>
            </a:r>
            <a:r>
              <a:rPr lang="en-GB" dirty="0"/>
              <a:t>.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92057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env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SHELL=/bin/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bash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TERM=xterm-256color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USER=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HOME=/home/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LOGNAME=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PATH=/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:/bin:/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/games:/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/games:/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snap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71914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Il comando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builtin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set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è un’alternativa al comando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Differenze principali:</a:t>
            </a:r>
          </a:p>
          <a:p>
            <a:pPr lvl="1"/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è un comando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builtin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: vede variabili sia locali che d’ambiente della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corrente</a:t>
            </a:r>
          </a:p>
          <a:p>
            <a:pPr lvl="1"/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è un comando esterno: vede, per ovvi motivi, solo variabili d’ambiente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Il comando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builtin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unset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rimuove una variabile dalla memoria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A=1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unset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A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$A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6511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E’ possibile aggiungere variabili all’ambiente utilizzando il comando 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</a:t>
            </a: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. Le variabili esportate si comportano come variabili locali ma sono visibili anche dalle sotto-</a:t>
            </a:r>
            <a:r>
              <a:rPr lang="it-I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endParaRPr lang="it-IT" sz="18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A=1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echo $A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bash (sotto-shell)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echo $A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396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8903-CFB0-4D4F-8143-12A4E86C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Builtins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B1360-4980-5F49-8722-F5C111CDC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100" dirty="0" err="1"/>
              <a:t>Esistono</a:t>
            </a:r>
            <a:r>
              <a:rPr lang="en-GB" sz="2100" dirty="0"/>
              <a:t> </a:t>
            </a:r>
            <a:r>
              <a:rPr lang="en-GB" sz="2100" dirty="0" err="1"/>
              <a:t>particolari</a:t>
            </a:r>
            <a:r>
              <a:rPr lang="en-GB" sz="2100" dirty="0"/>
              <a:t> </a:t>
            </a:r>
            <a:r>
              <a:rPr lang="en-GB" sz="2100" dirty="0" err="1"/>
              <a:t>comandi</a:t>
            </a:r>
            <a:r>
              <a:rPr lang="en-GB" sz="2100" dirty="0"/>
              <a:t>, </a:t>
            </a:r>
            <a:r>
              <a:rPr lang="en-GB" sz="2100" dirty="0" err="1"/>
              <a:t>detti</a:t>
            </a:r>
            <a:r>
              <a:rPr lang="en-GB" sz="2100" dirty="0"/>
              <a:t> </a:t>
            </a:r>
            <a:r>
              <a:rPr lang="en-GB" sz="2100" dirty="0" err="1">
                <a:solidFill>
                  <a:schemeClr val="accent6">
                    <a:lumMod val="75000"/>
                  </a:schemeClr>
                </a:solidFill>
              </a:rPr>
              <a:t>builtins</a:t>
            </a:r>
            <a:r>
              <a:rPr lang="en-GB" sz="2100" dirty="0"/>
              <a:t>, </a:t>
            </a:r>
            <a:r>
              <a:rPr lang="en-GB" sz="2100" dirty="0" err="1"/>
              <a:t>che</a:t>
            </a:r>
            <a:r>
              <a:rPr lang="en-GB" sz="2100" dirty="0"/>
              <a:t> non </a:t>
            </a:r>
            <a:r>
              <a:rPr lang="en-GB" sz="2100" dirty="0" err="1"/>
              <a:t>provengono</a:t>
            </a:r>
            <a:r>
              <a:rPr lang="en-GB" sz="2100" dirty="0"/>
              <a:t> </a:t>
            </a:r>
            <a:r>
              <a:rPr lang="en-GB" sz="2100" dirty="0" err="1"/>
              <a:t>dall’esecuzione</a:t>
            </a:r>
            <a:r>
              <a:rPr lang="en-GB" sz="2100" dirty="0"/>
              <a:t> di un file </a:t>
            </a:r>
            <a:r>
              <a:rPr lang="en-GB" sz="2100" dirty="0" err="1"/>
              <a:t>binario</a:t>
            </a:r>
            <a:r>
              <a:rPr lang="en-GB" sz="2100" dirty="0"/>
              <a:t> ma </a:t>
            </a:r>
            <a:r>
              <a:rPr lang="en-GB" sz="2100" dirty="0" err="1"/>
              <a:t>sono</a:t>
            </a:r>
            <a:r>
              <a:rPr lang="en-GB" sz="2100" dirty="0"/>
              <a:t> </a:t>
            </a:r>
            <a:r>
              <a:rPr lang="en-GB" sz="2100" dirty="0" err="1">
                <a:solidFill>
                  <a:schemeClr val="accent6">
                    <a:lumMod val="75000"/>
                  </a:schemeClr>
                </a:solidFill>
              </a:rPr>
              <a:t>implementati</a:t>
            </a:r>
            <a:r>
              <a:rPr lang="en-GB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100" dirty="0" err="1">
                <a:solidFill>
                  <a:schemeClr val="accent6">
                    <a:lumMod val="75000"/>
                  </a:schemeClr>
                </a:solidFill>
              </a:rPr>
              <a:t>all’interno</a:t>
            </a:r>
            <a:r>
              <a:rPr lang="en-GB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100" dirty="0" err="1">
                <a:solidFill>
                  <a:schemeClr val="accent6">
                    <a:lumMod val="75000"/>
                  </a:schemeClr>
                </a:solidFill>
              </a:rPr>
              <a:t>della</a:t>
            </a:r>
            <a:r>
              <a:rPr lang="en-GB" sz="2100" dirty="0">
                <a:solidFill>
                  <a:schemeClr val="accent6">
                    <a:lumMod val="75000"/>
                  </a:schemeClr>
                </a:solidFill>
              </a:rPr>
              <a:t> shell</a:t>
            </a:r>
            <a:r>
              <a:rPr lang="en-GB" sz="2100" dirty="0"/>
              <a:t>. </a:t>
            </a:r>
            <a:r>
              <a:rPr lang="en-GB" sz="2100" dirty="0" err="1"/>
              <a:t>Nel</a:t>
            </a:r>
            <a:r>
              <a:rPr lang="en-GB" sz="2100" dirty="0"/>
              <a:t> </a:t>
            </a:r>
            <a:r>
              <a:rPr lang="en-GB" sz="2100" dirty="0" err="1"/>
              <a:t>loro</a:t>
            </a:r>
            <a:r>
              <a:rPr lang="en-GB" sz="2100" dirty="0"/>
              <a:t> </a:t>
            </a:r>
            <a:r>
              <a:rPr lang="en-GB" sz="2100" dirty="0" err="1"/>
              <a:t>caso</a:t>
            </a:r>
            <a:r>
              <a:rPr lang="en-GB" sz="2100" dirty="0"/>
              <a:t>, </a:t>
            </a:r>
            <a:r>
              <a:rPr lang="en-GB" sz="2100" i="1" dirty="0"/>
              <a:t>$ which </a:t>
            </a:r>
            <a:r>
              <a:rPr lang="en-GB" sz="2100" i="1" dirty="0" err="1"/>
              <a:t>comando</a:t>
            </a:r>
            <a:r>
              <a:rPr lang="en-GB" sz="2100" i="1" dirty="0"/>
              <a:t> </a:t>
            </a:r>
            <a:r>
              <a:rPr lang="en-GB" sz="2100" dirty="0"/>
              <a:t>non </a:t>
            </a:r>
            <a:r>
              <a:rPr lang="en-GB" sz="2100" dirty="0" err="1"/>
              <a:t>ritorna</a:t>
            </a:r>
            <a:r>
              <a:rPr lang="en-GB" sz="2100" dirty="0"/>
              <a:t> un </a:t>
            </a:r>
            <a:r>
              <a:rPr lang="en-GB" sz="2100" dirty="0" err="1"/>
              <a:t>percorso</a:t>
            </a:r>
            <a:r>
              <a:rPr lang="en-GB" sz="2100" dirty="0"/>
              <a:t> </a:t>
            </a:r>
            <a:r>
              <a:rPr lang="en-GB" sz="2100" dirty="0" err="1"/>
              <a:t>perchè</a:t>
            </a:r>
            <a:r>
              <a:rPr lang="en-GB" sz="2100" dirty="0"/>
              <a:t> </a:t>
            </a:r>
            <a:r>
              <a:rPr lang="en-GB" sz="2100" dirty="0" err="1"/>
              <a:t>il</a:t>
            </a:r>
            <a:r>
              <a:rPr lang="en-GB" sz="2100" dirty="0"/>
              <a:t> file </a:t>
            </a:r>
            <a:r>
              <a:rPr lang="en-GB" sz="2100" dirty="0" err="1"/>
              <a:t>binario</a:t>
            </a:r>
            <a:r>
              <a:rPr lang="en-GB" sz="2100" dirty="0"/>
              <a:t> non </a:t>
            </a:r>
            <a:r>
              <a:rPr lang="en-GB" sz="2100" dirty="0" err="1"/>
              <a:t>esiste</a:t>
            </a:r>
            <a:r>
              <a:rPr lang="en-GB" sz="2100" dirty="0"/>
              <a:t>! Ad </a:t>
            </a:r>
            <a:r>
              <a:rPr lang="en-GB" sz="2100" dirty="0" err="1"/>
              <a:t>esempio</a:t>
            </a:r>
            <a:r>
              <a:rPr lang="en-GB" sz="2100" dirty="0"/>
              <a:t>:</a:t>
            </a:r>
          </a:p>
          <a:p>
            <a:pPr marL="0" indent="0">
              <a:buNone/>
            </a:pPr>
            <a:endParaRPr lang="en-GB" sz="2100" dirty="0"/>
          </a:p>
          <a:p>
            <a:pPr marL="0" indent="0">
              <a:buNone/>
            </a:pPr>
            <a:r>
              <a:rPr lang="en-GB" sz="2100" dirty="0">
                <a:latin typeface="Consolas" panose="020B0609020204030204" pitchFamily="49" charset="0"/>
                <a:cs typeface="Consolas" panose="020B0609020204030204" pitchFamily="49" charset="0"/>
              </a:rPr>
              <a:t>$ cd</a:t>
            </a:r>
          </a:p>
          <a:p>
            <a:pPr marL="0" indent="0">
              <a:buNone/>
            </a:pPr>
            <a:r>
              <a:rPr lang="en-GB" sz="2100" dirty="0">
                <a:latin typeface="Consolas" panose="020B0609020204030204" pitchFamily="49" charset="0"/>
                <a:cs typeface="Consolas" panose="020B0609020204030204" pitchFamily="49" charset="0"/>
              </a:rPr>
              <a:t>$ alias</a:t>
            </a:r>
          </a:p>
          <a:p>
            <a:pPr marL="0" indent="0">
              <a:buNone/>
            </a:pPr>
            <a:r>
              <a:rPr lang="en-GB" sz="2100" dirty="0">
                <a:latin typeface="Consolas" panose="020B0609020204030204" pitchFamily="49" charset="0"/>
                <a:cs typeface="Consolas" panose="020B0609020204030204" pitchFamily="49" charset="0"/>
              </a:rPr>
              <a:t>$ history</a:t>
            </a:r>
          </a:p>
          <a:p>
            <a:pPr marL="0" indent="0">
              <a:buNone/>
            </a:pPr>
            <a:r>
              <a:rPr lang="en-GB" sz="2100" dirty="0">
                <a:latin typeface="Consolas" panose="020B0609020204030204" pitchFamily="49" charset="0"/>
                <a:cs typeface="Consolas" panose="020B0609020204030204" pitchFamily="49" charset="0"/>
              </a:rPr>
              <a:t>$ logout</a:t>
            </a:r>
          </a:p>
          <a:p>
            <a:pPr marL="0" indent="0">
              <a:buNone/>
            </a:pPr>
            <a:endParaRPr lang="en-GB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100" dirty="0">
                <a:hlinkClick r:id="rId2"/>
              </a:rPr>
              <a:t>https://www.gnu.org/software/bash/manual/html_node/Bash-Builtins.html</a:t>
            </a:r>
            <a:endParaRPr lang="en-GB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2BE9D-7818-1E4D-AAB6-6B861C9F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25547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Variabile</a:t>
            </a:r>
            <a:r>
              <a:rPr lang="en-GB" dirty="0"/>
              <a:t>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 binari di sistema sono posizionati all’interno di varie directory. Le principali sono /bin, /</a:t>
            </a:r>
            <a:r>
              <a:rPr lang="it-IT" dirty="0" err="1"/>
              <a:t>usr</a:t>
            </a:r>
            <a:r>
              <a:rPr lang="it-IT" dirty="0"/>
              <a:t>/bin ma possono esisterne altre.</a:t>
            </a:r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La variabile d’ambiente PATH tiene traccia dell’elenco delle cartelle che contengono binari all’interno del sistema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$PATH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/games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/games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snap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54601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Variabile</a:t>
            </a:r>
            <a:r>
              <a:rPr lang="en-GB" dirty="0"/>
              <a:t>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E’ possibile aggiungere un nuovo percorso alla variabile PATH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PATH="$PATH"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(alla fine)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PATH=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"$PATH" (all’inizio)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PATH="" 	(svuota PATH)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: No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such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file or directory</a:t>
            </a:r>
          </a:p>
          <a:p>
            <a:pPr marL="0" indent="0">
              <a:buNone/>
            </a:pP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4912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Espansione ed inibizione</a:t>
            </a:r>
          </a:p>
        </p:txBody>
      </p:sp>
    </p:spTree>
    <p:extLst>
      <p:ext uri="{BB962C8B-B14F-4D97-AF65-F5344CB8AC3E}">
        <p14:creationId xmlns:p14="http://schemas.microsoft.com/office/powerpoint/2010/main" val="37693780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EF18-809F-1549-AC1F-8A788D80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Metacaratteri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7B8F-ADDD-C44C-9383-B82C4D98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La </a:t>
            </a:r>
            <a:r>
              <a:rPr lang="it-IT" dirty="0" err="1"/>
              <a:t>shell</a:t>
            </a:r>
            <a:r>
              <a:rPr lang="it-IT" dirty="0"/>
              <a:t> riconosce caratteri speciali (wild </a:t>
            </a:r>
            <a:r>
              <a:rPr lang="it-IT" dirty="0" err="1"/>
              <a:t>cards</a:t>
            </a:r>
            <a:r>
              <a:rPr lang="it-IT" dirty="0"/>
              <a:t>)</a:t>
            </a:r>
          </a:p>
          <a:p>
            <a:pPr lvl="1"/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it-IT" dirty="0"/>
              <a:t> una qualunque stringa di zero o più caratteri in un nome di file</a:t>
            </a:r>
          </a:p>
          <a:p>
            <a:pPr lvl="1"/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r>
              <a:rPr lang="it-IT" dirty="0"/>
              <a:t> un qualunque carattere in un nome di file</a:t>
            </a:r>
          </a:p>
          <a:p>
            <a:pPr lvl="1"/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dirty="0" err="1"/>
              <a:t>abc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it-IT" dirty="0"/>
              <a:t> un qualunque carattere, in un nome di file, compreso tra quelli nell'insieme. Anche </a:t>
            </a:r>
            <a:r>
              <a:rPr lang="it-IT" dirty="0" err="1"/>
              <a:t>range</a:t>
            </a:r>
            <a:r>
              <a:rPr lang="it-IT" dirty="0"/>
              <a:t> di valori: [a-g]. Per esempio </a:t>
            </a:r>
            <a:r>
              <a:rPr lang="it-IT" dirty="0" err="1"/>
              <a:t>ls</a:t>
            </a:r>
            <a:r>
              <a:rPr lang="it-IT" dirty="0"/>
              <a:t> [</a:t>
            </a:r>
            <a:r>
              <a:rPr lang="it-IT" dirty="0" err="1"/>
              <a:t>q-s</a:t>
            </a:r>
            <a:r>
              <a:rPr lang="it-IT" dirty="0"/>
              <a:t>]* stampa tutti i file con nomi che iniziano con un carattere compreso tra </a:t>
            </a:r>
            <a:r>
              <a:rPr lang="it-IT" dirty="0" err="1"/>
              <a:t>q</a:t>
            </a:r>
            <a:r>
              <a:rPr lang="it-IT" dirty="0"/>
              <a:t> e </a:t>
            </a:r>
            <a:r>
              <a:rPr lang="it-IT" dirty="0" err="1"/>
              <a:t>s</a:t>
            </a:r>
            <a:endParaRPr lang="it-IT" dirty="0"/>
          </a:p>
          <a:p>
            <a:pPr lvl="1"/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\</a:t>
            </a:r>
            <a:r>
              <a:rPr lang="it-IT" dirty="0"/>
              <a:t> segnala di non interpretare il carattere successivo come speciale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E85D3-C2A2-7E4E-B618-48B48C3F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02775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EF18-809F-1549-AC1F-8A788D80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Metacaratteri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7B8F-ADDD-C44C-9383-B82C4D98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2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sz="2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[a-p,1-7]*[</a:t>
            </a:r>
            <a:r>
              <a:rPr lang="it-IT" sz="2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c,f,d</a:t>
            </a:r>
            <a:r>
              <a:rPr lang="it-IT" sz="2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]?</a:t>
            </a:r>
          </a:p>
          <a:p>
            <a:pPr marL="0" indent="0">
              <a:buNone/>
            </a:pPr>
            <a:r>
              <a:rPr lang="it-IT" sz="2100" dirty="0"/>
              <a:t>Elenca i file i cui nomi hanno come iniziale un carattere compreso tra ‘a’ e ‘</a:t>
            </a:r>
            <a:r>
              <a:rPr lang="it-IT" sz="2100" dirty="0" err="1"/>
              <a:t>p</a:t>
            </a:r>
            <a:r>
              <a:rPr lang="it-IT" sz="2100" dirty="0"/>
              <a:t>’ oppure tra ‘1’ e ‘7’, e il cui penultimo carattere sia ‘c’, ‘</a:t>
            </a:r>
            <a:r>
              <a:rPr lang="it-IT" sz="2100" dirty="0" err="1"/>
              <a:t>f</a:t>
            </a:r>
            <a:r>
              <a:rPr lang="it-IT" sz="2100" dirty="0"/>
              <a:t>’, o ‘d’</a:t>
            </a:r>
          </a:p>
          <a:p>
            <a:pPr marL="0" indent="0">
              <a:buNone/>
            </a:pPr>
            <a:endParaRPr lang="it-IT" sz="2100" dirty="0"/>
          </a:p>
          <a:p>
            <a:pPr marL="0" indent="0">
              <a:buNone/>
            </a:pPr>
            <a:r>
              <a:rPr lang="it-IT" sz="2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2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sz="2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*\**</a:t>
            </a:r>
          </a:p>
          <a:p>
            <a:pPr marL="0" indent="0">
              <a:buNone/>
            </a:pPr>
            <a:r>
              <a:rPr lang="it-IT" sz="2100" dirty="0"/>
              <a:t>Elenca i file che contengono, in qualunque posizione, il carattere ‘*’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E85D3-C2A2-7E4E-B618-48B48C3F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45442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757C-1816-A946-ABDC-814F8694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Esecuzione</a:t>
            </a:r>
            <a:r>
              <a:rPr lang="en-GB" dirty="0"/>
              <a:t> in-line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D69D-2667-F24D-B8FC-2829B6C7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E’ </a:t>
            </a:r>
            <a:r>
              <a:rPr lang="en-GB" dirty="0" err="1"/>
              <a:t>possibile</a:t>
            </a:r>
            <a:r>
              <a:rPr lang="en-GB" dirty="0"/>
              <a:t> </a:t>
            </a:r>
            <a:r>
              <a:rPr lang="it-IT" dirty="0"/>
              <a:t>eseguire un comando ed utilizzarne l’output all’interno di un altro comando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2 + 3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marL="0" indent="0">
              <a:buNone/>
            </a:pP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8638C-2EEC-8E43-9D06-0BFF77CD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08653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757C-1816-A946-ABDC-814F8694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Espansione </a:t>
            </a:r>
            <a:endParaRPr lang="it-IT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D69D-2667-F24D-B8FC-2829B6C7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Comandi contenuti tra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$()</a:t>
            </a:r>
            <a:r>
              <a:rPr lang="it-IT" dirty="0"/>
              <a:t> o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` `</a:t>
            </a:r>
            <a:r>
              <a:rPr lang="it-IT" dirty="0"/>
              <a:t> (</a:t>
            </a:r>
            <a:r>
              <a:rPr lang="it-IT" dirty="0" err="1"/>
              <a:t>backquote</a:t>
            </a:r>
            <a:r>
              <a:rPr lang="it-IT" dirty="0"/>
              <a:t>) sono eseguiti e sostituiti col il risultato prodotto </a:t>
            </a:r>
          </a:p>
          <a:p>
            <a:r>
              <a:rPr lang="it-IT" dirty="0"/>
              <a:t>Nomi delle variabili (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$A</a:t>
            </a:r>
            <a:r>
              <a:rPr lang="it-IT" dirty="0"/>
              <a:t>) sono espansi nei valori corrispondenti </a:t>
            </a:r>
          </a:p>
          <a:p>
            <a:r>
              <a:rPr lang="it-IT" dirty="0"/>
              <a:t>Metacaratteri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* ? [ ] </a:t>
            </a:r>
            <a:r>
              <a:rPr lang="it-IT" dirty="0"/>
              <a:t>sono espansi nei nomi di file secondo un meccanismo di pattern </a:t>
            </a:r>
            <a:r>
              <a:rPr lang="it-IT" dirty="0" err="1"/>
              <a:t>matching</a:t>
            </a:r>
            <a:r>
              <a:rPr lang="it-IT" dirty="0"/>
              <a:t> 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8638C-2EEC-8E43-9D06-0BFF77CD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5295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757C-1816-A946-ABDC-814F8694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Inibizione espansione </a:t>
            </a:r>
            <a:endParaRPr lang="it-IT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D69D-2667-F24D-B8FC-2829B6C7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In alcuni casi è necessario privare i caratteri speciali del loro significato, considerandoli come caratteri normali </a:t>
            </a:r>
          </a:p>
          <a:p>
            <a:pPr lvl="1"/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\</a:t>
            </a:r>
            <a:r>
              <a:rPr lang="it-IT" dirty="0"/>
              <a:t> carattere successivo è considerato come un normale carattere </a:t>
            </a:r>
          </a:p>
          <a:p>
            <a:pPr lvl="1"/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‘ ‘ (singoli apici)</a:t>
            </a:r>
            <a:r>
              <a:rPr lang="it-IT" dirty="0"/>
              <a:t>: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/>
              <a:t>proteggono da qualsiasi tipo di espansione </a:t>
            </a:r>
          </a:p>
          <a:p>
            <a:pPr lvl="1"/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(doppi apici) </a:t>
            </a:r>
            <a:r>
              <a:rPr lang="it-IT" dirty="0"/>
              <a:t>proteggono dalle espansioni con l’eccezione di </a:t>
            </a:r>
          </a:p>
          <a:p>
            <a:pPr lvl="2"/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$ </a:t>
            </a:r>
          </a:p>
          <a:p>
            <a:pPr lvl="2"/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\ </a:t>
            </a:r>
          </a:p>
          <a:p>
            <a:pPr lvl="2"/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` `(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backquote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) 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8638C-2EEC-8E43-9D06-0BFF77CD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76748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757C-1816-A946-ABDC-814F8694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Inibizione espansione </a:t>
            </a:r>
            <a:endParaRPr lang="it-IT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D69D-2667-F24D-B8FC-2829B6C7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*$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</a:p>
          <a:p>
            <a:pPr marL="0" indent="0">
              <a:buNone/>
            </a:pPr>
            <a:r>
              <a:rPr lang="it-IT" dirty="0"/>
              <a:t>Rimuove i file che cominciano con *$</a:t>
            </a:r>
            <a:r>
              <a:rPr lang="it-IT" dirty="0" err="1"/>
              <a:t>var</a:t>
            </a:r>
            <a:endParaRPr lang="it-IT" dirty="0"/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*$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</a:p>
          <a:p>
            <a:pPr marL="0" indent="0">
              <a:buNone/>
            </a:pPr>
            <a:r>
              <a:rPr lang="it-IT" dirty="0"/>
              <a:t>Rimuove i file che cominciano con *&lt;contenuto della variabile </a:t>
            </a:r>
            <a:r>
              <a:rPr lang="it-IT" dirty="0" err="1"/>
              <a:t>var</a:t>
            </a:r>
            <a:r>
              <a:rPr lang="it-IT" dirty="0"/>
              <a:t>&gt;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&lt;$(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)&gt;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&lt;$(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)&gt;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A=1+2; B=$(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1 + 2) </a:t>
            </a:r>
          </a:p>
          <a:p>
            <a:pPr marL="0" indent="0">
              <a:buNone/>
            </a:pPr>
            <a:r>
              <a:rPr lang="it-IT" dirty="0"/>
              <a:t>In A viene memorizzata la stringa 1+2, in B la stringa 3</a:t>
            </a:r>
            <a:endParaRPr lang="it-IT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8638C-2EEC-8E43-9D06-0BFF77CD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85685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BA8F-05BB-5A4D-948D-BD5161A16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Riassumendo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E222-E784-5841-A15E-19E568CAE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it-IT" sz="2200" i="1" dirty="0" err="1">
                <a:solidFill>
                  <a:schemeClr val="accent6">
                    <a:lumMod val="75000"/>
                  </a:schemeClr>
                </a:solidFill>
              </a:rPr>
              <a:t>cp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</a:rPr>
              <a:t> -</a:t>
            </a:r>
            <a:r>
              <a:rPr lang="it-IT" sz="2200" i="1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</a:rPr>
              <a:t> $(</a:t>
            </a:r>
            <a:r>
              <a:rPr lang="it-IT" sz="2200" i="1" dirty="0" err="1">
                <a:solidFill>
                  <a:schemeClr val="accent6">
                    <a:lumMod val="75000"/>
                  </a:schemeClr>
                </a:solidFill>
              </a:rPr>
              <a:t>pwd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</a:rPr>
              <a:t>)/</a:t>
            </a:r>
            <a:r>
              <a:rPr lang="it-IT" sz="2200" i="1" dirty="0" err="1">
                <a:solidFill>
                  <a:schemeClr val="accent6">
                    <a:lumMod val="75000"/>
                  </a:schemeClr>
                </a:solidFill>
              </a:rPr>
              <a:t>ss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</a:rPr>
              <a:t>* 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</a:rPr>
              <a:t>$HOME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it-IT" sz="2200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&gt; /</a:t>
            </a:r>
            <a:r>
              <a:rPr lang="it-IT" sz="2200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sz="2200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service.log</a:t>
            </a:r>
            <a:endParaRPr lang="it-IT" sz="2200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it-IT" sz="2200" dirty="0"/>
          </a:p>
          <a:p>
            <a:r>
              <a:rPr lang="it-IT" sz="2200" dirty="0" err="1"/>
              <a:t>Ridirezione</a:t>
            </a:r>
            <a:r>
              <a:rPr lang="it-IT" sz="2200" dirty="0"/>
              <a:t> dell’input/output</a:t>
            </a:r>
          </a:p>
          <a:p>
            <a:r>
              <a:rPr lang="it-IT" sz="2200" dirty="0"/>
              <a:t>Esecuzione e sostituzione dei comandi $() </a:t>
            </a:r>
          </a:p>
          <a:p>
            <a:pPr marL="0" indent="0">
              <a:buNone/>
            </a:pPr>
            <a:r>
              <a:rPr lang="it-IT" sz="2200" dirty="0"/>
              <a:t>$(</a:t>
            </a:r>
            <a:r>
              <a:rPr lang="it-IT" sz="2200" dirty="0" err="1"/>
              <a:t>pwd</a:t>
            </a:r>
            <a:r>
              <a:rPr lang="it-IT" sz="2200" dirty="0"/>
              <a:t>) </a:t>
            </a:r>
            <a:r>
              <a:rPr lang="it-IT" sz="2200" dirty="0">
                <a:sym typeface="Wingdings" pitchFamily="2" charset="2"/>
              </a:rPr>
              <a:t></a:t>
            </a:r>
            <a:r>
              <a:rPr lang="it-IT" sz="2200" dirty="0"/>
              <a:t> /</a:t>
            </a:r>
            <a:r>
              <a:rPr lang="it-IT" sz="2200" dirty="0" err="1"/>
              <a:t>etc</a:t>
            </a:r>
            <a:endParaRPr lang="it-IT" sz="2200" dirty="0"/>
          </a:p>
          <a:p>
            <a:r>
              <a:rPr lang="it-IT" sz="2200" dirty="0"/>
              <a:t>Sostituzione di variabili e parametri </a:t>
            </a:r>
          </a:p>
          <a:p>
            <a:pPr marL="0" indent="0">
              <a:buNone/>
            </a:pPr>
            <a:r>
              <a:rPr lang="it-IT" sz="2200" dirty="0"/>
              <a:t>$HOME </a:t>
            </a:r>
            <a:r>
              <a:rPr lang="it-IT" sz="2200" dirty="0">
                <a:sym typeface="Wingdings" pitchFamily="2" charset="2"/>
              </a:rPr>
              <a:t> </a:t>
            </a:r>
            <a:r>
              <a:rPr lang="it-IT" sz="2200" dirty="0"/>
              <a:t>/home/</a:t>
            </a:r>
            <a:r>
              <a:rPr lang="it-IT" sz="2200" dirty="0" err="1"/>
              <a:t>nicola</a:t>
            </a:r>
            <a:endParaRPr lang="it-IT" sz="2200" dirty="0"/>
          </a:p>
          <a:p>
            <a:r>
              <a:rPr lang="it-IT" sz="2200" dirty="0"/>
              <a:t>Sostituzione di metacaratteri</a:t>
            </a:r>
          </a:p>
          <a:p>
            <a:pPr marL="0" indent="0">
              <a:buNone/>
            </a:pPr>
            <a:r>
              <a:rPr lang="it-IT" sz="2200" dirty="0" err="1"/>
              <a:t>ss</a:t>
            </a:r>
            <a:r>
              <a:rPr lang="it-IT" sz="2200" dirty="0"/>
              <a:t>* </a:t>
            </a:r>
            <a:r>
              <a:rPr lang="it-IT" sz="2200" dirty="0">
                <a:sym typeface="Wingdings" pitchFamily="2" charset="2"/>
              </a:rPr>
              <a:t> /</a:t>
            </a:r>
            <a:r>
              <a:rPr lang="it-IT" sz="2200" dirty="0" err="1">
                <a:sym typeface="Wingdings" pitchFamily="2" charset="2"/>
              </a:rPr>
              <a:t>ssh</a:t>
            </a:r>
            <a:r>
              <a:rPr lang="it-IT" sz="2200" dirty="0">
                <a:sym typeface="Wingdings" pitchFamily="2" charset="2"/>
              </a:rPr>
              <a:t>/</a:t>
            </a:r>
            <a:r>
              <a:rPr lang="it-IT" sz="2200" dirty="0"/>
              <a:t> </a:t>
            </a:r>
          </a:p>
          <a:p>
            <a:endParaRPr lang="it-IT" sz="2200" dirty="0"/>
          </a:p>
          <a:p>
            <a:endParaRPr lang="en-GB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315E9-D653-C246-8386-80E7B2B28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49</a:t>
            </a:fld>
            <a:endParaRPr lang="it-IT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54CF39-DF02-5C4E-B226-37CD9E386907}"/>
              </a:ext>
            </a:extLst>
          </p:cNvPr>
          <p:cNvCxnSpPr>
            <a:cxnSpLocks/>
          </p:cNvCxnSpPr>
          <p:nvPr/>
        </p:nvCxnSpPr>
        <p:spPr>
          <a:xfrm>
            <a:off x="305526" y="2492896"/>
            <a:ext cx="0" cy="3096344"/>
          </a:xfrm>
          <a:prstGeom prst="straightConnector1">
            <a:avLst/>
          </a:prstGeom>
          <a:ln cmpd="sng">
            <a:solidFill>
              <a:schemeClr val="accent1">
                <a:alpha val="37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71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0AE95-6EB7-9649-81D4-6CEB5746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DFDAA-A9F8-4846-AA11-AC329D49C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alias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=‘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–l’</a:t>
            </a:r>
          </a:p>
          <a:p>
            <a:pPr marL="0" indent="0"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</a:t>
            </a:r>
            <a:endParaRPr lang="it-IT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-x+  51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   1632 Mar 14 11:09 .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-x    6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  192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Nov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14  2018 ..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------@   6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    192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Feb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24 16:09 Applications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------+   6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    192 Mar 19 00:10 Desktop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------+   7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    224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Feb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29 12:15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Documents</a:t>
            </a: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-x+  28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    896 Mar 18 18:55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Downloads</a:t>
            </a: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------@   9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    288 Mar 11 13:16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Dropbox</a:t>
            </a: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------@  10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    320 Mar 14 11:10 Google Drive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------@  75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   2400 Mar  3 19:07 Library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------+   3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     96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Jul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6  2018 Movies</a:t>
            </a:r>
          </a:p>
          <a:p>
            <a:pPr marL="0" indent="0"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unalias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</a:t>
            </a:r>
            <a:endParaRPr lang="it-IT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951D3-4AB8-1147-ADC1-2EF70602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4788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0AE95-6EB7-9649-81D4-6CEB5746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DFDAA-A9F8-4846-AA11-AC329D49C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history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uname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-a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clear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3 exit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4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!!    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(esegue ultimo comando)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!2    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(esegue comando #2)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951D3-4AB8-1147-ADC1-2EF70602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1259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FE33-A798-2743-A3EC-C32520A1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Freccia</a:t>
            </a:r>
            <a:r>
              <a:rPr lang="en-GB" dirty="0"/>
              <a:t> </a:t>
            </a:r>
            <a:r>
              <a:rPr lang="en-GB" dirty="0" err="1"/>
              <a:t>su-giù</a:t>
            </a:r>
            <a:r>
              <a:rPr lang="en-GB" dirty="0"/>
              <a:t>, ctrl-r, tab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DA1F5-D9CC-964C-AC6F-FF012EFE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Tasti freccia (su e giù) </a:t>
            </a:r>
            <a:r>
              <a:rPr lang="it-IT" dirty="0"/>
              <a:t>consentono di spostarsi all’interno della lista dei comandi precedenti (lo stesso elenco mostrato dal commando </a:t>
            </a:r>
            <a:r>
              <a:rPr lang="it-IT" dirty="0" err="1"/>
              <a:t>history</a:t>
            </a:r>
            <a:r>
              <a:rPr lang="it-IT" dirty="0"/>
              <a:t>)</a:t>
            </a:r>
          </a:p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ctrl-r</a:t>
            </a:r>
            <a:r>
              <a:rPr lang="it-IT" dirty="0"/>
              <a:t> consente di inserire una stringa e selezionare tutti i comandi precedenti che la contengono. Ogni pressione successiva della combinazione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ctrl-r</a:t>
            </a:r>
            <a:r>
              <a:rPr lang="it-IT" dirty="0"/>
              <a:t> accede agli altri comandi della stessa selezione</a:t>
            </a:r>
          </a:p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tab</a:t>
            </a:r>
            <a:r>
              <a:rPr lang="it-IT" dirty="0"/>
              <a:t> auto-completa i nomi di file. Una doppia pressione (rapida) mostra l’elenco di tutte le possibilità</a:t>
            </a:r>
          </a:p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DBB25-B28C-BC45-A04E-613B5D35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939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Ridirezione</a:t>
            </a:r>
            <a:r>
              <a:rPr lang="it-IT" dirty="0"/>
              <a:t> flussi dati</a:t>
            </a:r>
          </a:p>
        </p:txBody>
      </p:sp>
    </p:spTree>
    <p:extLst>
      <p:ext uri="{BB962C8B-B14F-4D97-AF65-F5344CB8AC3E}">
        <p14:creationId xmlns:p14="http://schemas.microsoft.com/office/powerpoint/2010/main" val="342101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6032-EEC4-E949-B462-4874D127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Flussi</a:t>
            </a:r>
            <a:r>
              <a:rPr lang="en-GB" dirty="0"/>
              <a:t> </a:t>
            </a:r>
            <a:r>
              <a:rPr lang="en-GB" dirty="0" err="1"/>
              <a:t>dati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C3B20-DEF3-EA41-8526-B41470A6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3AEFE6-F6FA-E044-81F4-F8A1B64B0BD7}"/>
              </a:ext>
            </a:extLst>
          </p:cNvPr>
          <p:cNvSpPr/>
          <p:nvPr/>
        </p:nvSpPr>
        <p:spPr>
          <a:xfrm>
            <a:off x="3253867" y="2864392"/>
            <a:ext cx="1923522" cy="12126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Processo</a:t>
            </a:r>
            <a:endParaRPr lang="en-GB" sz="1600" dirty="0"/>
          </a:p>
        </p:txBody>
      </p:sp>
      <p:sp>
        <p:nvSpPr>
          <p:cNvPr id="6" name="Snip Diagonal Corner Rectangle 5">
            <a:extLst>
              <a:ext uri="{FF2B5EF4-FFF2-40B4-BE49-F238E27FC236}">
                <a16:creationId xmlns:a16="http://schemas.microsoft.com/office/drawing/2014/main" id="{2015411A-4709-3C40-AC68-1E3339F6E2FA}"/>
              </a:ext>
            </a:extLst>
          </p:cNvPr>
          <p:cNvSpPr/>
          <p:nvPr/>
        </p:nvSpPr>
        <p:spPr>
          <a:xfrm>
            <a:off x="457200" y="2945373"/>
            <a:ext cx="1662860" cy="1026114"/>
          </a:xfrm>
          <a:prstGeom prst="snip2Diag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Standard Input (stdin, id=0)</a:t>
            </a:r>
          </a:p>
        </p:txBody>
      </p:sp>
      <p:sp>
        <p:nvSpPr>
          <p:cNvPr id="7" name="Snip Diagonal Corner Rectangle 6">
            <a:extLst>
              <a:ext uri="{FF2B5EF4-FFF2-40B4-BE49-F238E27FC236}">
                <a16:creationId xmlns:a16="http://schemas.microsoft.com/office/drawing/2014/main" id="{950D50BB-0AD7-B847-BD3B-0E39D06A38B4}"/>
              </a:ext>
            </a:extLst>
          </p:cNvPr>
          <p:cNvSpPr/>
          <p:nvPr/>
        </p:nvSpPr>
        <p:spPr>
          <a:xfrm>
            <a:off x="6861922" y="1988840"/>
            <a:ext cx="1824878" cy="1026114"/>
          </a:xfrm>
          <a:prstGeom prst="snip2Diag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Standard Output (</a:t>
            </a:r>
            <a:r>
              <a:rPr lang="en-GB" sz="1600" dirty="0" err="1"/>
              <a:t>stdout</a:t>
            </a:r>
            <a:r>
              <a:rPr lang="en-GB" sz="1600" dirty="0"/>
              <a:t>, id=1)</a:t>
            </a:r>
          </a:p>
        </p:txBody>
      </p:sp>
      <p:sp>
        <p:nvSpPr>
          <p:cNvPr id="8" name="Snip Diagonal Corner Rectangle 7">
            <a:extLst>
              <a:ext uri="{FF2B5EF4-FFF2-40B4-BE49-F238E27FC236}">
                <a16:creationId xmlns:a16="http://schemas.microsoft.com/office/drawing/2014/main" id="{7A5ADD6F-AB36-BC4D-9D84-B51BEC5BAB94}"/>
              </a:ext>
            </a:extLst>
          </p:cNvPr>
          <p:cNvSpPr/>
          <p:nvPr/>
        </p:nvSpPr>
        <p:spPr>
          <a:xfrm>
            <a:off x="6861922" y="4005064"/>
            <a:ext cx="1824878" cy="1026114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Standard Error (stderr, id=2)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4DA8FD-9DF4-F74C-987E-20A2FC81A138}"/>
              </a:ext>
            </a:extLst>
          </p:cNvPr>
          <p:cNvCxnSpPr>
            <a:cxnSpLocks/>
            <a:stCxn id="6" idx="0"/>
            <a:endCxn id="5" idx="1"/>
          </p:cNvCxnSpPr>
          <p:nvPr/>
        </p:nvCxnSpPr>
        <p:spPr>
          <a:xfrm>
            <a:off x="2120060" y="3458430"/>
            <a:ext cx="1133807" cy="1230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887CA72-6537-EB4C-AABA-71265C96DE12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>
            <a:off x="5177389" y="3470732"/>
            <a:ext cx="1684533" cy="1047389"/>
          </a:xfrm>
          <a:prstGeom prst="bentConnector3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8A97CA55-10DE-E243-9F5B-4D1309FA0C2D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flipV="1">
            <a:off x="5177389" y="2501897"/>
            <a:ext cx="1684533" cy="968835"/>
          </a:xfrm>
          <a:prstGeom prst="bentConnector3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6EABD7-9CD6-6543-ADB7-4AEDE0B19134}"/>
              </a:ext>
            </a:extLst>
          </p:cNvPr>
          <p:cNvSpPr txBox="1"/>
          <p:nvPr/>
        </p:nvSpPr>
        <p:spPr>
          <a:xfrm>
            <a:off x="845586" y="4097106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Default: </a:t>
            </a:r>
            <a:r>
              <a:rPr lang="en-GB" sz="1600" dirty="0" err="1"/>
              <a:t>tastiera</a:t>
            </a:r>
            <a:endParaRPr lang="en-GB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D1E57E-0211-954D-91CC-122828976C71}"/>
              </a:ext>
            </a:extLst>
          </p:cNvPr>
          <p:cNvSpPr txBox="1"/>
          <p:nvPr/>
        </p:nvSpPr>
        <p:spPr>
          <a:xfrm>
            <a:off x="6797549" y="5034662"/>
            <a:ext cx="1566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Default: monitor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FED6DC-329F-7741-B351-6237693DFEA5}"/>
              </a:ext>
            </a:extLst>
          </p:cNvPr>
          <p:cNvSpPr txBox="1"/>
          <p:nvPr/>
        </p:nvSpPr>
        <p:spPr>
          <a:xfrm>
            <a:off x="6797549" y="3068960"/>
            <a:ext cx="1566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Default: monitor</a:t>
            </a:r>
          </a:p>
        </p:txBody>
      </p:sp>
    </p:spTree>
    <p:extLst>
      <p:ext uri="{BB962C8B-B14F-4D97-AF65-F5344CB8AC3E}">
        <p14:creationId xmlns:p14="http://schemas.microsoft.com/office/powerpoint/2010/main" val="676980502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9617</TotalTime>
  <Words>3013</Words>
  <Application>Microsoft Macintosh PowerPoint</Application>
  <PresentationFormat>On-screen Show (4:3)</PresentationFormat>
  <Paragraphs>439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Consolas</vt:lpstr>
      <vt:lpstr>Nicola</vt:lpstr>
      <vt:lpstr>Bash Shell</vt:lpstr>
      <vt:lpstr>Utilità</vt:lpstr>
      <vt:lpstr>Builtins</vt:lpstr>
      <vt:lpstr>Builtins</vt:lpstr>
      <vt:lpstr>alias</vt:lpstr>
      <vt:lpstr>history</vt:lpstr>
      <vt:lpstr>Freccia su-giù, ctrl-r, tab</vt:lpstr>
      <vt:lpstr>Ridirezione flussi dati</vt:lpstr>
      <vt:lpstr>Flussi dati</vt:lpstr>
      <vt:lpstr>Filtri Unix</vt:lpstr>
      <vt:lpstr>Ridirezione</vt:lpstr>
      <vt:lpstr>Esempi ridirezione</vt:lpstr>
      <vt:lpstr>Esempi ridirezione</vt:lpstr>
      <vt:lpstr>Implementazione ridirezione</vt:lpstr>
      <vt:lpstr>Separazione stdout, stderr</vt:lpstr>
      <vt:lpstr>Separazione stdout, stderr</vt:lpstr>
      <vt:lpstr>/dev/null</vt:lpstr>
      <vt:lpstr>2&gt;&amp;1</vt:lpstr>
      <vt:lpstr>Composizione comandi</vt:lpstr>
      <vt:lpstr>Combinare comandi (&amp;&amp;, ||)</vt:lpstr>
      <vt:lpstr>Combinare comandi (;)</vt:lpstr>
      <vt:lpstr>Pipes</vt:lpstr>
      <vt:lpstr>Pipes</vt:lpstr>
      <vt:lpstr>Implementazione pipes</vt:lpstr>
      <vt:lpstr>Esempi</vt:lpstr>
      <vt:lpstr>Esempi</vt:lpstr>
      <vt:lpstr>Foreground e Background</vt:lpstr>
      <vt:lpstr>&amp;</vt:lpstr>
      <vt:lpstr>kill</vt:lpstr>
      <vt:lpstr>$ man 7 signal</vt:lpstr>
      <vt:lpstr>ctrl-c, ctrl-z</vt:lpstr>
      <vt:lpstr>fg, bg</vt:lpstr>
      <vt:lpstr>Variabili</vt:lpstr>
      <vt:lpstr>Variabili shell</vt:lpstr>
      <vt:lpstr>Visibilità variabili</vt:lpstr>
      <vt:lpstr>Variabili d’ambiente</vt:lpstr>
      <vt:lpstr>env</vt:lpstr>
      <vt:lpstr>set</vt:lpstr>
      <vt:lpstr>export</vt:lpstr>
      <vt:lpstr>Variabile PATH</vt:lpstr>
      <vt:lpstr>Variabile PATH</vt:lpstr>
      <vt:lpstr>Espansione ed inibizione</vt:lpstr>
      <vt:lpstr>Metacaratteri</vt:lpstr>
      <vt:lpstr>Metacaratteri</vt:lpstr>
      <vt:lpstr>Esecuzione in-line</vt:lpstr>
      <vt:lpstr>Espansione </vt:lpstr>
      <vt:lpstr>Inibizione espansione </vt:lpstr>
      <vt:lpstr>Inibizione espansione </vt:lpstr>
      <vt:lpstr>Riassumendo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346</cp:revision>
  <cp:lastPrinted>2020-03-17T22:15:19Z</cp:lastPrinted>
  <dcterms:created xsi:type="dcterms:W3CDTF">2011-09-06T09:06:15Z</dcterms:created>
  <dcterms:modified xsi:type="dcterms:W3CDTF">2021-09-25T21:17:01Z</dcterms:modified>
</cp:coreProperties>
</file>