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6" r:id="rId2"/>
    <p:sldId id="409" r:id="rId3"/>
    <p:sldId id="424" r:id="rId4"/>
    <p:sldId id="425" r:id="rId5"/>
    <p:sldId id="429" r:id="rId6"/>
    <p:sldId id="449" r:id="rId7"/>
    <p:sldId id="427" r:id="rId8"/>
    <p:sldId id="440" r:id="rId9"/>
    <p:sldId id="416" r:id="rId10"/>
    <p:sldId id="417" r:id="rId11"/>
    <p:sldId id="418" r:id="rId12"/>
    <p:sldId id="419" r:id="rId13"/>
    <p:sldId id="448" r:id="rId14"/>
    <p:sldId id="464" r:id="rId15"/>
    <p:sldId id="465" r:id="rId16"/>
    <p:sldId id="426" r:id="rId17"/>
    <p:sldId id="451" r:id="rId18"/>
    <p:sldId id="450" r:id="rId19"/>
    <p:sldId id="430" r:id="rId20"/>
    <p:sldId id="413" r:id="rId21"/>
    <p:sldId id="453" r:id="rId22"/>
    <p:sldId id="420" r:id="rId23"/>
    <p:sldId id="452" r:id="rId24"/>
    <p:sldId id="421" r:id="rId25"/>
    <p:sldId id="454" r:id="rId26"/>
    <p:sldId id="422" r:id="rId27"/>
    <p:sldId id="423" r:id="rId28"/>
    <p:sldId id="410" r:id="rId29"/>
    <p:sldId id="456" r:id="rId30"/>
    <p:sldId id="457" r:id="rId31"/>
    <p:sldId id="458" r:id="rId32"/>
    <p:sldId id="459" r:id="rId33"/>
    <p:sldId id="460" r:id="rId34"/>
    <p:sldId id="455" r:id="rId35"/>
    <p:sldId id="433" r:id="rId36"/>
    <p:sldId id="436" r:id="rId37"/>
    <p:sldId id="434" r:id="rId38"/>
    <p:sldId id="437" r:id="rId39"/>
    <p:sldId id="441" r:id="rId40"/>
    <p:sldId id="439" r:id="rId41"/>
    <p:sldId id="435" r:id="rId42"/>
    <p:sldId id="438" r:id="rId43"/>
    <p:sldId id="447" r:id="rId44"/>
    <p:sldId id="431" r:id="rId45"/>
    <p:sldId id="432" r:id="rId46"/>
    <p:sldId id="442" r:id="rId47"/>
    <p:sldId id="443" r:id="rId48"/>
    <p:sldId id="444" r:id="rId49"/>
    <p:sldId id="445" r:id="rId50"/>
    <p:sldId id="446" r:id="rId5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1"/>
    <p:restoredTop sz="84395"/>
  </p:normalViewPr>
  <p:slideViewPr>
    <p:cSldViewPr>
      <p:cViewPr varScale="1">
        <p:scale>
          <a:sx n="127" d="100"/>
          <a:sy n="127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07/03/22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6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" y="5805263"/>
            <a:ext cx="1743263" cy="1043511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Bash-Builtin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Shell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endParaRPr lang="en-US" sz="1800" dirty="0"/>
          </a:p>
          <a:p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CE20-B8F7-0F49-B956-21E7806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r>
              <a:rPr lang="en-GB" dirty="0"/>
              <a:t>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B749-2B47-2A47-A7D0-199F617D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cat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</a:t>
            </a:r>
            <a:r>
              <a:rPr lang="en-GB" dirty="0" err="1"/>
              <a:t>testo</a:t>
            </a:r>
            <a:r>
              <a:rPr lang="en-GB" dirty="0"/>
              <a:t>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le </a:t>
            </a:r>
            <a:r>
              <a:rPr lang="en-GB" dirty="0" err="1"/>
              <a:t>linee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&lt;</a:t>
            </a:r>
            <a:r>
              <a:rPr lang="en-GB" dirty="0" err="1"/>
              <a:t>testo</a:t>
            </a:r>
            <a:r>
              <a:rPr lang="en-GB" dirty="0"/>
              <a:t>&gt;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head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(prime n)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tail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</a:t>
            </a:r>
            <a:r>
              <a:rPr lang="en-GB" dirty="0" err="1"/>
              <a:t>ultime</a:t>
            </a:r>
            <a:r>
              <a:rPr lang="en-GB" dirty="0"/>
              <a:t> n)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cut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colonne</a:t>
            </a:r>
            <a:r>
              <a:rPr lang="en-GB" dirty="0"/>
              <a:t> del file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sort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[file]...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</a:t>
            </a:r>
            <a:r>
              <a:rPr lang="en-GB" dirty="0" err="1"/>
              <a:t>linee</a:t>
            </a:r>
            <a:r>
              <a:rPr lang="en-GB" dirty="0"/>
              <a:t> ordinate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tee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file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stdin, </a:t>
            </a:r>
            <a:r>
              <a:rPr lang="en-GB" dirty="0" err="1"/>
              <a:t>sdoppia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in </a:t>
            </a:r>
            <a:r>
              <a:rPr lang="en-GB" dirty="0" err="1"/>
              <a:t>ingresso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e &lt;file&gt;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8305-1013-9249-8CF5-622E0646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05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89B-80FD-C54E-A14B-CC8D67DC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1DB-5FFE-C347-A610-16C3FFC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ridirigere input e/o output di un comando facendo sì che </a:t>
            </a:r>
            <a:r>
              <a:rPr lang="it-IT" dirty="0" err="1"/>
              <a:t>stdin</a:t>
            </a:r>
            <a:r>
              <a:rPr lang="it-IT" dirty="0"/>
              <a:t>/</a:t>
            </a:r>
            <a:r>
              <a:rPr lang="it-IT" dirty="0" err="1"/>
              <a:t>stdout</a:t>
            </a:r>
            <a:r>
              <a:rPr lang="it-IT" dirty="0"/>
              <a:t>/</a:t>
            </a:r>
            <a:r>
              <a:rPr lang="it-IT" dirty="0" err="1"/>
              <a:t>stderr</a:t>
            </a:r>
            <a:r>
              <a:rPr lang="it-IT" dirty="0"/>
              <a:t> siano sostituiti da file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in modo trasparente al comando</a:t>
            </a:r>
          </a:p>
          <a:p>
            <a:r>
              <a:rPr lang="it-IT" dirty="0" err="1"/>
              <a:t>Ridirezione</a:t>
            </a:r>
            <a:r>
              <a:rPr lang="it-IT" dirty="0"/>
              <a:t> dell’input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&lt;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filein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 err="1"/>
              <a:t>Ridirezione</a:t>
            </a:r>
            <a:r>
              <a:rPr lang="it-IT" dirty="0"/>
              <a:t> dell’output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(sovrascrive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(aggiunge alla fine di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E2AD-9F3F-5B45-BD6E-4624673C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80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r>
              <a:rPr lang="en-GB" dirty="0"/>
              <a:t> 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&lt;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&lt;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sort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sort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head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head </a:t>
            </a:r>
            <a:r>
              <a:rPr lang="en-GB" dirty="0" err="1"/>
              <a:t>legge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head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46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tr [:lower:] [:upper:] &lt; fin &gt;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US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who &gt;&gt; users</a:t>
            </a:r>
          </a:p>
          <a:p>
            <a:pPr marL="0" indent="0">
              <a:buNone/>
            </a:pPr>
            <a:r>
              <a:rPr lang="en-GB" dirty="0"/>
              <a:t>who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users (append)</a:t>
            </a:r>
          </a:p>
          <a:p>
            <a:pPr marL="0" indent="0">
              <a:buNone/>
            </a:pP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76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419-B77A-254F-8577-879E123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ridirezione</a:t>
            </a:r>
            <a:r>
              <a:rPr lang="en-GB" dirty="0"/>
              <a:t>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1B28-E319-F04A-94D4-86879F7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11C1E-9AB3-BF46-934B-CF52B6CEC280}"/>
              </a:ext>
            </a:extLst>
          </p:cNvPr>
          <p:cNvSpPr/>
          <p:nvPr/>
        </p:nvSpPr>
        <p:spPr>
          <a:xfrm>
            <a:off x="2724216" y="4891034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1E2D7-0BA2-7B4B-985B-1781127EA425}"/>
              </a:ext>
            </a:extLst>
          </p:cNvPr>
          <p:cNvSpPr txBox="1"/>
          <p:nvPr/>
        </p:nvSpPr>
        <p:spPr>
          <a:xfrm>
            <a:off x="4200379" y="2013162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16871-FC0F-4F4B-A5B2-F4D9488DD9F2}"/>
              </a:ext>
            </a:extLst>
          </p:cNvPr>
          <p:cNvSpPr txBox="1"/>
          <p:nvPr/>
        </p:nvSpPr>
        <p:spPr>
          <a:xfrm>
            <a:off x="1632815" y="202968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309A4A-1CB0-D94D-8FDE-96B69D5C0432}"/>
              </a:ext>
            </a:extLst>
          </p:cNvPr>
          <p:cNvSpPr/>
          <p:nvPr/>
        </p:nvSpPr>
        <p:spPr>
          <a:xfrm>
            <a:off x="2711624" y="2110982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AB4C93-CF67-D343-96A8-454C6C543308}"/>
              </a:ext>
            </a:extLst>
          </p:cNvPr>
          <p:cNvCxnSpPr>
            <a:stCxn id="9" idx="3"/>
          </p:cNvCxnSpPr>
          <p:nvPr/>
        </p:nvCxnSpPr>
        <p:spPr>
          <a:xfrm>
            <a:off x="4020360" y="5179066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E204CC-76D1-D04D-BF45-ADDEF2377D06}"/>
              </a:ext>
            </a:extLst>
          </p:cNvPr>
          <p:cNvCxnSpPr/>
          <p:nvPr/>
        </p:nvCxnSpPr>
        <p:spPr>
          <a:xfrm>
            <a:off x="1287466" y="5179066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B9C3EE-3EE3-8B47-AFB5-A8161F761CB3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3359696" y="2687046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EB786-5CED-0B4F-8736-DAE17E054FCF}"/>
              </a:ext>
            </a:extLst>
          </p:cNvPr>
          <p:cNvSpPr/>
          <p:nvPr/>
        </p:nvSpPr>
        <p:spPr>
          <a:xfrm>
            <a:off x="2711624" y="3501008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65D10-8CCF-2541-8A77-2AAD2000369F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3359696" y="4077072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5D373D-5187-3D4A-AEC6-155320E9955F}"/>
              </a:ext>
            </a:extLst>
          </p:cNvPr>
          <p:cNvSpPr txBox="1"/>
          <p:nvPr/>
        </p:nvSpPr>
        <p:spPr>
          <a:xfrm>
            <a:off x="3406640" y="28904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E208A9-590A-654E-BB51-A3F3EE037BA8}"/>
              </a:ext>
            </a:extLst>
          </p:cNvPr>
          <p:cNvSpPr txBox="1"/>
          <p:nvPr/>
        </p:nvSpPr>
        <p:spPr>
          <a:xfrm>
            <a:off x="3414244" y="4299387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87FEDE-6A31-DF4F-A247-D7268EF6B1B3}"/>
              </a:ext>
            </a:extLst>
          </p:cNvPr>
          <p:cNvCxnSpPr/>
          <p:nvPr/>
        </p:nvCxnSpPr>
        <p:spPr>
          <a:xfrm>
            <a:off x="1274874" y="2399014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0B5A26-BC9E-A54B-97CE-8CA0F7A98922}"/>
              </a:ext>
            </a:extLst>
          </p:cNvPr>
          <p:cNvCxnSpPr/>
          <p:nvPr/>
        </p:nvCxnSpPr>
        <p:spPr>
          <a:xfrm>
            <a:off x="1274874" y="3755722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3B12C7-A6E6-FF4E-9ED3-81051C25F291}"/>
              </a:ext>
            </a:extLst>
          </p:cNvPr>
          <p:cNvCxnSpPr/>
          <p:nvPr/>
        </p:nvCxnSpPr>
        <p:spPr>
          <a:xfrm>
            <a:off x="4007768" y="3789040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E47DA4-ABCD-964D-8C65-A83B93E255CD}"/>
              </a:ext>
            </a:extLst>
          </p:cNvPr>
          <p:cNvCxnSpPr/>
          <p:nvPr/>
        </p:nvCxnSpPr>
        <p:spPr>
          <a:xfrm>
            <a:off x="4007768" y="2428327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1FA92-1D1E-B141-95F0-5D168D80A936}"/>
              </a:ext>
            </a:extLst>
          </p:cNvPr>
          <p:cNvSpPr/>
          <p:nvPr/>
        </p:nvSpPr>
        <p:spPr>
          <a:xfrm>
            <a:off x="8196826" y="4938889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4092C-53F5-3645-A157-133EB49E8CFA}"/>
              </a:ext>
            </a:extLst>
          </p:cNvPr>
          <p:cNvSpPr txBox="1"/>
          <p:nvPr/>
        </p:nvSpPr>
        <p:spPr>
          <a:xfrm>
            <a:off x="9672989" y="2061017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E9C4E9-3FE9-2C44-A447-E83AAD54140A}"/>
              </a:ext>
            </a:extLst>
          </p:cNvPr>
          <p:cNvSpPr txBox="1"/>
          <p:nvPr/>
        </p:nvSpPr>
        <p:spPr>
          <a:xfrm>
            <a:off x="7105425" y="2077537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C19EA-F737-374B-85FE-AC0506896248}"/>
              </a:ext>
            </a:extLst>
          </p:cNvPr>
          <p:cNvSpPr/>
          <p:nvPr/>
        </p:nvSpPr>
        <p:spPr>
          <a:xfrm>
            <a:off x="8184234" y="2158837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AC553-CE3F-3A41-85BB-BAC815BC5F38}"/>
              </a:ext>
            </a:extLst>
          </p:cNvPr>
          <p:cNvCxnSpPr>
            <a:stCxn id="19" idx="3"/>
          </p:cNvCxnSpPr>
          <p:nvPr/>
        </p:nvCxnSpPr>
        <p:spPr>
          <a:xfrm>
            <a:off x="9492970" y="5226921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372610-85C4-2542-A048-2253F43EB69A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963508" y="5226921"/>
            <a:ext cx="123331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041238-7D66-3F4C-8EC6-D7BB69606AA9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8832306" y="2734901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C42B65-EBB1-2442-8D87-F1F4848CFB66}"/>
              </a:ext>
            </a:extLst>
          </p:cNvPr>
          <p:cNvSpPr/>
          <p:nvPr/>
        </p:nvSpPr>
        <p:spPr>
          <a:xfrm>
            <a:off x="8184234" y="3548863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0E2077-8D7E-3F44-A515-10DDB47242B6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8832306" y="4124927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ED457F-4BAA-1845-963D-914EFFF2740B}"/>
              </a:ext>
            </a:extLst>
          </p:cNvPr>
          <p:cNvSpPr txBox="1"/>
          <p:nvPr/>
        </p:nvSpPr>
        <p:spPr>
          <a:xfrm>
            <a:off x="8879250" y="29383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1D1F9-81ED-BA41-A6BA-6A768C35A9F8}"/>
              </a:ext>
            </a:extLst>
          </p:cNvPr>
          <p:cNvSpPr txBox="1"/>
          <p:nvPr/>
        </p:nvSpPr>
        <p:spPr>
          <a:xfrm>
            <a:off x="8886854" y="4347242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DAB6BE-C052-7648-9850-C04AB51A1E5F}"/>
              </a:ext>
            </a:extLst>
          </p:cNvPr>
          <p:cNvCxnSpPr/>
          <p:nvPr/>
        </p:nvCxnSpPr>
        <p:spPr>
          <a:xfrm>
            <a:off x="6747484" y="2446869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A865BA-C3A9-9E40-8F5C-9D7A2FA944B6}"/>
              </a:ext>
            </a:extLst>
          </p:cNvPr>
          <p:cNvCxnSpPr>
            <a:cxnSpLocks/>
          </p:cNvCxnSpPr>
          <p:nvPr/>
        </p:nvCxnSpPr>
        <p:spPr>
          <a:xfrm>
            <a:off x="6963508" y="3803577"/>
            <a:ext cx="122072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822095-BAC0-B44A-8EBB-C7D79433F214}"/>
              </a:ext>
            </a:extLst>
          </p:cNvPr>
          <p:cNvCxnSpPr/>
          <p:nvPr/>
        </p:nvCxnSpPr>
        <p:spPr>
          <a:xfrm>
            <a:off x="9480378" y="3836895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0D0B6F-B86F-2E4F-AC39-5F9F86DC3BBC}"/>
              </a:ext>
            </a:extLst>
          </p:cNvPr>
          <p:cNvCxnSpPr/>
          <p:nvPr/>
        </p:nvCxnSpPr>
        <p:spPr>
          <a:xfrm>
            <a:off x="9480378" y="2476182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93DDEDC6-8C12-CE44-A25F-E3BAC538D9A8}"/>
              </a:ext>
            </a:extLst>
          </p:cNvPr>
          <p:cNvSpPr/>
          <p:nvPr/>
        </p:nvSpPr>
        <p:spPr>
          <a:xfrm>
            <a:off x="6099412" y="3371529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input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CB87AC76-2AD2-224D-AA35-4E48F8ED441F}"/>
              </a:ext>
            </a:extLst>
          </p:cNvPr>
          <p:cNvSpPr/>
          <p:nvPr/>
        </p:nvSpPr>
        <p:spPr>
          <a:xfrm>
            <a:off x="6099412" y="4794873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29277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419-B77A-254F-8577-879E123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ridirezione</a:t>
            </a:r>
            <a:r>
              <a:rPr lang="en-GB" dirty="0"/>
              <a:t>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1B28-E319-F04A-94D4-86879F7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11C1E-9AB3-BF46-934B-CF52B6CEC280}"/>
              </a:ext>
            </a:extLst>
          </p:cNvPr>
          <p:cNvSpPr/>
          <p:nvPr/>
        </p:nvSpPr>
        <p:spPr>
          <a:xfrm>
            <a:off x="2724216" y="4891034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1E2D7-0BA2-7B4B-985B-1781127EA425}"/>
              </a:ext>
            </a:extLst>
          </p:cNvPr>
          <p:cNvSpPr txBox="1"/>
          <p:nvPr/>
        </p:nvSpPr>
        <p:spPr>
          <a:xfrm>
            <a:off x="4200379" y="2013162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16871-FC0F-4F4B-A5B2-F4D9488DD9F2}"/>
              </a:ext>
            </a:extLst>
          </p:cNvPr>
          <p:cNvSpPr txBox="1"/>
          <p:nvPr/>
        </p:nvSpPr>
        <p:spPr>
          <a:xfrm>
            <a:off x="1632815" y="202968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309A4A-1CB0-D94D-8FDE-96B69D5C0432}"/>
              </a:ext>
            </a:extLst>
          </p:cNvPr>
          <p:cNvSpPr/>
          <p:nvPr/>
        </p:nvSpPr>
        <p:spPr>
          <a:xfrm>
            <a:off x="2711624" y="2110982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AB4C93-CF67-D343-96A8-454C6C543308}"/>
              </a:ext>
            </a:extLst>
          </p:cNvPr>
          <p:cNvCxnSpPr>
            <a:stCxn id="9" idx="3"/>
          </p:cNvCxnSpPr>
          <p:nvPr/>
        </p:nvCxnSpPr>
        <p:spPr>
          <a:xfrm>
            <a:off x="4020360" y="5179066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E204CC-76D1-D04D-BF45-ADDEF2377D06}"/>
              </a:ext>
            </a:extLst>
          </p:cNvPr>
          <p:cNvCxnSpPr/>
          <p:nvPr/>
        </p:nvCxnSpPr>
        <p:spPr>
          <a:xfrm>
            <a:off x="1287466" y="5179066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B9C3EE-3EE3-8B47-AFB5-A8161F761CB3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3359696" y="2687046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EB786-5CED-0B4F-8736-DAE17E054FCF}"/>
              </a:ext>
            </a:extLst>
          </p:cNvPr>
          <p:cNvSpPr/>
          <p:nvPr/>
        </p:nvSpPr>
        <p:spPr>
          <a:xfrm>
            <a:off x="2711624" y="3501008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65D10-8CCF-2541-8A77-2AAD2000369F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3359696" y="4077072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5D373D-5187-3D4A-AEC6-155320E9955F}"/>
              </a:ext>
            </a:extLst>
          </p:cNvPr>
          <p:cNvSpPr txBox="1"/>
          <p:nvPr/>
        </p:nvSpPr>
        <p:spPr>
          <a:xfrm>
            <a:off x="3406640" y="28904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E208A9-590A-654E-BB51-A3F3EE037BA8}"/>
              </a:ext>
            </a:extLst>
          </p:cNvPr>
          <p:cNvSpPr txBox="1"/>
          <p:nvPr/>
        </p:nvSpPr>
        <p:spPr>
          <a:xfrm>
            <a:off x="3414244" y="4299387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87FEDE-6A31-DF4F-A247-D7268EF6B1B3}"/>
              </a:ext>
            </a:extLst>
          </p:cNvPr>
          <p:cNvCxnSpPr/>
          <p:nvPr/>
        </p:nvCxnSpPr>
        <p:spPr>
          <a:xfrm>
            <a:off x="1274874" y="2399014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0B5A26-BC9E-A54B-97CE-8CA0F7A98922}"/>
              </a:ext>
            </a:extLst>
          </p:cNvPr>
          <p:cNvCxnSpPr/>
          <p:nvPr/>
        </p:nvCxnSpPr>
        <p:spPr>
          <a:xfrm>
            <a:off x="1274874" y="3755722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3B12C7-A6E6-FF4E-9ED3-81051C25F291}"/>
              </a:ext>
            </a:extLst>
          </p:cNvPr>
          <p:cNvCxnSpPr/>
          <p:nvPr/>
        </p:nvCxnSpPr>
        <p:spPr>
          <a:xfrm>
            <a:off x="4007768" y="3789040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E47DA4-ABCD-964D-8C65-A83B93E255CD}"/>
              </a:ext>
            </a:extLst>
          </p:cNvPr>
          <p:cNvCxnSpPr/>
          <p:nvPr/>
        </p:nvCxnSpPr>
        <p:spPr>
          <a:xfrm>
            <a:off x="4007768" y="2428327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1FA92-1D1E-B141-95F0-5D168D80A936}"/>
              </a:ext>
            </a:extLst>
          </p:cNvPr>
          <p:cNvSpPr/>
          <p:nvPr/>
        </p:nvSpPr>
        <p:spPr>
          <a:xfrm>
            <a:off x="8196826" y="4938889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4092C-53F5-3645-A157-133EB49E8CFA}"/>
              </a:ext>
            </a:extLst>
          </p:cNvPr>
          <p:cNvSpPr txBox="1"/>
          <p:nvPr/>
        </p:nvSpPr>
        <p:spPr>
          <a:xfrm>
            <a:off x="9672989" y="2061017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E9C4E9-3FE9-2C44-A447-E83AAD54140A}"/>
              </a:ext>
            </a:extLst>
          </p:cNvPr>
          <p:cNvSpPr txBox="1"/>
          <p:nvPr/>
        </p:nvSpPr>
        <p:spPr>
          <a:xfrm>
            <a:off x="7105425" y="2077537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C19EA-F737-374B-85FE-AC0506896248}"/>
              </a:ext>
            </a:extLst>
          </p:cNvPr>
          <p:cNvSpPr/>
          <p:nvPr/>
        </p:nvSpPr>
        <p:spPr>
          <a:xfrm>
            <a:off x="8184234" y="2158837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AC553-CE3F-3A41-85BB-BAC815BC5F38}"/>
              </a:ext>
            </a:extLst>
          </p:cNvPr>
          <p:cNvCxnSpPr>
            <a:cxnSpLocks/>
            <a:stCxn id="19" idx="3"/>
            <a:endCxn id="46" idx="2"/>
          </p:cNvCxnSpPr>
          <p:nvPr/>
        </p:nvCxnSpPr>
        <p:spPr>
          <a:xfrm flipV="1">
            <a:off x="9492970" y="5200822"/>
            <a:ext cx="1430980" cy="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041238-7D66-3F4C-8EC6-D7BB69606AA9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8832306" y="2734901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C42B65-EBB1-2442-8D87-F1F4848CFB66}"/>
              </a:ext>
            </a:extLst>
          </p:cNvPr>
          <p:cNvSpPr/>
          <p:nvPr/>
        </p:nvSpPr>
        <p:spPr>
          <a:xfrm>
            <a:off x="8184234" y="3548863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0E2077-8D7E-3F44-A515-10DDB47242B6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8832306" y="4124927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ED457F-4BAA-1845-963D-914EFFF2740B}"/>
              </a:ext>
            </a:extLst>
          </p:cNvPr>
          <p:cNvSpPr txBox="1"/>
          <p:nvPr/>
        </p:nvSpPr>
        <p:spPr>
          <a:xfrm>
            <a:off x="8879250" y="29383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1D1F9-81ED-BA41-A6BA-6A768C35A9F8}"/>
              </a:ext>
            </a:extLst>
          </p:cNvPr>
          <p:cNvSpPr txBox="1"/>
          <p:nvPr/>
        </p:nvSpPr>
        <p:spPr>
          <a:xfrm>
            <a:off x="8886854" y="4347242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DAB6BE-C052-7648-9850-C04AB51A1E5F}"/>
              </a:ext>
            </a:extLst>
          </p:cNvPr>
          <p:cNvCxnSpPr/>
          <p:nvPr/>
        </p:nvCxnSpPr>
        <p:spPr>
          <a:xfrm>
            <a:off x="6747484" y="2446869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822095-BAC0-B44A-8EBB-C7D79433F214}"/>
              </a:ext>
            </a:extLst>
          </p:cNvPr>
          <p:cNvCxnSpPr>
            <a:cxnSpLocks/>
          </p:cNvCxnSpPr>
          <p:nvPr/>
        </p:nvCxnSpPr>
        <p:spPr>
          <a:xfrm>
            <a:off x="9480378" y="3836895"/>
            <a:ext cx="1443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0D0B6F-B86F-2E4F-AC39-5F9F86DC3BBC}"/>
              </a:ext>
            </a:extLst>
          </p:cNvPr>
          <p:cNvCxnSpPr/>
          <p:nvPr/>
        </p:nvCxnSpPr>
        <p:spPr>
          <a:xfrm>
            <a:off x="9480378" y="2476182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93DDEDC6-8C12-CE44-A25F-E3BAC538D9A8}"/>
              </a:ext>
            </a:extLst>
          </p:cNvPr>
          <p:cNvSpPr/>
          <p:nvPr/>
        </p:nvSpPr>
        <p:spPr>
          <a:xfrm>
            <a:off x="10923950" y="3400698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output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11BA903A-1DC2-1E45-AD68-25C0D652BACC}"/>
              </a:ext>
            </a:extLst>
          </p:cNvPr>
          <p:cNvSpPr/>
          <p:nvPr/>
        </p:nvSpPr>
        <p:spPr>
          <a:xfrm>
            <a:off x="10923950" y="4768774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output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88B454-A623-AB4F-BB14-5EDDE65782CF}"/>
              </a:ext>
            </a:extLst>
          </p:cNvPr>
          <p:cNvCxnSpPr/>
          <p:nvPr/>
        </p:nvCxnSpPr>
        <p:spPr>
          <a:xfrm>
            <a:off x="6762444" y="3832746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9F7E19-7050-A64C-B8D8-8D6036064B9A}"/>
              </a:ext>
            </a:extLst>
          </p:cNvPr>
          <p:cNvCxnSpPr/>
          <p:nvPr/>
        </p:nvCxnSpPr>
        <p:spPr>
          <a:xfrm>
            <a:off x="6762444" y="5226921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Seleziona</a:t>
            </a:r>
            <a:r>
              <a:rPr lang="en-GB" dirty="0"/>
              <a:t>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righe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la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i="1" dirty="0" err="1"/>
              <a:t>nicola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file </a:t>
            </a:r>
            <a:r>
              <a:rPr lang="en-GB" i="1" dirty="0"/>
              <a:t>/etc/</a:t>
            </a:r>
            <a:r>
              <a:rPr lang="en-GB" i="1" dirty="0" err="1"/>
              <a:t>passwd</a:t>
            </a:r>
            <a:r>
              <a:rPr lang="en-GB" i="1" dirty="0"/>
              <a:t> </a:t>
            </a:r>
            <a:r>
              <a:rPr lang="en-GB" dirty="0"/>
              <a:t>e le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terminale</a:t>
            </a:r>
            <a:endParaRPr lang="en-GB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</a:t>
            </a:r>
            <a:r>
              <a:rPr lang="en-GB" sz="1800" dirty="0" err="1"/>
              <a:t>il</a:t>
            </a:r>
            <a:r>
              <a:rPr lang="en-GB" sz="1800" dirty="0"/>
              <a:t> </a:t>
            </a:r>
            <a:r>
              <a:rPr lang="en-GB" sz="1800" dirty="0" err="1"/>
              <a:t>risultato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stdout</a:t>
            </a:r>
            <a:endParaRPr lang="en-GB" sz="1800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non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un </a:t>
            </a:r>
            <a:r>
              <a:rPr lang="en-GB" sz="1800" dirty="0" err="1"/>
              <a:t>errore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stderr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separare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e stderr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menzionandoli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esplicito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forma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numerica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(0 = stdin, 1=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2=stderr)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stderr)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252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4FAB-2B6D-C04F-89C9-9EC8A133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71A1-B048-9741-9920-8A978C23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python3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sys.stdout.write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stderr!\n")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stderr!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846C-E02C-804A-AB41-F0595FC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703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/dev/null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/dev/null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scarta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ciò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scritto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sopra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E’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buco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nero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ogni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/dev/zero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zeri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urandom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casuali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dirty="0"/>
              <a:t>$ cat /dev/zero &gt; </a:t>
            </a:r>
            <a:r>
              <a:rPr lang="en-GB" dirty="0" err="1"/>
              <a:t>fout</a:t>
            </a:r>
            <a:r>
              <a:rPr lang="en-GB" dirty="0"/>
              <a:t>         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</a:t>
            </a:r>
            <a:r>
              <a:rPr lang="en-GB" dirty="0" err="1"/>
              <a:t>urandom</a:t>
            </a:r>
            <a:r>
              <a:rPr lang="en-GB" dirty="0"/>
              <a:t> &gt; </a:t>
            </a:r>
            <a:r>
              <a:rPr lang="en-GB" dirty="0" err="1"/>
              <a:t>fout</a:t>
            </a:r>
            <a:r>
              <a:rPr lang="en-GB" dirty="0"/>
              <a:t>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/dev/zero &gt; /dev/null   (</a:t>
            </a:r>
            <a:r>
              <a:rPr lang="en-GB" dirty="0" err="1"/>
              <a:t>zeri</a:t>
            </a:r>
            <a:r>
              <a:rPr lang="en-GB" dirty="0"/>
              <a:t> </a:t>
            </a:r>
            <a:r>
              <a:rPr lang="en-GB" dirty="0" err="1"/>
              <a:t>diretti</a:t>
            </a:r>
            <a:r>
              <a:rPr lang="en-GB" dirty="0"/>
              <a:t> verso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cosmico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79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2&gt;&amp;1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ridirigere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Stesso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significato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scrittura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chiara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Il </a:t>
            </a:r>
            <a:r>
              <a:rPr lang="en-GB" dirty="0" err="1"/>
              <a:t>flusso</a:t>
            </a:r>
            <a:r>
              <a:rPr lang="en-GB" dirty="0"/>
              <a:t> 2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</a:t>
            </a:r>
            <a:r>
              <a:rPr lang="en-GB" dirty="0" err="1"/>
              <a:t>flusso</a:t>
            </a:r>
            <a:r>
              <a:rPr lang="en-GB" dirty="0"/>
              <a:t> 1. Il </a:t>
            </a:r>
            <a:r>
              <a:rPr lang="en-GB" dirty="0" err="1"/>
              <a:t>carattere</a:t>
            </a:r>
            <a:r>
              <a:rPr lang="en-GB" dirty="0"/>
              <a:t> &amp; </a:t>
            </a:r>
            <a:r>
              <a:rPr lang="en-GB" dirty="0" err="1"/>
              <a:t>chiarisce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tratta</a:t>
            </a:r>
            <a:r>
              <a:rPr lang="en-GB" dirty="0"/>
              <a:t> di un file di </a:t>
            </a:r>
            <a:r>
              <a:rPr lang="en-GB" dirty="0" err="1"/>
              <a:t>nome</a:t>
            </a:r>
            <a:r>
              <a:rPr lang="en-GB" dirty="0"/>
              <a:t> 1, ma del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1 (</a:t>
            </a:r>
            <a:r>
              <a:rPr lang="en-GB" dirty="0" err="1"/>
              <a:t>stdout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626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Utilità</a:t>
            </a:r>
          </a:p>
        </p:txBody>
      </p:sp>
    </p:spTree>
    <p:extLst>
      <p:ext uri="{BB962C8B-B14F-4D97-AF65-F5344CB8AC3E}">
        <p14:creationId xmlns:p14="http://schemas.microsoft.com/office/powerpoint/2010/main" val="88209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Composizione comandi</a:t>
            </a:r>
          </a:p>
        </p:txBody>
      </p:sp>
    </p:spTree>
    <p:extLst>
      <p:ext uri="{BB962C8B-B14F-4D97-AF65-F5344CB8AC3E}">
        <p14:creationId xmlns:p14="http://schemas.microsoft.com/office/powerpoint/2010/main" val="210498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cmd1; cmd2 CONCATENAZIONE SEMPLICE </a:t>
            </a:r>
          </a:p>
          <a:p>
            <a:pPr lvl="1"/>
            <a:r>
              <a:rPr lang="en-GB" dirty="0" err="1"/>
              <a:t>Esegue</a:t>
            </a:r>
            <a:r>
              <a:rPr lang="en-GB" dirty="0"/>
              <a:t> cmd2 a </a:t>
            </a:r>
            <a:r>
              <a:rPr lang="en-GB" dirty="0" err="1"/>
              <a:t>prescindere</a:t>
            </a:r>
            <a:r>
              <a:rPr lang="en-GB" dirty="0"/>
              <a:t> dal </a:t>
            </a:r>
            <a:r>
              <a:rPr lang="en-GB" dirty="0" err="1"/>
              <a:t>valore</a:t>
            </a:r>
            <a:r>
              <a:rPr lang="en-GB" dirty="0"/>
              <a:t> di </a:t>
            </a:r>
            <a:r>
              <a:rPr lang="en-GB" dirty="0" err="1"/>
              <a:t>ritorno</a:t>
            </a:r>
            <a:r>
              <a:rPr lang="en-GB" dirty="0"/>
              <a:t> di cmd1</a:t>
            </a:r>
          </a:p>
          <a:p>
            <a:pPr lvl="1"/>
            <a:r>
              <a:rPr lang="en-GB" dirty="0"/>
              <a:t>In shell, 0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interpretato</a:t>
            </a:r>
            <a:r>
              <a:rPr lang="en-GB" dirty="0"/>
              <a:t> come </a:t>
            </a:r>
            <a:r>
              <a:rPr lang="en-GB" dirty="0" err="1"/>
              <a:t>successo</a:t>
            </a:r>
            <a:r>
              <a:rPr lang="en-GB" dirty="0"/>
              <a:t> (</a:t>
            </a:r>
            <a:r>
              <a:rPr lang="en-GB" dirty="0" err="1"/>
              <a:t>vero</a:t>
            </a:r>
            <a:r>
              <a:rPr lang="en-GB" dirty="0"/>
              <a:t>), &gt; 0 come </a:t>
            </a:r>
            <a:r>
              <a:rPr lang="en-GB" dirty="0" err="1"/>
              <a:t>fallimento</a:t>
            </a:r>
            <a:r>
              <a:rPr lang="en-GB" dirty="0"/>
              <a:t> (</a:t>
            </a:r>
            <a:r>
              <a:rPr lang="en-GB" dirty="0" err="1"/>
              <a:t>falso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true; echo $?</a:t>
            </a:r>
          </a:p>
          <a:p>
            <a:pPr marL="0" indent="0">
              <a:buNone/>
            </a:pPr>
            <a:r>
              <a:rPr lang="en-GB" dirty="0"/>
              <a:t>$ false; echo $?</a:t>
            </a:r>
          </a:p>
          <a:p>
            <a:pPr marL="0" indent="0">
              <a:buNone/>
            </a:pPr>
            <a:r>
              <a:rPr lang="en-GB" dirty="0"/>
              <a:t>$ true; ls</a:t>
            </a:r>
          </a:p>
          <a:p>
            <a:pPr marL="0" indent="0">
              <a:buNone/>
            </a:pPr>
            <a:r>
              <a:rPr lang="en-GB" dirty="0"/>
              <a:t>$ false; 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512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(&amp;&amp;, ||)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cmd1 &amp;&amp; cmd2 (AND LOGICO)</a:t>
            </a:r>
          </a:p>
          <a:p>
            <a:pPr lvl="1"/>
            <a:r>
              <a:rPr lang="en-GB" dirty="0" err="1"/>
              <a:t>Esegue</a:t>
            </a:r>
            <a:r>
              <a:rPr lang="en-GB" dirty="0"/>
              <a:t> cmd2 se cmd1 termina con </a:t>
            </a:r>
            <a:r>
              <a:rPr lang="en-GB" dirty="0" err="1"/>
              <a:t>successo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0)</a:t>
            </a:r>
          </a:p>
          <a:p>
            <a:pPr marL="0" indent="0">
              <a:buNone/>
            </a:pPr>
            <a:r>
              <a:rPr lang="en-GB" dirty="0"/>
              <a:t>$ true &amp;&amp; ls</a:t>
            </a:r>
          </a:p>
          <a:p>
            <a:pPr marL="0" indent="0">
              <a:buNone/>
            </a:pPr>
            <a:r>
              <a:rPr lang="en-GB" dirty="0"/>
              <a:t>$ false &amp;&amp; 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cmd1 || cmd2 (OR LOGICO)</a:t>
            </a:r>
          </a:p>
          <a:p>
            <a:pPr lvl="1"/>
            <a:r>
              <a:rPr lang="en-GB" dirty="0" err="1"/>
              <a:t>Esegue</a:t>
            </a:r>
            <a:r>
              <a:rPr lang="en-GB" dirty="0"/>
              <a:t> cmd2 se cmd1 </a:t>
            </a:r>
            <a:r>
              <a:rPr lang="en-GB" dirty="0" err="1"/>
              <a:t>fallisce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1)</a:t>
            </a:r>
          </a:p>
          <a:p>
            <a:pPr marL="0" indent="0">
              <a:buNone/>
            </a:pPr>
            <a:r>
              <a:rPr lang="en-GB" dirty="0"/>
              <a:t>$ true || ls</a:t>
            </a:r>
          </a:p>
          <a:p>
            <a:pPr marL="0" indent="0">
              <a:buNone/>
            </a:pPr>
            <a:r>
              <a:rPr lang="en-GB" dirty="0"/>
              <a:t>$ false || 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D0FBD-093E-654F-8C43-9A660E2F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37" y="3284983"/>
            <a:ext cx="4815184" cy="32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68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sempre possible </a:t>
            </a:r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utilizzando</a:t>
            </a:r>
            <a:r>
              <a:rPr lang="en-GB" dirty="0"/>
              <a:t> il filesystem come </a:t>
            </a:r>
            <a:r>
              <a:rPr lang="en-GB" dirty="0" err="1"/>
              <a:t>strumento</a:t>
            </a:r>
            <a:r>
              <a:rPr lang="en-GB" dirty="0"/>
              <a:t> di </a:t>
            </a:r>
            <a:r>
              <a:rPr lang="en-GB" dirty="0" err="1"/>
              <a:t>mediazione</a:t>
            </a:r>
            <a:endParaRPr lang="en-GB" dirty="0"/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Approccio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estremamente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inefficiente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(HDD)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(RAM).  HDD SSD: ~0.2GB/S, DDR4: ~5GB/S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f &gt; f2; head –n 10 f2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sort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f, lo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stampa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ridiretto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file f2). head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prime 10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f2. Il carattere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combinare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comandi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stessa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Il secondo commando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eseguito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solo 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termine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del primo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esecuzione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seriale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775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4E7A-9F6B-454F-B278-EE5464A1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L’output di un comando può esser diretto vero l’input di un altro comando usando il costrutto pipe ‘|’</a:t>
            </a:r>
          </a:p>
          <a:p>
            <a:r>
              <a:rPr lang="it-IT" dirty="0"/>
              <a:t>L’output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/>
              <a:t>del primo comando viene reso disponibile al secondo e consumato appena possibile, in assenza di file temporanei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esecuzione parallela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5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urandom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–c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osservare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con top)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350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930910-2BE4-8242-83B7-D81A8B70E756}"/>
              </a:ext>
            </a:extLst>
          </p:cNvPr>
          <p:cNvSpPr/>
          <p:nvPr/>
        </p:nvSpPr>
        <p:spPr>
          <a:xfrm>
            <a:off x="5303912" y="4293096"/>
            <a:ext cx="1008112" cy="100811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Pipe</a:t>
            </a:r>
          </a:p>
          <a:p>
            <a:pPr algn="ctr"/>
            <a:r>
              <a:rPr lang="en-GB" dirty="0"/>
              <a:t>(64K)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F30D21-15AC-4D48-80A7-B4960E16EC41}"/>
              </a:ext>
            </a:extLst>
          </p:cNvPr>
          <p:cNvCxnSpPr/>
          <p:nvPr/>
        </p:nvCxnSpPr>
        <p:spPr>
          <a:xfrm>
            <a:off x="2135560" y="4005064"/>
            <a:ext cx="770485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9DD1C0-C3EF-6443-8F42-428C2AB22723}"/>
              </a:ext>
            </a:extLst>
          </p:cNvPr>
          <p:cNvSpPr txBox="1"/>
          <p:nvPr/>
        </p:nvSpPr>
        <p:spPr>
          <a:xfrm>
            <a:off x="8465682" y="4229460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Kernel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9756D-B737-7D48-AABC-7C3DD83C8605}"/>
              </a:ext>
            </a:extLst>
          </p:cNvPr>
          <p:cNvSpPr txBox="1"/>
          <p:nvPr/>
        </p:nvSpPr>
        <p:spPr>
          <a:xfrm>
            <a:off x="8634638" y="340594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User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A1D4-B2D4-FC44-B364-71310D0BF0C1}"/>
              </a:ext>
            </a:extLst>
          </p:cNvPr>
          <p:cNvSpPr/>
          <p:nvPr/>
        </p:nvSpPr>
        <p:spPr>
          <a:xfrm>
            <a:off x="3719736" y="2708920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C69F-07DB-9644-AC16-44CF32649463}"/>
              </a:ext>
            </a:extLst>
          </p:cNvPr>
          <p:cNvSpPr/>
          <p:nvPr/>
        </p:nvSpPr>
        <p:spPr>
          <a:xfrm>
            <a:off x="6672064" y="2725166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 –n 10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0D9BCB5-8013-9945-8F4C-98AEF641749C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6200000" flipH="1">
            <a:off x="4079776" y="3573016"/>
            <a:ext cx="1512168" cy="93610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33E45DF-7FD6-7743-8DFF-9D933D66EF5B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6312024" y="3301230"/>
            <a:ext cx="1008112" cy="14959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DDDA8E-34D3-9543-B59F-123B717E9A23}"/>
              </a:ext>
            </a:extLst>
          </p:cNvPr>
          <p:cNvSpPr txBox="1"/>
          <p:nvPr/>
        </p:nvSpPr>
        <p:spPr>
          <a:xfrm>
            <a:off x="4367809" y="3590609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B3C3E-1645-234F-AE43-789D8EFB543E}"/>
              </a:ext>
            </a:extLst>
          </p:cNvPr>
          <p:cNvSpPr txBox="1"/>
          <p:nvPr/>
        </p:nvSpPr>
        <p:spPr>
          <a:xfrm>
            <a:off x="7320137" y="363573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</p:spTree>
    <p:extLst>
      <p:ext uri="{BB962C8B-B14F-4D97-AF65-F5344CB8AC3E}">
        <p14:creationId xmlns:p14="http://schemas.microsoft.com/office/powerpoint/2010/main" val="77280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ECB8738-98B6-B941-BD07-1C0AE1FF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sort | head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46F18-CD2C-A345-A3F5-180D0FF5839D}"/>
              </a:ext>
            </a:extLst>
          </p:cNvPr>
          <p:cNvSpPr/>
          <p:nvPr/>
        </p:nvSpPr>
        <p:spPr>
          <a:xfrm>
            <a:off x="7880522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8FAF6-996D-824D-A147-4F6CE4E686E0}"/>
              </a:ext>
            </a:extLst>
          </p:cNvPr>
          <p:cNvSpPr/>
          <p:nvPr/>
        </p:nvSpPr>
        <p:spPr>
          <a:xfrm>
            <a:off x="9554708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25533-D0CC-8B42-88FA-3F699050FE12}"/>
              </a:ext>
            </a:extLst>
          </p:cNvPr>
          <p:cNvCxnSpPr>
            <a:cxnSpLocks/>
          </p:cNvCxnSpPr>
          <p:nvPr/>
        </p:nvCxnSpPr>
        <p:spPr>
          <a:xfrm>
            <a:off x="9035342" y="2003473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3037CE0B-5A50-F048-9B2C-6BBFD9EB6E3E}"/>
              </a:ext>
            </a:extLst>
          </p:cNvPr>
          <p:cNvSpPr/>
          <p:nvPr/>
        </p:nvSpPr>
        <p:spPr>
          <a:xfrm>
            <a:off x="7608168" y="2975581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9D0A3-B918-5042-9E7B-F74F0E63D333}"/>
              </a:ext>
            </a:extLst>
          </p:cNvPr>
          <p:cNvCxnSpPr>
            <a:cxnSpLocks/>
          </p:cNvCxnSpPr>
          <p:nvPr/>
        </p:nvCxnSpPr>
        <p:spPr>
          <a:xfrm flipV="1">
            <a:off x="8223422" y="2651545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A1F62-4C7C-504B-A084-251A18E6EA85}"/>
              </a:ext>
            </a:extLst>
          </p:cNvPr>
          <p:cNvCxnSpPr>
            <a:cxnSpLocks/>
          </p:cNvCxnSpPr>
          <p:nvPr/>
        </p:nvCxnSpPr>
        <p:spPr>
          <a:xfrm>
            <a:off x="8690612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29108F-82FF-6B48-B14B-795EC788FA0B}"/>
              </a:ext>
            </a:extLst>
          </p:cNvPr>
          <p:cNvCxnSpPr>
            <a:cxnSpLocks/>
          </p:cNvCxnSpPr>
          <p:nvPr/>
        </p:nvCxnSpPr>
        <p:spPr>
          <a:xfrm>
            <a:off x="9176666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37501C-9533-8D43-8760-FE34C4F3A5B4}"/>
              </a:ext>
            </a:extLst>
          </p:cNvPr>
          <p:cNvSpPr/>
          <p:nvPr/>
        </p:nvSpPr>
        <p:spPr>
          <a:xfrm>
            <a:off x="7841963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B5692-39A5-604A-8D15-0CB2DCE14707}"/>
              </a:ext>
            </a:extLst>
          </p:cNvPr>
          <p:cNvSpPr/>
          <p:nvPr/>
        </p:nvSpPr>
        <p:spPr>
          <a:xfrm>
            <a:off x="9516149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44295-BB38-A94C-BEF6-849BC7A37E68}"/>
              </a:ext>
            </a:extLst>
          </p:cNvPr>
          <p:cNvCxnSpPr/>
          <p:nvPr/>
        </p:nvCxnSpPr>
        <p:spPr>
          <a:xfrm>
            <a:off x="8996783" y="4527122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A6828-45EC-F246-9FB3-C7B8FD10C11C}"/>
              </a:ext>
            </a:extLst>
          </p:cNvPr>
          <p:cNvCxnSpPr/>
          <p:nvPr/>
        </p:nvCxnSpPr>
        <p:spPr>
          <a:xfrm flipV="1">
            <a:off x="6491813" y="5143981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6A531D-1937-FA46-A292-A698368399AE}"/>
              </a:ext>
            </a:extLst>
          </p:cNvPr>
          <p:cNvCxnSpPr>
            <a:cxnSpLocks/>
          </p:cNvCxnSpPr>
          <p:nvPr/>
        </p:nvCxnSpPr>
        <p:spPr>
          <a:xfrm>
            <a:off x="8652053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84661-A49F-FB41-A322-EB5075E14372}"/>
              </a:ext>
            </a:extLst>
          </p:cNvPr>
          <p:cNvCxnSpPr>
            <a:cxnSpLocks/>
          </p:cNvCxnSpPr>
          <p:nvPr/>
        </p:nvCxnSpPr>
        <p:spPr>
          <a:xfrm>
            <a:off x="9138107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CD8C79-2CDD-DC41-B799-7BEFBF73185F}"/>
              </a:ext>
            </a:extLst>
          </p:cNvPr>
          <p:cNvSpPr/>
          <p:nvPr/>
        </p:nvSpPr>
        <p:spPr>
          <a:xfrm>
            <a:off x="6167777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cat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2D5375-D14C-2C47-98DB-6BFAACE5C561}"/>
              </a:ext>
            </a:extLst>
          </p:cNvPr>
          <p:cNvCxnSpPr>
            <a:cxnSpLocks/>
          </p:cNvCxnSpPr>
          <p:nvPr/>
        </p:nvCxnSpPr>
        <p:spPr>
          <a:xfrm>
            <a:off x="6944555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0F0A33-DFFD-7F46-BE57-77C65BD28A67}"/>
              </a:ext>
            </a:extLst>
          </p:cNvPr>
          <p:cNvCxnSpPr/>
          <p:nvPr/>
        </p:nvCxnSpPr>
        <p:spPr>
          <a:xfrm>
            <a:off x="7301903" y="4532041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3FEA83-90AE-5B45-8881-75DBBE9D89EC}"/>
              </a:ext>
            </a:extLst>
          </p:cNvPr>
          <p:cNvCxnSpPr>
            <a:cxnSpLocks/>
          </p:cNvCxnSpPr>
          <p:nvPr/>
        </p:nvCxnSpPr>
        <p:spPr>
          <a:xfrm>
            <a:off x="7451345" y="469405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EB4D9C90-637A-5B42-9B79-3D79896B199E}"/>
              </a:ext>
            </a:extLst>
          </p:cNvPr>
          <p:cNvSpPr/>
          <p:nvPr/>
        </p:nvSpPr>
        <p:spPr>
          <a:xfrm>
            <a:off x="5887584" y="5575269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983752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D79-76EE-B34E-AFF8-E04099F9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CC24-DECA-5F45-9D93-25242A34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who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collegati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ls –l | grep ^d | sort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Stampa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contenuto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cartella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corrente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seleziona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righe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iniziano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per d (directory),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risultato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cut -d ":" -f 7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–u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shell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usate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senza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ripetizioni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penultimi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alfabetico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DD227-E615-9B4A-81CA-CC900F44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178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Foreground</a:t>
            </a:r>
            <a:r>
              <a:rPr lang="it-IT" dirty="0"/>
              <a:t> e Background</a:t>
            </a:r>
          </a:p>
        </p:txBody>
      </p:sp>
    </p:spTree>
    <p:extLst>
      <p:ext uri="{BB962C8B-B14F-4D97-AF65-F5344CB8AC3E}">
        <p14:creationId xmlns:p14="http://schemas.microsoft.com/office/powerpoint/2010/main" val="2776410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E’ possible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i="1" dirty="0"/>
              <a:t>in background </a:t>
            </a:r>
            <a:r>
              <a:rPr lang="en-GB" dirty="0" err="1"/>
              <a:t>istruendo</a:t>
            </a:r>
            <a:r>
              <a:rPr lang="en-GB" dirty="0"/>
              <a:t> la shell di </a:t>
            </a:r>
            <a:r>
              <a:rPr lang="en-GB" dirty="0" err="1"/>
              <a:t>ritornare</a:t>
            </a:r>
            <a:r>
              <a:rPr lang="en-GB" dirty="0"/>
              <a:t> </a:t>
            </a:r>
            <a:r>
              <a:rPr lang="en-GB" dirty="0" err="1"/>
              <a:t>immediatamente</a:t>
            </a:r>
            <a:r>
              <a:rPr lang="en-GB" dirty="0"/>
              <a:t> al prompt </a:t>
            </a:r>
            <a:r>
              <a:rPr lang="en-GB" dirty="0" err="1"/>
              <a:t>utilizzando</a:t>
            </a:r>
            <a:r>
              <a:rPr lang="en-GB" dirty="0"/>
              <a:t> il carattere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/>
              <a:t>$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GB" dirty="0"/>
          </a:p>
          <a:p>
            <a:endParaRPr lang="en-GB" dirty="0"/>
          </a:p>
          <a:p>
            <a:r>
              <a:rPr lang="en-GB" dirty="0"/>
              <a:t> E’ </a:t>
            </a:r>
            <a:r>
              <a:rPr lang="en-GB" dirty="0" err="1"/>
              <a:t>inoltre</a:t>
            </a:r>
            <a:r>
              <a:rPr lang="en-GB" dirty="0"/>
              <a:t> possible </a:t>
            </a:r>
            <a:r>
              <a:rPr lang="en-GB" dirty="0" err="1"/>
              <a:t>riportare</a:t>
            </a:r>
            <a:r>
              <a:rPr lang="en-GB" dirty="0"/>
              <a:t> in foreground (primo piano) un </a:t>
            </a:r>
            <a:r>
              <a:rPr lang="en-GB" dirty="0" err="1"/>
              <a:t>processo</a:t>
            </a:r>
            <a:r>
              <a:rPr lang="en-GB" dirty="0"/>
              <a:t> in background con </a:t>
            </a:r>
            <a:r>
              <a:rPr lang="en-GB" dirty="0" err="1"/>
              <a:t>il</a:t>
            </a:r>
            <a:r>
              <a:rPr lang="en-GB" dirty="0"/>
              <a:t>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06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Bash, come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dirty="0"/>
              <a:t>, </a:t>
            </a:r>
            <a:r>
              <a:rPr lang="en-GB" dirty="0" err="1"/>
              <a:t>carica</a:t>
            </a:r>
            <a:r>
              <a:rPr lang="en-GB" dirty="0"/>
              <a:t> in </a:t>
            </a:r>
            <a:r>
              <a:rPr lang="en-GB" dirty="0" err="1"/>
              <a:t>memoria</a:t>
            </a:r>
            <a:r>
              <a:rPr lang="en-GB" dirty="0"/>
              <a:t> il </a:t>
            </a:r>
            <a:r>
              <a:rPr lang="en-GB" dirty="0" err="1"/>
              <a:t>contenuto</a:t>
            </a:r>
            <a:r>
              <a:rPr lang="en-GB" dirty="0"/>
              <a:t> di file </a:t>
            </a:r>
            <a:r>
              <a:rPr lang="en-GB" dirty="0" err="1"/>
              <a:t>binari</a:t>
            </a:r>
            <a:r>
              <a:rPr lang="en-GB" dirty="0"/>
              <a:t> </a:t>
            </a:r>
            <a:r>
              <a:rPr lang="en-GB" dirty="0" err="1"/>
              <a:t>presenti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filesystem (es. /bin/ls), e li </a:t>
            </a:r>
            <a:r>
              <a:rPr lang="en-GB" dirty="0" err="1"/>
              <a:t>rende</a:t>
            </a:r>
            <a:r>
              <a:rPr lang="en-GB" dirty="0"/>
              <a:t> </a:t>
            </a:r>
            <a:r>
              <a:rPr lang="en-GB" dirty="0" err="1"/>
              <a:t>disponibili</a:t>
            </a:r>
            <a:r>
              <a:rPr lang="en-GB" dirty="0"/>
              <a:t> per </a:t>
            </a:r>
            <a:r>
              <a:rPr lang="en-GB" dirty="0" err="1"/>
              <a:t>l’esecuzione</a:t>
            </a:r>
            <a:r>
              <a:rPr lang="en-GB" dirty="0"/>
              <a:t> </a:t>
            </a:r>
            <a:r>
              <a:rPr lang="en-GB" dirty="0" err="1"/>
              <a:t>attraverso</a:t>
            </a:r>
            <a:r>
              <a:rPr lang="en-GB" dirty="0"/>
              <a:t> la </a:t>
            </a:r>
            <a:r>
              <a:rPr lang="en-GB" dirty="0" err="1"/>
              <a:t>metafora</a:t>
            </a:r>
            <a:r>
              <a:rPr lang="en-GB" dirty="0"/>
              <a:t> di </a:t>
            </a:r>
            <a:r>
              <a:rPr lang="en-GB" i="1" dirty="0" err="1"/>
              <a:t>processo</a:t>
            </a:r>
            <a:endParaRPr lang="en-GB" i="1" dirty="0"/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which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/bin/which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6650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comunicare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loro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(man 7 signal). Il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da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utilizzare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ai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kill (man kill)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PID TTY          TIME CMD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19260 pts/1    00:00:00 bash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19268 pts/1    00:00:00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-9 19260  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9 19260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SIGKILL 19260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5063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$ man 7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SIGHUP               1       Term    </a:t>
            </a:r>
            <a:r>
              <a:rPr lang="en-GB" dirty="0" err="1"/>
              <a:t>Hangup</a:t>
            </a:r>
            <a:r>
              <a:rPr lang="en-GB" dirty="0"/>
              <a:t> detected on controlling terminal or death of controlling process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SIGINT                 2       Term    Interrupt from keyboard</a:t>
            </a:r>
          </a:p>
          <a:p>
            <a:pPr marL="0" indent="0">
              <a:buNone/>
            </a:pPr>
            <a:r>
              <a:rPr lang="en-GB" dirty="0"/>
              <a:t>SIGQUIT              3       Core    Quit from keyboard</a:t>
            </a:r>
          </a:p>
          <a:p>
            <a:pPr marL="0" indent="0">
              <a:buNone/>
            </a:pPr>
            <a:r>
              <a:rPr lang="en-GB" dirty="0"/>
              <a:t>SIGILL                  4       Core    Illegal Instruction</a:t>
            </a:r>
          </a:p>
          <a:p>
            <a:pPr marL="0" indent="0">
              <a:buNone/>
            </a:pPr>
            <a:r>
              <a:rPr lang="en-GB" dirty="0"/>
              <a:t>SIGABRT             6       Core    Abort signal from abort(3)</a:t>
            </a:r>
          </a:p>
          <a:p>
            <a:pPr marL="0" indent="0">
              <a:buNone/>
            </a:pPr>
            <a:r>
              <a:rPr lang="en-GB" dirty="0"/>
              <a:t>SIGFPE                8       Core    Floating-point exception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SIGKILL               9       Term    Kill signal</a:t>
            </a:r>
          </a:p>
          <a:p>
            <a:pPr marL="0" indent="0">
              <a:buNone/>
            </a:pPr>
            <a:r>
              <a:rPr lang="en-GB" dirty="0"/>
              <a:t>SIGSEGV           11       Core    Invalid memory reference</a:t>
            </a:r>
          </a:p>
          <a:p>
            <a:pPr marL="0" indent="0">
              <a:buNone/>
            </a:pPr>
            <a:r>
              <a:rPr lang="en-GB" dirty="0"/>
              <a:t>SIGPIPE             13       Term    Broken pipe: write to pipe with no readers; see pipe(7)</a:t>
            </a:r>
          </a:p>
          <a:p>
            <a:pPr marL="0" indent="0">
              <a:buNone/>
            </a:pPr>
            <a:r>
              <a:rPr lang="en-GB" dirty="0"/>
              <a:t>SIGALRM          14       Term    Timer signal from alarm(2)</a:t>
            </a:r>
          </a:p>
          <a:p>
            <a:pPr marL="0" indent="0">
              <a:buNone/>
            </a:pPr>
            <a:r>
              <a:rPr lang="en-GB" dirty="0"/>
              <a:t>SIGTERM          15       Term    Termination signal</a:t>
            </a:r>
          </a:p>
          <a:p>
            <a:pPr marL="0" indent="0">
              <a:buNone/>
            </a:pPr>
            <a:r>
              <a:rPr lang="en-GB" dirty="0"/>
              <a:t>SIGUSR1   30,10,16    Term    User-defined signal 1</a:t>
            </a:r>
          </a:p>
          <a:p>
            <a:pPr marL="0" indent="0">
              <a:buNone/>
            </a:pPr>
            <a:r>
              <a:rPr lang="en-GB" dirty="0"/>
              <a:t>SIGUSR2   31,12,17    Term    User-defined signal 2</a:t>
            </a:r>
          </a:p>
          <a:p>
            <a:pPr marL="0" indent="0">
              <a:buNone/>
            </a:pPr>
            <a:r>
              <a:rPr lang="en-GB" dirty="0"/>
              <a:t>SIGCHLD   20,17,18    </a:t>
            </a:r>
            <a:r>
              <a:rPr lang="en-GB" dirty="0" err="1"/>
              <a:t>Ign</a:t>
            </a:r>
            <a:r>
              <a:rPr lang="en-GB" dirty="0"/>
              <a:t>     Child stopped or terminated</a:t>
            </a:r>
          </a:p>
          <a:p>
            <a:pPr marL="0" indent="0">
              <a:buNone/>
            </a:pPr>
            <a:r>
              <a:rPr lang="en-GB" dirty="0"/>
              <a:t>SIGCONT   19,18,25    </a:t>
            </a:r>
            <a:r>
              <a:rPr lang="en-GB" dirty="0" err="1"/>
              <a:t>Cont</a:t>
            </a:r>
            <a:r>
              <a:rPr lang="en-GB" dirty="0"/>
              <a:t>    Continue if stopped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SIGSTOP   17,19,23    Stop    Stop process</a:t>
            </a:r>
          </a:p>
          <a:p>
            <a:pPr marL="0" indent="0">
              <a:buNone/>
            </a:pPr>
            <a:r>
              <a:rPr lang="en-GB" dirty="0"/>
              <a:t>SIGTSTP    18,20,24    Stop    Stop typed at terminal</a:t>
            </a:r>
          </a:p>
          <a:p>
            <a:pPr marL="0" indent="0">
              <a:buNone/>
            </a:pPr>
            <a:r>
              <a:rPr lang="en-GB" dirty="0"/>
              <a:t>SIGTTIN    21,21,26    Stop    Terminal input for background process</a:t>
            </a:r>
          </a:p>
          <a:p>
            <a:pPr marL="0" indent="0">
              <a:buNone/>
            </a:pPr>
            <a:r>
              <a:rPr lang="en-GB" dirty="0"/>
              <a:t>SIGTTOU   22,22,27   Stop    Terminal output for background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148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ctrl-c, ctrl-z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SIGINT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ctrl-z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SIGSTOP</a:t>
            </a:r>
          </a:p>
          <a:p>
            <a:r>
              <a:rPr lang="en-GB" dirty="0"/>
              <a:t>I </a:t>
            </a:r>
            <a:r>
              <a:rPr lang="en-GB" dirty="0" err="1"/>
              <a:t>processi</a:t>
            </a:r>
            <a:r>
              <a:rPr lang="en-GB" dirty="0"/>
              <a:t> Unix </a:t>
            </a:r>
            <a:r>
              <a:rPr lang="en-GB" dirty="0" err="1"/>
              <a:t>tipicamente</a:t>
            </a:r>
            <a:r>
              <a:rPr lang="en-GB" dirty="0"/>
              <a:t> (</a:t>
            </a:r>
            <a:r>
              <a:rPr lang="en-GB" dirty="0" err="1"/>
              <a:t>esistono</a:t>
            </a:r>
            <a:r>
              <a:rPr lang="en-GB" dirty="0"/>
              <a:t> </a:t>
            </a:r>
            <a:r>
              <a:rPr lang="en-GB" dirty="0" err="1"/>
              <a:t>eccezioni</a:t>
            </a:r>
            <a:r>
              <a:rPr lang="en-GB" dirty="0"/>
              <a:t>):</a:t>
            </a:r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SIGINT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e </a:t>
            </a:r>
            <a:r>
              <a:rPr lang="en-GB" dirty="0" err="1"/>
              <a:t>terminano</a:t>
            </a:r>
            <a:endParaRPr lang="en-GB" dirty="0"/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SIGSTOP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ma NON </a:t>
            </a:r>
            <a:r>
              <a:rPr lang="en-GB" dirty="0" err="1"/>
              <a:t>terminano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riportandolo</a:t>
            </a:r>
            <a:r>
              <a:rPr lang="en-GB" dirty="0"/>
              <a:t> in foreground</a:t>
            </a:r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mantenendolo</a:t>
            </a:r>
            <a:r>
              <a:rPr lang="en-GB" dirty="0"/>
              <a:t> in background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6852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fg</a:t>
            </a:r>
            <a:r>
              <a:rPr lang="en-GB" dirty="0"/>
              <a:t>, </a:t>
            </a:r>
            <a:r>
              <a:rPr lang="en-GB" dirty="0" err="1"/>
              <a:t>bg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^C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^Z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cat /dev/zero &gt; /dev/null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^Z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[1]+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387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</a:t>
            </a:r>
          </a:p>
        </p:txBody>
      </p:sp>
    </p:spTree>
    <p:extLst>
      <p:ext uri="{BB962C8B-B14F-4D97-AF65-F5344CB8AC3E}">
        <p14:creationId xmlns:p14="http://schemas.microsoft.com/office/powerpoint/2010/main" val="3686853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 </a:t>
            </a:r>
            <a:r>
              <a:rPr lang="it-IT" dirty="0" err="1"/>
              <a:t>shell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definire variabili (trattate come stringhe) ed assegnare loro un valore con operatore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it-IT" dirty="0"/>
              <a:t>$ VAR=3</a:t>
            </a:r>
          </a:p>
          <a:p>
            <a:r>
              <a:rPr lang="it-IT" dirty="0"/>
              <a:t>Si accede ai valori delle variabili con il carattere speciale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it-IT" dirty="0" err="1"/>
              <a:t>echo</a:t>
            </a:r>
            <a:r>
              <a:rPr lang="it-IT" dirty="0"/>
              <a:t> $VAR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A=1; B=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$B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003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Visibilità 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La visibilità delle variabili definite all’interno di una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è limitata alla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stessa. </a:t>
            </a:r>
          </a:p>
          <a:p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Eventuali sotto-</a:t>
            </a:r>
            <a:r>
              <a:rPr lang="it-IT" sz="22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 ereditano le variabili.</a:t>
            </a: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000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Per propagare variabili anche alle sotto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si utilizzano particolari variabili chiamate d’ambiente.</a:t>
            </a:r>
          </a:p>
          <a:p>
            <a:r>
              <a:rPr lang="it-IT" sz="2800" dirty="0"/>
              <a:t>Ogni processo esegue nell'ambiente associato al processo che l’ha messo in esecuzione. Di conseguenza, ogni </a:t>
            </a:r>
            <a:r>
              <a:rPr lang="it-IT" sz="2800" dirty="0" err="1"/>
              <a:t>shell</a:t>
            </a:r>
            <a:r>
              <a:rPr lang="it-IT" sz="2800" dirty="0"/>
              <a:t> eredita l'ambiente dalla </a:t>
            </a:r>
            <a:r>
              <a:rPr lang="it-IT" sz="2800" dirty="0" err="1"/>
              <a:t>shell</a:t>
            </a:r>
            <a:r>
              <a:rPr lang="it-IT" sz="2800" dirty="0"/>
              <a:t> che l’ha messa in esecuzione</a:t>
            </a:r>
            <a:endParaRPr lang="en-GB" sz="2800" dirty="0"/>
          </a:p>
          <a:p>
            <a:r>
              <a:rPr lang="en-GB" sz="2800" dirty="0"/>
              <a:t>La prima shell ad </a:t>
            </a:r>
            <a:r>
              <a:rPr lang="en-GB" sz="2800" dirty="0" err="1"/>
              <a:t>eseguire</a:t>
            </a:r>
            <a:r>
              <a:rPr lang="en-GB" sz="2800" dirty="0"/>
              <a:t> dopo il login o dopo </a:t>
            </a:r>
            <a:r>
              <a:rPr lang="en-GB" sz="2800" dirty="0" err="1"/>
              <a:t>l’apertura</a:t>
            </a:r>
            <a:r>
              <a:rPr lang="en-GB" sz="2800" dirty="0"/>
              <a:t> di un </a:t>
            </a:r>
            <a:r>
              <a:rPr lang="en-GB" sz="2800" dirty="0" err="1"/>
              <a:t>terminale</a:t>
            </a:r>
            <a:r>
              <a:rPr lang="en-GB" sz="2800" dirty="0"/>
              <a:t> </a:t>
            </a:r>
            <a:r>
              <a:rPr lang="en-GB" sz="2800" dirty="0" err="1"/>
              <a:t>legge</a:t>
            </a:r>
            <a:r>
              <a:rPr lang="en-GB" sz="2800" dirty="0"/>
              <a:t> un file (e.g., .profile/.</a:t>
            </a:r>
            <a:r>
              <a:rPr lang="en-GB" sz="2800" dirty="0" err="1"/>
              <a:t>bashrc</a:t>
            </a:r>
            <a:r>
              <a:rPr lang="en-GB" sz="2800" dirty="0"/>
              <a:t>) </a:t>
            </a:r>
            <a:r>
              <a:rPr lang="en-GB" sz="2800" dirty="0" err="1"/>
              <a:t>che</a:t>
            </a:r>
            <a:r>
              <a:rPr lang="en-GB" sz="2800" dirty="0"/>
              <a:t> </a:t>
            </a:r>
            <a:r>
              <a:rPr lang="en-GB" sz="2800" dirty="0" err="1"/>
              <a:t>contiene</a:t>
            </a:r>
            <a:r>
              <a:rPr lang="en-GB" sz="2800" dirty="0"/>
              <a:t> </a:t>
            </a:r>
            <a:r>
              <a:rPr lang="en-GB" sz="2800" dirty="0" err="1"/>
              <a:t>fra</a:t>
            </a:r>
            <a:r>
              <a:rPr lang="en-GB" sz="2800" dirty="0"/>
              <a:t> le </a:t>
            </a:r>
            <a:r>
              <a:rPr lang="en-GB" sz="2800" dirty="0" err="1"/>
              <a:t>altre</a:t>
            </a:r>
            <a:r>
              <a:rPr lang="en-GB" sz="2800" dirty="0"/>
              <a:t> </a:t>
            </a:r>
            <a:r>
              <a:rPr lang="en-GB" sz="2800" dirty="0" err="1"/>
              <a:t>cose</a:t>
            </a:r>
            <a:r>
              <a:rPr lang="en-GB" sz="2800" dirty="0"/>
              <a:t> </a:t>
            </a:r>
            <a:r>
              <a:rPr lang="en-GB" sz="2800" dirty="0" err="1"/>
              <a:t>variabili</a:t>
            </a:r>
            <a:r>
              <a:rPr lang="en-GB" sz="2800" dirty="0"/>
              <a:t> di </a:t>
            </a:r>
            <a:r>
              <a:rPr lang="en-GB" sz="2800" dirty="0" err="1"/>
              <a:t>configurazione</a:t>
            </a:r>
            <a:r>
              <a:rPr lang="en-GB" sz="2800" dirty="0"/>
              <a:t> </a:t>
            </a:r>
            <a:r>
              <a:rPr lang="en-GB" sz="2800" dirty="0" err="1"/>
              <a:t>che</a:t>
            </a:r>
            <a:r>
              <a:rPr lang="en-GB" sz="2800" dirty="0"/>
              <a:t> </a:t>
            </a:r>
            <a:r>
              <a:rPr lang="en-GB" sz="2800" dirty="0" err="1"/>
              <a:t>vengono</a:t>
            </a:r>
            <a:r>
              <a:rPr lang="en-GB" sz="2800" dirty="0"/>
              <a:t> </a:t>
            </a:r>
            <a:r>
              <a:rPr lang="en-GB" sz="2800" dirty="0" err="1"/>
              <a:t>cosi</a:t>
            </a:r>
            <a:r>
              <a:rPr lang="en-GB" sz="2800" dirty="0"/>
              <a:t> </a:t>
            </a:r>
            <a:r>
              <a:rPr lang="en-GB" sz="2800" dirty="0" err="1"/>
              <a:t>propogate</a:t>
            </a:r>
            <a:r>
              <a:rPr lang="en-GB" sz="2800" dirty="0"/>
              <a:t> a </a:t>
            </a:r>
            <a:r>
              <a:rPr lang="en-GB" sz="2800" dirty="0" err="1"/>
              <a:t>tutte</a:t>
            </a:r>
            <a:r>
              <a:rPr lang="en-GB" sz="2800" dirty="0"/>
              <a:t> le shell successive (</a:t>
            </a:r>
            <a:r>
              <a:rPr lang="en-GB" sz="2800" dirty="0" err="1"/>
              <a:t>figlie</a:t>
            </a:r>
            <a:r>
              <a:rPr lang="en-GB" sz="2800" dirty="0"/>
              <a:t>).</a:t>
            </a:r>
            <a:endParaRPr lang="it-I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205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SHELL=/bin/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TERM=xterm-256color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USER=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HOME=/home/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LOGNAME=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PATH=/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191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un’alternativa al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Differenze principali: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vede sia variabili d’ambiente che variabili locali della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corrente</a:t>
            </a:r>
          </a:p>
          <a:p>
            <a:pPr lvl="1"/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esterno: vede, per ovvi motivi, solo variabili d’ambiente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rimuove una variabile dalla memoria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unset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$A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651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100" dirty="0" err="1"/>
              <a:t>Esistono</a:t>
            </a:r>
            <a:r>
              <a:rPr lang="en-GB" sz="2100" dirty="0"/>
              <a:t> </a:t>
            </a:r>
            <a:r>
              <a:rPr lang="en-GB" sz="2100" dirty="0" err="1"/>
              <a:t>particolari</a:t>
            </a:r>
            <a:r>
              <a:rPr lang="en-GB" sz="2100" dirty="0"/>
              <a:t> </a:t>
            </a:r>
            <a:r>
              <a:rPr lang="en-GB" sz="2100" dirty="0" err="1"/>
              <a:t>comandi</a:t>
            </a:r>
            <a:r>
              <a:rPr lang="en-GB" sz="2100" dirty="0"/>
              <a:t>, </a:t>
            </a:r>
            <a:r>
              <a:rPr lang="en-GB" sz="2100" dirty="0" err="1"/>
              <a:t>detti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builtins</a:t>
            </a:r>
            <a:r>
              <a:rPr lang="en-GB" sz="2100" dirty="0"/>
              <a:t>, </a:t>
            </a:r>
            <a:r>
              <a:rPr lang="en-GB" sz="2100" dirty="0" err="1"/>
              <a:t>che</a:t>
            </a:r>
            <a:r>
              <a:rPr lang="en-GB" sz="2100" dirty="0"/>
              <a:t> non </a:t>
            </a:r>
            <a:r>
              <a:rPr lang="en-GB" sz="2100" dirty="0" err="1"/>
              <a:t>provengono</a:t>
            </a:r>
            <a:r>
              <a:rPr lang="en-GB" sz="2100" dirty="0"/>
              <a:t> </a:t>
            </a:r>
            <a:r>
              <a:rPr lang="en-GB" sz="2100" dirty="0" err="1"/>
              <a:t>dall’esecuzione</a:t>
            </a:r>
            <a:r>
              <a:rPr lang="en-GB" sz="2100" dirty="0"/>
              <a:t> di un file </a:t>
            </a:r>
            <a:r>
              <a:rPr lang="en-GB" sz="2100" dirty="0" err="1"/>
              <a:t>binario</a:t>
            </a:r>
            <a:r>
              <a:rPr lang="en-GB" sz="2100" dirty="0"/>
              <a:t> ma </a:t>
            </a:r>
            <a:r>
              <a:rPr lang="en-GB" sz="2100" dirty="0" err="1"/>
              <a:t>sono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implementati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della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shell</a:t>
            </a:r>
            <a:r>
              <a:rPr lang="en-GB" sz="2100" dirty="0"/>
              <a:t>. </a:t>
            </a:r>
            <a:r>
              <a:rPr lang="en-GB" sz="2100" dirty="0" err="1"/>
              <a:t>Nel</a:t>
            </a:r>
            <a:r>
              <a:rPr lang="en-GB" sz="2100" dirty="0"/>
              <a:t> </a:t>
            </a:r>
            <a:r>
              <a:rPr lang="en-GB" sz="2100" dirty="0" err="1"/>
              <a:t>loro</a:t>
            </a:r>
            <a:r>
              <a:rPr lang="en-GB" sz="2100" dirty="0"/>
              <a:t> </a:t>
            </a:r>
            <a:r>
              <a:rPr lang="en-GB" sz="2100" dirty="0" err="1"/>
              <a:t>caso</a:t>
            </a:r>
            <a:r>
              <a:rPr lang="en-GB" sz="2100" dirty="0"/>
              <a:t>, </a:t>
            </a:r>
            <a:r>
              <a:rPr lang="en-GB" sz="2100" i="1" dirty="0"/>
              <a:t>$ which </a:t>
            </a:r>
            <a:r>
              <a:rPr lang="en-GB" sz="2100" i="1" dirty="0" err="1"/>
              <a:t>comando</a:t>
            </a:r>
            <a:r>
              <a:rPr lang="en-GB" sz="2100" i="1" dirty="0"/>
              <a:t> </a:t>
            </a:r>
            <a:r>
              <a:rPr lang="en-GB" sz="2100" dirty="0"/>
              <a:t>non </a:t>
            </a:r>
            <a:r>
              <a:rPr lang="en-GB" sz="2100" dirty="0" err="1"/>
              <a:t>ritorna</a:t>
            </a:r>
            <a:r>
              <a:rPr lang="en-GB" sz="2100" dirty="0"/>
              <a:t> un </a:t>
            </a:r>
            <a:r>
              <a:rPr lang="en-GB" sz="2100" dirty="0" err="1"/>
              <a:t>percorso</a:t>
            </a:r>
            <a:r>
              <a:rPr lang="en-GB" sz="2100" dirty="0"/>
              <a:t> </a:t>
            </a:r>
            <a:r>
              <a:rPr lang="en-GB" sz="2100" dirty="0" err="1"/>
              <a:t>perchè</a:t>
            </a:r>
            <a:r>
              <a:rPr lang="en-GB" sz="2100" dirty="0"/>
              <a:t> </a:t>
            </a:r>
            <a:r>
              <a:rPr lang="en-GB" sz="2100" dirty="0" err="1"/>
              <a:t>il</a:t>
            </a:r>
            <a:r>
              <a:rPr lang="en-GB" sz="2100" dirty="0"/>
              <a:t> file </a:t>
            </a:r>
            <a:r>
              <a:rPr lang="en-GB" sz="2100" dirty="0" err="1"/>
              <a:t>binario</a:t>
            </a:r>
            <a:r>
              <a:rPr lang="en-GB" sz="2100" dirty="0"/>
              <a:t> non </a:t>
            </a:r>
            <a:r>
              <a:rPr lang="en-GB" sz="2100" dirty="0" err="1"/>
              <a:t>esiste</a:t>
            </a:r>
            <a:r>
              <a:rPr lang="en-GB" sz="2100" dirty="0"/>
              <a:t>! Ad </a:t>
            </a:r>
            <a:r>
              <a:rPr lang="en-GB" sz="2100" dirty="0" err="1"/>
              <a:t>esempio</a:t>
            </a:r>
            <a:r>
              <a:rPr lang="en-GB" sz="2100" dirty="0"/>
              <a:t>: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alias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logout</a:t>
            </a: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100" dirty="0">
                <a:hlinkClick r:id="rId2"/>
              </a:rPr>
              <a:t>https://www.gnu.org/software/bash/manual/html_node/Bash-Builtins.html</a:t>
            </a: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554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E’ possibile aggiungere variabili all’ambiente utilizzando il comando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. Le variabili esportate si comportano come variabili locali ma sono visibili anche dalle sotto-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A=1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3960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binari di sistema sono posizionati all’interno di varie directory. Le principali sono /bin, /</a:t>
            </a:r>
            <a:r>
              <a:rPr lang="it-IT" dirty="0" err="1"/>
              <a:t>usr</a:t>
            </a:r>
            <a:r>
              <a:rPr lang="it-IT" dirty="0"/>
              <a:t>/bin ma possono esisterne altre.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variabile d’ambiente PATH tiene traccia dell’elenco delle cartelle che contengono binari all’interno del sistema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$PATH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460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aggiungere un nuovo percorso alla variabile PATH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PATH="$PATH"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(alla fine)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"$PATH" (all’inizio)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PATH="" 	(svuota PATH)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 No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such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file or directory</a:t>
            </a: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91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Espansione ed inibizione</a:t>
            </a:r>
          </a:p>
        </p:txBody>
      </p:sp>
    </p:spTree>
    <p:extLst>
      <p:ext uri="{BB962C8B-B14F-4D97-AF65-F5344CB8AC3E}">
        <p14:creationId xmlns:p14="http://schemas.microsoft.com/office/powerpoint/2010/main" val="3769378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La </a:t>
            </a:r>
            <a:r>
              <a:rPr lang="it-IT" sz="3200" dirty="0" err="1"/>
              <a:t>shell</a:t>
            </a:r>
            <a:r>
              <a:rPr lang="it-IT" sz="3200" dirty="0"/>
              <a:t> riconosce caratteri speciali (wild </a:t>
            </a:r>
            <a:r>
              <a:rPr lang="it-IT" sz="3200" dirty="0" err="1"/>
              <a:t>cards</a:t>
            </a:r>
            <a:r>
              <a:rPr lang="it-IT" sz="3200" dirty="0"/>
              <a:t>)</a:t>
            </a:r>
          </a:p>
          <a:p>
            <a:pPr marL="642937" lvl="2" indent="0">
              <a:buNone/>
            </a:pPr>
            <a:r>
              <a:rPr lang="it-IT" sz="25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it-IT" sz="2500" dirty="0"/>
              <a:t> una qualunque stringa di zero o più caratteri in un nome di file</a:t>
            </a:r>
          </a:p>
          <a:p>
            <a:pPr marL="642937" lvl="2" indent="0">
              <a:buNone/>
            </a:pPr>
            <a:r>
              <a:rPr lang="it-IT" sz="2500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it-IT" sz="2500" dirty="0"/>
              <a:t> un qualunque carattere in un nome di file</a:t>
            </a:r>
          </a:p>
          <a:p>
            <a:pPr marL="642937" lvl="2" indent="0">
              <a:buNone/>
            </a:pPr>
            <a:r>
              <a:rPr lang="it-IT" sz="25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500" dirty="0" err="1"/>
              <a:t>abc</a:t>
            </a:r>
            <a:r>
              <a:rPr lang="it-IT" sz="25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it-IT" sz="2500" dirty="0"/>
              <a:t> un qualunque carattere, in un nome di file, compreso tra quelli nell'insieme. Anche </a:t>
            </a:r>
            <a:r>
              <a:rPr lang="it-IT" sz="2500" dirty="0" err="1"/>
              <a:t>range</a:t>
            </a:r>
            <a:r>
              <a:rPr lang="it-IT" sz="2500" dirty="0"/>
              <a:t> di valori: [a-g]. Per esempio </a:t>
            </a:r>
            <a:r>
              <a:rPr lang="it-IT" sz="2500" dirty="0" err="1"/>
              <a:t>ls</a:t>
            </a:r>
            <a:r>
              <a:rPr lang="it-IT" sz="2500" dirty="0"/>
              <a:t> [</a:t>
            </a:r>
            <a:r>
              <a:rPr lang="it-IT" sz="2500" dirty="0" err="1"/>
              <a:t>q-s</a:t>
            </a:r>
            <a:r>
              <a:rPr lang="it-IT" sz="2500" dirty="0"/>
              <a:t>]* stampa tutti i file con nomi che iniziano con un carattere compreso tra </a:t>
            </a:r>
            <a:r>
              <a:rPr lang="it-IT" sz="2500" dirty="0" err="1"/>
              <a:t>q</a:t>
            </a:r>
            <a:r>
              <a:rPr lang="it-IT" sz="2500" dirty="0"/>
              <a:t> e </a:t>
            </a:r>
            <a:r>
              <a:rPr lang="it-IT" sz="2500" dirty="0" err="1"/>
              <a:t>s</a:t>
            </a:r>
            <a:endParaRPr lang="it-IT" sz="2500" dirty="0"/>
          </a:p>
          <a:p>
            <a:pPr marL="642937" lvl="2" indent="0">
              <a:buNone/>
            </a:pPr>
            <a:r>
              <a:rPr lang="it-IT" sz="2500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sz="2500" dirty="0"/>
              <a:t> segnala di non interpretare il carattere successivo come speciale</a:t>
            </a:r>
          </a:p>
          <a:p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277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.*</a:t>
            </a:r>
          </a:p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Elenca tutti i file che iniziano con il carattere .</a:t>
            </a: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[a-p,1-7]*[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c,f,d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]?</a:t>
            </a:r>
          </a:p>
          <a:p>
            <a:pPr marL="0" indent="0">
              <a:buNone/>
            </a:pPr>
            <a:r>
              <a:rPr lang="it-IT" dirty="0"/>
              <a:t>Elenca i file i cui nomi hanno come iniziale un carattere compreso tra ‘a’ e ‘</a:t>
            </a:r>
            <a:r>
              <a:rPr lang="it-IT" dirty="0" err="1"/>
              <a:t>p</a:t>
            </a:r>
            <a:r>
              <a:rPr lang="it-IT" dirty="0"/>
              <a:t>’ oppure tra ‘1’ e ‘7’, e il cui penultimo carattere sia ‘c’, ‘</a:t>
            </a:r>
            <a:r>
              <a:rPr lang="it-IT" dirty="0" err="1"/>
              <a:t>f</a:t>
            </a:r>
            <a:r>
              <a:rPr lang="it-IT" dirty="0"/>
              <a:t>’, o ‘d’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*\**</a:t>
            </a:r>
          </a:p>
          <a:p>
            <a:pPr marL="0" indent="0">
              <a:buNone/>
            </a:pPr>
            <a:r>
              <a:rPr lang="it-IT" dirty="0"/>
              <a:t>Elenca i file che contengono, in qualunque posizione, il carattere ‘*’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544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Esecuzione</a:t>
            </a:r>
            <a:r>
              <a:rPr lang="en-GB" dirty="0"/>
              <a:t> in-line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it-IT" dirty="0"/>
              <a:t>eseguire un comando ed utilizzarne l’output all’interno di un altro comando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2 + 3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0865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Comandi contenuti tra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$()</a:t>
            </a:r>
            <a:r>
              <a:rPr lang="it-IT" sz="2800" dirty="0"/>
              <a:t> 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` `</a:t>
            </a:r>
            <a:r>
              <a:rPr lang="it-IT" sz="2800" dirty="0"/>
              <a:t> (</a:t>
            </a:r>
            <a:r>
              <a:rPr lang="it-IT" sz="2800" dirty="0" err="1"/>
              <a:t>backquote</a:t>
            </a:r>
            <a:r>
              <a:rPr lang="it-IT" sz="2800" dirty="0"/>
              <a:t>) sono eseguiti e sostituiti col il risultato prodotto </a:t>
            </a:r>
          </a:p>
          <a:p>
            <a:r>
              <a:rPr lang="it-IT" sz="2800" dirty="0"/>
              <a:t>Nomi delle variabili (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$A</a:t>
            </a:r>
            <a:r>
              <a:rPr lang="it-IT" sz="2800" dirty="0"/>
              <a:t>) sono espansi nei valori corrispondenti </a:t>
            </a:r>
          </a:p>
          <a:p>
            <a:r>
              <a:rPr lang="it-IT" sz="2800" dirty="0"/>
              <a:t>Metacaratteri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* ? [ ] </a:t>
            </a:r>
            <a:r>
              <a:rPr lang="it-IT" sz="2800" dirty="0"/>
              <a:t>sono espansi nei nomi di file secondo un meccanismo di pattern </a:t>
            </a:r>
            <a:r>
              <a:rPr lang="it-IT" sz="2800" dirty="0" err="1"/>
              <a:t>matching</a:t>
            </a:r>
            <a:r>
              <a:rPr lang="it-IT" sz="2800" dirty="0"/>
              <a:t> 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529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In alcuni casi è necessario privare i caratteri speciali del loro significato, considerandoli come caratteri normali </a:t>
            </a:r>
          </a:p>
          <a:p>
            <a:pPr lvl="1"/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sz="2400" dirty="0"/>
              <a:t> carattere successivo è considerato come un normale carattere </a:t>
            </a:r>
          </a:p>
          <a:p>
            <a:pPr lvl="1"/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‘ ‘ (singoli apici)</a:t>
            </a:r>
            <a:r>
              <a:rPr lang="it-IT" sz="2400" dirty="0"/>
              <a:t>: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400" dirty="0"/>
              <a:t>proteggono da qualsiasi tipo di espansione </a:t>
            </a:r>
          </a:p>
          <a:p>
            <a:pPr lvl="1"/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(doppi apici) </a:t>
            </a:r>
            <a:r>
              <a:rPr lang="it-IT" sz="2400" dirty="0"/>
              <a:t>proteggono dalle espansioni con l’eccezione di </a:t>
            </a:r>
          </a:p>
          <a:p>
            <a:pPr lvl="2"/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$ </a:t>
            </a:r>
          </a:p>
          <a:p>
            <a:pPr lvl="2"/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\ </a:t>
            </a:r>
          </a:p>
          <a:p>
            <a:pPr lvl="2"/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` `(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backquote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674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*$</a:t>
            </a:r>
            <a:r>
              <a:rPr lang="it-IT" dirty="0" err="1"/>
              <a:t>var</a:t>
            </a:r>
            <a:endParaRPr lang="it-IT" dirty="0"/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*&lt;contenuto della variabile </a:t>
            </a:r>
            <a:r>
              <a:rPr lang="it-IT" dirty="0" err="1"/>
              <a:t>var</a:t>
            </a:r>
            <a:r>
              <a:rPr lang="it-IT" dirty="0"/>
              <a:t>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A=1+2; B=$(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1 + 2) </a:t>
            </a:r>
          </a:p>
          <a:p>
            <a:pPr marL="0" indent="0">
              <a:buNone/>
            </a:pPr>
            <a:r>
              <a:rPr lang="it-IT" dirty="0"/>
              <a:t>In A viene memorizzata la stringa 1+2, in B la stringa 3</a:t>
            </a:r>
            <a:endParaRPr lang="it-IT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856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=‘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–l’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51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1632 Mar 14 11:09 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 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Nov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14  2018 ..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 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24 16:09 Applications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192 Mar 19 00:10 Desktop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7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224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29 12:15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28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896 Mar 18 18:55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9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288 Mar 11 13:16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Dropbox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10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320 Mar 14 11:10 Google Drive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75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2400 Mar  3 19:07 Library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3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  96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Jul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6  2018 Movies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unalias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7884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BA8F-05BB-5A4D-948D-BD5161A1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Riassumendo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E222-E784-5841-A15E-19E568CA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cp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 $(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pwd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)/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ss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$HOME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&gt; 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service.log</a:t>
            </a:r>
            <a:endParaRPr lang="it-IT" sz="22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sz="2200" dirty="0"/>
          </a:p>
          <a:p>
            <a:r>
              <a:rPr lang="it-IT" sz="2200" dirty="0" err="1"/>
              <a:t>Ridirezione</a:t>
            </a:r>
            <a:r>
              <a:rPr lang="it-IT" sz="2200" dirty="0"/>
              <a:t> dell’input/output</a:t>
            </a:r>
          </a:p>
          <a:p>
            <a:r>
              <a:rPr lang="it-IT" sz="2200" dirty="0"/>
              <a:t>Esecuzione e sostituzione dei comandi $() </a:t>
            </a:r>
          </a:p>
          <a:p>
            <a:pPr marL="0" indent="0">
              <a:buNone/>
            </a:pPr>
            <a:r>
              <a:rPr lang="it-IT" sz="2200" dirty="0"/>
              <a:t>$(</a:t>
            </a:r>
            <a:r>
              <a:rPr lang="it-IT" sz="2200" dirty="0" err="1"/>
              <a:t>pwd</a:t>
            </a:r>
            <a:r>
              <a:rPr lang="it-IT" sz="2200" dirty="0"/>
              <a:t>) </a:t>
            </a:r>
            <a:r>
              <a:rPr lang="it-IT" sz="2200" dirty="0">
                <a:sym typeface="Wingdings" pitchFamily="2" charset="2"/>
              </a:rPr>
              <a:t></a:t>
            </a:r>
            <a:r>
              <a:rPr lang="it-IT" sz="2200" dirty="0"/>
              <a:t> /</a:t>
            </a:r>
            <a:r>
              <a:rPr lang="it-IT" sz="2200" dirty="0" err="1"/>
              <a:t>etc</a:t>
            </a:r>
            <a:endParaRPr lang="it-IT" sz="2200" dirty="0"/>
          </a:p>
          <a:p>
            <a:r>
              <a:rPr lang="it-IT" sz="2200" dirty="0"/>
              <a:t>Sostituzione di variabili e parametri </a:t>
            </a:r>
          </a:p>
          <a:p>
            <a:pPr marL="0" indent="0">
              <a:buNone/>
            </a:pPr>
            <a:r>
              <a:rPr lang="it-IT" sz="2200" dirty="0"/>
              <a:t>$HOME </a:t>
            </a:r>
            <a:r>
              <a:rPr lang="it-IT" sz="2200" dirty="0">
                <a:sym typeface="Wingdings" pitchFamily="2" charset="2"/>
              </a:rPr>
              <a:t> </a:t>
            </a:r>
            <a:r>
              <a:rPr lang="it-IT" sz="2200" dirty="0"/>
              <a:t>/home/</a:t>
            </a:r>
            <a:r>
              <a:rPr lang="it-IT" sz="2200" dirty="0" err="1"/>
              <a:t>nicola</a:t>
            </a:r>
            <a:endParaRPr lang="it-IT" sz="2200" dirty="0"/>
          </a:p>
          <a:p>
            <a:r>
              <a:rPr lang="it-IT" sz="2200" dirty="0"/>
              <a:t>Sostituzione di metacaratteri</a:t>
            </a:r>
          </a:p>
          <a:p>
            <a:pPr marL="0" indent="0">
              <a:buNone/>
            </a:pPr>
            <a:r>
              <a:rPr lang="it-IT" sz="2200" dirty="0" err="1"/>
              <a:t>ss</a:t>
            </a:r>
            <a:r>
              <a:rPr lang="it-IT" sz="2200" dirty="0"/>
              <a:t>* </a:t>
            </a:r>
            <a:r>
              <a:rPr lang="it-IT" sz="2200" dirty="0">
                <a:sym typeface="Wingdings" pitchFamily="2" charset="2"/>
              </a:rPr>
              <a:t> /</a:t>
            </a:r>
            <a:r>
              <a:rPr lang="it-IT" sz="2200" dirty="0" err="1">
                <a:sym typeface="Wingdings" pitchFamily="2" charset="2"/>
              </a:rPr>
              <a:t>ssh</a:t>
            </a:r>
            <a:r>
              <a:rPr lang="it-IT" sz="2200" dirty="0">
                <a:sym typeface="Wingdings" pitchFamily="2" charset="2"/>
              </a:rPr>
              <a:t>/</a:t>
            </a:r>
            <a:r>
              <a:rPr lang="it-IT" sz="2200" dirty="0"/>
              <a:t> </a:t>
            </a:r>
          </a:p>
          <a:p>
            <a:endParaRPr lang="it-IT" sz="2200" dirty="0"/>
          </a:p>
          <a:p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315E9-D653-C246-8386-80E7B2B2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50</a:t>
            </a:fld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4CF39-DF02-5C4E-B226-37CD9E386907}"/>
              </a:ext>
            </a:extLst>
          </p:cNvPr>
          <p:cNvCxnSpPr>
            <a:cxnSpLocks/>
          </p:cNvCxnSpPr>
          <p:nvPr/>
        </p:nvCxnSpPr>
        <p:spPr>
          <a:xfrm>
            <a:off x="263352" y="2276872"/>
            <a:ext cx="0" cy="30963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-a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3 exit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ultimo comando)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!2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comando #2)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12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E33-A798-2743-A3EC-C32520A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Freccia</a:t>
            </a:r>
            <a:r>
              <a:rPr lang="en-GB" dirty="0"/>
              <a:t> </a:t>
            </a:r>
            <a:r>
              <a:rPr lang="en-GB" dirty="0" err="1"/>
              <a:t>su-giù</a:t>
            </a:r>
            <a:r>
              <a:rPr lang="en-GB" dirty="0"/>
              <a:t>, ctrl-r,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A1F5-D9CC-964C-AC6F-FF012EFE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Tasti freccia (su e giù) </a:t>
            </a:r>
            <a:r>
              <a:rPr lang="it-IT" sz="2800" dirty="0"/>
              <a:t>consentono di spostarsi all’interno della lista dei comandi precedenti (lo stesso elenco mostrato dal commando </a:t>
            </a:r>
            <a:r>
              <a:rPr lang="it-IT" sz="2800" dirty="0" err="1"/>
              <a:t>history</a:t>
            </a:r>
            <a:r>
              <a:rPr lang="it-IT" sz="2800" dirty="0"/>
              <a:t>)</a:t>
            </a:r>
          </a:p>
          <a:p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sz="2800" dirty="0"/>
              <a:t> consente di inserire una stringa e selezionare tutti i comandi precedenti che la contengono. Ogni pressione successiva della combinazione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sz="2800" dirty="0"/>
              <a:t> accede agli altri comandi della stessa selezione</a:t>
            </a:r>
          </a:p>
          <a:p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tab</a:t>
            </a:r>
            <a:r>
              <a:rPr lang="it-IT" sz="2800" dirty="0"/>
              <a:t> auto-completa i nomi di file. Una doppia pressione (rapida) mostra l’elenco di tutte le possibilità disponibili</a:t>
            </a:r>
          </a:p>
          <a:p>
            <a:endParaRPr lang="it-I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DBB25-B28C-BC45-A04E-613B5D3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39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Ridirezione</a:t>
            </a:r>
            <a:r>
              <a:rPr lang="it-IT" dirty="0"/>
              <a:t> flussi dati</a:t>
            </a:r>
          </a:p>
        </p:txBody>
      </p:sp>
    </p:spTree>
    <p:extLst>
      <p:ext uri="{BB962C8B-B14F-4D97-AF65-F5344CB8AC3E}">
        <p14:creationId xmlns:p14="http://schemas.microsoft.com/office/powerpoint/2010/main" val="342101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032-EEC4-E949-B462-4874D127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Flussi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3B20-DEF3-EA41-8526-B41470A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AEFE6-F6FA-E044-81F4-F8A1B64B0BD7}"/>
              </a:ext>
            </a:extLst>
          </p:cNvPr>
          <p:cNvSpPr/>
          <p:nvPr/>
        </p:nvSpPr>
        <p:spPr>
          <a:xfrm>
            <a:off x="4777867" y="2864392"/>
            <a:ext cx="1923522" cy="1212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Processo</a:t>
            </a:r>
            <a:endParaRPr lang="en-GB" sz="1600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2015411A-4709-3C40-AC68-1E3339F6E2FA}"/>
              </a:ext>
            </a:extLst>
          </p:cNvPr>
          <p:cNvSpPr/>
          <p:nvPr/>
        </p:nvSpPr>
        <p:spPr>
          <a:xfrm>
            <a:off x="1981200" y="2945373"/>
            <a:ext cx="1662860" cy="1026114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Input (stdin, id=0)</a:t>
            </a: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950D50BB-0AD7-B847-BD3B-0E39D06A38B4}"/>
              </a:ext>
            </a:extLst>
          </p:cNvPr>
          <p:cNvSpPr/>
          <p:nvPr/>
        </p:nvSpPr>
        <p:spPr>
          <a:xfrm>
            <a:off x="8385922" y="1988840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Output (</a:t>
            </a:r>
            <a:r>
              <a:rPr lang="en-GB" sz="1600" dirty="0" err="1"/>
              <a:t>stdout</a:t>
            </a:r>
            <a:r>
              <a:rPr lang="en-GB" sz="1600" dirty="0"/>
              <a:t>, id=1)</a:t>
            </a: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7A5ADD6F-AB36-BC4D-9D84-B51BEC5BAB94}"/>
              </a:ext>
            </a:extLst>
          </p:cNvPr>
          <p:cNvSpPr/>
          <p:nvPr/>
        </p:nvSpPr>
        <p:spPr>
          <a:xfrm>
            <a:off x="8385922" y="4005064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Error (stderr, id=2)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DA8FD-9DF4-F74C-987E-20A2FC81A138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>
            <a:off x="3644061" y="3458430"/>
            <a:ext cx="1133807" cy="123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887CA72-6537-EB4C-AABA-71265C96DE12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701390" y="3470733"/>
            <a:ext cx="1684533" cy="1047389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A97CA55-10DE-E243-9F5B-4D1309FA0C2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6701390" y="2501898"/>
            <a:ext cx="1684533" cy="968835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6EABD7-9CD6-6543-ADB7-4AEDE0B19134}"/>
              </a:ext>
            </a:extLst>
          </p:cNvPr>
          <p:cNvSpPr txBox="1"/>
          <p:nvPr/>
        </p:nvSpPr>
        <p:spPr>
          <a:xfrm>
            <a:off x="2054249" y="4077072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</a:t>
            </a:r>
            <a:r>
              <a:rPr lang="en-GB" sz="1600" dirty="0" err="1"/>
              <a:t>tastiera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1E57E-0211-954D-91CC-122828976C71}"/>
              </a:ext>
            </a:extLst>
          </p:cNvPr>
          <p:cNvSpPr txBox="1"/>
          <p:nvPr/>
        </p:nvSpPr>
        <p:spPr>
          <a:xfrm>
            <a:off x="8321550" y="5034662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ED6DC-329F-7741-B351-6237693DFEA5}"/>
              </a:ext>
            </a:extLst>
          </p:cNvPr>
          <p:cNvSpPr txBox="1"/>
          <p:nvPr/>
        </p:nvSpPr>
        <p:spPr>
          <a:xfrm>
            <a:off x="8321550" y="3068960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</p:spTree>
    <p:extLst>
      <p:ext uri="{BB962C8B-B14F-4D97-AF65-F5344CB8AC3E}">
        <p14:creationId xmlns:p14="http://schemas.microsoft.com/office/powerpoint/2010/main" val="67698050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9922</TotalTime>
  <Words>3129</Words>
  <Application>Microsoft Macintosh PowerPoint</Application>
  <PresentationFormat>Widescreen</PresentationFormat>
  <Paragraphs>484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Consolas</vt:lpstr>
      <vt:lpstr>Nicola</vt:lpstr>
      <vt:lpstr>Bash Shell</vt:lpstr>
      <vt:lpstr>Utilità</vt:lpstr>
      <vt:lpstr>Builtins</vt:lpstr>
      <vt:lpstr>Builtins</vt:lpstr>
      <vt:lpstr>alias</vt:lpstr>
      <vt:lpstr>history</vt:lpstr>
      <vt:lpstr>Freccia su-giù, ctrl-r, tab</vt:lpstr>
      <vt:lpstr>Ridirezione flussi dati</vt:lpstr>
      <vt:lpstr>Flussi dati</vt:lpstr>
      <vt:lpstr>Filtri Unix</vt:lpstr>
      <vt:lpstr>Ridirezione</vt:lpstr>
      <vt:lpstr>Esempi ridirezione</vt:lpstr>
      <vt:lpstr>Esempi ridirezione</vt:lpstr>
      <vt:lpstr>Implementazione ridirezione input</vt:lpstr>
      <vt:lpstr>Implementazione ridirezione output</vt:lpstr>
      <vt:lpstr>Separazione stdout, stderr</vt:lpstr>
      <vt:lpstr>Separazione stdout, stderr</vt:lpstr>
      <vt:lpstr>/dev/null</vt:lpstr>
      <vt:lpstr>2&gt;&amp;1</vt:lpstr>
      <vt:lpstr>Composizione comandi</vt:lpstr>
      <vt:lpstr>Combinare comandi (;)</vt:lpstr>
      <vt:lpstr>Combinare comandi (&amp;&amp;, ||)</vt:lpstr>
      <vt:lpstr>Pipes</vt:lpstr>
      <vt:lpstr>Pipes</vt:lpstr>
      <vt:lpstr>Implementazione pipes</vt:lpstr>
      <vt:lpstr>Esempi</vt:lpstr>
      <vt:lpstr>Esempi</vt:lpstr>
      <vt:lpstr>Foreground e Background</vt:lpstr>
      <vt:lpstr>&amp;</vt:lpstr>
      <vt:lpstr>kill</vt:lpstr>
      <vt:lpstr>$ man 7 signal</vt:lpstr>
      <vt:lpstr>ctrl-c, ctrl-z</vt:lpstr>
      <vt:lpstr>fg, bg</vt:lpstr>
      <vt:lpstr>Variabili</vt:lpstr>
      <vt:lpstr>Variabili shell</vt:lpstr>
      <vt:lpstr>Visibilità variabili</vt:lpstr>
      <vt:lpstr>Variabili d’ambiente</vt:lpstr>
      <vt:lpstr>env</vt:lpstr>
      <vt:lpstr>set</vt:lpstr>
      <vt:lpstr>export</vt:lpstr>
      <vt:lpstr>Variabile PATH</vt:lpstr>
      <vt:lpstr>Variabile PATH</vt:lpstr>
      <vt:lpstr>Espansione ed inibizione</vt:lpstr>
      <vt:lpstr>Metacaratteri</vt:lpstr>
      <vt:lpstr>Metacaratteri</vt:lpstr>
      <vt:lpstr>Esecuzione in-line</vt:lpstr>
      <vt:lpstr>Espansione </vt:lpstr>
      <vt:lpstr>Inibizione espansione </vt:lpstr>
      <vt:lpstr>Inibizione espansione </vt:lpstr>
      <vt:lpstr>Riassumendo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355</cp:revision>
  <cp:lastPrinted>2020-03-17T22:15:19Z</cp:lastPrinted>
  <dcterms:created xsi:type="dcterms:W3CDTF">2011-09-06T09:06:15Z</dcterms:created>
  <dcterms:modified xsi:type="dcterms:W3CDTF">2022-03-07T19:50:19Z</dcterms:modified>
</cp:coreProperties>
</file>